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D64C0E-53E5-77EB-4D74-7D1B40C76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65B0200-C29D-0959-DF4D-2C1841311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Struktura .Net aplikací v rámci CA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107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DC5A0A-2D07-FC4C-546C-E884DC31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na aplikaci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F85038-85FB-3A97-96DC-683ABCBF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415679" cy="2750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b="1" dirty="0"/>
              <a:t>Požadavky zákazníka</a:t>
            </a:r>
          </a:p>
          <a:p>
            <a:r>
              <a:rPr lang="cs-CZ" sz="1800" dirty="0"/>
              <a:t>Minimalizace nákladů na vývoj a udržitelnost</a:t>
            </a:r>
          </a:p>
          <a:p>
            <a:r>
              <a:rPr lang="cs-CZ" sz="1800" dirty="0"/>
              <a:t>Dlouhý životní cyklus</a:t>
            </a:r>
          </a:p>
          <a:p>
            <a:r>
              <a:rPr lang="cs-CZ" sz="1800" dirty="0"/>
              <a:t>Modifikovatelnost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Vysoká dostupnost a spolehlivost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Možnost integrace s dalšími systémy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Bezpečnost a ochrana dat</a:t>
            </a:r>
          </a:p>
          <a:p>
            <a:pPr marL="0" indent="0">
              <a:buNone/>
            </a:pPr>
            <a:endParaRPr lang="cs-CZ" sz="1100" dirty="0"/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CD6979A5-03FC-6288-D6FE-4693B38DB0FA}"/>
              </a:ext>
            </a:extLst>
          </p:cNvPr>
          <p:cNvSpPr txBox="1">
            <a:spLocks/>
          </p:cNvSpPr>
          <p:nvPr/>
        </p:nvSpPr>
        <p:spPr>
          <a:xfrm>
            <a:off x="6096000" y="2336873"/>
            <a:ext cx="5415679" cy="332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cs-CZ" sz="1800" b="1" dirty="0"/>
              <a:t>Požadavky vývojáře</a:t>
            </a:r>
            <a:endParaRPr lang="cs-CZ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Snadná orientace v projektu a v kódu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Škálovatelnost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Rychlý on </a:t>
            </a:r>
            <a:r>
              <a:rPr lang="cs-CZ" sz="1800" dirty="0" err="1"/>
              <a:t>boarding</a:t>
            </a:r>
            <a:r>
              <a:rPr lang="cs-CZ" sz="1800" dirty="0"/>
              <a:t> nových členů týmu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Vysoká testovatelnost (aplikační a implementační)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Možnost rozšíření bez narušení existující funkcionality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/>
              <a:t>Jasně definované API pro komunikaci mezi vrstvami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CD2313DB-DA58-46B1-DD22-C724FD458BD2}"/>
              </a:ext>
            </a:extLst>
          </p:cNvPr>
          <p:cNvSpPr txBox="1"/>
          <p:nvPr/>
        </p:nvSpPr>
        <p:spPr>
          <a:xfrm>
            <a:off x="680321" y="5792565"/>
            <a:ext cx="1021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Co pomáhá k dosažení cílů? Dobrá, ověřená architektura!</a:t>
            </a:r>
          </a:p>
        </p:txBody>
      </p:sp>
    </p:spTree>
    <p:extLst>
      <p:ext uri="{BB962C8B-B14F-4D97-AF65-F5344CB8AC3E}">
        <p14:creationId xmlns:p14="http://schemas.microsoft.com/office/powerpoint/2010/main" val="373937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AC9A68-F294-F797-C00E-6B654124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Separace vrstev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319918-EB95-B698-4FCE-FF378911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7019890" cy="365246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cs-CZ" b="1" dirty="0"/>
              <a:t>Proč separovat vrstvy a jaké to má výhody?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Jasné oddělení odpovědností</a:t>
            </a:r>
            <a:r>
              <a:rPr lang="cs-CZ" dirty="0"/>
              <a:t>: Každá vrstva se stará pouze o jednu oblast aplikace (např. doménová logika, přístup k datům, uživatelské rozhraní).</a:t>
            </a:r>
          </a:p>
          <a:p>
            <a:pPr marL="0" indent="0">
              <a:buNone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Zlepšená udržovatelnost</a:t>
            </a:r>
            <a:r>
              <a:rPr lang="cs-CZ" dirty="0"/>
              <a:t>: Změny v jedné vrstvě neovlivňují ostatní vrstvy, což snižuje riziko chyb.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Lepší testovatelnost</a:t>
            </a:r>
            <a:r>
              <a:rPr lang="cs-CZ" dirty="0"/>
              <a:t>: Oddělením doménové logiky od infrastruktury je snazší psát jednotkové testy.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Flexibilita v technologických změnách</a:t>
            </a:r>
            <a:r>
              <a:rPr lang="cs-CZ" dirty="0"/>
              <a:t>: Lze snadno vyměnit databázovou technologii nebo UI framework bez zásahu do jádra aplikace.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Zlepšená spolupráce v týmu</a:t>
            </a:r>
            <a:r>
              <a:rPr lang="cs-CZ" dirty="0"/>
              <a:t>: Vývojáři mohou pracovat na různých vrstvách nezávisle na sobě.</a:t>
            </a:r>
          </a:p>
          <a:p>
            <a:endParaRPr lang="cs-CZ" dirty="0"/>
          </a:p>
        </p:txBody>
      </p:sp>
      <p:sp>
        <p:nvSpPr>
          <p:cNvPr id="6" name="AutoShape 6" descr="Diagram comparing three software architectures: MVC, Onion Architecture, and Clean Architecture.&#10;&#10;1. **MVC Architecture**:&#10;   - Three layers: Model, View, Controller.&#10;   - Arrows show View interacting with Controller, Controller interacting with Model.&#10;   - Model handles data logic, View handles presentation, Controller manages input and business logic.&#10;&#10;2. **Onion Architecture**:&#10;   - Multiple concentric layers with Domain (Core) in the center.&#10;   - Application layer surrounds Domain, Infrastructure and UI layers on the outside.&#10;   - Dependencies always point inward towards the core logic.&#10;&#10;3. **Clean Architecture**:&#10;   - Circular structure with four layers: Entities (Core), Use Cases, Interface Adapters, and Frameworks &amp; Drivers.&#10;   - Dependencies flow towards the center, ensuring business rules are independent of external frameworks.&#10;&#10;Color-coded sections with arrows indicating dependencies.">
            <a:extLst>
              <a:ext uri="{FF2B5EF4-FFF2-40B4-BE49-F238E27FC236}">
                <a16:creationId xmlns:a16="http://schemas.microsoft.com/office/drawing/2014/main" id="{38BABD65-B180-6639-3CDE-E5EEA77BCD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8" name="Obrázek 7" descr="Obsah obrázku text, snímek obrazovky">
            <a:extLst>
              <a:ext uri="{FF2B5EF4-FFF2-40B4-BE49-F238E27FC236}">
                <a16:creationId xmlns:a16="http://schemas.microsoft.com/office/drawing/2014/main" id="{E604CADB-7BAA-EEAC-738F-7A52F909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390" y="2336873"/>
            <a:ext cx="3652466" cy="36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3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9E305F-D3B5-D9C9-80FE-13C089E3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Arcitektury</a:t>
            </a:r>
            <a:endParaRPr lang="cs-CZ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AA0201CD-94A0-E1BB-198C-00C75B818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544" y="3186519"/>
            <a:ext cx="3498158" cy="3501115"/>
          </a:xfrm>
        </p:spPr>
      </p:pic>
      <p:pic>
        <p:nvPicPr>
          <p:cNvPr id="1026" name="Picture 2" descr="Onion Architecture Is Interesting">
            <a:extLst>
              <a:ext uri="{FF2B5EF4-FFF2-40B4-BE49-F238E27FC236}">
                <a16:creationId xmlns:a16="http://schemas.microsoft.com/office/drawing/2014/main" id="{6FC33344-D39A-40FA-91EC-68F67591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90" y="2969114"/>
            <a:ext cx="3732410" cy="37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guridad Informática">
            <a:extLst>
              <a:ext uri="{FF2B5EF4-FFF2-40B4-BE49-F238E27FC236}">
                <a16:creationId xmlns:a16="http://schemas.microsoft.com/office/drawing/2014/main" id="{44D2DAB6-C5AE-4014-8E85-236967F9D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8" y="2399496"/>
            <a:ext cx="3013174" cy="15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21943EE4-51A8-4A7B-AD9D-16E473B594A9}"/>
              </a:ext>
            </a:extLst>
          </p:cNvPr>
          <p:cNvSpPr txBox="1"/>
          <p:nvPr/>
        </p:nvSpPr>
        <p:spPr>
          <a:xfrm>
            <a:off x="1439298" y="203016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MVC &amp; MVP</a:t>
            </a:r>
          </a:p>
        </p:txBody>
      </p:sp>
      <p:pic>
        <p:nvPicPr>
          <p:cNvPr id="1030" name="Picture 6" descr="Model View Presenter. The Model View Presenter (M.V.P.) is a… | by Anshul  vyas | Medium">
            <a:extLst>
              <a:ext uri="{FF2B5EF4-FFF2-40B4-BE49-F238E27FC236}">
                <a16:creationId xmlns:a16="http://schemas.microsoft.com/office/drawing/2014/main" id="{7B31E55B-FF8E-4384-9821-90A34F58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7" y="4072698"/>
            <a:ext cx="3013174" cy="264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B01D0DCD-7F8F-4C39-AACF-4FC25982C2C7}"/>
              </a:ext>
            </a:extLst>
          </p:cNvPr>
          <p:cNvSpPr txBox="1"/>
          <p:nvPr/>
        </p:nvSpPr>
        <p:spPr>
          <a:xfrm>
            <a:off x="5362501" y="25841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Onion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DCB41637-2099-4007-BBF9-093278A5B640}"/>
              </a:ext>
            </a:extLst>
          </p:cNvPr>
          <p:cNvSpPr txBox="1"/>
          <p:nvPr/>
        </p:nvSpPr>
        <p:spPr>
          <a:xfrm>
            <a:off x="9383146" y="276876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Clean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938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3D4BB3-EF4C-6F07-035A-5DC0F366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modely se separací vrstev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90E55C8D-DF72-5DDB-EBCF-BD7DCDEB8B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8233" y="2310368"/>
          <a:ext cx="9459510" cy="3651728"/>
        </p:xfrm>
        <a:graphic>
          <a:graphicData uri="http://schemas.openxmlformats.org/drawingml/2006/table">
            <a:tbl>
              <a:tblPr/>
              <a:tblGrid>
                <a:gridCol w="3153170">
                  <a:extLst>
                    <a:ext uri="{9D8B030D-6E8A-4147-A177-3AD203B41FA5}">
                      <a16:colId xmlns:a16="http://schemas.microsoft.com/office/drawing/2014/main" val="1741915848"/>
                    </a:ext>
                  </a:extLst>
                </a:gridCol>
                <a:gridCol w="3153170">
                  <a:extLst>
                    <a:ext uri="{9D8B030D-6E8A-4147-A177-3AD203B41FA5}">
                      <a16:colId xmlns:a16="http://schemas.microsoft.com/office/drawing/2014/main" val="1246775598"/>
                    </a:ext>
                  </a:extLst>
                </a:gridCol>
                <a:gridCol w="3153170">
                  <a:extLst>
                    <a:ext uri="{9D8B030D-6E8A-4147-A177-3AD203B41FA5}">
                      <a16:colId xmlns:a16="http://schemas.microsoft.com/office/drawing/2014/main" val="2275306911"/>
                    </a:ext>
                  </a:extLst>
                </a:gridCol>
              </a:tblGrid>
              <a:tr h="359886">
                <a:tc>
                  <a:txBody>
                    <a:bodyPr/>
                    <a:lstStyle/>
                    <a:p>
                      <a:r>
                        <a:rPr lang="cs-CZ" sz="1800"/>
                        <a:t>Architektura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Výhody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Nevýhody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971360"/>
                  </a:ext>
                </a:extLst>
              </a:tr>
              <a:tr h="1169630">
                <a:tc>
                  <a:txBody>
                    <a:bodyPr/>
                    <a:lstStyle/>
                    <a:p>
                      <a:r>
                        <a:rPr lang="cs-CZ" sz="1800" b="1"/>
                        <a:t>MVC (Model-View-Controller)</a:t>
                      </a:r>
                      <a:endParaRPr lang="cs-CZ" sz="1800"/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Snadná implementace, vhodné pro menší aplikace, oddělení prezentace od logiky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Náchylné k neřízenému propojení vrstev, složitější škálovatelnost, méně flexibilní na změny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170604"/>
                  </a:ext>
                </a:extLst>
              </a:tr>
              <a:tr h="899716">
                <a:tc>
                  <a:txBody>
                    <a:bodyPr/>
                    <a:lstStyle/>
                    <a:p>
                      <a:r>
                        <a:rPr lang="cs-CZ" sz="1800" b="1"/>
                        <a:t>Onion Architecture</a:t>
                      </a:r>
                      <a:endParaRPr lang="cs-CZ" sz="1800"/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Striktní oddělení závislostí, vysoká modularita, nezávislost na infrastruktuře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Může být složitější na pochopení a implementaci, větší nároky na návrh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333908"/>
                  </a:ext>
                </a:extLst>
              </a:tr>
              <a:tr h="1169630">
                <a:tc>
                  <a:txBody>
                    <a:bodyPr/>
                    <a:lstStyle/>
                    <a:p>
                      <a:r>
                        <a:rPr lang="cs-CZ" sz="1800" b="1"/>
                        <a:t>Clean Architecture</a:t>
                      </a:r>
                      <a:endParaRPr lang="cs-CZ" sz="1800"/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/>
                        <a:t>Maximální oddělení doménové logiky, vysoká testovatelnost, snadná rozšiřitelnost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Vyšší komplexita při implementaci, vyžaduje pečlivý návrh</a:t>
                      </a:r>
                    </a:p>
                  </a:txBody>
                  <a:tcPr marL="89972" marR="89972" marT="44986" marB="4498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737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58856A0-3B6B-6D4D-972F-6745AC9C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Proč použít Clean Architecture?</a:t>
            </a: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6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2E48D3-BCF8-6B10-2D19-6B2ACA3C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Základní struktura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7734525E-8319-5739-18A9-2BD4389C3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424" y="955591"/>
            <a:ext cx="5458590" cy="494002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B63BD958-9642-510A-DF77-75549037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6" y="2296299"/>
            <a:ext cx="3765844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Clean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Architecture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je designový vzor, který byl popularizován Robertem C. Martinem (také známým jako "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Uncle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Bob"), a to především prostřednictvím jeho knihy "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Clean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Architecture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: A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Craftsman's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Guide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to Software </a:t>
            </a:r>
            <a:r>
              <a:rPr lang="cs-CZ" b="0" i="0" dirty="0" err="1">
                <a:solidFill>
                  <a:schemeClr val="bg1"/>
                </a:solidFill>
                <a:effectLst/>
                <a:latin typeface="Söhne"/>
              </a:rPr>
              <a:t>Structure</a:t>
            </a:r>
            <a:r>
              <a:rPr lang="cs-CZ" b="0" i="0" dirty="0">
                <a:solidFill>
                  <a:schemeClr val="bg1"/>
                </a:solidFill>
                <a:effectLst/>
                <a:latin typeface="Söhne"/>
              </a:rPr>
              <a:t> and Design", vydané v roce 2017. Tento koncept vychází z řady starších principů a vzorů softwarového designu, včetně SOLID principů, které rovněž popularizoval Robert Martin.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164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5B173E-2A7C-474E-E4FD-7CD6476B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4" y="725629"/>
            <a:ext cx="9613861" cy="1080938"/>
          </a:xfrm>
        </p:spPr>
        <p:txBody>
          <a:bodyPr/>
          <a:lstStyle/>
          <a:p>
            <a:r>
              <a:rPr lang="cs-CZ" dirty="0" err="1"/>
              <a:t>Clean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r>
              <a:rPr lang="cs-CZ" dirty="0"/>
              <a:t> </a:t>
            </a:r>
            <a:r>
              <a:rPr lang="en-US" dirty="0"/>
              <a:t>and GULP patterns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CD4761E-B070-FEE5-A1FD-5A9F53692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272" y="3055257"/>
            <a:ext cx="5697408" cy="3598863"/>
          </a:xfrm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833BE7EA-58F5-0598-4316-B90CAA2A9B05}"/>
              </a:ext>
            </a:extLst>
          </p:cNvPr>
          <p:cNvSpPr/>
          <p:nvPr/>
        </p:nvSpPr>
        <p:spPr>
          <a:xfrm>
            <a:off x="2909873" y="2215292"/>
            <a:ext cx="1125232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REST API</a:t>
            </a:r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832630A2-BB19-88A4-9B3B-DF1B5F2D4C4A}"/>
              </a:ext>
            </a:extLst>
          </p:cNvPr>
          <p:cNvSpPr/>
          <p:nvPr/>
        </p:nvSpPr>
        <p:spPr>
          <a:xfrm>
            <a:off x="4282871" y="2219786"/>
            <a:ext cx="1125232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WPF</a:t>
            </a:r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0F854998-4116-A77F-18DA-0B563904CE12}"/>
              </a:ext>
            </a:extLst>
          </p:cNvPr>
          <p:cNvSpPr/>
          <p:nvPr/>
        </p:nvSpPr>
        <p:spPr>
          <a:xfrm>
            <a:off x="5655870" y="2215292"/>
            <a:ext cx="1315381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XAMARIN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82A3A9DA-722F-A784-13EA-1ABF465B6CC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472489" y="2776756"/>
            <a:ext cx="1250513" cy="56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08A82A1D-4C63-3A9C-5583-FC833BC899A1}"/>
              </a:ext>
            </a:extLst>
          </p:cNvPr>
          <p:cNvCxnSpPr>
            <a:cxnSpLocks/>
          </p:cNvCxnSpPr>
          <p:nvPr/>
        </p:nvCxnSpPr>
        <p:spPr>
          <a:xfrm>
            <a:off x="4854722" y="2762137"/>
            <a:ext cx="0" cy="57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4690C4F1-D494-8710-2600-E50C0A6C4394}"/>
              </a:ext>
            </a:extLst>
          </p:cNvPr>
          <p:cNvCxnSpPr>
            <a:cxnSpLocks/>
          </p:cNvCxnSpPr>
          <p:nvPr/>
        </p:nvCxnSpPr>
        <p:spPr>
          <a:xfrm flipH="1">
            <a:off x="4986443" y="2776756"/>
            <a:ext cx="1327117" cy="56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D48BECE0-B299-CA69-49C5-F724C41A3593}"/>
              </a:ext>
            </a:extLst>
          </p:cNvPr>
          <p:cNvSpPr/>
          <p:nvPr/>
        </p:nvSpPr>
        <p:spPr>
          <a:xfrm>
            <a:off x="9933455" y="2298583"/>
            <a:ext cx="1248856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MS SQL</a:t>
            </a:r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9A46CAE0-8C3B-0F3E-03FE-E75B43782634}"/>
              </a:ext>
            </a:extLst>
          </p:cNvPr>
          <p:cNvSpPr/>
          <p:nvPr/>
        </p:nvSpPr>
        <p:spPr>
          <a:xfrm>
            <a:off x="9933455" y="2954157"/>
            <a:ext cx="1248856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MySql</a:t>
            </a:r>
            <a:endParaRPr lang="cs-CZ" dirty="0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296B2032-1035-CDAA-F209-44BC806970DD}"/>
              </a:ext>
            </a:extLst>
          </p:cNvPr>
          <p:cNvSpPr/>
          <p:nvPr/>
        </p:nvSpPr>
        <p:spPr>
          <a:xfrm>
            <a:off x="9933455" y="3609731"/>
            <a:ext cx="1248856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MongoDb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01C526E0-A060-FE89-A723-E32FA711CF69}"/>
              </a:ext>
            </a:extLst>
          </p:cNvPr>
          <p:cNvSpPr/>
          <p:nvPr/>
        </p:nvSpPr>
        <p:spPr>
          <a:xfrm>
            <a:off x="9503412" y="3251397"/>
            <a:ext cx="439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cs-CZ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cs-CZ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2AE0E24A-D14D-061C-A206-33BF4DDFE670}"/>
              </a:ext>
            </a:extLst>
          </p:cNvPr>
          <p:cNvSpPr/>
          <p:nvPr/>
        </p:nvSpPr>
        <p:spPr>
          <a:xfrm>
            <a:off x="9942223" y="4265305"/>
            <a:ext cx="1248856" cy="5614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El.Search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51089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3602</TotalTime>
  <Words>363</Words>
  <Application>Microsoft Office PowerPoint</Application>
  <PresentationFormat>Širokoúhlá obrazovka</PresentationFormat>
  <Paragraphs>58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Söhne</vt:lpstr>
      <vt:lpstr>Trebuchet MS</vt:lpstr>
      <vt:lpstr>Berlín</vt:lpstr>
      <vt:lpstr>Clean architecture</vt:lpstr>
      <vt:lpstr>Požadavky na aplikaci</vt:lpstr>
      <vt:lpstr>Separace vrstev</vt:lpstr>
      <vt:lpstr>Arcitektury</vt:lpstr>
      <vt:lpstr>Základní modely se separací vrstev</vt:lpstr>
      <vt:lpstr>Základní struktura</vt:lpstr>
      <vt:lpstr>Clean architecture and GULP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</dc:title>
  <dc:creator>Petr Ondra</dc:creator>
  <cp:lastModifiedBy>Ondra Petr</cp:lastModifiedBy>
  <cp:revision>4</cp:revision>
  <dcterms:created xsi:type="dcterms:W3CDTF">2024-02-19T20:18:11Z</dcterms:created>
  <dcterms:modified xsi:type="dcterms:W3CDTF">2025-03-31T10:57:50Z</dcterms:modified>
</cp:coreProperties>
</file>