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1" r:id="rId3"/>
    <p:sldId id="298" r:id="rId4"/>
    <p:sldId id="367" r:id="rId5"/>
    <p:sldId id="326" r:id="rId6"/>
    <p:sldId id="327" r:id="rId7"/>
    <p:sldId id="328" r:id="rId8"/>
    <p:sldId id="325" r:id="rId9"/>
    <p:sldId id="277" r:id="rId10"/>
    <p:sldId id="345" r:id="rId11"/>
    <p:sldId id="346" r:id="rId12"/>
    <p:sldId id="347" r:id="rId13"/>
    <p:sldId id="348" r:id="rId14"/>
    <p:sldId id="349" r:id="rId15"/>
    <p:sldId id="330" r:id="rId16"/>
    <p:sldId id="331" r:id="rId17"/>
    <p:sldId id="353" r:id="rId18"/>
    <p:sldId id="284" r:id="rId19"/>
    <p:sldId id="332" r:id="rId20"/>
    <p:sldId id="333" r:id="rId21"/>
    <p:sldId id="334" r:id="rId22"/>
    <p:sldId id="299" r:id="rId23"/>
    <p:sldId id="336" r:id="rId24"/>
    <p:sldId id="337" r:id="rId25"/>
    <p:sldId id="351" r:id="rId26"/>
    <p:sldId id="335" r:id="rId27"/>
    <p:sldId id="272" r:id="rId28"/>
    <p:sldId id="338" r:id="rId29"/>
    <p:sldId id="313" r:id="rId30"/>
    <p:sldId id="314" r:id="rId31"/>
    <p:sldId id="315" r:id="rId32"/>
    <p:sldId id="317" r:id="rId33"/>
    <p:sldId id="316" r:id="rId34"/>
    <p:sldId id="352" r:id="rId35"/>
    <p:sldId id="360" r:id="rId36"/>
    <p:sldId id="361" r:id="rId37"/>
    <p:sldId id="362" r:id="rId38"/>
    <p:sldId id="363" r:id="rId39"/>
    <p:sldId id="364" r:id="rId40"/>
    <p:sldId id="354" r:id="rId41"/>
    <p:sldId id="355" r:id="rId42"/>
    <p:sldId id="356" r:id="rId43"/>
    <p:sldId id="357" r:id="rId44"/>
    <p:sldId id="358" r:id="rId45"/>
    <p:sldId id="359" r:id="rId46"/>
    <p:sldId id="36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303753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B1FFB-25BD-48A6-8E96-240605ED0C3E}"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13424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2933953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4651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1515369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319154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415332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1405899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411455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137916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223978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B1FFB-25BD-48A6-8E96-240605ED0C3E}"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119138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B1FFB-25BD-48A6-8E96-240605ED0C3E}"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344592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208442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219857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3B1FFB-25BD-48A6-8E96-240605ED0C3E}" type="datetimeFigureOut">
              <a:rPr lang="en-US" smtClean="0"/>
              <a:t>8/2/2018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74160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B1FFB-25BD-48A6-8E96-240605ED0C3E}"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BF350-8B64-4958-8865-40353B8DC573}" type="slidenum">
              <a:rPr lang="en-US" smtClean="0"/>
              <a:t>‹#›</a:t>
            </a:fld>
            <a:endParaRPr lang="en-US"/>
          </a:p>
        </p:txBody>
      </p:sp>
    </p:spTree>
    <p:extLst>
      <p:ext uri="{BB962C8B-B14F-4D97-AF65-F5344CB8AC3E}">
        <p14:creationId xmlns:p14="http://schemas.microsoft.com/office/powerpoint/2010/main" val="40488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3B1FFB-25BD-48A6-8E96-240605ED0C3E}" type="datetimeFigureOut">
              <a:rPr lang="en-US" smtClean="0"/>
              <a:t>8/2/2018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DBF350-8B64-4958-8865-40353B8DC573}" type="slidenum">
              <a:rPr lang="en-US" smtClean="0"/>
              <a:t>‹#›</a:t>
            </a:fld>
            <a:endParaRPr lang="en-US"/>
          </a:p>
        </p:txBody>
      </p:sp>
    </p:spTree>
    <p:extLst>
      <p:ext uri="{BB962C8B-B14F-4D97-AF65-F5344CB8AC3E}">
        <p14:creationId xmlns:p14="http://schemas.microsoft.com/office/powerpoint/2010/main" val="39359886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86717" y="4713292"/>
            <a:ext cx="3243911" cy="861420"/>
          </a:xfrm>
        </p:spPr>
        <p:txBody>
          <a:bodyPr/>
          <a:lstStyle/>
          <a:p>
            <a:r>
              <a:rPr lang="en-US" dirty="0"/>
              <a:t>SAROWER AHMMED</a:t>
            </a:r>
          </a:p>
        </p:txBody>
      </p:sp>
      <p:pic>
        <p:nvPicPr>
          <p:cNvPr id="2" name="Picture 1"/>
          <p:cNvPicPr>
            <a:picLocks noChangeAspect="1"/>
          </p:cNvPicPr>
          <p:nvPr/>
        </p:nvPicPr>
        <p:blipFill rotWithShape="1">
          <a:blip r:embed="rId2"/>
          <a:srcRect b="22591"/>
          <a:stretch/>
        </p:blipFill>
        <p:spPr>
          <a:xfrm>
            <a:off x="2225964" y="560829"/>
            <a:ext cx="6816434" cy="385415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254106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annotation?</a:t>
            </a:r>
          </a:p>
        </p:txBody>
      </p:sp>
      <p:sp>
        <p:nvSpPr>
          <p:cNvPr id="3" name="Content Placeholder 2"/>
          <p:cNvSpPr>
            <a:spLocks noGrp="1"/>
          </p:cNvSpPr>
          <p:nvPr>
            <p:ph idx="1"/>
          </p:nvPr>
        </p:nvSpPr>
        <p:spPr/>
        <p:txBody>
          <a:bodyPr/>
          <a:lstStyle/>
          <a:p>
            <a:r>
              <a:rPr lang="en-US" dirty="0"/>
              <a:t>Java Annotations</a:t>
            </a:r>
          </a:p>
          <a:p>
            <a:r>
              <a:rPr lang="en-US" dirty="0"/>
              <a:t>Java </a:t>
            </a:r>
            <a:r>
              <a:rPr lang="en-US" b="1" dirty="0"/>
              <a:t>Annotation</a:t>
            </a:r>
            <a:r>
              <a:rPr lang="en-US" dirty="0"/>
              <a:t> is a tag that represents the </a:t>
            </a:r>
            <a:r>
              <a:rPr lang="en-US" i="1" dirty="0"/>
              <a:t>metadata</a:t>
            </a:r>
            <a:r>
              <a:rPr lang="en-US" dirty="0"/>
              <a:t> i.e. attached with class, interface, methods or fields to indicate some additional information which can be used by java compiler and JVM.</a:t>
            </a:r>
          </a:p>
        </p:txBody>
      </p:sp>
    </p:spTree>
    <p:extLst>
      <p:ext uri="{BB962C8B-B14F-4D97-AF65-F5344CB8AC3E}">
        <p14:creationId xmlns:p14="http://schemas.microsoft.com/office/powerpoint/2010/main" val="417786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Java Annotations</a:t>
            </a:r>
            <a:br>
              <a:rPr lang="en-US" dirty="0"/>
            </a:br>
            <a:endParaRPr lang="en-US" dirty="0"/>
          </a:p>
        </p:txBody>
      </p:sp>
      <p:sp>
        <p:nvSpPr>
          <p:cNvPr id="3" name="Content Placeholder 2"/>
          <p:cNvSpPr>
            <a:spLocks noGrp="1"/>
          </p:cNvSpPr>
          <p:nvPr>
            <p:ph idx="1"/>
          </p:nvPr>
        </p:nvSpPr>
        <p:spPr/>
        <p:txBody>
          <a:bodyPr/>
          <a:lstStyle/>
          <a:p>
            <a:r>
              <a:rPr lang="en-US" dirty="0"/>
              <a:t>Built-In Java Annotations used in java code</a:t>
            </a:r>
          </a:p>
          <a:p>
            <a:r>
              <a:rPr lang="en-US" dirty="0"/>
              <a:t>@Override</a:t>
            </a:r>
          </a:p>
          <a:p>
            <a:r>
              <a:rPr lang="en-US" dirty="0"/>
              <a:t>@</a:t>
            </a:r>
            <a:r>
              <a:rPr lang="en-US" dirty="0" err="1"/>
              <a:t>SuppressWarnings</a:t>
            </a:r>
            <a:endParaRPr lang="en-US" dirty="0"/>
          </a:p>
          <a:p>
            <a:r>
              <a:rPr lang="en-US" dirty="0"/>
              <a:t>@Deprecated</a:t>
            </a:r>
          </a:p>
          <a:p>
            <a:r>
              <a:rPr lang="en-US" dirty="0"/>
              <a:t>Built-In Java Annotations used in other annotations</a:t>
            </a:r>
          </a:p>
          <a:p>
            <a:r>
              <a:rPr lang="en-US" dirty="0"/>
              <a:t>@Target</a:t>
            </a:r>
          </a:p>
          <a:p>
            <a:r>
              <a:rPr lang="en-US" dirty="0"/>
              <a:t>@Retention</a:t>
            </a:r>
          </a:p>
          <a:p>
            <a:r>
              <a:rPr lang="en-US" dirty="0"/>
              <a:t>@Inherited</a:t>
            </a:r>
          </a:p>
          <a:p>
            <a:r>
              <a:rPr lang="en-US" dirty="0"/>
              <a:t>@Documented</a:t>
            </a:r>
          </a:p>
          <a:p>
            <a:endParaRPr lang="en-US" dirty="0"/>
          </a:p>
        </p:txBody>
      </p:sp>
    </p:spTree>
    <p:extLst>
      <p:ext uri="{BB962C8B-B14F-4D97-AF65-F5344CB8AC3E}">
        <p14:creationId xmlns:p14="http://schemas.microsoft.com/office/powerpoint/2010/main" val="85133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3"/>
          <p:cNvSpPr>
            <a:spLocks noGrp="1" noChangeArrowheads="1"/>
          </p:cNvSpPr>
          <p:nvPr>
            <p:ph idx="1"/>
          </p:nvPr>
        </p:nvSpPr>
        <p:spPr bwMode="auto">
          <a:xfrm>
            <a:off x="646111" y="160283"/>
            <a:ext cx="10433396" cy="6555641"/>
          </a:xfrm>
          <a:prstGeom prst="rect">
            <a:avLst/>
          </a:prstGeom>
          <a:solidFill>
            <a:schemeClr val="tx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@Override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@Override annotation assures that the subclass method is overriding the parent class method. If it is not so, compile time error occurs.</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Sometimes, we does the silly mistake such as spelling mistakes etc. So, it is better to mark @Override annotation that provides </a:t>
            </a:r>
            <a:r>
              <a:rPr kumimoji="0" lang="en-US" altLang="en-US" sz="2400" b="0" i="0" u="none" strike="noStrike" cap="none" normalizeH="0" baseline="0" dirty="0" err="1">
                <a:ln>
                  <a:noFill/>
                </a:ln>
                <a:solidFill>
                  <a:srgbClr val="000000"/>
                </a:solidFill>
                <a:effectLst/>
                <a:latin typeface="Verdana" panose="020B0604030504040204" pitchFamily="34" charset="0"/>
              </a:rPr>
              <a:t>assurity</a:t>
            </a:r>
            <a:r>
              <a:rPr kumimoji="0" lang="en-US" altLang="en-US" sz="2400" b="0" i="0" u="none" strike="noStrike" cap="none" normalizeH="0" baseline="0" dirty="0">
                <a:ln>
                  <a:noFill/>
                </a:ln>
                <a:solidFill>
                  <a:srgbClr val="000000"/>
                </a:solidFill>
                <a:effectLst/>
                <a:latin typeface="Verdana" panose="020B0604030504040204" pitchFamily="34" charset="0"/>
              </a:rPr>
              <a:t> that method is overridden.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6699"/>
                </a:solidFill>
                <a:effectLst/>
                <a:latin typeface="Verdana" panose="020B0604030504040204" pitchFamily="34" charset="0"/>
              </a:rPr>
              <a:t>class</a:t>
            </a:r>
            <a:r>
              <a:rPr kumimoji="0" lang="en-US" altLang="en-US" sz="2400" b="0" i="0" u="none" strike="noStrike" cap="none" normalizeH="0" baseline="0" dirty="0">
                <a:ln>
                  <a:noFill/>
                </a:ln>
                <a:solidFill>
                  <a:srgbClr val="000000"/>
                </a:solidFill>
                <a:effectLst/>
                <a:latin typeface="Verdana" panose="020B0604030504040204" pitchFamily="34" charset="0"/>
              </a:rPr>
              <a:t> Animal{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6699"/>
                </a:solidFill>
                <a:effectLst/>
                <a:latin typeface="Verdana" panose="020B0604030504040204" pitchFamily="34" charset="0"/>
              </a:rPr>
              <a:t>void</a:t>
            </a: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err="1">
                <a:ln>
                  <a:noFill/>
                </a:ln>
                <a:solidFill>
                  <a:srgbClr val="000000"/>
                </a:solidFill>
                <a:effectLst/>
                <a:latin typeface="Verdana" panose="020B0604030504040204" pitchFamily="34" charset="0"/>
              </a:rPr>
              <a:t>eatSomething</a:t>
            </a:r>
            <a:r>
              <a:rPr kumimoji="0" lang="en-US" altLang="en-US" sz="2400"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2400" b="0" i="0" u="none" strike="noStrike" cap="none" normalizeH="0" baseline="0" dirty="0">
                <a:ln>
                  <a:noFill/>
                </a:ln>
                <a:solidFill>
                  <a:srgbClr val="000000"/>
                </a:solidFill>
                <a:effectLst/>
                <a:latin typeface="Verdana" panose="020B0604030504040204" pitchFamily="34" charset="0"/>
              </a:rPr>
              <a:t>(</a:t>
            </a:r>
            <a:r>
              <a:rPr kumimoji="0" lang="en-US" altLang="en-US" sz="2400" b="0" i="0" u="none" strike="noStrike" cap="none" normalizeH="0" baseline="0" dirty="0">
                <a:ln>
                  <a:noFill/>
                </a:ln>
                <a:solidFill>
                  <a:srgbClr val="0000FF"/>
                </a:solidFill>
                <a:effectLst/>
                <a:latin typeface="Verdana" panose="020B0604030504040204" pitchFamily="34" charset="0"/>
              </a:rPr>
              <a:t>"eating something"</a:t>
            </a:r>
            <a:r>
              <a:rPr kumimoji="0" lang="en-US" altLang="en-US" sz="2400" b="0" i="0" u="none" strike="noStrike" cap="none" normalizeH="0" baseline="0" dirty="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6699"/>
                </a:solidFill>
                <a:effectLst/>
                <a:latin typeface="Verdana" panose="020B0604030504040204" pitchFamily="34" charset="0"/>
              </a:rPr>
              <a:t>class</a:t>
            </a:r>
            <a:r>
              <a:rPr kumimoji="0" lang="en-US" altLang="en-US" sz="2400" b="0" i="0" u="none" strike="noStrike" cap="none" normalizeH="0" baseline="0" dirty="0">
                <a:ln>
                  <a:noFill/>
                </a:ln>
                <a:solidFill>
                  <a:srgbClr val="000000"/>
                </a:solidFill>
                <a:effectLst/>
                <a:latin typeface="Verdana" panose="020B0604030504040204" pitchFamily="34" charset="0"/>
              </a:rPr>
              <a:t> Dog </a:t>
            </a:r>
            <a:r>
              <a:rPr kumimoji="0" lang="en-US" altLang="en-US" sz="2400" b="1" i="0" u="none" strike="noStrike" cap="none" normalizeH="0" baseline="0" dirty="0">
                <a:ln>
                  <a:noFill/>
                </a:ln>
                <a:solidFill>
                  <a:srgbClr val="006699"/>
                </a:solidFill>
                <a:effectLst/>
                <a:latin typeface="Verdana" panose="020B0604030504040204" pitchFamily="34" charset="0"/>
              </a:rPr>
              <a:t>extends</a:t>
            </a:r>
            <a:r>
              <a:rPr kumimoji="0" lang="en-US" altLang="en-US" sz="2400" b="0" i="0" u="none" strike="noStrike" cap="none" normalizeH="0" baseline="0" dirty="0">
                <a:ln>
                  <a:noFill/>
                </a:ln>
                <a:solidFill>
                  <a:srgbClr val="000000"/>
                </a:solidFill>
                <a:effectLst/>
                <a:latin typeface="Verdana" panose="020B0604030504040204" pitchFamily="34" charset="0"/>
              </a:rPr>
              <a:t> Animal{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646464"/>
                </a:solidFill>
                <a:effectLst/>
                <a:latin typeface="Verdana" panose="020B0604030504040204" pitchFamily="34" charset="0"/>
              </a:rPr>
              <a:t>@Override</a:t>
            </a:r>
            <a:r>
              <a:rPr kumimoji="0" lang="en-US" altLang="en-US" sz="2400" b="0" i="0" u="none" strike="noStrike" cap="none" normalizeH="0" baseline="0" dirty="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6699"/>
                </a:solidFill>
                <a:effectLst/>
                <a:latin typeface="Verdana" panose="020B0604030504040204" pitchFamily="34" charset="0"/>
              </a:rPr>
              <a:t>void</a:t>
            </a: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err="1">
                <a:ln>
                  <a:noFill/>
                </a:ln>
                <a:solidFill>
                  <a:srgbClr val="000000"/>
                </a:solidFill>
                <a:effectLst/>
                <a:latin typeface="Verdana" panose="020B0604030504040204" pitchFamily="34" charset="0"/>
              </a:rPr>
              <a:t>eatsomething</a:t>
            </a:r>
            <a:r>
              <a:rPr kumimoji="0" lang="en-US" altLang="en-US" sz="2400" b="0" i="0" u="none" strike="noStrike" cap="none" normalizeH="0" baseline="0" dirty="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err="1">
                <a:ln>
                  <a:noFill/>
                </a:ln>
                <a:solidFill>
                  <a:srgbClr val="000000"/>
                </a:solidFill>
                <a:effectLst/>
                <a:latin typeface="Verdana" panose="020B0604030504040204" pitchFamily="34" charset="0"/>
              </a:rPr>
              <a:t>System.out.println</a:t>
            </a:r>
            <a:r>
              <a:rPr kumimoji="0" lang="en-US" altLang="en-US" sz="2400" b="0" i="0" u="none" strike="noStrike" cap="none" normalizeH="0" baseline="0" dirty="0">
                <a:ln>
                  <a:noFill/>
                </a:ln>
                <a:solidFill>
                  <a:srgbClr val="000000"/>
                </a:solidFill>
                <a:effectLst/>
                <a:latin typeface="Verdana" panose="020B0604030504040204" pitchFamily="34" charset="0"/>
              </a:rPr>
              <a:t>(</a:t>
            </a:r>
            <a:r>
              <a:rPr kumimoji="0" lang="en-US" altLang="en-US" sz="2400" b="0" i="0" u="none" strike="noStrike" cap="none" normalizeH="0" baseline="0" dirty="0">
                <a:ln>
                  <a:noFill/>
                </a:ln>
                <a:solidFill>
                  <a:srgbClr val="0000FF"/>
                </a:solidFill>
                <a:effectLst/>
                <a:latin typeface="Verdana" panose="020B0604030504040204" pitchFamily="34" charset="0"/>
              </a:rPr>
              <a:t>"eating foods"</a:t>
            </a:r>
            <a:r>
              <a:rPr kumimoji="0" lang="en-US" altLang="en-US" sz="2400" b="0" i="0" u="none" strike="noStrike" cap="none" normalizeH="0" baseline="0" dirty="0">
                <a:ln>
                  <a:noFill/>
                </a:ln>
                <a:solidFill>
                  <a:srgbClr val="000000"/>
                </a:solidFill>
                <a:effectLst/>
                <a:latin typeface="Verdana" panose="020B0604030504040204" pitchFamily="34" charset="0"/>
              </a:rPr>
              <a:t>);}</a:t>
            </a:r>
            <a:r>
              <a:rPr kumimoji="0" lang="en-US" altLang="en-US" sz="2400" b="0" i="0" u="none" strike="noStrike" cap="none" normalizeH="0" baseline="0" dirty="0">
                <a:ln>
                  <a:noFill/>
                </a:ln>
                <a:solidFill>
                  <a:srgbClr val="008200"/>
                </a:solidFill>
                <a:effectLst/>
                <a:latin typeface="Verdana" panose="020B0604030504040204" pitchFamily="34" charset="0"/>
              </a:rPr>
              <a:t>//should be </a:t>
            </a:r>
            <a:r>
              <a:rPr kumimoji="0" lang="en-US" altLang="en-US" sz="2400" b="0" i="0" u="none" strike="noStrike" cap="none" normalizeH="0" baseline="0" dirty="0" err="1">
                <a:ln>
                  <a:noFill/>
                </a:ln>
                <a:solidFill>
                  <a:srgbClr val="008200"/>
                </a:solidFill>
                <a:effectLst/>
                <a:latin typeface="Verdana" panose="020B0604030504040204" pitchFamily="34" charset="0"/>
              </a:rPr>
              <a:t>eatSomething</a:t>
            </a:r>
            <a:r>
              <a:rPr kumimoji="0" lang="en-US" altLang="en-US" sz="2400" b="0" i="0" u="none" strike="noStrike" cap="none" normalizeH="0" baseline="0" dirty="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38778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 in </a:t>
            </a:r>
            <a:r>
              <a:rPr lang="en-US" dirty="0" err="1"/>
              <a:t>TestNG</a:t>
            </a:r>
            <a:r>
              <a:rPr lang="en-US" dirty="0"/>
              <a:t> / Junit</a:t>
            </a:r>
          </a:p>
        </p:txBody>
      </p:sp>
      <p:sp>
        <p:nvSpPr>
          <p:cNvPr id="3" name="Content Placeholder 2"/>
          <p:cNvSpPr>
            <a:spLocks noGrp="1"/>
          </p:cNvSpPr>
          <p:nvPr>
            <p:ph idx="1"/>
          </p:nvPr>
        </p:nvSpPr>
        <p:spPr/>
        <p:txBody>
          <a:bodyPr/>
          <a:lstStyle/>
          <a:p>
            <a:r>
              <a:rPr lang="en-US" dirty="0"/>
              <a:t>A </a:t>
            </a:r>
            <a:r>
              <a:rPr lang="en-US" b="1" dirty="0" err="1"/>
              <a:t>TestNG</a:t>
            </a:r>
            <a:r>
              <a:rPr lang="en-US" dirty="0"/>
              <a:t> class is a Java class that contains at least one </a:t>
            </a:r>
            <a:r>
              <a:rPr lang="en-US" b="1" dirty="0" err="1"/>
              <a:t>TestNG</a:t>
            </a:r>
            <a:r>
              <a:rPr lang="en-US" b="1" dirty="0"/>
              <a:t> annotation</a:t>
            </a:r>
            <a:r>
              <a:rPr lang="en-US" dirty="0"/>
              <a:t>. It is represented by the &lt;class&gt; tag and can contain one or more test methods. A test method is a Java method </a:t>
            </a:r>
            <a:r>
              <a:rPr lang="en-US" b="1" dirty="0"/>
              <a:t>annotated</a:t>
            </a:r>
            <a:r>
              <a:rPr lang="en-US" dirty="0"/>
              <a:t> by @Test in your source.</a:t>
            </a:r>
          </a:p>
          <a:p>
            <a:r>
              <a:rPr lang="en-US" dirty="0"/>
              <a:t>Annotations are like meta-tags that you can add to you code and apply them to methods or in class</a:t>
            </a:r>
          </a:p>
          <a:p>
            <a:endParaRPr lang="en-US" dirty="0"/>
          </a:p>
          <a:p>
            <a:r>
              <a:rPr lang="en-US" dirty="0"/>
              <a:t>Annotations reduces coding &amp; extra burden from tester. </a:t>
            </a:r>
          </a:p>
          <a:p>
            <a:r>
              <a:rPr lang="en-US" dirty="0"/>
              <a:t>The annotations in JUnit are predefined and need not to define, you can implement it directly.</a:t>
            </a:r>
          </a:p>
        </p:txBody>
      </p:sp>
    </p:spTree>
    <p:extLst>
      <p:ext uri="{BB962C8B-B14F-4D97-AF65-F5344CB8AC3E}">
        <p14:creationId xmlns:p14="http://schemas.microsoft.com/office/powerpoint/2010/main" val="391927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4126607"/>
              </p:ext>
            </p:extLst>
          </p:nvPr>
        </p:nvGraphicFramePr>
        <p:xfrm>
          <a:off x="406400" y="279257"/>
          <a:ext cx="11563926" cy="6204669"/>
        </p:xfrm>
        <a:graphic>
          <a:graphicData uri="http://schemas.openxmlformats.org/drawingml/2006/table">
            <a:tbl>
              <a:tblPr firstRow="1" bandRow="1">
                <a:tableStyleId>{5C22544A-7EE6-4342-B048-85BDC9FD1C3A}</a:tableStyleId>
              </a:tblPr>
              <a:tblGrid>
                <a:gridCol w="3854642">
                  <a:extLst>
                    <a:ext uri="{9D8B030D-6E8A-4147-A177-3AD203B41FA5}">
                      <a16:colId xmlns:a16="http://schemas.microsoft.com/office/drawing/2014/main" val="2389339705"/>
                    </a:ext>
                  </a:extLst>
                </a:gridCol>
                <a:gridCol w="3854642">
                  <a:extLst>
                    <a:ext uri="{9D8B030D-6E8A-4147-A177-3AD203B41FA5}">
                      <a16:colId xmlns:a16="http://schemas.microsoft.com/office/drawing/2014/main" val="2200267273"/>
                    </a:ext>
                  </a:extLst>
                </a:gridCol>
                <a:gridCol w="3854642">
                  <a:extLst>
                    <a:ext uri="{9D8B030D-6E8A-4147-A177-3AD203B41FA5}">
                      <a16:colId xmlns:a16="http://schemas.microsoft.com/office/drawing/2014/main" val="2877963885"/>
                    </a:ext>
                  </a:extLst>
                </a:gridCol>
              </a:tblGrid>
              <a:tr h="403467">
                <a:tc>
                  <a:txBody>
                    <a:bodyPr/>
                    <a:lstStyle/>
                    <a:p>
                      <a:pPr algn="l" fontAlgn="t"/>
                      <a:r>
                        <a:rPr lang="en-US" b="1">
                          <a:effectLst/>
                        </a:rPr>
                        <a:t>Description</a:t>
                      </a:r>
                      <a:endParaRPr lang="en-US">
                        <a:effectLst/>
                      </a:endParaRPr>
                    </a:p>
                  </a:txBody>
                  <a:tcPr marL="50800" marR="50800" marT="50800" marB="50800"/>
                </a:tc>
                <a:tc>
                  <a:txBody>
                    <a:bodyPr/>
                    <a:lstStyle/>
                    <a:p>
                      <a:pPr algn="l" fontAlgn="t"/>
                      <a:r>
                        <a:rPr lang="en-US" b="1">
                          <a:effectLst/>
                        </a:rPr>
                        <a:t>TestNG</a:t>
                      </a:r>
                      <a:endParaRPr lang="en-US">
                        <a:effectLst/>
                      </a:endParaRPr>
                    </a:p>
                  </a:txBody>
                  <a:tcPr marL="50800" marR="50800" marT="50800" marB="50800"/>
                </a:tc>
                <a:tc>
                  <a:txBody>
                    <a:bodyPr/>
                    <a:lstStyle/>
                    <a:p>
                      <a:pPr algn="l" fontAlgn="t"/>
                      <a:r>
                        <a:rPr lang="en-US" b="1" dirty="0">
                          <a:effectLst/>
                        </a:rPr>
                        <a:t>JUnit 4</a:t>
                      </a:r>
                      <a:endParaRPr lang="en-US" dirty="0">
                        <a:effectLst/>
                      </a:endParaRPr>
                    </a:p>
                  </a:txBody>
                  <a:tcPr marL="50800" marR="50800" marT="50800" marB="50800"/>
                </a:tc>
                <a:extLst>
                  <a:ext uri="{0D108BD9-81ED-4DB2-BD59-A6C34878D82A}">
                    <a16:rowId xmlns:a16="http://schemas.microsoft.com/office/drawing/2014/main" val="3905268134"/>
                  </a:ext>
                </a:extLst>
              </a:tr>
              <a:tr h="403467">
                <a:tc>
                  <a:txBody>
                    <a:bodyPr/>
                    <a:lstStyle/>
                    <a:p>
                      <a:pPr algn="l" fontAlgn="t"/>
                      <a:r>
                        <a:rPr lang="en-US">
                          <a:effectLst/>
                        </a:rPr>
                        <a:t>Test annotation</a:t>
                      </a:r>
                    </a:p>
                  </a:txBody>
                  <a:tcPr marL="50800" marR="50800" marT="50800" marB="50800">
                    <a:solidFill>
                      <a:schemeClr val="bg2">
                        <a:lumMod val="60000"/>
                        <a:lumOff val="40000"/>
                      </a:schemeClr>
                    </a:solidFill>
                  </a:tcPr>
                </a:tc>
                <a:tc>
                  <a:txBody>
                    <a:bodyPr/>
                    <a:lstStyle/>
                    <a:p>
                      <a:pPr algn="l" fontAlgn="t"/>
                      <a:r>
                        <a:rPr lang="en-US">
                          <a:effectLst/>
                        </a:rPr>
                        <a:t>@Test</a:t>
                      </a:r>
                    </a:p>
                  </a:txBody>
                  <a:tcPr marL="50800" marR="50800" marT="50800" marB="50800"/>
                </a:tc>
                <a:tc>
                  <a:txBody>
                    <a:bodyPr/>
                    <a:lstStyle/>
                    <a:p>
                      <a:pPr algn="l" fontAlgn="t"/>
                      <a:r>
                        <a:rPr lang="en-US" dirty="0">
                          <a:effectLst/>
                        </a:rPr>
                        <a:t>@Test</a:t>
                      </a:r>
                    </a:p>
                  </a:txBody>
                  <a:tcPr marL="50800" marR="50800" marT="50800" marB="50800"/>
                </a:tc>
                <a:extLst>
                  <a:ext uri="{0D108BD9-81ED-4DB2-BD59-A6C34878D82A}">
                    <a16:rowId xmlns:a16="http://schemas.microsoft.com/office/drawing/2014/main" val="3623280853"/>
                  </a:ext>
                </a:extLst>
              </a:tr>
              <a:tr h="992311">
                <a:tc>
                  <a:txBody>
                    <a:bodyPr/>
                    <a:lstStyle/>
                    <a:p>
                      <a:pPr algn="l" fontAlgn="t"/>
                      <a:r>
                        <a:rPr lang="en-US">
                          <a:effectLst/>
                        </a:rPr>
                        <a:t>Executes before the first test method is invoked in the current class</a:t>
                      </a:r>
                    </a:p>
                  </a:txBody>
                  <a:tcPr marL="50800" marR="50800" marT="50800" marB="50800">
                    <a:solidFill>
                      <a:schemeClr val="bg2">
                        <a:lumMod val="60000"/>
                        <a:lumOff val="40000"/>
                      </a:schemeClr>
                    </a:solidFill>
                  </a:tcPr>
                </a:tc>
                <a:tc>
                  <a:txBody>
                    <a:bodyPr/>
                    <a:lstStyle/>
                    <a:p>
                      <a:pPr algn="l" fontAlgn="t"/>
                      <a:r>
                        <a:rPr lang="en-US">
                          <a:effectLst/>
                        </a:rPr>
                        <a:t>@BeforeClass</a:t>
                      </a:r>
                    </a:p>
                  </a:txBody>
                  <a:tcPr marL="50800" marR="50800" marT="50800" marB="50800"/>
                </a:tc>
                <a:tc>
                  <a:txBody>
                    <a:bodyPr/>
                    <a:lstStyle/>
                    <a:p>
                      <a:pPr algn="l" fontAlgn="t"/>
                      <a:r>
                        <a:rPr lang="en-US">
                          <a:effectLst/>
                        </a:rPr>
                        <a:t>@BeforeClass</a:t>
                      </a:r>
                    </a:p>
                  </a:txBody>
                  <a:tcPr marL="50800" marR="50800" marT="50800" marB="50800"/>
                </a:tc>
                <a:extLst>
                  <a:ext uri="{0D108BD9-81ED-4DB2-BD59-A6C34878D82A}">
                    <a16:rowId xmlns:a16="http://schemas.microsoft.com/office/drawing/2014/main" val="1299233475"/>
                  </a:ext>
                </a:extLst>
              </a:tr>
              <a:tr h="697889">
                <a:tc>
                  <a:txBody>
                    <a:bodyPr/>
                    <a:lstStyle/>
                    <a:p>
                      <a:pPr algn="l" fontAlgn="t"/>
                      <a:r>
                        <a:rPr lang="en-US">
                          <a:effectLst/>
                        </a:rPr>
                        <a:t>Executes after all the test methods in the current class</a:t>
                      </a:r>
                    </a:p>
                  </a:txBody>
                  <a:tcPr marL="50800" marR="50800" marT="50800" marB="50800">
                    <a:solidFill>
                      <a:schemeClr val="bg2">
                        <a:lumMod val="60000"/>
                        <a:lumOff val="40000"/>
                      </a:schemeClr>
                    </a:solidFill>
                  </a:tcPr>
                </a:tc>
                <a:tc>
                  <a:txBody>
                    <a:bodyPr/>
                    <a:lstStyle/>
                    <a:p>
                      <a:pPr algn="l" fontAlgn="t"/>
                      <a:r>
                        <a:rPr lang="en-US" dirty="0">
                          <a:effectLst/>
                        </a:rPr>
                        <a:t>@</a:t>
                      </a:r>
                      <a:r>
                        <a:rPr lang="en-US" dirty="0" err="1">
                          <a:effectLst/>
                        </a:rPr>
                        <a:t>AfterClass</a:t>
                      </a:r>
                      <a:endParaRPr lang="en-US" dirty="0">
                        <a:effectLst/>
                      </a:endParaRPr>
                    </a:p>
                  </a:txBody>
                  <a:tcPr marL="50800" marR="50800" marT="50800" marB="50800"/>
                </a:tc>
                <a:tc>
                  <a:txBody>
                    <a:bodyPr/>
                    <a:lstStyle/>
                    <a:p>
                      <a:pPr algn="l" fontAlgn="t"/>
                      <a:r>
                        <a:rPr lang="en-US">
                          <a:effectLst/>
                        </a:rPr>
                        <a:t>@AfterClass</a:t>
                      </a:r>
                    </a:p>
                  </a:txBody>
                  <a:tcPr marL="50800" marR="50800" marT="50800" marB="50800"/>
                </a:tc>
                <a:extLst>
                  <a:ext uri="{0D108BD9-81ED-4DB2-BD59-A6C34878D82A}">
                    <a16:rowId xmlns:a16="http://schemas.microsoft.com/office/drawing/2014/main" val="1600041681"/>
                  </a:ext>
                </a:extLst>
              </a:tr>
              <a:tr h="697889">
                <a:tc>
                  <a:txBody>
                    <a:bodyPr/>
                    <a:lstStyle/>
                    <a:p>
                      <a:pPr algn="l" fontAlgn="t"/>
                      <a:r>
                        <a:rPr lang="en-US">
                          <a:effectLst/>
                        </a:rPr>
                        <a:t>Executes before each test method</a:t>
                      </a:r>
                    </a:p>
                  </a:txBody>
                  <a:tcPr marL="50800" marR="50800" marT="50800" marB="50800">
                    <a:solidFill>
                      <a:schemeClr val="bg2">
                        <a:lumMod val="60000"/>
                        <a:lumOff val="40000"/>
                      </a:schemeClr>
                    </a:solidFill>
                  </a:tcPr>
                </a:tc>
                <a:tc>
                  <a:txBody>
                    <a:bodyPr/>
                    <a:lstStyle/>
                    <a:p>
                      <a:pPr algn="l" fontAlgn="t"/>
                      <a:r>
                        <a:rPr lang="en-US" dirty="0">
                          <a:effectLst/>
                        </a:rPr>
                        <a:t>@</a:t>
                      </a:r>
                      <a:r>
                        <a:rPr lang="en-US" dirty="0" err="1">
                          <a:effectLst/>
                        </a:rPr>
                        <a:t>BeforeMethod</a:t>
                      </a:r>
                      <a:endParaRPr lang="en-US" dirty="0">
                        <a:effectLst/>
                      </a:endParaRPr>
                    </a:p>
                  </a:txBody>
                  <a:tcPr marL="50800" marR="50800" marT="50800" marB="50800"/>
                </a:tc>
                <a:tc>
                  <a:txBody>
                    <a:bodyPr/>
                    <a:lstStyle/>
                    <a:p>
                      <a:pPr algn="l" fontAlgn="t"/>
                      <a:r>
                        <a:rPr lang="en-US">
                          <a:effectLst/>
                        </a:rPr>
                        <a:t>@Before</a:t>
                      </a:r>
                    </a:p>
                  </a:txBody>
                  <a:tcPr marL="50800" marR="50800" marT="50800" marB="50800"/>
                </a:tc>
                <a:extLst>
                  <a:ext uri="{0D108BD9-81ED-4DB2-BD59-A6C34878D82A}">
                    <a16:rowId xmlns:a16="http://schemas.microsoft.com/office/drawing/2014/main" val="1370314948"/>
                  </a:ext>
                </a:extLst>
              </a:tr>
              <a:tr h="403467">
                <a:tc>
                  <a:txBody>
                    <a:bodyPr/>
                    <a:lstStyle/>
                    <a:p>
                      <a:pPr algn="l" fontAlgn="t"/>
                      <a:r>
                        <a:rPr lang="en-US">
                          <a:effectLst/>
                        </a:rPr>
                        <a:t>Executes after each test method</a:t>
                      </a:r>
                    </a:p>
                  </a:txBody>
                  <a:tcPr marL="50800" marR="50800" marT="50800" marB="50800">
                    <a:solidFill>
                      <a:schemeClr val="bg2">
                        <a:lumMod val="60000"/>
                        <a:lumOff val="40000"/>
                      </a:schemeClr>
                    </a:solidFill>
                  </a:tcPr>
                </a:tc>
                <a:tc>
                  <a:txBody>
                    <a:bodyPr/>
                    <a:lstStyle/>
                    <a:p>
                      <a:pPr algn="l" fontAlgn="t"/>
                      <a:r>
                        <a:rPr lang="en-US">
                          <a:effectLst/>
                        </a:rPr>
                        <a:t>@AfterMethod</a:t>
                      </a:r>
                    </a:p>
                  </a:txBody>
                  <a:tcPr marL="50800" marR="50800" marT="50800" marB="50800"/>
                </a:tc>
                <a:tc>
                  <a:txBody>
                    <a:bodyPr/>
                    <a:lstStyle/>
                    <a:p>
                      <a:pPr algn="l" fontAlgn="t"/>
                      <a:r>
                        <a:rPr lang="en-US">
                          <a:effectLst/>
                        </a:rPr>
                        <a:t>@After</a:t>
                      </a:r>
                    </a:p>
                  </a:txBody>
                  <a:tcPr marL="50800" marR="50800" marT="50800" marB="50800"/>
                </a:tc>
                <a:extLst>
                  <a:ext uri="{0D108BD9-81ED-4DB2-BD59-A6C34878D82A}">
                    <a16:rowId xmlns:a16="http://schemas.microsoft.com/office/drawing/2014/main" val="3392536174"/>
                  </a:ext>
                </a:extLst>
              </a:tr>
              <a:tr h="403467">
                <a:tc>
                  <a:txBody>
                    <a:bodyPr/>
                    <a:lstStyle/>
                    <a:p>
                      <a:pPr algn="l" fontAlgn="t"/>
                      <a:r>
                        <a:rPr lang="en-US">
                          <a:effectLst/>
                        </a:rPr>
                        <a:t>annotation to ignore a test</a:t>
                      </a:r>
                    </a:p>
                  </a:txBody>
                  <a:tcPr marL="50800" marR="50800" marT="50800" marB="50800">
                    <a:solidFill>
                      <a:schemeClr val="bg2">
                        <a:lumMod val="60000"/>
                        <a:lumOff val="40000"/>
                      </a:schemeClr>
                    </a:solidFill>
                  </a:tcPr>
                </a:tc>
                <a:tc>
                  <a:txBody>
                    <a:bodyPr/>
                    <a:lstStyle/>
                    <a:p>
                      <a:pPr algn="l" fontAlgn="t"/>
                      <a:r>
                        <a:rPr lang="en-US">
                          <a:effectLst/>
                        </a:rPr>
                        <a:t>@Test(enbale=false)</a:t>
                      </a:r>
                    </a:p>
                  </a:txBody>
                  <a:tcPr marL="50800" marR="50800" marT="50800" marB="50800"/>
                </a:tc>
                <a:tc>
                  <a:txBody>
                    <a:bodyPr/>
                    <a:lstStyle/>
                    <a:p>
                      <a:pPr algn="l" fontAlgn="t"/>
                      <a:r>
                        <a:rPr lang="en-US">
                          <a:effectLst/>
                        </a:rPr>
                        <a:t>@ignore</a:t>
                      </a:r>
                    </a:p>
                  </a:txBody>
                  <a:tcPr marL="50800" marR="50800" marT="50800" marB="50800"/>
                </a:tc>
                <a:extLst>
                  <a:ext uri="{0D108BD9-81ED-4DB2-BD59-A6C34878D82A}">
                    <a16:rowId xmlns:a16="http://schemas.microsoft.com/office/drawing/2014/main" val="1992237579"/>
                  </a:ext>
                </a:extLst>
              </a:tr>
              <a:tr h="697889">
                <a:tc>
                  <a:txBody>
                    <a:bodyPr/>
                    <a:lstStyle/>
                    <a:p>
                      <a:pPr algn="l" fontAlgn="t"/>
                      <a:r>
                        <a:rPr lang="en-US">
                          <a:effectLst/>
                        </a:rPr>
                        <a:t>annotation for exception</a:t>
                      </a:r>
                    </a:p>
                  </a:txBody>
                  <a:tcPr marL="50800" marR="50800" marT="50800" marB="50800">
                    <a:solidFill>
                      <a:schemeClr val="bg2">
                        <a:lumMod val="60000"/>
                        <a:lumOff val="40000"/>
                      </a:schemeClr>
                    </a:solidFill>
                  </a:tcPr>
                </a:tc>
                <a:tc>
                  <a:txBody>
                    <a:bodyPr/>
                    <a:lstStyle/>
                    <a:p>
                      <a:pPr algn="l" fontAlgn="t"/>
                      <a:r>
                        <a:rPr lang="en-US">
                          <a:effectLst/>
                        </a:rPr>
                        <a:t>@Test(expectedExceptions = ArithmeticException.class)</a:t>
                      </a:r>
                    </a:p>
                  </a:txBody>
                  <a:tcPr marL="50800" marR="50800" marT="50800" marB="50800"/>
                </a:tc>
                <a:tc>
                  <a:txBody>
                    <a:bodyPr/>
                    <a:lstStyle/>
                    <a:p>
                      <a:pPr algn="l" fontAlgn="t"/>
                      <a:r>
                        <a:rPr lang="en-US" dirty="0">
                          <a:effectLst/>
                        </a:rPr>
                        <a:t>@Test(expected = </a:t>
                      </a:r>
                      <a:r>
                        <a:rPr lang="en-US" dirty="0" err="1">
                          <a:effectLst/>
                        </a:rPr>
                        <a:t>ArithmeticException.class</a:t>
                      </a:r>
                      <a:r>
                        <a:rPr lang="en-US" dirty="0">
                          <a:effectLst/>
                        </a:rPr>
                        <a:t>)</a:t>
                      </a:r>
                    </a:p>
                  </a:txBody>
                  <a:tcPr marL="50800" marR="50800" marT="50800" marB="50800"/>
                </a:tc>
                <a:extLst>
                  <a:ext uri="{0D108BD9-81ED-4DB2-BD59-A6C34878D82A}">
                    <a16:rowId xmlns:a16="http://schemas.microsoft.com/office/drawing/2014/main" val="1563589334"/>
                  </a:ext>
                </a:extLst>
              </a:tr>
              <a:tr h="403467">
                <a:tc>
                  <a:txBody>
                    <a:bodyPr/>
                    <a:lstStyle/>
                    <a:p>
                      <a:pPr algn="l" fontAlgn="t"/>
                      <a:r>
                        <a:rPr lang="en-US">
                          <a:effectLst/>
                        </a:rPr>
                        <a:t>timeout</a:t>
                      </a:r>
                    </a:p>
                  </a:txBody>
                  <a:tcPr marL="50800" marR="50800" marT="50800" marB="50800">
                    <a:solidFill>
                      <a:schemeClr val="bg2">
                        <a:lumMod val="60000"/>
                        <a:lumOff val="40000"/>
                      </a:schemeClr>
                    </a:solidFill>
                  </a:tcPr>
                </a:tc>
                <a:tc>
                  <a:txBody>
                    <a:bodyPr/>
                    <a:lstStyle/>
                    <a:p>
                      <a:pPr algn="l" fontAlgn="t"/>
                      <a:r>
                        <a:rPr lang="en-US">
                          <a:effectLst/>
                        </a:rPr>
                        <a:t>@Test(timeout = 1000)</a:t>
                      </a:r>
                    </a:p>
                  </a:txBody>
                  <a:tcPr marL="50800" marR="50800" marT="50800" marB="50800"/>
                </a:tc>
                <a:tc>
                  <a:txBody>
                    <a:bodyPr/>
                    <a:lstStyle/>
                    <a:p>
                      <a:pPr algn="l" fontAlgn="t"/>
                      <a:r>
                        <a:rPr lang="en-US">
                          <a:effectLst/>
                        </a:rPr>
                        <a:t>@Test(timeout = 1000)</a:t>
                      </a:r>
                    </a:p>
                  </a:txBody>
                  <a:tcPr marL="50800" marR="50800" marT="50800" marB="50800"/>
                </a:tc>
                <a:extLst>
                  <a:ext uri="{0D108BD9-81ED-4DB2-BD59-A6C34878D82A}">
                    <a16:rowId xmlns:a16="http://schemas.microsoft.com/office/drawing/2014/main" val="1484194265"/>
                  </a:ext>
                </a:extLst>
              </a:tr>
              <a:tr h="697889">
                <a:tc>
                  <a:txBody>
                    <a:bodyPr/>
                    <a:lstStyle/>
                    <a:p>
                      <a:pPr algn="l" fontAlgn="t"/>
                      <a:r>
                        <a:rPr lang="en-US">
                          <a:effectLst/>
                        </a:rPr>
                        <a:t>Executes before all tests in the suite</a:t>
                      </a:r>
                    </a:p>
                  </a:txBody>
                  <a:tcPr marL="50800" marR="50800" marT="50800" marB="50800">
                    <a:solidFill>
                      <a:schemeClr val="bg2">
                        <a:lumMod val="60000"/>
                        <a:lumOff val="40000"/>
                      </a:schemeClr>
                    </a:solidFill>
                  </a:tcPr>
                </a:tc>
                <a:tc>
                  <a:txBody>
                    <a:bodyPr/>
                    <a:lstStyle/>
                    <a:p>
                      <a:pPr algn="l" fontAlgn="t"/>
                      <a:r>
                        <a:rPr lang="en-US" dirty="0">
                          <a:effectLst/>
                        </a:rPr>
                        <a:t>@</a:t>
                      </a:r>
                      <a:r>
                        <a:rPr lang="en-US" dirty="0" err="1">
                          <a:effectLst/>
                        </a:rPr>
                        <a:t>BeforeSuite</a:t>
                      </a:r>
                      <a:endParaRPr lang="en-US" dirty="0">
                        <a:effectLst/>
                      </a:endParaRPr>
                    </a:p>
                  </a:txBody>
                  <a:tcPr marL="50800" marR="50800" marT="50800" marB="50800"/>
                </a:tc>
                <a:tc>
                  <a:txBody>
                    <a:bodyPr/>
                    <a:lstStyle/>
                    <a:p>
                      <a:pPr algn="l" fontAlgn="t"/>
                      <a:r>
                        <a:rPr lang="en-US">
                          <a:effectLst/>
                        </a:rPr>
                        <a:t>n/a</a:t>
                      </a:r>
                    </a:p>
                  </a:txBody>
                  <a:tcPr marL="50800" marR="50800" marT="50800" marB="50800"/>
                </a:tc>
                <a:extLst>
                  <a:ext uri="{0D108BD9-81ED-4DB2-BD59-A6C34878D82A}">
                    <a16:rowId xmlns:a16="http://schemas.microsoft.com/office/drawing/2014/main" val="3910002689"/>
                  </a:ext>
                </a:extLst>
              </a:tr>
              <a:tr h="403467">
                <a:tc>
                  <a:txBody>
                    <a:bodyPr/>
                    <a:lstStyle/>
                    <a:p>
                      <a:pPr algn="l" fontAlgn="t"/>
                      <a:r>
                        <a:rPr lang="en-US" dirty="0">
                          <a:effectLst/>
                        </a:rPr>
                        <a:t>Executes after all tests in the suite</a:t>
                      </a:r>
                    </a:p>
                  </a:txBody>
                  <a:tcPr marL="50800" marR="50800" marT="50800" marB="50800">
                    <a:solidFill>
                      <a:schemeClr val="bg2">
                        <a:lumMod val="60000"/>
                        <a:lumOff val="40000"/>
                      </a:schemeClr>
                    </a:solidFill>
                  </a:tcPr>
                </a:tc>
                <a:tc>
                  <a:txBody>
                    <a:bodyPr/>
                    <a:lstStyle/>
                    <a:p>
                      <a:pPr algn="l" fontAlgn="t"/>
                      <a:r>
                        <a:rPr lang="en-US">
                          <a:effectLst/>
                        </a:rPr>
                        <a:t>@AfterSuite</a:t>
                      </a:r>
                    </a:p>
                  </a:txBody>
                  <a:tcPr marL="50800" marR="50800" marT="50800" marB="50800"/>
                </a:tc>
                <a:tc>
                  <a:txBody>
                    <a:bodyPr/>
                    <a:lstStyle/>
                    <a:p>
                      <a:pPr algn="l" fontAlgn="t"/>
                      <a:r>
                        <a:rPr lang="en-US" dirty="0">
                          <a:effectLst/>
                        </a:rPr>
                        <a:t>n/a</a:t>
                      </a:r>
                    </a:p>
                  </a:txBody>
                  <a:tcPr marL="50800" marR="50800" marT="50800" marB="50800"/>
                </a:tc>
                <a:extLst>
                  <a:ext uri="{0D108BD9-81ED-4DB2-BD59-A6C34878D82A}">
                    <a16:rowId xmlns:a16="http://schemas.microsoft.com/office/drawing/2014/main" val="865763186"/>
                  </a:ext>
                </a:extLst>
              </a:tr>
            </a:tbl>
          </a:graphicData>
        </a:graphic>
      </p:graphicFrame>
    </p:spTree>
    <p:extLst>
      <p:ext uri="{BB962C8B-B14F-4D97-AF65-F5344CB8AC3E}">
        <p14:creationId xmlns:p14="http://schemas.microsoft.com/office/powerpoint/2010/main" val="31835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54" y="430995"/>
            <a:ext cx="11249891" cy="5996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468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 Which Run 1</a:t>
            </a:r>
            <a:r>
              <a:rPr lang="en-US" baseline="30000" dirty="0"/>
              <a:t>st </a:t>
            </a:r>
            <a:r>
              <a:rPr lang="en-US" dirty="0"/>
              <a:t>??</a:t>
            </a:r>
          </a:p>
        </p:txBody>
      </p:sp>
      <p:sp>
        <p:nvSpPr>
          <p:cNvPr id="3" name="Content Placeholder 2"/>
          <p:cNvSpPr>
            <a:spLocks noGrp="1"/>
          </p:cNvSpPr>
          <p:nvPr>
            <p:ph idx="1"/>
          </p:nvPr>
        </p:nvSpPr>
        <p:spPr>
          <a:xfrm>
            <a:off x="1103312" y="2052918"/>
            <a:ext cx="3819669" cy="4195481"/>
          </a:xfrm>
          <a:solidFill>
            <a:schemeClr val="bg2">
              <a:lumMod val="60000"/>
              <a:lumOff val="40000"/>
            </a:schemeClr>
          </a:solidFill>
        </p:spPr>
        <p:txBody>
          <a:bodyPr/>
          <a:lstStyle/>
          <a:p>
            <a:r>
              <a:rPr lang="en-US" b="1" dirty="0" err="1">
                <a:solidFill>
                  <a:srgbClr val="FF0000"/>
                </a:solidFill>
              </a:rPr>
              <a:t>TestNg</a:t>
            </a:r>
            <a:endParaRPr lang="en-US" b="1" dirty="0">
              <a:solidFill>
                <a:srgbClr val="FF0000"/>
              </a:solidFill>
            </a:endParaRPr>
          </a:p>
          <a:p>
            <a:r>
              <a:rPr lang="en-US" b="1" dirty="0"/>
              <a:t>This is </a:t>
            </a:r>
            <a:r>
              <a:rPr lang="en-US" b="1" dirty="0" err="1"/>
              <a:t>BeforeSuite</a:t>
            </a:r>
            <a:endParaRPr lang="en-US" b="1" dirty="0"/>
          </a:p>
          <a:p>
            <a:r>
              <a:rPr lang="en-US" b="1" dirty="0"/>
              <a:t>This is </a:t>
            </a:r>
            <a:r>
              <a:rPr lang="en-US" b="1" dirty="0" err="1"/>
              <a:t>BeforeTest</a:t>
            </a:r>
            <a:endParaRPr lang="en-US" b="1" dirty="0"/>
          </a:p>
          <a:p>
            <a:r>
              <a:rPr lang="en-US" b="1" dirty="0"/>
              <a:t>This is </a:t>
            </a:r>
            <a:r>
              <a:rPr lang="en-US" b="1" dirty="0" err="1"/>
              <a:t>BeforeClass</a:t>
            </a:r>
            <a:endParaRPr lang="en-US" b="1" dirty="0"/>
          </a:p>
          <a:p>
            <a:r>
              <a:rPr lang="en-US" b="1" dirty="0"/>
              <a:t>This is </a:t>
            </a:r>
            <a:r>
              <a:rPr lang="en-US" b="1" dirty="0" err="1"/>
              <a:t>BeforeMethod</a:t>
            </a:r>
            <a:endParaRPr lang="en-US" b="1" dirty="0"/>
          </a:p>
          <a:p>
            <a:r>
              <a:rPr lang="en-US" b="1" dirty="0"/>
              <a:t>This is Test</a:t>
            </a:r>
          </a:p>
          <a:p>
            <a:r>
              <a:rPr lang="en-US" b="1" dirty="0"/>
              <a:t>This is </a:t>
            </a:r>
            <a:r>
              <a:rPr lang="en-US" b="1" dirty="0" err="1"/>
              <a:t>AfterMethod</a:t>
            </a:r>
            <a:endParaRPr lang="en-US" b="1" dirty="0"/>
          </a:p>
          <a:p>
            <a:r>
              <a:rPr lang="en-US" b="1" dirty="0"/>
              <a:t>This is </a:t>
            </a:r>
            <a:r>
              <a:rPr lang="en-US" b="1" dirty="0" err="1"/>
              <a:t>AfterClass</a:t>
            </a:r>
            <a:endParaRPr lang="en-US" b="1" dirty="0"/>
          </a:p>
          <a:p>
            <a:r>
              <a:rPr lang="en-US" b="1" dirty="0"/>
              <a:t>This is </a:t>
            </a:r>
            <a:r>
              <a:rPr lang="en-US" b="1" dirty="0" err="1"/>
              <a:t>AfterTest</a:t>
            </a:r>
            <a:endParaRPr lang="en-US" b="1" dirty="0"/>
          </a:p>
        </p:txBody>
      </p:sp>
      <p:sp>
        <p:nvSpPr>
          <p:cNvPr id="4" name="Content Placeholder 2"/>
          <p:cNvSpPr txBox="1">
            <a:spLocks/>
          </p:cNvSpPr>
          <p:nvPr/>
        </p:nvSpPr>
        <p:spPr>
          <a:xfrm>
            <a:off x="5809240" y="2052917"/>
            <a:ext cx="5616142" cy="4195481"/>
          </a:xfrm>
          <a:prstGeom prst="rect">
            <a:avLst/>
          </a:prstGeom>
          <a:solidFill>
            <a:srgbClr val="00B050"/>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solidFill>
                  <a:srgbClr val="FF0000"/>
                </a:solidFill>
              </a:rPr>
              <a:t>Junit</a:t>
            </a:r>
          </a:p>
          <a:p>
            <a:r>
              <a:rPr lang="en-US" dirty="0"/>
              <a:t> @</a:t>
            </a:r>
            <a:r>
              <a:rPr lang="en-US" dirty="0" err="1"/>
              <a:t>BeforeClass</a:t>
            </a:r>
            <a:r>
              <a:rPr lang="en-US" dirty="0"/>
              <a:t> , executed before all test cases </a:t>
            </a:r>
          </a:p>
          <a:p>
            <a:r>
              <a:rPr lang="en-US" dirty="0"/>
              <a:t> @Before annotations ,executed before each test cases </a:t>
            </a:r>
          </a:p>
          <a:p>
            <a:r>
              <a:rPr lang="en-US" dirty="0"/>
              <a:t> @After ,executed after each test cases</a:t>
            </a:r>
          </a:p>
          <a:p>
            <a:r>
              <a:rPr lang="en-US" dirty="0"/>
              <a:t> @Before annotations ,executed before each test cases </a:t>
            </a:r>
          </a:p>
          <a:p>
            <a:r>
              <a:rPr lang="en-US" dirty="0"/>
              <a:t> @Test(timeout),it can be used to enforce timeout in JUnit4 test case</a:t>
            </a:r>
          </a:p>
          <a:p>
            <a:r>
              <a:rPr lang="en-US" dirty="0"/>
              <a:t> @After ,executed after each test cases</a:t>
            </a:r>
          </a:p>
        </p:txBody>
      </p:sp>
    </p:spTree>
    <p:extLst>
      <p:ext uri="{BB962C8B-B14F-4D97-AF65-F5344CB8AC3E}">
        <p14:creationId xmlns:p14="http://schemas.microsoft.com/office/powerpoint/2010/main" val="155175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043" y="193964"/>
            <a:ext cx="10338598" cy="630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69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354" y="261257"/>
            <a:ext cx="5694236" cy="6341610"/>
          </a:xfrm>
        </p:spPr>
      </p:pic>
    </p:spTree>
    <p:extLst>
      <p:ext uri="{BB962C8B-B14F-4D97-AF65-F5344CB8AC3E}">
        <p14:creationId xmlns:p14="http://schemas.microsoft.com/office/powerpoint/2010/main" val="193610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054358" y="699798"/>
          <a:ext cx="10030408" cy="5617027"/>
        </p:xfrm>
        <a:graphic>
          <a:graphicData uri="http://schemas.openxmlformats.org/drawingml/2006/table">
            <a:tbl>
              <a:tblPr firstRow="1" bandRow="1">
                <a:tableStyleId>{5C22544A-7EE6-4342-B048-85BDC9FD1C3A}</a:tableStyleId>
              </a:tblPr>
              <a:tblGrid>
                <a:gridCol w="5015204">
                  <a:extLst>
                    <a:ext uri="{9D8B030D-6E8A-4147-A177-3AD203B41FA5}">
                      <a16:colId xmlns:a16="http://schemas.microsoft.com/office/drawing/2014/main" val="20000"/>
                    </a:ext>
                  </a:extLst>
                </a:gridCol>
                <a:gridCol w="5015204">
                  <a:extLst>
                    <a:ext uri="{9D8B030D-6E8A-4147-A177-3AD203B41FA5}">
                      <a16:colId xmlns:a16="http://schemas.microsoft.com/office/drawing/2014/main" val="20001"/>
                    </a:ext>
                  </a:extLst>
                </a:gridCol>
              </a:tblGrid>
              <a:tr h="517079">
                <a:tc>
                  <a:txBody>
                    <a:bodyPr/>
                    <a:lstStyle/>
                    <a:p>
                      <a:r>
                        <a:rPr lang="en-US" dirty="0">
                          <a:effectLst/>
                        </a:rPr>
                        <a:t>Annotation</a:t>
                      </a:r>
                    </a:p>
                  </a:txBody>
                  <a:tcPr anchor="ctr"/>
                </a:tc>
                <a:tc>
                  <a:txBody>
                    <a:bodyPr/>
                    <a:lstStyle/>
                    <a:p>
                      <a:r>
                        <a:rPr lang="en-US"/>
                        <a:t>Description</a:t>
                      </a:r>
                    </a:p>
                  </a:txBody>
                  <a:tcPr anchor="ctr"/>
                </a:tc>
                <a:extLst>
                  <a:ext uri="{0D108BD9-81ED-4DB2-BD59-A6C34878D82A}">
                    <a16:rowId xmlns:a16="http://schemas.microsoft.com/office/drawing/2014/main" val="10000"/>
                  </a:ext>
                </a:extLst>
              </a:tr>
              <a:tr h="1274987">
                <a:tc>
                  <a:txBody>
                    <a:bodyPr/>
                    <a:lstStyle/>
                    <a:p>
                      <a:r>
                        <a:rPr lang="en-US" b="1" dirty="0"/>
                        <a:t>@</a:t>
                      </a:r>
                      <a:r>
                        <a:rPr lang="en-US" b="1" dirty="0" err="1"/>
                        <a:t>BeforeSuite</a:t>
                      </a:r>
                      <a:endParaRPr lang="en-US" dirty="0"/>
                    </a:p>
                  </a:txBody>
                  <a:tcPr anchor="ctr"/>
                </a:tc>
                <a:tc>
                  <a:txBody>
                    <a:bodyPr/>
                    <a:lstStyle/>
                    <a:p>
                      <a:r>
                        <a:rPr lang="en-US" dirty="0"/>
                        <a:t>The annotated method will be run only once before all tests in this suite have run.</a:t>
                      </a:r>
                    </a:p>
                  </a:txBody>
                  <a:tcPr anchor="ctr"/>
                </a:tc>
                <a:extLst>
                  <a:ext uri="{0D108BD9-81ED-4DB2-BD59-A6C34878D82A}">
                    <a16:rowId xmlns:a16="http://schemas.microsoft.com/office/drawing/2014/main" val="10001"/>
                  </a:ext>
                </a:extLst>
              </a:tr>
              <a:tr h="1274987">
                <a:tc>
                  <a:txBody>
                    <a:bodyPr/>
                    <a:lstStyle/>
                    <a:p>
                      <a:r>
                        <a:rPr lang="en-US" b="1" dirty="0"/>
                        <a:t>@</a:t>
                      </a:r>
                      <a:r>
                        <a:rPr lang="en-US" b="1" dirty="0" err="1"/>
                        <a:t>AfterSuite</a:t>
                      </a:r>
                      <a:endParaRPr lang="en-US" dirty="0"/>
                    </a:p>
                  </a:txBody>
                  <a:tcPr anchor="ctr"/>
                </a:tc>
                <a:tc>
                  <a:txBody>
                    <a:bodyPr/>
                    <a:lstStyle/>
                    <a:p>
                      <a:r>
                        <a:rPr lang="en-US" dirty="0"/>
                        <a:t>The annotated method will be run only once after all tests in this suite have run.</a:t>
                      </a:r>
                    </a:p>
                  </a:txBody>
                  <a:tcPr anchor="ctr"/>
                </a:tc>
                <a:extLst>
                  <a:ext uri="{0D108BD9-81ED-4DB2-BD59-A6C34878D82A}">
                    <a16:rowId xmlns:a16="http://schemas.microsoft.com/office/drawing/2014/main" val="10002"/>
                  </a:ext>
                </a:extLst>
              </a:tr>
              <a:tr h="1274987">
                <a:tc>
                  <a:txBody>
                    <a:bodyPr/>
                    <a:lstStyle/>
                    <a:p>
                      <a:r>
                        <a:rPr lang="en-US" b="1"/>
                        <a:t>@BeforeClass</a:t>
                      </a:r>
                      <a:endParaRPr lang="en-US"/>
                    </a:p>
                  </a:txBody>
                  <a:tcPr anchor="ctr"/>
                </a:tc>
                <a:tc>
                  <a:txBody>
                    <a:bodyPr/>
                    <a:lstStyle/>
                    <a:p>
                      <a:r>
                        <a:rPr lang="en-US"/>
                        <a:t>The annotated method will be run only once before the first test method in the current class is invoked.</a:t>
                      </a:r>
                    </a:p>
                  </a:txBody>
                  <a:tcPr anchor="ctr"/>
                </a:tc>
                <a:extLst>
                  <a:ext uri="{0D108BD9-81ED-4DB2-BD59-A6C34878D82A}">
                    <a16:rowId xmlns:a16="http://schemas.microsoft.com/office/drawing/2014/main" val="10003"/>
                  </a:ext>
                </a:extLst>
              </a:tr>
              <a:tr h="1274987">
                <a:tc>
                  <a:txBody>
                    <a:bodyPr/>
                    <a:lstStyle/>
                    <a:p>
                      <a:r>
                        <a:rPr lang="en-US" b="1" dirty="0"/>
                        <a:t>@</a:t>
                      </a:r>
                      <a:r>
                        <a:rPr lang="en-US" b="1" dirty="0" err="1"/>
                        <a:t>AfterClass</a:t>
                      </a:r>
                      <a:endParaRPr lang="en-US" dirty="0"/>
                    </a:p>
                  </a:txBody>
                  <a:tcPr anchor="ctr"/>
                </a:tc>
                <a:tc>
                  <a:txBody>
                    <a:bodyPr/>
                    <a:lstStyle/>
                    <a:p>
                      <a:r>
                        <a:rPr lang="en-US" dirty="0"/>
                        <a:t>The annotated method will be run only once after all the test methods in the current class have run.</a:t>
                      </a:r>
                    </a:p>
                  </a:txBody>
                  <a:tcPr anchor="ctr"/>
                </a:tc>
                <a:extLst>
                  <a:ext uri="{0D108BD9-81ED-4DB2-BD59-A6C34878D82A}">
                    <a16:rowId xmlns:a16="http://schemas.microsoft.com/office/drawing/2014/main" val="10004"/>
                  </a:ext>
                </a:extLst>
              </a:tr>
            </a:tbl>
          </a:graphicData>
        </a:graphic>
      </p:graphicFrame>
      <p:sp>
        <p:nvSpPr>
          <p:cNvPr id="2" name="TextBox 1"/>
          <p:cNvSpPr txBox="1"/>
          <p:nvPr/>
        </p:nvSpPr>
        <p:spPr>
          <a:xfrm>
            <a:off x="1145308" y="184727"/>
            <a:ext cx="4350327" cy="369332"/>
          </a:xfrm>
          <a:prstGeom prst="rect">
            <a:avLst/>
          </a:prstGeom>
          <a:solidFill>
            <a:srgbClr val="00B050"/>
          </a:solidFill>
          <a:ln>
            <a:solidFill>
              <a:schemeClr val="accent1"/>
            </a:solidFill>
          </a:ln>
        </p:spPr>
        <p:txBody>
          <a:bodyPr wrap="square" rtlCol="0">
            <a:spAutoFit/>
          </a:bodyPr>
          <a:lstStyle/>
          <a:p>
            <a:r>
              <a:rPr lang="en-US" dirty="0" err="1"/>
              <a:t>TestNG</a:t>
            </a:r>
            <a:r>
              <a:rPr lang="en-US" dirty="0"/>
              <a:t> Annotation Meaning</a:t>
            </a:r>
          </a:p>
        </p:txBody>
      </p:sp>
    </p:spTree>
    <p:extLst>
      <p:ext uri="{BB962C8B-B14F-4D97-AF65-F5344CB8AC3E}">
        <p14:creationId xmlns:p14="http://schemas.microsoft.com/office/powerpoint/2010/main" val="87115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a:t>
            </a:r>
          </a:p>
        </p:txBody>
      </p:sp>
      <p:sp>
        <p:nvSpPr>
          <p:cNvPr id="3" name="Content Placeholder 2"/>
          <p:cNvSpPr>
            <a:spLocks noGrp="1"/>
          </p:cNvSpPr>
          <p:nvPr>
            <p:ph idx="1"/>
          </p:nvPr>
        </p:nvSpPr>
        <p:spPr/>
        <p:txBody>
          <a:bodyPr/>
          <a:lstStyle/>
          <a:p>
            <a:r>
              <a:rPr lang="en-US" dirty="0"/>
              <a:t>There are unit testing framework</a:t>
            </a:r>
            <a:endParaRPr lang="en-US" dirty="0">
              <a:solidFill>
                <a:srgbClr val="FFC000"/>
              </a:solidFill>
            </a:endParaRPr>
          </a:p>
          <a:p>
            <a:endParaRPr lang="en-US" dirty="0">
              <a:solidFill>
                <a:srgbClr val="FFC000"/>
              </a:solidFill>
            </a:endParaRPr>
          </a:p>
          <a:p>
            <a:r>
              <a:rPr lang="en-US" dirty="0"/>
              <a:t>Popular unit testing framework in market – </a:t>
            </a:r>
            <a:r>
              <a:rPr lang="en-US" dirty="0">
                <a:solidFill>
                  <a:srgbClr val="FFC000"/>
                </a:solidFill>
              </a:rPr>
              <a:t>Junit and </a:t>
            </a:r>
            <a:r>
              <a:rPr lang="en-US" dirty="0" err="1">
                <a:solidFill>
                  <a:srgbClr val="FFC000"/>
                </a:solidFill>
              </a:rPr>
              <a:t>TestNG</a:t>
            </a:r>
            <a:r>
              <a:rPr lang="en-US" dirty="0"/>
              <a:t>. </a:t>
            </a:r>
          </a:p>
          <a:p>
            <a:r>
              <a:rPr lang="en-US" dirty="0"/>
              <a:t>The "NG" means "</a:t>
            </a:r>
            <a:r>
              <a:rPr lang="en-US" dirty="0">
                <a:solidFill>
                  <a:srgbClr val="FFC000"/>
                </a:solidFill>
              </a:rPr>
              <a:t>Next Generation</a:t>
            </a:r>
            <a:r>
              <a:rPr lang="en-US" dirty="0"/>
              <a:t>". </a:t>
            </a:r>
          </a:p>
        </p:txBody>
      </p:sp>
    </p:spTree>
    <p:extLst>
      <p:ext uri="{BB962C8B-B14F-4D97-AF65-F5344CB8AC3E}">
        <p14:creationId xmlns:p14="http://schemas.microsoft.com/office/powerpoint/2010/main" val="6878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317174"/>
              </p:ext>
            </p:extLst>
          </p:nvPr>
        </p:nvGraphicFramePr>
        <p:xfrm>
          <a:off x="756816" y="633472"/>
          <a:ext cx="10627568" cy="6035040"/>
        </p:xfrm>
        <a:graphic>
          <a:graphicData uri="http://schemas.openxmlformats.org/drawingml/2006/table">
            <a:tbl>
              <a:tblPr firstRow="1" bandRow="1">
                <a:tableStyleId>{5C22544A-7EE6-4342-B048-85BDC9FD1C3A}</a:tableStyleId>
              </a:tblPr>
              <a:tblGrid>
                <a:gridCol w="5321743">
                  <a:extLst>
                    <a:ext uri="{9D8B030D-6E8A-4147-A177-3AD203B41FA5}">
                      <a16:colId xmlns:a16="http://schemas.microsoft.com/office/drawing/2014/main" val="20000"/>
                    </a:ext>
                  </a:extLst>
                </a:gridCol>
                <a:gridCol w="5305825">
                  <a:extLst>
                    <a:ext uri="{9D8B030D-6E8A-4147-A177-3AD203B41FA5}">
                      <a16:colId xmlns:a16="http://schemas.microsoft.com/office/drawing/2014/main" val="20001"/>
                    </a:ext>
                  </a:extLst>
                </a:gridCol>
              </a:tblGrid>
              <a:tr h="0">
                <a:tc>
                  <a:txBody>
                    <a:bodyPr/>
                    <a:lstStyle/>
                    <a:p>
                      <a:r>
                        <a:rPr lang="en-US" b="1" dirty="0"/>
                        <a:t>@</a:t>
                      </a:r>
                      <a:r>
                        <a:rPr lang="en-US" b="1" dirty="0" err="1"/>
                        <a:t>BeforeTest</a:t>
                      </a:r>
                      <a:endParaRPr lang="en-US" dirty="0"/>
                    </a:p>
                  </a:txBody>
                  <a:tcPr anchor="ctr"/>
                </a:tc>
                <a:tc>
                  <a:txBody>
                    <a:bodyPr/>
                    <a:lstStyle/>
                    <a:p>
                      <a:r>
                        <a:rPr lang="en-US" dirty="0"/>
                        <a:t>The annotated method will be run before any test method belonging to the classes inside the &lt;test&gt; tag is run.</a:t>
                      </a:r>
                    </a:p>
                  </a:txBody>
                  <a:tcPr anchor="ctr"/>
                </a:tc>
                <a:extLst>
                  <a:ext uri="{0D108BD9-81ED-4DB2-BD59-A6C34878D82A}">
                    <a16:rowId xmlns:a16="http://schemas.microsoft.com/office/drawing/2014/main" val="10000"/>
                  </a:ext>
                </a:extLst>
              </a:tr>
              <a:tr h="370840">
                <a:tc>
                  <a:txBody>
                    <a:bodyPr/>
                    <a:lstStyle/>
                    <a:p>
                      <a:r>
                        <a:rPr lang="en-US" b="1" dirty="0"/>
                        <a:t>@</a:t>
                      </a:r>
                      <a:r>
                        <a:rPr lang="en-US" b="1" dirty="0" err="1"/>
                        <a:t>AfterTest</a:t>
                      </a:r>
                      <a:endParaRPr lang="en-US" dirty="0"/>
                    </a:p>
                  </a:txBody>
                  <a:tcPr anchor="ctr"/>
                </a:tc>
                <a:tc>
                  <a:txBody>
                    <a:bodyPr/>
                    <a:lstStyle/>
                    <a:p>
                      <a:r>
                        <a:rPr lang="en-US"/>
                        <a:t>The annotated method will be run after all the test methods belonging to the classes inside the &lt;test&gt; tag have run.</a:t>
                      </a:r>
                    </a:p>
                  </a:txBody>
                  <a:tcPr anchor="ctr"/>
                </a:tc>
                <a:extLst>
                  <a:ext uri="{0D108BD9-81ED-4DB2-BD59-A6C34878D82A}">
                    <a16:rowId xmlns:a16="http://schemas.microsoft.com/office/drawing/2014/main" val="10001"/>
                  </a:ext>
                </a:extLst>
              </a:tr>
              <a:tr h="370840">
                <a:tc>
                  <a:txBody>
                    <a:bodyPr/>
                    <a:lstStyle/>
                    <a:p>
                      <a:r>
                        <a:rPr lang="en-US" b="1" dirty="0"/>
                        <a:t>@</a:t>
                      </a:r>
                      <a:r>
                        <a:rPr lang="en-US" b="1" dirty="0" err="1"/>
                        <a:t>BeforeGroups</a:t>
                      </a:r>
                      <a:endParaRPr lang="en-US" dirty="0"/>
                    </a:p>
                  </a:txBody>
                  <a:tcPr anchor="ctr"/>
                </a:tc>
                <a:tc>
                  <a:txBody>
                    <a:bodyPr/>
                    <a:lstStyle/>
                    <a:p>
                      <a:r>
                        <a:rPr lang="en-US" dirty="0"/>
                        <a:t>The list of groups that this configuration method will run before. This method is guaranteed to run shortly before the first test method that belongs to any of these groups is invoked.</a:t>
                      </a:r>
                    </a:p>
                  </a:txBody>
                  <a:tcPr anchor="ctr"/>
                </a:tc>
                <a:extLst>
                  <a:ext uri="{0D108BD9-81ED-4DB2-BD59-A6C34878D82A}">
                    <a16:rowId xmlns:a16="http://schemas.microsoft.com/office/drawing/2014/main" val="10002"/>
                  </a:ext>
                </a:extLst>
              </a:tr>
              <a:tr h="370840">
                <a:tc>
                  <a:txBody>
                    <a:bodyPr/>
                    <a:lstStyle/>
                    <a:p>
                      <a:r>
                        <a:rPr lang="en-US" b="1"/>
                        <a:t>@AfterGroups</a:t>
                      </a:r>
                      <a:endParaRPr lang="en-US"/>
                    </a:p>
                  </a:txBody>
                  <a:tcPr anchor="ctr"/>
                </a:tc>
                <a:tc>
                  <a:txBody>
                    <a:bodyPr/>
                    <a:lstStyle/>
                    <a:p>
                      <a:r>
                        <a:rPr lang="en-US" dirty="0"/>
                        <a:t>The list of groups that this configuration method will run after. This method is guaranteed to run shortly after the last test method that belongs to any of these groups is invoked.</a:t>
                      </a:r>
                    </a:p>
                  </a:txBody>
                  <a:tcPr anchor="ctr"/>
                </a:tc>
                <a:extLst>
                  <a:ext uri="{0D108BD9-81ED-4DB2-BD59-A6C34878D82A}">
                    <a16:rowId xmlns:a16="http://schemas.microsoft.com/office/drawing/2014/main" val="10003"/>
                  </a:ext>
                </a:extLst>
              </a:tr>
              <a:tr h="370840">
                <a:tc>
                  <a:txBody>
                    <a:bodyPr/>
                    <a:lstStyle/>
                    <a:p>
                      <a:r>
                        <a:rPr lang="en-US" b="1"/>
                        <a:t>@BeforeMethod</a:t>
                      </a:r>
                      <a:endParaRPr lang="en-US"/>
                    </a:p>
                  </a:txBody>
                  <a:tcPr anchor="ctr"/>
                </a:tc>
                <a:tc>
                  <a:txBody>
                    <a:bodyPr/>
                    <a:lstStyle/>
                    <a:p>
                      <a:r>
                        <a:rPr lang="en-US" dirty="0"/>
                        <a:t>The annotated method will be run before each test method.</a:t>
                      </a:r>
                    </a:p>
                  </a:txBody>
                  <a:tcPr anchor="ctr"/>
                </a:tc>
                <a:extLst>
                  <a:ext uri="{0D108BD9-81ED-4DB2-BD59-A6C34878D82A}">
                    <a16:rowId xmlns:a16="http://schemas.microsoft.com/office/drawing/2014/main" val="10004"/>
                  </a:ext>
                </a:extLst>
              </a:tr>
              <a:tr h="370840">
                <a:tc>
                  <a:txBody>
                    <a:bodyPr/>
                    <a:lstStyle/>
                    <a:p>
                      <a:r>
                        <a:rPr lang="en-US" b="1" dirty="0"/>
                        <a:t>@</a:t>
                      </a:r>
                      <a:r>
                        <a:rPr lang="en-US" b="1" dirty="0" err="1"/>
                        <a:t>AfterMethod</a:t>
                      </a:r>
                      <a:endParaRPr lang="en-US" dirty="0"/>
                    </a:p>
                  </a:txBody>
                  <a:tcPr anchor="ctr"/>
                </a:tc>
                <a:tc>
                  <a:txBody>
                    <a:bodyPr/>
                    <a:lstStyle/>
                    <a:p>
                      <a:r>
                        <a:rPr lang="en-US" dirty="0"/>
                        <a:t>The annotated method will be run after each test method.</a:t>
                      </a:r>
                    </a:p>
                  </a:txBody>
                  <a:tcPr anchor="ctr"/>
                </a:tc>
                <a:extLst>
                  <a:ext uri="{0D108BD9-81ED-4DB2-BD59-A6C34878D82A}">
                    <a16:rowId xmlns:a16="http://schemas.microsoft.com/office/drawing/2014/main" val="10005"/>
                  </a:ext>
                </a:extLst>
              </a:tr>
            </a:tbl>
          </a:graphicData>
        </a:graphic>
      </p:graphicFrame>
      <p:sp>
        <p:nvSpPr>
          <p:cNvPr id="3" name="TextBox 2"/>
          <p:cNvSpPr txBox="1"/>
          <p:nvPr/>
        </p:nvSpPr>
        <p:spPr>
          <a:xfrm>
            <a:off x="1145308" y="184727"/>
            <a:ext cx="4350327" cy="369332"/>
          </a:xfrm>
          <a:prstGeom prst="rect">
            <a:avLst/>
          </a:prstGeom>
          <a:solidFill>
            <a:srgbClr val="00B050"/>
          </a:solidFill>
          <a:ln>
            <a:solidFill>
              <a:schemeClr val="accent1"/>
            </a:solidFill>
          </a:ln>
        </p:spPr>
        <p:txBody>
          <a:bodyPr wrap="square" rtlCol="0">
            <a:spAutoFit/>
          </a:bodyPr>
          <a:lstStyle/>
          <a:p>
            <a:r>
              <a:rPr lang="en-US" dirty="0" err="1"/>
              <a:t>TestNG</a:t>
            </a:r>
            <a:r>
              <a:rPr lang="en-US" dirty="0"/>
              <a:t> Annotation Meaning</a:t>
            </a:r>
          </a:p>
        </p:txBody>
      </p:sp>
    </p:spTree>
    <p:extLst>
      <p:ext uri="{BB962C8B-B14F-4D97-AF65-F5344CB8AC3E}">
        <p14:creationId xmlns:p14="http://schemas.microsoft.com/office/powerpoint/2010/main" val="258721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2426185"/>
              </p:ext>
            </p:extLst>
          </p:nvPr>
        </p:nvGraphicFramePr>
        <p:xfrm>
          <a:off x="637310" y="1193656"/>
          <a:ext cx="11120582" cy="4582160"/>
        </p:xfrm>
        <a:graphic>
          <a:graphicData uri="http://schemas.openxmlformats.org/drawingml/2006/table">
            <a:tbl>
              <a:tblPr firstRow="1" bandRow="1">
                <a:tableStyleId>{5C22544A-7EE6-4342-B048-85BDC9FD1C3A}</a:tableStyleId>
              </a:tblPr>
              <a:tblGrid>
                <a:gridCol w="5592618">
                  <a:extLst>
                    <a:ext uri="{9D8B030D-6E8A-4147-A177-3AD203B41FA5}">
                      <a16:colId xmlns:a16="http://schemas.microsoft.com/office/drawing/2014/main" val="20000"/>
                    </a:ext>
                  </a:extLst>
                </a:gridCol>
                <a:gridCol w="5527964">
                  <a:extLst>
                    <a:ext uri="{9D8B030D-6E8A-4147-A177-3AD203B41FA5}">
                      <a16:colId xmlns:a16="http://schemas.microsoft.com/office/drawing/2014/main" val="20001"/>
                    </a:ext>
                  </a:extLst>
                </a:gridCol>
              </a:tblGrid>
              <a:tr h="1392526">
                <a:tc>
                  <a:txBody>
                    <a:bodyPr/>
                    <a:lstStyle/>
                    <a:p>
                      <a:r>
                        <a:rPr lang="en-US" b="1" dirty="0">
                          <a:solidFill>
                            <a:schemeClr val="bg1"/>
                          </a:solidFill>
                        </a:rPr>
                        <a:t>@</a:t>
                      </a:r>
                      <a:r>
                        <a:rPr lang="en-US" b="1" dirty="0" err="1">
                          <a:solidFill>
                            <a:schemeClr val="bg1"/>
                          </a:solidFill>
                        </a:rPr>
                        <a:t>DataProvider</a:t>
                      </a:r>
                      <a:endParaRPr lang="en-US" dirty="0">
                        <a:solidFill>
                          <a:schemeClr val="bg1"/>
                        </a:solidFill>
                      </a:endParaRPr>
                    </a:p>
                  </a:txBody>
                  <a:tcPr anchor="ctr">
                    <a:solidFill>
                      <a:schemeClr val="accent2">
                        <a:lumMod val="20000"/>
                        <a:lumOff val="80000"/>
                      </a:schemeClr>
                    </a:solidFill>
                  </a:tcPr>
                </a:tc>
                <a:tc>
                  <a:txBody>
                    <a:bodyPr/>
                    <a:lstStyle/>
                    <a:p>
                      <a:r>
                        <a:rPr lang="en-US" dirty="0">
                          <a:solidFill>
                            <a:schemeClr val="bg1"/>
                          </a:solidFill>
                        </a:rPr>
                        <a:t>Marks a method as supplying data for a test method. The annotated method must </a:t>
                      </a:r>
                      <a:r>
                        <a:rPr lang="en-US" dirty="0">
                          <a:solidFill>
                            <a:srgbClr val="FF0000"/>
                          </a:solidFill>
                        </a:rPr>
                        <a:t>return an Object[ ][ ]</a:t>
                      </a:r>
                      <a:r>
                        <a:rPr lang="en-US" dirty="0">
                          <a:solidFill>
                            <a:schemeClr val="bg1"/>
                          </a:solidFill>
                        </a:rPr>
                        <a:t>, where each Object[ ] can be assigned the parameter list of the test method. The @Test method that wants to receive data from this </a:t>
                      </a:r>
                      <a:r>
                        <a:rPr lang="en-US" dirty="0" err="1">
                          <a:solidFill>
                            <a:schemeClr val="bg1"/>
                          </a:solidFill>
                        </a:rPr>
                        <a:t>DataProvider</a:t>
                      </a:r>
                      <a:r>
                        <a:rPr lang="en-US" dirty="0">
                          <a:solidFill>
                            <a:schemeClr val="bg1"/>
                          </a:solidFill>
                        </a:rPr>
                        <a:t> needs to use a </a:t>
                      </a:r>
                      <a:r>
                        <a:rPr lang="en-US" dirty="0" err="1">
                          <a:solidFill>
                            <a:schemeClr val="bg1"/>
                          </a:solidFill>
                        </a:rPr>
                        <a:t>dataProvider</a:t>
                      </a:r>
                      <a:r>
                        <a:rPr lang="en-US" dirty="0">
                          <a:solidFill>
                            <a:schemeClr val="bg1"/>
                          </a:solidFill>
                        </a:rPr>
                        <a:t> name equals to the name of this annotation.</a:t>
                      </a:r>
                    </a:p>
                  </a:txBody>
                  <a:tcPr anchor="ct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US" b="1" dirty="0"/>
                        <a:t>@Factory</a:t>
                      </a:r>
                      <a:endParaRPr lang="en-US" dirty="0"/>
                    </a:p>
                  </a:txBody>
                  <a:tcPr anchor="ctr"/>
                </a:tc>
                <a:tc>
                  <a:txBody>
                    <a:bodyPr/>
                    <a:lstStyle/>
                    <a:p>
                      <a:r>
                        <a:rPr lang="en-US" dirty="0"/>
                        <a:t>Marks a method as a factory that returns objects that will be used by </a:t>
                      </a:r>
                      <a:r>
                        <a:rPr lang="en-US" dirty="0" err="1"/>
                        <a:t>TestNG</a:t>
                      </a:r>
                      <a:r>
                        <a:rPr lang="en-US" dirty="0"/>
                        <a:t> as Test classes. The method must </a:t>
                      </a:r>
                      <a:r>
                        <a:rPr lang="en-US" dirty="0">
                          <a:solidFill>
                            <a:srgbClr val="FF0000"/>
                          </a:solidFill>
                        </a:rPr>
                        <a:t>return Object[ </a:t>
                      </a:r>
                      <a:r>
                        <a:rPr lang="en-US" dirty="0"/>
                        <a:t>].</a:t>
                      </a:r>
                    </a:p>
                  </a:txBody>
                  <a:tcPr anchor="ctr"/>
                </a:tc>
                <a:extLst>
                  <a:ext uri="{0D108BD9-81ED-4DB2-BD59-A6C34878D82A}">
                    <a16:rowId xmlns:a16="http://schemas.microsoft.com/office/drawing/2014/main" val="10001"/>
                  </a:ext>
                </a:extLst>
              </a:tr>
              <a:tr h="370840">
                <a:tc>
                  <a:txBody>
                    <a:bodyPr/>
                    <a:lstStyle/>
                    <a:p>
                      <a:r>
                        <a:rPr lang="en-US" b="1"/>
                        <a:t>@Listeners</a:t>
                      </a:r>
                      <a:endParaRPr lang="en-US"/>
                    </a:p>
                  </a:txBody>
                  <a:tcPr anchor="ctr"/>
                </a:tc>
                <a:tc>
                  <a:txBody>
                    <a:bodyPr/>
                    <a:lstStyle/>
                    <a:p>
                      <a:r>
                        <a:rPr lang="en-US"/>
                        <a:t>Defines listeners on a test class.</a:t>
                      </a:r>
                    </a:p>
                  </a:txBody>
                  <a:tcPr anchor="ctr"/>
                </a:tc>
                <a:extLst>
                  <a:ext uri="{0D108BD9-81ED-4DB2-BD59-A6C34878D82A}">
                    <a16:rowId xmlns:a16="http://schemas.microsoft.com/office/drawing/2014/main" val="10002"/>
                  </a:ext>
                </a:extLst>
              </a:tr>
              <a:tr h="370840">
                <a:tc>
                  <a:txBody>
                    <a:bodyPr/>
                    <a:lstStyle/>
                    <a:p>
                      <a:r>
                        <a:rPr lang="en-US" b="1"/>
                        <a:t>@Parameters</a:t>
                      </a:r>
                      <a:endParaRPr lang="en-US"/>
                    </a:p>
                  </a:txBody>
                  <a:tcPr anchor="ctr"/>
                </a:tc>
                <a:tc>
                  <a:txBody>
                    <a:bodyPr/>
                    <a:lstStyle/>
                    <a:p>
                      <a:r>
                        <a:rPr lang="en-US"/>
                        <a:t>Describes how to pass parameters to a @Test method.</a:t>
                      </a:r>
                    </a:p>
                  </a:txBody>
                  <a:tcPr anchor="ctr"/>
                </a:tc>
                <a:extLst>
                  <a:ext uri="{0D108BD9-81ED-4DB2-BD59-A6C34878D82A}">
                    <a16:rowId xmlns:a16="http://schemas.microsoft.com/office/drawing/2014/main" val="10003"/>
                  </a:ext>
                </a:extLst>
              </a:tr>
              <a:tr h="370840">
                <a:tc>
                  <a:txBody>
                    <a:bodyPr/>
                    <a:lstStyle/>
                    <a:p>
                      <a:r>
                        <a:rPr lang="en-US" b="1" dirty="0"/>
                        <a:t>@Test</a:t>
                      </a:r>
                      <a:endParaRPr lang="en-US" dirty="0"/>
                    </a:p>
                  </a:txBody>
                  <a:tcPr anchor="ctr"/>
                </a:tc>
                <a:tc>
                  <a:txBody>
                    <a:bodyPr/>
                    <a:lstStyle/>
                    <a:p>
                      <a:r>
                        <a:rPr lang="en-US" dirty="0"/>
                        <a:t>Marks a class or a method as a part of the test.</a:t>
                      </a:r>
                    </a:p>
                  </a:txBody>
                  <a:tcPr anchor="ctr"/>
                </a:tc>
                <a:extLst>
                  <a:ext uri="{0D108BD9-81ED-4DB2-BD59-A6C34878D82A}">
                    <a16:rowId xmlns:a16="http://schemas.microsoft.com/office/drawing/2014/main" val="10004"/>
                  </a:ext>
                </a:extLst>
              </a:tr>
            </a:tbl>
          </a:graphicData>
        </a:graphic>
      </p:graphicFrame>
      <p:sp>
        <p:nvSpPr>
          <p:cNvPr id="3" name="TextBox 2"/>
          <p:cNvSpPr txBox="1"/>
          <p:nvPr/>
        </p:nvSpPr>
        <p:spPr>
          <a:xfrm>
            <a:off x="637310" y="655781"/>
            <a:ext cx="4350327" cy="369332"/>
          </a:xfrm>
          <a:prstGeom prst="rect">
            <a:avLst/>
          </a:prstGeom>
          <a:solidFill>
            <a:srgbClr val="00B050"/>
          </a:solidFill>
          <a:ln>
            <a:solidFill>
              <a:schemeClr val="accent1"/>
            </a:solidFill>
          </a:ln>
        </p:spPr>
        <p:txBody>
          <a:bodyPr wrap="square" rtlCol="0">
            <a:spAutoFit/>
          </a:bodyPr>
          <a:lstStyle/>
          <a:p>
            <a:r>
              <a:rPr lang="en-US" dirty="0" err="1"/>
              <a:t>TestNG</a:t>
            </a:r>
            <a:r>
              <a:rPr lang="en-US" dirty="0"/>
              <a:t> Annotation Meaning</a:t>
            </a:r>
          </a:p>
        </p:txBody>
      </p:sp>
    </p:spTree>
    <p:extLst>
      <p:ext uri="{BB962C8B-B14F-4D97-AF65-F5344CB8AC3E}">
        <p14:creationId xmlns:p14="http://schemas.microsoft.com/office/powerpoint/2010/main" val="405046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and make 1</a:t>
            </a:r>
            <a:r>
              <a:rPr lang="en-US" baseline="30000" dirty="0"/>
              <a:t>st</a:t>
            </a:r>
            <a:r>
              <a:rPr lang="en-US" dirty="0"/>
              <a:t> script</a:t>
            </a:r>
          </a:p>
        </p:txBody>
      </p:sp>
      <p:sp>
        <p:nvSpPr>
          <p:cNvPr id="3" name="Content Placeholder 2"/>
          <p:cNvSpPr>
            <a:spLocks noGrp="1"/>
          </p:cNvSpPr>
          <p:nvPr>
            <p:ph idx="1"/>
          </p:nvPr>
        </p:nvSpPr>
        <p:spPr>
          <a:xfrm>
            <a:off x="1103312" y="2052918"/>
            <a:ext cx="10354680" cy="4195481"/>
          </a:xfrm>
        </p:spPr>
        <p:txBody>
          <a:bodyPr>
            <a:normAutofit/>
          </a:bodyPr>
          <a:lstStyle/>
          <a:p>
            <a:r>
              <a:rPr lang="en-US" sz="6600" b="1" dirty="0"/>
              <a:t>Hands On:</a:t>
            </a:r>
          </a:p>
          <a:p>
            <a:r>
              <a:rPr lang="en-US" sz="6600" b="1" dirty="0"/>
              <a:t>  Please open Eclipse</a:t>
            </a:r>
          </a:p>
        </p:txBody>
      </p:sp>
    </p:spTree>
    <p:extLst>
      <p:ext uri="{BB962C8B-B14F-4D97-AF65-F5344CB8AC3E}">
        <p14:creationId xmlns:p14="http://schemas.microsoft.com/office/powerpoint/2010/main" val="3386479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0185" y="960582"/>
            <a:ext cx="8946541" cy="5731163"/>
          </a:xfrm>
          <a:solidFill>
            <a:schemeClr val="tx1"/>
          </a:solidFill>
        </p:spPr>
        <p:txBody>
          <a:bodyPr>
            <a:normAutofit fontScale="925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TestPriority</a:t>
            </a:r>
            <a:r>
              <a:rPr lang="en-US" b="1"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646464"/>
                </a:solidFill>
                <a:latin typeface="Consolas" panose="020B0609020204030204" pitchFamily="49" charset="0"/>
              </a:rPr>
              <a:t>@Test</a:t>
            </a:r>
            <a:r>
              <a:rPr lang="en-US" dirty="0">
                <a:solidFill>
                  <a:srgbClr val="000000"/>
                </a:solidFill>
                <a:latin typeface="Consolas" panose="020B0609020204030204" pitchFamily="49" charset="0"/>
              </a:rPr>
              <a:t>(priority= 3)</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firstTest</a:t>
            </a:r>
            <a:r>
              <a:rPr lang="en-US" b="1"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"This is First Test"</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646464"/>
                </a:solidFill>
                <a:latin typeface="Consolas" panose="020B0609020204030204" pitchFamily="49" charset="0"/>
              </a:rPr>
              <a:t>@Test</a:t>
            </a:r>
            <a:r>
              <a:rPr lang="en-US" dirty="0">
                <a:solidFill>
                  <a:srgbClr val="000000"/>
                </a:solidFill>
                <a:latin typeface="Consolas" panose="020B0609020204030204" pitchFamily="49" charset="0"/>
              </a:rPr>
              <a:t>(priority= 1)</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secondTest</a:t>
            </a:r>
            <a:r>
              <a:rPr lang="en-US" b="1"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"This is Second Test"</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646464"/>
                </a:solidFill>
                <a:latin typeface="Consolas" panose="020B0609020204030204" pitchFamily="49" charset="0"/>
              </a:rPr>
              <a:t>@Test</a:t>
            </a:r>
            <a:r>
              <a:rPr lang="en-US" dirty="0">
                <a:solidFill>
                  <a:srgbClr val="000000"/>
                </a:solidFill>
                <a:latin typeface="Consolas" panose="020B0609020204030204" pitchFamily="49" charset="0"/>
              </a:rPr>
              <a:t>(priority= 2)</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thirdtest</a:t>
            </a:r>
            <a:r>
              <a:rPr lang="en-US" b="1"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"This is Third Test"</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a:p>
        </p:txBody>
      </p:sp>
      <p:sp>
        <p:nvSpPr>
          <p:cNvPr id="3" name="TextBox 2"/>
          <p:cNvSpPr txBox="1"/>
          <p:nvPr/>
        </p:nvSpPr>
        <p:spPr>
          <a:xfrm>
            <a:off x="1422400" y="350982"/>
            <a:ext cx="4470400" cy="369332"/>
          </a:xfrm>
          <a:prstGeom prst="rect">
            <a:avLst/>
          </a:prstGeom>
          <a:solidFill>
            <a:srgbClr val="00B050"/>
          </a:solidFill>
        </p:spPr>
        <p:txBody>
          <a:bodyPr wrap="square" rtlCol="0">
            <a:spAutoFit/>
          </a:bodyPr>
          <a:lstStyle/>
          <a:p>
            <a:r>
              <a:rPr lang="en-US" dirty="0"/>
              <a:t>Which test has high priority to run 1st</a:t>
            </a:r>
          </a:p>
        </p:txBody>
      </p:sp>
    </p:spTree>
    <p:extLst>
      <p:ext uri="{BB962C8B-B14F-4D97-AF65-F5344CB8AC3E}">
        <p14:creationId xmlns:p14="http://schemas.microsoft.com/office/powerpoint/2010/main" val="346605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2"/>
          <p:cNvSpPr>
            <a:spLocks noGrp="1" noChangeArrowheads="1"/>
          </p:cNvSpPr>
          <p:nvPr>
            <p:ph idx="1"/>
          </p:nvPr>
        </p:nvSpPr>
        <p:spPr bwMode="auto">
          <a:xfrm>
            <a:off x="646111" y="643620"/>
            <a:ext cx="11221838" cy="5473253"/>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indent="0">
              <a:buNone/>
            </a:pPr>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class</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DependsOnAnotherMethods</a:t>
            </a:r>
            <a:r>
              <a:rPr lang="en-US" sz="2400" b="1"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646464"/>
                </a:solidFill>
                <a:latin typeface="Consolas" panose="020B0609020204030204" pitchFamily="49" charset="0"/>
              </a:rPr>
              <a:t>@Test</a:t>
            </a:r>
            <a:r>
              <a:rPr lang="en-US" sz="2400"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setupMethod</a:t>
            </a:r>
            <a:r>
              <a:rPr lang="en-US" sz="2400" b="1"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.println</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"This is </a:t>
            </a:r>
            <a:r>
              <a:rPr lang="en-US" sz="2400" b="1" i="1" dirty="0" err="1">
                <a:solidFill>
                  <a:srgbClr val="2A00FF"/>
                </a:solidFill>
                <a:latin typeface="Consolas" panose="020B0609020204030204" pitchFamily="49" charset="0"/>
              </a:rPr>
              <a:t>setupMethod</a:t>
            </a:r>
            <a:r>
              <a:rPr lang="en-US" sz="2400" b="1" i="1" dirty="0">
                <a:solidFill>
                  <a:srgbClr val="2A00FF"/>
                </a:solidFill>
                <a:latin typeface="Consolas" panose="020B0609020204030204" pitchFamily="49" charset="0"/>
              </a:rPr>
              <a:t>"</a:t>
            </a:r>
            <a:r>
              <a:rPr lang="en-US" sz="2400" b="1" i="1"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Assert.</a:t>
            </a:r>
            <a:r>
              <a:rPr lang="en-US" sz="2400" i="1" dirty="0" err="1">
                <a:solidFill>
                  <a:srgbClr val="000000"/>
                </a:solidFill>
                <a:latin typeface="Consolas" panose="020B0609020204030204" pitchFamily="49" charset="0"/>
              </a:rPr>
              <a:t>assertTrue</a:t>
            </a:r>
            <a:r>
              <a:rPr lang="en-US" sz="2400" i="1"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"Setup method will fail"</a:t>
            </a:r>
            <a:r>
              <a:rPr lang="en-US" sz="2400" i="1" dirty="0">
                <a:solidFill>
                  <a:srgbClr val="000000"/>
                </a:solidFill>
                <a:latin typeface="Consolas" panose="020B0609020204030204" pitchFamily="49" charset="0"/>
              </a:rPr>
              <a:t>, </a:t>
            </a:r>
            <a:r>
              <a:rPr lang="en-US" sz="2400" b="1" i="1" dirty="0">
                <a:solidFill>
                  <a:srgbClr val="7F0055"/>
                </a:solidFill>
                <a:latin typeface="Consolas" panose="020B0609020204030204" pitchFamily="49" charset="0"/>
              </a:rPr>
              <a:t>false</a:t>
            </a:r>
            <a:r>
              <a:rPr lang="en-US" sz="2400" b="1" i="1"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r>
              <a:rPr lang="en-US" sz="2400" dirty="0">
                <a:solidFill>
                  <a:srgbClr val="646464"/>
                </a:solidFill>
                <a:latin typeface="Consolas" panose="020B0609020204030204" pitchFamily="49" charset="0"/>
              </a:rPr>
              <a:t>@Test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dependsOnMethods</a:t>
            </a:r>
            <a:r>
              <a:rPr lang="en-US" sz="2400" dirty="0">
                <a:solidFill>
                  <a:srgbClr val="000000"/>
                </a:solidFill>
                <a:latin typeface="Consolas" panose="020B0609020204030204" pitchFamily="49" charset="0"/>
              </a:rPr>
              <a:t> = { </a:t>
            </a:r>
            <a:r>
              <a:rPr lang="en-US" sz="2400" dirty="0">
                <a:solidFill>
                  <a:srgbClr val="2A00FF"/>
                </a:solidFill>
                <a:latin typeface="Consolas" panose="020B0609020204030204" pitchFamily="49" charset="0"/>
              </a:rPr>
              <a:t>"</a:t>
            </a:r>
            <a:r>
              <a:rPr lang="en-US" sz="2400" dirty="0" err="1">
                <a:solidFill>
                  <a:srgbClr val="2A00FF"/>
                </a:solidFill>
                <a:latin typeface="Consolas" panose="020B0609020204030204" pitchFamily="49" charset="0"/>
              </a:rPr>
              <a:t>setupMethod</a:t>
            </a:r>
            <a:r>
              <a:rPr lang="en-US" sz="2400" dirty="0">
                <a:solidFill>
                  <a:srgbClr val="2A00FF"/>
                </a:solidFill>
                <a:latin typeface="Consolas" panose="020B0609020204030204" pitchFamily="49" charset="0"/>
              </a:rPr>
              <a:t>"</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method2()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.println</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"This is method 2"</a:t>
            </a:r>
            <a:r>
              <a:rPr lang="en-US" sz="2400" b="1" i="1"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19922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stop/Disable Test to run?</a:t>
            </a:r>
          </a:p>
        </p:txBody>
      </p:sp>
      <p:sp>
        <p:nvSpPr>
          <p:cNvPr id="3" name="Content Placeholder 2"/>
          <p:cNvSpPr>
            <a:spLocks noGrp="1"/>
          </p:cNvSpPr>
          <p:nvPr>
            <p:ph idx="1"/>
          </p:nvPr>
        </p:nvSpPr>
        <p:spPr>
          <a:xfrm>
            <a:off x="1103312" y="1293091"/>
            <a:ext cx="8946541" cy="5384799"/>
          </a:xfrm>
          <a:solidFill>
            <a:schemeClr val="tx1"/>
          </a:solidFill>
        </p:spPr>
        <p:txBody>
          <a:bodyPr>
            <a:noAutofit/>
          </a:bodyPr>
          <a:lstStyle/>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EnableOrDisableTest</a:t>
            </a:r>
            <a:r>
              <a:rPr lang="en-US" sz="1600" b="1" dirty="0">
                <a:solidFill>
                  <a:srgbClr val="000000"/>
                </a:solidFill>
                <a:latin typeface="Consolas" panose="020B0609020204030204" pitchFamily="49" charset="0"/>
              </a:rPr>
              <a:t> {</a:t>
            </a:r>
            <a:endParaRPr lang="en-US" sz="16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(enabled=</a:t>
            </a:r>
            <a:r>
              <a:rPr lang="en-US" sz="1600" b="1" dirty="0">
                <a:solidFill>
                  <a:srgbClr val="7F0055"/>
                </a:solidFill>
                <a:latin typeface="Consolas" panose="020B0609020204030204" pitchFamily="49" charset="0"/>
              </a:rPr>
              <a:t>false</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firstTest</a:t>
            </a:r>
            <a:r>
              <a:rPr lang="en-US" sz="1600" b="1" dirty="0">
                <a:solidFill>
                  <a:srgbClr val="000000"/>
                </a:solidFill>
                <a:latin typeface="Consolas" panose="020B0609020204030204" pitchFamily="49" charset="0"/>
              </a:rPr>
              <a:t>() {</a:t>
            </a:r>
          </a:p>
          <a:p>
            <a:pPr marL="0"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First Test"</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(enabled=</a:t>
            </a:r>
            <a:r>
              <a:rPr lang="en-US" sz="1600" b="1" dirty="0">
                <a:solidFill>
                  <a:srgbClr val="7F0055"/>
                </a:solidFill>
                <a:latin typeface="Consolas" panose="020B0609020204030204" pitchFamily="49" charset="0"/>
              </a:rPr>
              <a:t>true</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secondTest</a:t>
            </a:r>
            <a:r>
              <a:rPr lang="en-US" sz="1600" b="1" dirty="0">
                <a:solidFill>
                  <a:srgbClr val="000000"/>
                </a:solidFill>
                <a:latin typeface="Consolas" panose="020B0609020204030204" pitchFamily="49" charset="0"/>
              </a:rPr>
              <a:t>() {</a:t>
            </a:r>
          </a:p>
          <a:p>
            <a:pPr marL="0"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Second Test"</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646464"/>
                </a:solidFill>
                <a:latin typeface="Consolas" panose="020B0609020204030204" pitchFamily="49" charset="0"/>
              </a:rPr>
              <a:t>@Test</a:t>
            </a:r>
            <a:r>
              <a:rPr lang="en-US" sz="1600" dirty="0">
                <a:solidFill>
                  <a:srgbClr val="000000"/>
                </a:solidFill>
                <a:latin typeface="Consolas" panose="020B0609020204030204" pitchFamily="49" charset="0"/>
              </a:rPr>
              <a:t>(enabled=</a:t>
            </a:r>
            <a:r>
              <a:rPr lang="en-US" sz="1600" b="1" dirty="0">
                <a:solidFill>
                  <a:srgbClr val="7F0055"/>
                </a:solidFill>
                <a:latin typeface="Consolas" panose="020B0609020204030204" pitchFamily="49" charset="0"/>
              </a:rPr>
              <a:t>false</a:t>
            </a:r>
            <a:r>
              <a:rPr lang="en-US" sz="1600" b="1" dirty="0">
                <a:solidFill>
                  <a:srgbClr val="000000"/>
                </a:solidFill>
                <a:latin typeface="Consolas" panose="020B0609020204030204" pitchFamily="49" charset="0"/>
              </a:rPr>
              <a:t>)</a:t>
            </a:r>
          </a:p>
          <a:p>
            <a:pPr marL="0" indent="0">
              <a:buNone/>
            </a:pP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thirdtest</a:t>
            </a:r>
            <a:r>
              <a:rPr lang="en-US" sz="1600" b="1" dirty="0">
                <a:solidFill>
                  <a:srgbClr val="000000"/>
                </a:solidFill>
                <a:latin typeface="Consolas" panose="020B0609020204030204" pitchFamily="49" charset="0"/>
              </a:rPr>
              <a:t>() {</a:t>
            </a:r>
          </a:p>
          <a:p>
            <a:pPr marL="0" indent="0">
              <a:buNone/>
            </a:pP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is Third Test"</a:t>
            </a:r>
            <a:r>
              <a:rPr lang="en-US" sz="1600" b="1" i="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46779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012" y="321182"/>
            <a:ext cx="9940796" cy="6109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433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Annotations</a:t>
            </a:r>
            <a:br>
              <a:rPr lang="en-US" b="1" dirty="0"/>
            </a:br>
            <a:endParaRPr lang="en-US" dirty="0"/>
          </a:p>
        </p:txBody>
      </p:sp>
      <p:sp>
        <p:nvSpPr>
          <p:cNvPr id="3" name="Content Placeholder 2"/>
          <p:cNvSpPr>
            <a:spLocks noGrp="1"/>
          </p:cNvSpPr>
          <p:nvPr>
            <p:ph idx="1"/>
          </p:nvPr>
        </p:nvSpPr>
        <p:spPr>
          <a:xfrm>
            <a:off x="1103312" y="2052918"/>
            <a:ext cx="10848543" cy="4195481"/>
          </a:xfrm>
        </p:spPr>
        <p:txBody>
          <a:bodyPr/>
          <a:lstStyle/>
          <a:p>
            <a:r>
              <a:rPr lang="en-US" dirty="0"/>
              <a:t>Following are some of the benefits of  annotations:</a:t>
            </a:r>
          </a:p>
          <a:p>
            <a:r>
              <a:rPr lang="en-US" dirty="0" err="1"/>
              <a:t>TestNG</a:t>
            </a:r>
            <a:r>
              <a:rPr lang="en-US" dirty="0"/>
              <a:t> identifies the methods it is interested in, by looking up annotations. Hence, method names are not restricted to any pattern or format.</a:t>
            </a:r>
          </a:p>
          <a:p>
            <a:r>
              <a:rPr lang="en-US" dirty="0"/>
              <a:t>We can pass additional parameters to annotations.</a:t>
            </a:r>
          </a:p>
          <a:p>
            <a:r>
              <a:rPr lang="en-US" dirty="0"/>
              <a:t>Annotations are strongly typed specific , so the compiler will flag any mistakes right away.</a:t>
            </a:r>
          </a:p>
          <a:p>
            <a:endParaRPr lang="en-US" dirty="0"/>
          </a:p>
        </p:txBody>
      </p:sp>
    </p:spTree>
    <p:extLst>
      <p:ext uri="{BB962C8B-B14F-4D97-AF65-F5344CB8AC3E}">
        <p14:creationId xmlns:p14="http://schemas.microsoft.com/office/powerpoint/2010/main" val="294940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9" y="737119"/>
            <a:ext cx="9946431" cy="5753878"/>
          </a:xfrm>
        </p:spPr>
      </p:pic>
    </p:spTree>
    <p:extLst>
      <p:ext uri="{BB962C8B-B14F-4D97-AF65-F5344CB8AC3E}">
        <p14:creationId xmlns:p14="http://schemas.microsoft.com/office/powerpoint/2010/main" val="244965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Cross browser testing?</a:t>
            </a:r>
          </a:p>
        </p:txBody>
      </p:sp>
      <p:sp>
        <p:nvSpPr>
          <p:cNvPr id="3" name="Content Placeholder 2"/>
          <p:cNvSpPr>
            <a:spLocks noGrp="1"/>
          </p:cNvSpPr>
          <p:nvPr>
            <p:ph idx="1"/>
          </p:nvPr>
        </p:nvSpPr>
        <p:spPr/>
        <p:txBody>
          <a:bodyPr/>
          <a:lstStyle/>
          <a:p>
            <a:r>
              <a:rPr lang="en-US" dirty="0"/>
              <a:t>Running test case in different browser like – Firefox, chrome, </a:t>
            </a:r>
            <a:r>
              <a:rPr lang="en-US" dirty="0" err="1"/>
              <a:t>ie</a:t>
            </a:r>
            <a:endParaRPr lang="en-US" dirty="0"/>
          </a:p>
          <a:p>
            <a:endParaRPr lang="en-US" dirty="0"/>
          </a:p>
          <a:p>
            <a:r>
              <a:rPr lang="en-US" dirty="0"/>
              <a:t>Why?-</a:t>
            </a:r>
          </a:p>
          <a:p>
            <a:r>
              <a:rPr lang="en-US" dirty="0"/>
              <a:t>To check if my application run correctly in different browser</a:t>
            </a:r>
          </a:p>
        </p:txBody>
      </p:sp>
    </p:spTree>
    <p:extLst>
      <p:ext uri="{BB962C8B-B14F-4D97-AF65-F5344CB8AC3E}">
        <p14:creationId xmlns:p14="http://schemas.microsoft.com/office/powerpoint/2010/main" val="210731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403" y="572655"/>
            <a:ext cx="10545088" cy="5675745"/>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p:cNvSpPr txBox="1"/>
          <p:nvPr/>
        </p:nvSpPr>
        <p:spPr>
          <a:xfrm>
            <a:off x="3788229" y="2099387"/>
            <a:ext cx="2090056" cy="923330"/>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Version Control:</a:t>
            </a:r>
          </a:p>
          <a:p>
            <a:endParaRPr lang="en-US" dirty="0"/>
          </a:p>
          <a:p>
            <a:r>
              <a:rPr lang="en-US" b="1" dirty="0"/>
              <a:t>Git/SVN/TFS</a:t>
            </a:r>
          </a:p>
        </p:txBody>
      </p:sp>
      <p:sp>
        <p:nvSpPr>
          <p:cNvPr id="6" name="TextBox 5"/>
          <p:cNvSpPr txBox="1"/>
          <p:nvPr/>
        </p:nvSpPr>
        <p:spPr>
          <a:xfrm>
            <a:off x="6301274" y="2099387"/>
            <a:ext cx="2090056" cy="923330"/>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Build Tool:</a:t>
            </a:r>
          </a:p>
          <a:p>
            <a:r>
              <a:rPr lang="en-US" b="1" dirty="0"/>
              <a:t>Maven/</a:t>
            </a:r>
            <a:r>
              <a:rPr lang="en-US" b="1" dirty="0" err="1"/>
              <a:t>Gridle</a:t>
            </a:r>
            <a:r>
              <a:rPr lang="en-US" b="1" dirty="0"/>
              <a:t>/</a:t>
            </a:r>
          </a:p>
          <a:p>
            <a:r>
              <a:rPr lang="en-US" b="1" dirty="0"/>
              <a:t>ANT</a:t>
            </a:r>
          </a:p>
        </p:txBody>
      </p:sp>
      <p:sp>
        <p:nvSpPr>
          <p:cNvPr id="7" name="TextBox 6"/>
          <p:cNvSpPr txBox="1"/>
          <p:nvPr/>
        </p:nvSpPr>
        <p:spPr>
          <a:xfrm>
            <a:off x="3788229" y="4631093"/>
            <a:ext cx="2090056" cy="1200329"/>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Continuous Integration:</a:t>
            </a:r>
          </a:p>
          <a:p>
            <a:endParaRPr lang="en-US" b="1" dirty="0"/>
          </a:p>
          <a:p>
            <a:r>
              <a:rPr lang="en-US" b="1" dirty="0"/>
              <a:t>Jenkins</a:t>
            </a:r>
          </a:p>
        </p:txBody>
      </p:sp>
      <p:sp>
        <p:nvSpPr>
          <p:cNvPr id="8" name="TextBox 7"/>
          <p:cNvSpPr txBox="1"/>
          <p:nvPr/>
        </p:nvSpPr>
        <p:spPr>
          <a:xfrm>
            <a:off x="7587905" y="3754191"/>
            <a:ext cx="803425" cy="369332"/>
          </a:xfrm>
          <a:prstGeom prst="rect">
            <a:avLst/>
          </a:prstGeom>
          <a:noFill/>
        </p:spPr>
        <p:txBody>
          <a:bodyPr wrap="none" rtlCol="0">
            <a:spAutoFit/>
          </a:bodyPr>
          <a:lstStyle/>
          <a:p>
            <a:r>
              <a:rPr lang="en-US" dirty="0">
                <a:solidFill>
                  <a:sysClr val="windowText" lastClr="000000"/>
                </a:solidFill>
              </a:rPr>
              <a:t>/ </a:t>
            </a:r>
            <a:r>
              <a:rPr lang="en-US" dirty="0" err="1">
                <a:solidFill>
                  <a:sysClr val="windowText" lastClr="000000"/>
                </a:solidFill>
              </a:rPr>
              <a:t>junit</a:t>
            </a:r>
            <a:endParaRPr lang="en-US" dirty="0">
              <a:solidFill>
                <a:sysClr val="windowText" lastClr="000000"/>
              </a:solidFill>
            </a:endParaRPr>
          </a:p>
        </p:txBody>
      </p:sp>
      <p:cxnSp>
        <p:nvCxnSpPr>
          <p:cNvPr id="10" name="Straight Arrow Connector 9"/>
          <p:cNvCxnSpPr/>
          <p:nvPr/>
        </p:nvCxnSpPr>
        <p:spPr>
          <a:xfrm flipH="1">
            <a:off x="4767943" y="4301412"/>
            <a:ext cx="1" cy="32968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2668556" y="2276669"/>
            <a:ext cx="195942" cy="223935"/>
          </a:xfrm>
          <a:prstGeom prst="rect">
            <a:avLst/>
          </a:prstGeom>
          <a:solidFill>
            <a:srgbClr val="FFFF00"/>
          </a:solidFill>
        </p:spPr>
        <p:txBody>
          <a:bodyPr wrap="square" rtlCol="0">
            <a:spAutoFit/>
          </a:bodyPr>
          <a:lstStyle/>
          <a:p>
            <a:endParaRPr lang="en-US" dirty="0"/>
          </a:p>
        </p:txBody>
      </p:sp>
    </p:spTree>
    <p:extLst>
      <p:ext uri="{BB962C8B-B14F-4D97-AF65-F5344CB8AC3E}">
        <p14:creationId xmlns:p14="http://schemas.microsoft.com/office/powerpoint/2010/main" val="484865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parallel browser testing?</a:t>
            </a:r>
          </a:p>
        </p:txBody>
      </p:sp>
      <p:sp>
        <p:nvSpPr>
          <p:cNvPr id="3" name="Content Placeholder 2"/>
          <p:cNvSpPr>
            <a:spLocks noGrp="1"/>
          </p:cNvSpPr>
          <p:nvPr>
            <p:ph idx="1"/>
          </p:nvPr>
        </p:nvSpPr>
        <p:spPr/>
        <p:txBody>
          <a:bodyPr/>
          <a:lstStyle/>
          <a:p>
            <a:r>
              <a:rPr lang="en-US" dirty="0"/>
              <a:t>Running test cases in different browser but will be run in the same time</a:t>
            </a:r>
          </a:p>
        </p:txBody>
      </p:sp>
    </p:spTree>
    <p:extLst>
      <p:ext uri="{BB962C8B-B14F-4D97-AF65-F5344CB8AC3E}">
        <p14:creationId xmlns:p14="http://schemas.microsoft.com/office/powerpoint/2010/main" val="183465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Firefox download link</a:t>
            </a:r>
          </a:p>
        </p:txBody>
      </p:sp>
      <p:sp>
        <p:nvSpPr>
          <p:cNvPr id="3" name="Content Placeholder 2"/>
          <p:cNvSpPr>
            <a:spLocks noGrp="1"/>
          </p:cNvSpPr>
          <p:nvPr>
            <p:ph idx="1"/>
          </p:nvPr>
        </p:nvSpPr>
        <p:spPr/>
        <p:txBody>
          <a:bodyPr/>
          <a:lstStyle/>
          <a:p>
            <a:r>
              <a:rPr lang="en-US" dirty="0"/>
              <a:t>https://ftp.mozilla.org/pub/firefox/releases/46.0.1/win64/en-US/</a:t>
            </a:r>
          </a:p>
        </p:txBody>
      </p:sp>
    </p:spTree>
    <p:extLst>
      <p:ext uri="{BB962C8B-B14F-4D97-AF65-F5344CB8AC3E}">
        <p14:creationId xmlns:p14="http://schemas.microsoft.com/office/powerpoint/2010/main" val="1391692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do cross browser Code</a:t>
            </a:r>
          </a:p>
        </p:txBody>
      </p:sp>
      <p:sp>
        <p:nvSpPr>
          <p:cNvPr id="3" name="Content Placeholder 2"/>
          <p:cNvSpPr>
            <a:spLocks noGrp="1"/>
          </p:cNvSpPr>
          <p:nvPr>
            <p:ph idx="1"/>
          </p:nvPr>
        </p:nvSpPr>
        <p:spPr/>
        <p:txBody>
          <a:bodyPr>
            <a:normAutofit/>
          </a:bodyPr>
          <a:lstStyle/>
          <a:p>
            <a:r>
              <a:rPr lang="en-US" dirty="0"/>
              <a:t>@Parameter annotation(“browser”) and pass browser parameter</a:t>
            </a:r>
          </a:p>
          <a:p>
            <a:endParaRPr lang="en-US" dirty="0"/>
          </a:p>
          <a:p>
            <a:r>
              <a:rPr lang="en-US" dirty="0"/>
              <a:t>Method(String </a:t>
            </a:r>
            <a:r>
              <a:rPr lang="en-US" dirty="0" err="1"/>
              <a:t>browserName</a:t>
            </a:r>
            <a:r>
              <a:rPr lang="en-US" dirty="0"/>
              <a:t>)</a:t>
            </a:r>
          </a:p>
          <a:p>
            <a:endParaRPr lang="en-US" dirty="0"/>
          </a:p>
          <a:p>
            <a:r>
              <a:rPr lang="en-US" dirty="0"/>
              <a:t>If condition(</a:t>
            </a:r>
            <a:r>
              <a:rPr lang="en-US" dirty="0" err="1"/>
              <a:t>browserName.equalignorecase</a:t>
            </a:r>
            <a:r>
              <a:rPr lang="en-US" dirty="0"/>
              <a:t>(“</a:t>
            </a:r>
            <a:r>
              <a:rPr lang="en-US" dirty="0" err="1"/>
              <a:t>forefox</a:t>
            </a:r>
            <a:r>
              <a:rPr lang="en-US" dirty="0"/>
              <a:t>”))</a:t>
            </a:r>
          </a:p>
          <a:p>
            <a:r>
              <a:rPr lang="en-US" dirty="0"/>
              <a:t>{ write something</a:t>
            </a:r>
          </a:p>
          <a:p>
            <a:r>
              <a:rPr lang="en-US" dirty="0"/>
              <a:t>}</a:t>
            </a:r>
          </a:p>
        </p:txBody>
      </p:sp>
    </p:spTree>
    <p:extLst>
      <p:ext uri="{BB962C8B-B14F-4D97-AF65-F5344CB8AC3E}">
        <p14:creationId xmlns:p14="http://schemas.microsoft.com/office/powerpoint/2010/main" val="359475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2" y="222197"/>
            <a:ext cx="10474958" cy="854764"/>
          </a:xfrm>
        </p:spPr>
        <p:txBody>
          <a:bodyPr>
            <a:normAutofit/>
          </a:bodyPr>
          <a:lstStyle/>
          <a:p>
            <a:r>
              <a:rPr lang="en-US" dirty="0"/>
              <a:t>Cross browser &amp; parallel browser testing</a:t>
            </a:r>
          </a:p>
        </p:txBody>
      </p:sp>
      <p:sp>
        <p:nvSpPr>
          <p:cNvPr id="3" name="Content Placeholder 2"/>
          <p:cNvSpPr>
            <a:spLocks noGrp="1"/>
          </p:cNvSpPr>
          <p:nvPr>
            <p:ph sz="half" idx="1"/>
          </p:nvPr>
        </p:nvSpPr>
        <p:spPr>
          <a:xfrm>
            <a:off x="518161" y="1443836"/>
            <a:ext cx="4590596" cy="4886559"/>
          </a:xfrm>
          <a:solidFill>
            <a:srgbClr val="00B050"/>
          </a:solidFill>
        </p:spPr>
        <p:txBody>
          <a:bodyPr>
            <a:normAutofit fontScale="25000" lnSpcReduction="20000"/>
          </a:bodyPr>
          <a:lstStyle/>
          <a:p>
            <a:r>
              <a:rPr lang="en-US" sz="8000" b="1" dirty="0"/>
              <a:t>public class </a:t>
            </a:r>
            <a:r>
              <a:rPr lang="en-US" sz="8000" b="1" dirty="0" err="1"/>
              <a:t>CrossbrowserTesting</a:t>
            </a:r>
            <a:r>
              <a:rPr lang="en-US" sz="8000" b="1" dirty="0"/>
              <a:t> {</a:t>
            </a:r>
            <a:endParaRPr lang="en-US" sz="8000" dirty="0"/>
          </a:p>
          <a:p>
            <a:r>
              <a:rPr lang="en-US" sz="8000" dirty="0"/>
              <a:t>WebDriver driver;</a:t>
            </a:r>
          </a:p>
          <a:p>
            <a:r>
              <a:rPr lang="en-US" sz="8000" dirty="0"/>
              <a:t>@Test</a:t>
            </a:r>
          </a:p>
          <a:p>
            <a:r>
              <a:rPr lang="en-US" sz="8000" dirty="0"/>
              <a:t>@Parameters("browser")</a:t>
            </a:r>
          </a:p>
          <a:p>
            <a:r>
              <a:rPr lang="en-US" sz="8000" b="1" dirty="0"/>
              <a:t>public void </a:t>
            </a:r>
            <a:r>
              <a:rPr lang="en-US" sz="8000" b="1" dirty="0" err="1"/>
              <a:t>getbrowser</a:t>
            </a:r>
            <a:r>
              <a:rPr lang="en-US" sz="8000" b="1" dirty="0"/>
              <a:t>(String </a:t>
            </a:r>
            <a:r>
              <a:rPr lang="en-US" sz="8000" b="1" dirty="0" err="1"/>
              <a:t>browserName</a:t>
            </a:r>
            <a:r>
              <a:rPr lang="en-US" sz="8000" b="1" dirty="0"/>
              <a:t>) {</a:t>
            </a:r>
          </a:p>
          <a:p>
            <a:r>
              <a:rPr lang="en-US" sz="8000" b="1" dirty="0"/>
              <a:t>if(</a:t>
            </a:r>
            <a:r>
              <a:rPr lang="en-US" sz="8000" b="1" dirty="0" err="1"/>
              <a:t>browserName.equalsIgnoreCase</a:t>
            </a:r>
            <a:r>
              <a:rPr lang="en-US" sz="8000" b="1" dirty="0"/>
              <a:t>("</a:t>
            </a:r>
            <a:r>
              <a:rPr lang="en-US" sz="8000" b="1" dirty="0" err="1"/>
              <a:t>FireFox</a:t>
            </a:r>
            <a:r>
              <a:rPr lang="en-US" sz="8000" b="1" dirty="0"/>
              <a:t>")){</a:t>
            </a:r>
            <a:endParaRPr lang="en-US" sz="8000" dirty="0"/>
          </a:p>
          <a:p>
            <a:r>
              <a:rPr lang="en-US" sz="8000" dirty="0"/>
              <a:t>driver = </a:t>
            </a:r>
            <a:r>
              <a:rPr lang="en-US" sz="8000" b="1" dirty="0"/>
              <a:t>new </a:t>
            </a:r>
            <a:r>
              <a:rPr lang="en-US" sz="8000" b="1" dirty="0" err="1"/>
              <a:t>FirefoxDriver</a:t>
            </a:r>
            <a:r>
              <a:rPr lang="en-US" sz="8000" b="1" dirty="0"/>
              <a:t>();</a:t>
            </a:r>
            <a:endParaRPr lang="en-US" sz="8000" dirty="0"/>
          </a:p>
          <a:p>
            <a:r>
              <a:rPr lang="en-US" sz="8000" dirty="0"/>
              <a:t>}</a:t>
            </a:r>
          </a:p>
          <a:p>
            <a:endParaRPr lang="en-US" dirty="0"/>
          </a:p>
        </p:txBody>
      </p:sp>
      <p:sp>
        <p:nvSpPr>
          <p:cNvPr id="4" name="Content Placeholder 3"/>
          <p:cNvSpPr>
            <a:spLocks noGrp="1"/>
          </p:cNvSpPr>
          <p:nvPr>
            <p:ph sz="half" idx="2"/>
          </p:nvPr>
        </p:nvSpPr>
        <p:spPr>
          <a:xfrm>
            <a:off x="5273040" y="863600"/>
            <a:ext cx="6573520" cy="5772205"/>
          </a:xfrm>
          <a:solidFill>
            <a:srgbClr val="00B050"/>
          </a:solidFill>
        </p:spPr>
        <p:txBody>
          <a:bodyPr>
            <a:noAutofit/>
          </a:bodyPr>
          <a:lstStyle/>
          <a:p>
            <a:r>
              <a:rPr lang="en-US" sz="1600" b="1" dirty="0"/>
              <a:t>if(</a:t>
            </a:r>
            <a:r>
              <a:rPr lang="en-US" sz="1600" b="1" dirty="0" err="1"/>
              <a:t>browserName.equalsIgnoreCase</a:t>
            </a:r>
            <a:r>
              <a:rPr lang="en-US" sz="1600" b="1" dirty="0"/>
              <a:t>("Chrome")){</a:t>
            </a:r>
          </a:p>
          <a:p>
            <a:r>
              <a:rPr lang="en-US" sz="1600" dirty="0" err="1"/>
              <a:t>System.</a:t>
            </a:r>
            <a:r>
              <a:rPr lang="en-US" sz="1600" i="1" dirty="0" err="1"/>
              <a:t>setProperty</a:t>
            </a:r>
            <a:r>
              <a:rPr lang="en-US" sz="1600" i="1" dirty="0"/>
              <a:t>("</a:t>
            </a:r>
            <a:r>
              <a:rPr lang="en-US" sz="1600" i="1" dirty="0" err="1"/>
              <a:t>webdriver.chrome.driver</a:t>
            </a:r>
            <a:r>
              <a:rPr lang="en-US" sz="1600" i="1" dirty="0"/>
              <a:t>", "./Driver/chromedriver.exe");</a:t>
            </a:r>
          </a:p>
          <a:p>
            <a:r>
              <a:rPr lang="en-US" sz="1600" dirty="0"/>
              <a:t>driver = </a:t>
            </a:r>
            <a:r>
              <a:rPr lang="en-US" sz="1600" b="1" dirty="0"/>
              <a:t>new </a:t>
            </a:r>
            <a:r>
              <a:rPr lang="en-US" sz="1600" b="1" dirty="0" err="1"/>
              <a:t>ChromeDriver</a:t>
            </a:r>
            <a:r>
              <a:rPr lang="en-US" sz="1600" b="1" dirty="0"/>
              <a:t>();</a:t>
            </a:r>
            <a:r>
              <a:rPr lang="en-US" sz="1600" dirty="0"/>
              <a:t>}</a:t>
            </a:r>
          </a:p>
          <a:p>
            <a:r>
              <a:rPr lang="en-US" sz="1600" b="1" dirty="0"/>
              <a:t>else if (</a:t>
            </a:r>
            <a:r>
              <a:rPr lang="en-US" sz="1600" b="1" dirty="0" err="1"/>
              <a:t>browserName.equalsIgnoreCase</a:t>
            </a:r>
            <a:r>
              <a:rPr lang="en-US" sz="1600" b="1" dirty="0"/>
              <a:t>("IE"))</a:t>
            </a:r>
            <a:r>
              <a:rPr lang="en-US" sz="1600" dirty="0"/>
              <a:t>{</a:t>
            </a:r>
          </a:p>
          <a:p>
            <a:r>
              <a:rPr lang="en-US" sz="1600" dirty="0" err="1"/>
              <a:t>System.</a:t>
            </a:r>
            <a:r>
              <a:rPr lang="en-US" sz="1600" i="1" dirty="0" err="1"/>
              <a:t>setProperty</a:t>
            </a:r>
            <a:r>
              <a:rPr lang="en-US" sz="1600" i="1" dirty="0"/>
              <a:t>("</a:t>
            </a:r>
            <a:r>
              <a:rPr lang="en-US" sz="1600" i="1" dirty="0" err="1"/>
              <a:t>webdriver.ie.driver</a:t>
            </a:r>
            <a:r>
              <a:rPr lang="en-US" sz="1600" i="1" dirty="0"/>
              <a:t>", "./Driver/IEDriverServer.exe");</a:t>
            </a:r>
          </a:p>
          <a:p>
            <a:r>
              <a:rPr lang="en-US" sz="1600" dirty="0"/>
              <a:t>driver = </a:t>
            </a:r>
            <a:r>
              <a:rPr lang="en-US" sz="1600" b="1" dirty="0"/>
              <a:t>new </a:t>
            </a:r>
            <a:r>
              <a:rPr lang="en-US" sz="1600" b="1" dirty="0" err="1"/>
              <a:t>InternetExplorerDriver</a:t>
            </a:r>
            <a:r>
              <a:rPr lang="en-US" sz="1600" b="1" dirty="0"/>
              <a:t>();</a:t>
            </a:r>
            <a:r>
              <a:rPr lang="en-US" sz="1600" dirty="0"/>
              <a:t>}</a:t>
            </a:r>
          </a:p>
          <a:p>
            <a:r>
              <a:rPr lang="en-US" sz="1600" dirty="0" err="1"/>
              <a:t>driver.get</a:t>
            </a:r>
            <a:r>
              <a:rPr lang="en-US" sz="1600" dirty="0"/>
              <a:t>("https://www.facebook.com/");</a:t>
            </a:r>
          </a:p>
          <a:p>
            <a:r>
              <a:rPr lang="en-US" sz="1600" dirty="0" err="1"/>
              <a:t>driver.manage</a:t>
            </a:r>
            <a:r>
              <a:rPr lang="en-US" sz="1600" dirty="0"/>
              <a:t>().window().maximize();</a:t>
            </a:r>
          </a:p>
          <a:p>
            <a:r>
              <a:rPr lang="en-US" sz="1600" dirty="0" err="1"/>
              <a:t>driver.manage</a:t>
            </a:r>
            <a:r>
              <a:rPr lang="en-US" sz="1600" dirty="0"/>
              <a:t>().timeouts().</a:t>
            </a:r>
            <a:r>
              <a:rPr lang="en-US" sz="1600" dirty="0" err="1"/>
              <a:t>implicitlyWait</a:t>
            </a:r>
            <a:r>
              <a:rPr lang="en-US" sz="1600" dirty="0"/>
              <a:t>(10,TimeUnit.</a:t>
            </a:r>
            <a:r>
              <a:rPr lang="en-US" sz="1600" b="1" i="1" dirty="0"/>
              <a:t>SECONDS);</a:t>
            </a:r>
          </a:p>
          <a:p>
            <a:r>
              <a:rPr lang="en-US" sz="1600" dirty="0" err="1"/>
              <a:t>driver.manage</a:t>
            </a:r>
            <a:r>
              <a:rPr lang="en-US" sz="1600" dirty="0"/>
              <a:t>().timeouts().</a:t>
            </a:r>
            <a:r>
              <a:rPr lang="en-US" sz="1600" dirty="0" err="1"/>
              <a:t>pageLoadTimeout</a:t>
            </a:r>
            <a:r>
              <a:rPr lang="en-US" sz="1600" dirty="0"/>
              <a:t>(60, </a:t>
            </a:r>
            <a:r>
              <a:rPr lang="en-US" sz="1600" dirty="0" err="1"/>
              <a:t>TimeUnit.</a:t>
            </a:r>
            <a:r>
              <a:rPr lang="en-US" sz="1600" b="1" i="1" dirty="0" err="1"/>
              <a:t>SECONDS</a:t>
            </a:r>
            <a:r>
              <a:rPr lang="en-US" sz="1600" b="1" i="1" dirty="0"/>
              <a:t>);</a:t>
            </a:r>
          </a:p>
          <a:p>
            <a:r>
              <a:rPr lang="en-US" sz="1600" dirty="0" err="1"/>
              <a:t>driver.close</a:t>
            </a:r>
            <a:r>
              <a:rPr lang="en-US" sz="1600" dirty="0"/>
              <a:t>();</a:t>
            </a:r>
          </a:p>
          <a:p>
            <a:r>
              <a:rPr lang="en-US" sz="1600" dirty="0" err="1"/>
              <a:t>driver.quit</a:t>
            </a:r>
            <a:r>
              <a:rPr lang="en-US" sz="1600" dirty="0"/>
              <a:t>();</a:t>
            </a:r>
          </a:p>
          <a:p>
            <a:endParaRPr lang="en-US" sz="1600" dirty="0"/>
          </a:p>
        </p:txBody>
      </p:sp>
    </p:spTree>
    <p:extLst>
      <p:ext uri="{BB962C8B-B14F-4D97-AF65-F5344CB8AC3E}">
        <p14:creationId xmlns:p14="http://schemas.microsoft.com/office/powerpoint/2010/main" val="2094470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905027"/>
          </a:xfrm>
        </p:spPr>
        <p:txBody>
          <a:bodyPr/>
          <a:lstStyle/>
          <a:p>
            <a:r>
              <a:rPr lang="en-US" dirty="0"/>
              <a:t>TestNG.xml for </a:t>
            </a:r>
            <a:r>
              <a:rPr lang="en-US" dirty="0" err="1"/>
              <a:t>crossbrowser</a:t>
            </a:r>
            <a:endParaRPr lang="en-US" dirty="0"/>
          </a:p>
        </p:txBody>
      </p:sp>
      <p:sp>
        <p:nvSpPr>
          <p:cNvPr id="6" name="Content Placeholder 5"/>
          <p:cNvSpPr>
            <a:spLocks noGrp="1"/>
          </p:cNvSpPr>
          <p:nvPr>
            <p:ph idx="1"/>
          </p:nvPr>
        </p:nvSpPr>
        <p:spPr>
          <a:solidFill>
            <a:schemeClr val="tx1"/>
          </a:solidFill>
        </p:spPr>
        <p:txBody>
          <a:bodyPr>
            <a:normAutofit fontScale="850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xml </a:t>
            </a:r>
            <a:r>
              <a:rPr lang="en-US" dirty="0">
                <a:solidFill>
                  <a:srgbClr val="7F007F"/>
                </a:solidFill>
                <a:latin typeface="Consolas" panose="020B0609020204030204" pitchFamily="49" charset="0"/>
              </a:rPr>
              <a:t>version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"1.0" </a:t>
            </a:r>
            <a:r>
              <a:rPr lang="en-US" i="1" dirty="0">
                <a:solidFill>
                  <a:srgbClr val="7F007F"/>
                </a:solidFill>
                <a:latin typeface="Consolas" panose="020B0609020204030204" pitchFamily="49" charset="0"/>
              </a:rPr>
              <a:t>encoding</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"UTF-8"</a:t>
            </a:r>
            <a:r>
              <a:rPr lang="en-US" i="1" dirty="0">
                <a:solidFill>
                  <a:srgbClr val="008080"/>
                </a:solidFill>
                <a:latin typeface="Consolas" panose="020B0609020204030204" pitchFamily="49" charset="0"/>
              </a:rPr>
              <a:t>?&gt;</a:t>
            </a:r>
          </a:p>
          <a:p>
            <a:r>
              <a:rPr lang="fr-FR" dirty="0">
                <a:solidFill>
                  <a:srgbClr val="008080"/>
                </a:solidFill>
                <a:latin typeface="Consolas" panose="020B0609020204030204" pitchFamily="49" charset="0"/>
              </a:rPr>
              <a:t>&lt;!</a:t>
            </a:r>
            <a:r>
              <a:rPr lang="fr-FR" dirty="0">
                <a:solidFill>
                  <a:srgbClr val="3F7F7F"/>
                </a:solidFill>
                <a:latin typeface="Consolas" panose="020B0609020204030204" pitchFamily="49" charset="0"/>
              </a:rPr>
              <a:t>DOCTYPE </a:t>
            </a:r>
            <a:r>
              <a:rPr lang="fr-FR" dirty="0">
                <a:solidFill>
                  <a:srgbClr val="008080"/>
                </a:solidFill>
                <a:latin typeface="Consolas" panose="020B0609020204030204" pitchFamily="49" charset="0"/>
              </a:rPr>
              <a:t>suite </a:t>
            </a:r>
            <a:r>
              <a:rPr lang="fr-FR" dirty="0">
                <a:solidFill>
                  <a:srgbClr val="808080"/>
                </a:solidFill>
                <a:latin typeface="Consolas" panose="020B0609020204030204" pitchFamily="49" charset="0"/>
              </a:rPr>
              <a:t>SYSTEM </a:t>
            </a:r>
            <a:r>
              <a:rPr lang="fr-FR" dirty="0">
                <a:solidFill>
                  <a:srgbClr val="3F7F5F"/>
                </a:solidFill>
                <a:latin typeface="Consolas" panose="020B0609020204030204" pitchFamily="49" charset="0"/>
              </a:rPr>
              <a:t>"http://testng.org/testng-1.0.dtd"</a:t>
            </a:r>
            <a:r>
              <a:rPr lang="fr-FR"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suite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CrossBrowserTest</a:t>
            </a:r>
            <a:r>
              <a:rPr lang="en-US" i="1" dirty="0">
                <a:solidFill>
                  <a:srgbClr val="2A00FF"/>
                </a:solidFill>
                <a:latin typeface="Consolas" panose="020B0609020204030204" pitchFamily="49" charset="0"/>
              </a:rPr>
              <a:t>" </a:t>
            </a:r>
            <a:r>
              <a:rPr lang="en-US" i="1" dirty="0">
                <a:solidFill>
                  <a:srgbClr val="7F007F"/>
                </a:solidFill>
                <a:latin typeface="Consolas" panose="020B0609020204030204" pitchFamily="49" charset="0"/>
              </a:rPr>
              <a:t>thread-count</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"3" </a:t>
            </a:r>
            <a:r>
              <a:rPr lang="en-US" i="1" dirty="0">
                <a:solidFill>
                  <a:srgbClr val="7F007F"/>
                </a:solidFill>
                <a:latin typeface="Consolas" panose="020B0609020204030204" pitchFamily="49" charset="0"/>
              </a:rPr>
              <a:t>parallel</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"tests" </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test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ChromeTest</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parameter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"browser" </a:t>
            </a:r>
            <a:r>
              <a:rPr lang="en-US" i="1" dirty="0">
                <a:solidFill>
                  <a:srgbClr val="7F007F"/>
                </a:solidFill>
                <a:latin typeface="Consolas" panose="020B0609020204030204" pitchFamily="49" charset="0"/>
              </a:rPr>
              <a:t>value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"Chrome" </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parameter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"browser" </a:t>
            </a:r>
            <a:r>
              <a:rPr lang="en-US" i="1" dirty="0">
                <a:solidFill>
                  <a:srgbClr val="7F007F"/>
                </a:solidFill>
                <a:latin typeface="Consolas" panose="020B0609020204030204" pitchFamily="49" charset="0"/>
              </a:rPr>
              <a:t>value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"Firefox" </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parameter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"browser" </a:t>
            </a:r>
            <a:r>
              <a:rPr lang="en-US" i="1" dirty="0">
                <a:solidFill>
                  <a:srgbClr val="7F007F"/>
                </a:solidFill>
                <a:latin typeface="Consolas" panose="020B0609020204030204" pitchFamily="49" charset="0"/>
              </a:rPr>
              <a:t>value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"IE" </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classes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class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com.usa.student.testng.CrossBrowserTest</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r>
              <a:rPr lang="en-US" i="1" dirty="0">
                <a:solidFill>
                  <a:srgbClr val="000000"/>
                </a:solidFill>
                <a:latin typeface="Consolas" panose="020B0609020204030204" pitchFamily="49" charset="0"/>
              </a:rPr>
              <a:t> </a:t>
            </a:r>
            <a:r>
              <a:rPr lang="en-US" i="1" dirty="0">
                <a:solidFill>
                  <a:srgbClr val="008080"/>
                </a:solidFill>
                <a:latin typeface="Consolas" panose="020B0609020204030204" pitchFamily="49" charset="0"/>
              </a:rPr>
              <a:t>&lt;/</a:t>
            </a:r>
            <a:r>
              <a:rPr lang="en-US" i="1" dirty="0">
                <a:solidFill>
                  <a:srgbClr val="3F7F7F"/>
                </a:solidFill>
                <a:latin typeface="Consolas" panose="020B0609020204030204" pitchFamily="49" charset="0"/>
              </a:rPr>
              <a:t>class</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classes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test</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suite</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20062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Image result for Test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857"/>
          <a:stretch/>
        </p:blipFill>
        <p:spPr bwMode="auto">
          <a:xfrm>
            <a:off x="538480" y="246068"/>
            <a:ext cx="11235050" cy="622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636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888" y="314036"/>
            <a:ext cx="11373528" cy="566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173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Image result for Test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320" y="477166"/>
            <a:ext cx="10887201" cy="585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8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4858" y="212436"/>
            <a:ext cx="11222970" cy="6435292"/>
          </a:xfrm>
          <a:prstGeom prst="rect">
            <a:avLst/>
          </a:prstGeom>
        </p:spPr>
      </p:pic>
    </p:spTree>
    <p:extLst>
      <p:ext uri="{BB962C8B-B14F-4D97-AF65-F5344CB8AC3E}">
        <p14:creationId xmlns:p14="http://schemas.microsoft.com/office/powerpoint/2010/main" val="4106473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24873" y="193964"/>
            <a:ext cx="11042938" cy="6490710"/>
          </a:xfrm>
          <a:prstGeom prst="rect">
            <a:avLst/>
          </a:prstGeom>
        </p:spPr>
      </p:pic>
    </p:spTree>
    <p:extLst>
      <p:ext uri="{BB962C8B-B14F-4D97-AF65-F5344CB8AC3E}">
        <p14:creationId xmlns:p14="http://schemas.microsoft.com/office/powerpoint/2010/main" val="360402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Selenium cant generate report</a:t>
            </a:r>
          </a:p>
        </p:txBody>
      </p:sp>
      <p:sp>
        <p:nvSpPr>
          <p:cNvPr id="3" name="Content Placeholder 2"/>
          <p:cNvSpPr>
            <a:spLocks noGrp="1"/>
          </p:cNvSpPr>
          <p:nvPr>
            <p:ph idx="1"/>
          </p:nvPr>
        </p:nvSpPr>
        <p:spPr/>
        <p:txBody>
          <a:bodyPr>
            <a:normAutofit lnSpcReduction="10000"/>
          </a:bodyPr>
          <a:lstStyle/>
          <a:p>
            <a:r>
              <a:rPr lang="en-US" dirty="0" err="1"/>
              <a:t>TestNG</a:t>
            </a:r>
            <a:r>
              <a:rPr lang="en-US" dirty="0"/>
              <a:t> generates test reports in </a:t>
            </a:r>
          </a:p>
          <a:p>
            <a:pPr lvl="1"/>
            <a:r>
              <a:rPr lang="en-US" dirty="0"/>
              <a:t>HTML and </a:t>
            </a:r>
          </a:p>
          <a:p>
            <a:pPr lvl="1"/>
            <a:r>
              <a:rPr lang="en-US" dirty="0"/>
              <a:t>XML formats. </a:t>
            </a:r>
          </a:p>
          <a:p>
            <a:pPr lvl="1"/>
            <a:endParaRPr lang="en-US" dirty="0"/>
          </a:p>
          <a:p>
            <a:r>
              <a:rPr lang="en-US" dirty="0" err="1"/>
              <a:t>TestNG</a:t>
            </a:r>
            <a:r>
              <a:rPr lang="en-US" dirty="0"/>
              <a:t> also provides a reporter API that permits third-party report generators, such as </a:t>
            </a:r>
          </a:p>
          <a:p>
            <a:pPr lvl="1"/>
            <a:r>
              <a:rPr lang="en-US" dirty="0" err="1"/>
              <a:t>ReportNG</a:t>
            </a:r>
            <a:r>
              <a:rPr lang="en-US" dirty="0"/>
              <a:t>, </a:t>
            </a:r>
          </a:p>
          <a:p>
            <a:pPr lvl="1"/>
            <a:r>
              <a:rPr lang="en-US" dirty="0" err="1"/>
              <a:t>PDFngreport</a:t>
            </a:r>
            <a:r>
              <a:rPr lang="en-US" dirty="0"/>
              <a:t>  </a:t>
            </a:r>
          </a:p>
          <a:p>
            <a:pPr lvl="1"/>
            <a:r>
              <a:rPr lang="en-US" dirty="0" err="1"/>
              <a:t>TestNG</a:t>
            </a:r>
            <a:r>
              <a:rPr lang="en-US" dirty="0"/>
              <a:t>-XSLT</a:t>
            </a:r>
          </a:p>
          <a:p>
            <a:pPr lvl="1"/>
            <a:r>
              <a:rPr lang="en-US" dirty="0" err="1"/>
              <a:t>SureFire</a:t>
            </a:r>
            <a:endParaRPr lang="en-US" dirty="0"/>
          </a:p>
          <a:p>
            <a:pPr lvl="1"/>
            <a:r>
              <a:rPr lang="en-US" dirty="0"/>
              <a:t>Extend Reporting</a:t>
            </a:r>
          </a:p>
          <a:p>
            <a:endParaRPr lang="en-US" dirty="0"/>
          </a:p>
        </p:txBody>
      </p:sp>
    </p:spTree>
    <p:extLst>
      <p:ext uri="{BB962C8B-B14F-4D97-AF65-F5344CB8AC3E}">
        <p14:creationId xmlns:p14="http://schemas.microsoft.com/office/powerpoint/2010/main" val="628662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04" y="229322"/>
            <a:ext cx="10292776" cy="6113214"/>
          </a:xfrm>
        </p:spPr>
      </p:pic>
    </p:spTree>
    <p:extLst>
      <p:ext uri="{BB962C8B-B14F-4D97-AF65-F5344CB8AC3E}">
        <p14:creationId xmlns:p14="http://schemas.microsoft.com/office/powerpoint/2010/main" val="1034438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90" y="1152983"/>
            <a:ext cx="9059483" cy="5127667"/>
          </a:xfrm>
        </p:spPr>
      </p:pic>
    </p:spTree>
    <p:extLst>
      <p:ext uri="{BB962C8B-B14F-4D97-AF65-F5344CB8AC3E}">
        <p14:creationId xmlns:p14="http://schemas.microsoft.com/office/powerpoint/2010/main" val="3014185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35" y="1315617"/>
            <a:ext cx="9445659" cy="4936220"/>
          </a:xfrm>
        </p:spPr>
      </p:pic>
    </p:spTree>
    <p:extLst>
      <p:ext uri="{BB962C8B-B14F-4D97-AF65-F5344CB8AC3E}">
        <p14:creationId xmlns:p14="http://schemas.microsoft.com/office/powerpoint/2010/main" val="3954714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34" y="979713"/>
            <a:ext cx="9545217" cy="5520613"/>
          </a:xfrm>
        </p:spPr>
      </p:pic>
    </p:spTree>
    <p:extLst>
      <p:ext uri="{BB962C8B-B14F-4D97-AF65-F5344CB8AC3E}">
        <p14:creationId xmlns:p14="http://schemas.microsoft.com/office/powerpoint/2010/main" val="4011901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979714"/>
            <a:ext cx="9897479" cy="5612230"/>
          </a:xfrm>
        </p:spPr>
      </p:pic>
    </p:spTree>
    <p:extLst>
      <p:ext uri="{BB962C8B-B14F-4D97-AF65-F5344CB8AC3E}">
        <p14:creationId xmlns:p14="http://schemas.microsoft.com/office/powerpoint/2010/main" val="3750985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351" y="806281"/>
            <a:ext cx="10169640" cy="5628732"/>
          </a:xfrm>
        </p:spPr>
      </p:pic>
    </p:spTree>
    <p:extLst>
      <p:ext uri="{BB962C8B-B14F-4D97-AF65-F5344CB8AC3E}">
        <p14:creationId xmlns:p14="http://schemas.microsoft.com/office/powerpoint/2010/main" val="1412029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925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Image result for Why need junit in selenium java proj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295564"/>
            <a:ext cx="10930806" cy="615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65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15" y="625151"/>
            <a:ext cx="9984922" cy="57071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152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582" y="369991"/>
            <a:ext cx="11129818" cy="604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44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a:t>
            </a:r>
          </a:p>
        </p:txBody>
      </p:sp>
      <p:pic>
        <p:nvPicPr>
          <p:cNvPr id="1026" name="Picture 2" descr="Image result for Jun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046" y="1419139"/>
            <a:ext cx="11047320" cy="459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61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TestNG</a:t>
            </a:r>
            <a:r>
              <a:rPr lang="en-US" dirty="0"/>
              <a:t> Vs </a:t>
            </a:r>
            <a:r>
              <a:rPr lang="en-US" dirty="0" err="1"/>
              <a:t>Junit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168" y="1996750"/>
            <a:ext cx="11420442" cy="3984172"/>
          </a:xfrm>
        </p:spPr>
      </p:pic>
    </p:spTree>
    <p:extLst>
      <p:ext uri="{BB962C8B-B14F-4D97-AF65-F5344CB8AC3E}">
        <p14:creationId xmlns:p14="http://schemas.microsoft.com/office/powerpoint/2010/main" val="121561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812</TotalTime>
  <Words>1495</Words>
  <Application>Microsoft Office PowerPoint</Application>
  <PresentationFormat>Widescreen</PresentationFormat>
  <Paragraphs>250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Century Gothic</vt:lpstr>
      <vt:lpstr>Consolas</vt:lpstr>
      <vt:lpstr>erdana</vt:lpstr>
      <vt:lpstr>Verdana</vt:lpstr>
      <vt:lpstr>Wingdings 3</vt:lpstr>
      <vt:lpstr>Ion</vt:lpstr>
      <vt:lpstr>PowerPoint Presentation</vt:lpstr>
      <vt:lpstr>What is this?</vt:lpstr>
      <vt:lpstr>PowerPoint Presentation</vt:lpstr>
      <vt:lpstr>Reports- Selenium cant generate report</vt:lpstr>
      <vt:lpstr>PowerPoint Presentation</vt:lpstr>
      <vt:lpstr>PowerPoint Presentation</vt:lpstr>
      <vt:lpstr>PowerPoint Presentation</vt:lpstr>
      <vt:lpstr>Why we need?</vt:lpstr>
      <vt:lpstr>TestNG Vs Junit</vt:lpstr>
      <vt:lpstr>What is annotation?</vt:lpstr>
      <vt:lpstr>Built-In Java Annotations </vt:lpstr>
      <vt:lpstr>PowerPoint Presentation</vt:lpstr>
      <vt:lpstr>Annotation in TestNG / Junit</vt:lpstr>
      <vt:lpstr>PowerPoint Presentation</vt:lpstr>
      <vt:lpstr>PowerPoint Presentation</vt:lpstr>
      <vt:lpstr>Annotation Which Run 1st ??</vt:lpstr>
      <vt:lpstr>PowerPoint Presentation</vt:lpstr>
      <vt:lpstr>PowerPoint Presentation</vt:lpstr>
      <vt:lpstr>PowerPoint Presentation</vt:lpstr>
      <vt:lpstr>PowerPoint Presentation</vt:lpstr>
      <vt:lpstr>PowerPoint Presentation</vt:lpstr>
      <vt:lpstr>How to install and make 1st script</vt:lpstr>
      <vt:lpstr>PowerPoint Presentation</vt:lpstr>
      <vt:lpstr>PowerPoint Presentation</vt:lpstr>
      <vt:lpstr>How to stop/Disable Test to run?</vt:lpstr>
      <vt:lpstr>PowerPoint Presentation</vt:lpstr>
      <vt:lpstr>Benefits of  Annotations </vt:lpstr>
      <vt:lpstr>PowerPoint Presentation</vt:lpstr>
      <vt:lpstr>What is Cross browser testing?</vt:lpstr>
      <vt:lpstr>What is parallel browser testing?</vt:lpstr>
      <vt:lpstr>Firefox download link</vt:lpstr>
      <vt:lpstr>How to do cross browser Code</vt:lpstr>
      <vt:lpstr>Cross browser &amp; parallel browser testing</vt:lpstr>
      <vt:lpstr>TestNG.xml for crossbrowser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sarower ahmmed</dc:creator>
  <cp:lastModifiedBy>Islam, Mohammad</cp:lastModifiedBy>
  <cp:revision>43</cp:revision>
  <dcterms:created xsi:type="dcterms:W3CDTF">2016-04-28T00:27:25Z</dcterms:created>
  <dcterms:modified xsi:type="dcterms:W3CDTF">2018-08-02T18:50:35Z</dcterms:modified>
</cp:coreProperties>
</file>