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306" r:id="rId3"/>
    <p:sldId id="346" r:id="rId4"/>
    <p:sldId id="347" r:id="rId5"/>
    <p:sldId id="307" r:id="rId6"/>
    <p:sldId id="264" r:id="rId7"/>
    <p:sldId id="265" r:id="rId8"/>
    <p:sldId id="316" r:id="rId9"/>
    <p:sldId id="262" r:id="rId10"/>
    <p:sldId id="345" r:id="rId11"/>
    <p:sldId id="319" r:id="rId12"/>
    <p:sldId id="286" r:id="rId13"/>
    <p:sldId id="285" r:id="rId14"/>
    <p:sldId id="257" r:id="rId15"/>
    <p:sldId id="288" r:id="rId16"/>
    <p:sldId id="289" r:id="rId17"/>
    <p:sldId id="290" r:id="rId18"/>
    <p:sldId id="292" r:id="rId19"/>
    <p:sldId id="295" r:id="rId20"/>
    <p:sldId id="296" r:id="rId21"/>
    <p:sldId id="297" r:id="rId22"/>
    <p:sldId id="299" r:id="rId23"/>
    <p:sldId id="300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310" r:id="rId32"/>
    <p:sldId id="311" r:id="rId33"/>
    <p:sldId id="320" r:id="rId34"/>
    <p:sldId id="321" r:id="rId35"/>
    <p:sldId id="322" r:id="rId36"/>
    <p:sldId id="348" r:id="rId37"/>
    <p:sldId id="323" r:id="rId38"/>
    <p:sldId id="324" r:id="rId39"/>
    <p:sldId id="325" r:id="rId40"/>
    <p:sldId id="326" r:id="rId41"/>
    <p:sldId id="277" r:id="rId42"/>
    <p:sldId id="278" r:id="rId43"/>
    <p:sldId id="328" r:id="rId44"/>
    <p:sldId id="329" r:id="rId45"/>
    <p:sldId id="332" r:id="rId46"/>
    <p:sldId id="333" r:id="rId47"/>
    <p:sldId id="334" r:id="rId48"/>
    <p:sldId id="335" r:id="rId49"/>
    <p:sldId id="336" r:id="rId50"/>
    <p:sldId id="280" r:id="rId51"/>
    <p:sldId id="337" r:id="rId52"/>
    <p:sldId id="338" r:id="rId53"/>
    <p:sldId id="327" r:id="rId54"/>
    <p:sldId id="281" r:id="rId55"/>
    <p:sldId id="283" r:id="rId56"/>
    <p:sldId id="341" r:id="rId57"/>
    <p:sldId id="339" r:id="rId58"/>
    <p:sldId id="340" r:id="rId59"/>
    <p:sldId id="342" r:id="rId60"/>
    <p:sldId id="343" r:id="rId61"/>
    <p:sldId id="344" r:id="rId62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88E"/>
    <a:srgbClr val="422C16"/>
    <a:srgbClr val="025198"/>
    <a:srgbClr val="000099"/>
    <a:srgbClr val="1C1C1C"/>
    <a:srgbClr val="660066"/>
    <a:srgbClr val="000058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5" autoAdjust="0"/>
    <p:restoredTop sz="94652" autoAdjust="0"/>
  </p:normalViewPr>
  <p:slideViewPr>
    <p:cSldViewPr>
      <p:cViewPr varScale="1">
        <p:scale>
          <a:sx n="108" d="100"/>
          <a:sy n="108" d="100"/>
        </p:scale>
        <p:origin x="136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30D64D-AB16-450F-B210-6E2140FC78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9E3EC-77A9-4C92-90C8-6B7F5A4D7E1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CEDB0F2-9A7D-4389-A032-E521AD68E279}" type="datetimeFigureOut">
              <a:rPr lang="en-US"/>
              <a:pPr>
                <a:defRPr/>
              </a:pPr>
              <a:t>8/4/2018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5F578E1-A1C7-4F59-9942-29B15280CA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BEACA7D-EB37-40CD-BA23-9B4203963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D5802-EC2A-4702-BC77-335EE7C7CB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D2A0F-D395-4D39-B163-C01F59C3EB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0226DB2-9E9C-4BA3-AF1E-D9C1AA32DA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1D34800-1071-4355-A016-220E707FD8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C23AFD-50CC-4B8C-8FE9-A7BD7FEB63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36A189-A93A-47B1-9531-9C5C43BFE3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21D77-E2A6-4E65-9812-5F829886698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652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1D34800-1071-4355-A016-220E707FD8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C23AFD-50CC-4B8C-8FE9-A7BD7FEB63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36A189-A93A-47B1-9531-9C5C43BFE3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A3D05-EC21-4260-8302-65EFE58F7F7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665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1D34800-1071-4355-A016-220E707FD8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C23AFD-50CC-4B8C-8FE9-A7BD7FEB63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36A189-A93A-47B1-9531-9C5C43BFE3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5F0D1-84A8-41AF-B0E4-BD1241C9113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503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1D34800-1071-4355-A016-220E707FD8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C23AFD-50CC-4B8C-8FE9-A7BD7FEB63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36A189-A93A-47B1-9531-9C5C43BFE3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E56ED-AAC5-4D21-8F75-E121AE7FB6B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1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1D34800-1071-4355-A016-220E707FD8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C23AFD-50CC-4B8C-8FE9-A7BD7FEB63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36A189-A93A-47B1-9531-9C5C43BFE3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020D7-D68C-4390-A297-644DE4C9DE4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477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34800-1071-4355-A016-220E707FD8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C23AFD-50CC-4B8C-8FE9-A7BD7FEB63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36A189-A93A-47B1-9531-9C5C43BFE3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F6CC3-B6AC-4273-8962-53DEF471D34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959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1D34800-1071-4355-A016-220E707FD8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DC23AFD-50CC-4B8C-8FE9-A7BD7FEB63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836A189-A93A-47B1-9531-9C5C43BFE3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E03CB-BADE-421A-9ACF-45262AF1C32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398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D34800-1071-4355-A016-220E707FD8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DC23AFD-50CC-4B8C-8FE9-A7BD7FEB63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836A189-A93A-47B1-9531-9C5C43BFE3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ECA9B-F8DF-489B-A29A-4396F17D80E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4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1D34800-1071-4355-A016-220E707FD8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DC23AFD-50CC-4B8C-8FE9-A7BD7FEB63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836A189-A93A-47B1-9531-9C5C43BFE3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F462F-F250-475F-BEEA-9A8365EC0EF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00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34800-1071-4355-A016-220E707FD8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C23AFD-50CC-4B8C-8FE9-A7BD7FEB63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36A189-A93A-47B1-9531-9C5C43BFE3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96377-34DF-4D8F-B526-DF88F868737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233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34800-1071-4355-A016-220E707FD8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C23AFD-50CC-4B8C-8FE9-A7BD7FEB63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36A189-A93A-47B1-9531-9C5C43BFE3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BE432-63CF-469B-B8CB-343E1FABA42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12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1D34800-1071-4355-A016-220E707FD8B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DC23AFD-50CC-4B8C-8FE9-A7BD7FEB63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836A189-A93A-47B1-9531-9C5C43BFE3B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350DDA77-BD80-4EBC-9052-F21167F4FA4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oolsqa.com/restapi-testing-with-rest-assured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restapi.demoqa.com/utilities/weatherfull/city/hyderaba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Update_(SQL)" TargetMode="External"/><Relationship Id="rId3" Type="http://schemas.openxmlformats.org/officeDocument/2006/relationships/hyperlink" Target="https://en.wikipedia.org/wiki/HTTP_method" TargetMode="External"/><Relationship Id="rId7" Type="http://schemas.openxmlformats.org/officeDocument/2006/relationships/hyperlink" Target="https://en.wikipedia.org/wiki/Insert_(SQL)" TargetMode="External"/><Relationship Id="rId2" Type="http://schemas.openxmlformats.org/officeDocument/2006/relationships/hyperlink" Target="https://en.wikipedia.org/wiki/SQ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ata_Distribution_Service" TargetMode="External"/><Relationship Id="rId5" Type="http://schemas.openxmlformats.org/officeDocument/2006/relationships/hyperlink" Target="https://en.wikipedia.org/wiki/Create,_read,_update_and_delete#cite_note-4" TargetMode="External"/><Relationship Id="rId10" Type="http://schemas.openxmlformats.org/officeDocument/2006/relationships/hyperlink" Target="https://en.wikipedia.org/wiki/Delete_(SQL)" TargetMode="External"/><Relationship Id="rId4" Type="http://schemas.openxmlformats.org/officeDocument/2006/relationships/hyperlink" Target="https://en.wikipedia.org/wiki/RESTful_API" TargetMode="External"/><Relationship Id="rId9" Type="http://schemas.openxmlformats.org/officeDocument/2006/relationships/hyperlink" Target="https://en.wikipedia.org/wiki/Select_(SQL)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munications_protoco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ervice-oriented_architecture" TargetMode="External"/><Relationship Id="rId3" Type="http://schemas.openxmlformats.org/officeDocument/2006/relationships/hyperlink" Target="https://en.wikipedia.org/wiki/XML" TargetMode="External"/><Relationship Id="rId7" Type="http://schemas.openxmlformats.org/officeDocument/2006/relationships/hyperlink" Target="https://en.wikipedia.org/wiki/SOAP" TargetMode="External"/><Relationship Id="rId2" Type="http://schemas.openxmlformats.org/officeDocument/2006/relationships/hyperlink" Target="https://en.wikipedia.org/wiki/Hypertext_Transfer_Protoco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Web_2.0" TargetMode="External"/><Relationship Id="rId11" Type="http://schemas.openxmlformats.org/officeDocument/2006/relationships/hyperlink" Target="https://en.wikipedia.org/wiki/Resource-oriented_architecture" TargetMode="External"/><Relationship Id="rId5" Type="http://schemas.openxmlformats.org/officeDocument/2006/relationships/hyperlink" Target="https://en.wikipedia.org/wiki/Web_service" TargetMode="External"/><Relationship Id="rId10" Type="http://schemas.openxmlformats.org/officeDocument/2006/relationships/hyperlink" Target="https://en.wikipedia.org/wiki/Web_resource" TargetMode="External"/><Relationship Id="rId4" Type="http://schemas.openxmlformats.org/officeDocument/2006/relationships/hyperlink" Target="https://en.wikipedia.org/wiki/JSON" TargetMode="External"/><Relationship Id="rId9" Type="http://schemas.openxmlformats.org/officeDocument/2006/relationships/hyperlink" Target="https://en.wikipedia.org/wiki/Representational_state_transfer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fixer.io/" TargetMode="External"/><Relationship Id="rId2" Type="http://schemas.openxmlformats.org/officeDocument/2006/relationships/hyperlink" Target="https://openweathermap.org/ap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www.youtube.com/watch?v=AbJrfP4ziIk&amp;list=PLEiBaBxmVLi-hoi61aX-2agQb8EXSCT5f&amp;index=1" TargetMode="External"/><Relationship Id="rId4" Type="http://schemas.openxmlformats.org/officeDocument/2006/relationships/hyperlink" Target="http://restapi.demoqa.com/utilities/weather/city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samples.openweathermap.org/data/2.5/weather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samples.openweathermap.org/data/2.5/weather?q=London&amp;mode=xml&amp;appid=b6907d289e10d714a6e88b30761fae22" TargetMode="External"/><Relationship Id="rId2" Type="http://schemas.openxmlformats.org/officeDocument/2006/relationships/hyperlink" Target="http://samples.openweathermap.org/data/2.5/weather?q=London&amp;appid=b6907d289e10d714a6e88b30761fae2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amples.openweathermap.org/data/2.5/weather?q=London&amp;mode=html&amp;appid=b6907d289e10d714a6e88b30761fae2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amples.openweathermap.org/data/2.5/weather?q=newyork,us&amp;appid=25e4fc6e6b2e357a177262c7005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jsonpathfinder.com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qa.com/rest-assured/what-is-jsonpath-and-how-to-query-jsonpath/" TargetMode="External"/><Relationship Id="rId2" Type="http://schemas.openxmlformats.org/officeDocument/2006/relationships/hyperlink" Target="http://toolsqa.com/rest-assured/read-response-body-using-rest-assured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539750" y="3573463"/>
            <a:ext cx="4283075" cy="544512"/>
          </a:xfrm>
          <a:noFill/>
        </p:spPr>
        <p:txBody>
          <a:bodyPr anchor="ctr"/>
          <a:lstStyle/>
          <a:p>
            <a:pPr algn="l" eaLnBrk="1" hangingPunct="1"/>
            <a:r>
              <a:rPr lang="es-UY" altLang="en-US" sz="3600" b="1">
                <a:solidFill>
                  <a:srgbClr val="1C1C1C"/>
                </a:solidFill>
              </a:rPr>
              <a:t>Presentation Title</a:t>
            </a:r>
            <a:endParaRPr lang="es-ES" altLang="en-US" sz="3600" b="1">
              <a:solidFill>
                <a:srgbClr val="1C1C1C"/>
              </a:solidFill>
            </a:endParaRPr>
          </a:p>
        </p:txBody>
      </p:sp>
      <p:sp>
        <p:nvSpPr>
          <p:cNvPr id="3075" name="Rectangle 125"/>
          <p:cNvSpPr>
            <a:spLocks noChangeArrowheads="1"/>
          </p:cNvSpPr>
          <p:nvPr/>
        </p:nvSpPr>
        <p:spPr bwMode="auto">
          <a:xfrm>
            <a:off x="539750" y="4149725"/>
            <a:ext cx="5040313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UY" altLang="en-US" sz="2000" b="1">
                <a:solidFill>
                  <a:srgbClr val="1C1C1C"/>
                </a:solidFill>
              </a:rPr>
              <a:t>Your company information</a:t>
            </a:r>
            <a:endParaRPr lang="es-ES" altLang="en-US" sz="2000" b="1">
              <a:solidFill>
                <a:srgbClr val="1C1C1C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1EDB25-B232-45F3-8E12-6770CC0FE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179512" y="116632"/>
            <a:ext cx="8568951" cy="51845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EA44BED-BB22-4E32-AA68-11D89FDF7FE9}"/>
              </a:ext>
            </a:extLst>
          </p:cNvPr>
          <p:cNvSpPr/>
          <p:nvPr/>
        </p:nvSpPr>
        <p:spPr>
          <a:xfrm>
            <a:off x="1115616" y="5301208"/>
            <a:ext cx="6045181" cy="92333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Sarower Ahmmed</a:t>
            </a: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5364163" y="765175"/>
            <a:ext cx="316865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 i="1">
                <a:hlinkClick r:id="rId4"/>
              </a:rPr>
              <a:t>Rest API Testing using Rest Assured</a:t>
            </a:r>
            <a:endParaRPr lang="en-US" altLang="en-US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956727"/>
              </p:ext>
            </p:extLst>
          </p:nvPr>
        </p:nvGraphicFramePr>
        <p:xfrm>
          <a:off x="251520" y="332654"/>
          <a:ext cx="8640960" cy="6048678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258931">
                  <a:extLst>
                    <a:ext uri="{9D8B030D-6E8A-4147-A177-3AD203B41FA5}">
                      <a16:colId xmlns:a16="http://schemas.microsoft.com/office/drawing/2014/main" val="2488717568"/>
                    </a:ext>
                  </a:extLst>
                </a:gridCol>
                <a:gridCol w="3421294">
                  <a:extLst>
                    <a:ext uri="{9D8B030D-6E8A-4147-A177-3AD203B41FA5}">
                      <a16:colId xmlns:a16="http://schemas.microsoft.com/office/drawing/2014/main" val="2143390622"/>
                    </a:ext>
                  </a:extLst>
                </a:gridCol>
                <a:gridCol w="2960735">
                  <a:extLst>
                    <a:ext uri="{9D8B030D-6E8A-4147-A177-3AD203B41FA5}">
                      <a16:colId xmlns:a16="http://schemas.microsoft.com/office/drawing/2014/main" val="4071967699"/>
                    </a:ext>
                  </a:extLst>
                </a:gridCol>
              </a:tblGrid>
              <a:tr h="4391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sng" strike="noStrike" dirty="0">
                          <a:effectLst/>
                        </a:rPr>
                        <a:t>Points 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1" marR="3481" marT="3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sng" strike="noStrike">
                          <a:effectLst/>
                        </a:rPr>
                        <a:t>REST</a:t>
                      </a:r>
                      <a:endParaRPr lang="en-US" sz="16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1" marR="3481" marT="3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sng" strike="noStrike" dirty="0">
                          <a:effectLst/>
                        </a:rPr>
                        <a:t>SOAP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1" marR="3481" marT="3481" marB="0" anchor="ctr"/>
                </a:tc>
                <a:extLst>
                  <a:ext uri="{0D108BD9-81ED-4DB2-BD59-A6C34878D82A}">
                    <a16:rowId xmlns:a16="http://schemas.microsoft.com/office/drawing/2014/main" val="2286216028"/>
                  </a:ext>
                </a:extLst>
              </a:tr>
              <a:tr h="92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Abbreviation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1" marR="3481" marT="3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Representational State Transfer architecture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1" marR="3481" marT="3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Simple Object Access Protocol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1" marR="3481" marT="3481" marB="0" anchor="ctr"/>
                </a:tc>
                <a:extLst>
                  <a:ext uri="{0D108BD9-81ED-4DB2-BD59-A6C34878D82A}">
                    <a16:rowId xmlns:a16="http://schemas.microsoft.com/office/drawing/2014/main" val="1652869358"/>
                  </a:ext>
                </a:extLst>
              </a:tr>
              <a:tr h="4391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Based on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1" marR="3481" marT="3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Architecture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1" marR="3481" marT="3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Protocol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1" marR="3481" marT="3481" marB="0" anchor="ctr"/>
                </a:tc>
                <a:extLst>
                  <a:ext uri="{0D108BD9-81ED-4DB2-BD59-A6C34878D82A}">
                    <a16:rowId xmlns:a16="http://schemas.microsoft.com/office/drawing/2014/main" val="1782327240"/>
                  </a:ext>
                </a:extLst>
              </a:tr>
              <a:tr h="8062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Application-Language and platform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1" marR="3481" marT="3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independent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1" marR="3481" marT="3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independent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1" marR="3481" marT="3481" marB="0" anchor="ctr"/>
                </a:tc>
                <a:extLst>
                  <a:ext uri="{0D108BD9-81ED-4DB2-BD59-A6C34878D82A}">
                    <a16:rowId xmlns:a16="http://schemas.microsoft.com/office/drawing/2014/main" val="3441753123"/>
                  </a:ext>
                </a:extLst>
              </a:tr>
              <a:tr h="4391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Testing language/data format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1" marR="3481" marT="3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JSON or XML/YAML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1" marR="3481" marT="3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Only XML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1" marR="3481" marT="3481" marB="0" anchor="ctr"/>
                </a:tc>
                <a:extLst>
                  <a:ext uri="{0D108BD9-81ED-4DB2-BD59-A6C34878D82A}">
                    <a16:rowId xmlns:a16="http://schemas.microsoft.com/office/drawing/2014/main" val="3508189036"/>
                  </a:ext>
                </a:extLst>
              </a:tr>
              <a:tr h="4391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Performance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1" marR="3481" marT="3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Faster performance and scalability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1" marR="3481" marT="3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Slower than rest and not so scalable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1" marR="3481" marT="3481" marB="0" anchor="ctr"/>
                </a:tc>
                <a:extLst>
                  <a:ext uri="{0D108BD9-81ED-4DB2-BD59-A6C34878D82A}">
                    <a16:rowId xmlns:a16="http://schemas.microsoft.com/office/drawing/2014/main" val="2522284930"/>
                  </a:ext>
                </a:extLst>
              </a:tr>
              <a:tr h="8062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Cashable or save in browser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1" marR="3481" marT="3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Get operation can be cashed or save to browser history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1" marR="3481" marT="3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Not possible to cash or save to browser history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1" marR="3481" marT="3481" marB="0" anchor="ctr"/>
                </a:tc>
                <a:extLst>
                  <a:ext uri="{0D108BD9-81ED-4DB2-BD59-A6C34878D82A}">
                    <a16:rowId xmlns:a16="http://schemas.microsoft.com/office/drawing/2014/main" val="3555632799"/>
                  </a:ext>
                </a:extLst>
              </a:tr>
              <a:tr h="4391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Security and reliability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1" marR="3481" marT="3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Less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1" marR="3481" marT="3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High (financial company use mostly soap)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1" marR="3481" marT="3481" marB="0" anchor="ctr"/>
                </a:tc>
                <a:extLst>
                  <a:ext uri="{0D108BD9-81ED-4DB2-BD59-A6C34878D82A}">
                    <a16:rowId xmlns:a16="http://schemas.microsoft.com/office/drawing/2014/main" val="1677454381"/>
                  </a:ext>
                </a:extLst>
              </a:tr>
              <a:tr h="4391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Transfer protocol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1" marR="3481" marT="3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HTTP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1" marR="3481" marT="3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Many- HTTP,SMTP,FTP,JMS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1" marR="3481" marT="3481" marB="0" anchor="ctr"/>
                </a:tc>
                <a:extLst>
                  <a:ext uri="{0D108BD9-81ED-4DB2-BD59-A6C34878D82A}">
                    <a16:rowId xmlns:a16="http://schemas.microsoft.com/office/drawing/2014/main" val="752874445"/>
                  </a:ext>
                </a:extLst>
              </a:tr>
              <a:tr h="4391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Specification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1" marR="3481" marT="3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JAX-RS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1" marR="3481" marT="3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JAX-WS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1" marR="3481" marT="3481" marB="0" anchor="ctr"/>
                </a:tc>
                <a:extLst>
                  <a:ext uri="{0D108BD9-81ED-4DB2-BD59-A6C34878D82A}">
                    <a16:rowId xmlns:a16="http://schemas.microsoft.com/office/drawing/2014/main" val="1113045432"/>
                  </a:ext>
                </a:extLst>
              </a:tr>
              <a:tr h="4391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Massage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1" marR="3481" marT="3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Light weight –no extra xml markup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1" marR="3481" marT="3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Heavy- has SOAP specific markup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81" marR="3481" marT="3481" marB="0" anchor="ctr"/>
                </a:tc>
                <a:extLst>
                  <a:ext uri="{0D108BD9-81ED-4DB2-BD59-A6C34878D82A}">
                    <a16:rowId xmlns:a16="http://schemas.microsoft.com/office/drawing/2014/main" val="3006883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834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525963"/>
          </a:xfrm>
        </p:spPr>
        <p:txBody>
          <a:bodyPr/>
          <a:lstStyle/>
          <a:p>
            <a:r>
              <a:rPr lang="en-US" sz="2400" dirty="0"/>
              <a:t>Web service define language.</a:t>
            </a:r>
          </a:p>
          <a:p>
            <a:endParaRPr lang="en-US" sz="2400" dirty="0"/>
          </a:p>
          <a:p>
            <a:r>
              <a:rPr lang="en-US" sz="2400" dirty="0"/>
              <a:t>Both SOAP or REST used WSDL server</a:t>
            </a:r>
          </a:p>
          <a:p>
            <a:endParaRPr lang="en-US" sz="2400" dirty="0"/>
          </a:p>
          <a:p>
            <a:r>
              <a:rPr lang="en-US" sz="2400" dirty="0"/>
              <a:t>But </a:t>
            </a:r>
            <a:r>
              <a:rPr lang="en-US" sz="2400" dirty="0">
                <a:solidFill>
                  <a:srgbClr val="FFC000"/>
                </a:solidFill>
              </a:rPr>
              <a:t>only WSDL means </a:t>
            </a:r>
            <a:r>
              <a:rPr lang="en-US" sz="2400" dirty="0"/>
              <a:t>a file written in XML</a:t>
            </a:r>
          </a:p>
          <a:p>
            <a:r>
              <a:rPr lang="en-US" sz="2400" dirty="0"/>
              <a:t>This file only used in SOAP to communicate between client and server </a:t>
            </a:r>
          </a:p>
        </p:txBody>
      </p:sp>
    </p:spTree>
    <p:extLst>
      <p:ext uri="{BB962C8B-B14F-4D97-AF65-F5344CB8AC3E}">
        <p14:creationId xmlns:p14="http://schemas.microsoft.com/office/powerpoint/2010/main" val="1403146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WSDL file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7638"/>
            <a:ext cx="8363272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WSDL is like Xml contains :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en-US" altLang="en-US" sz="1600" dirty="0"/>
              <a:t>Definitions : </a:t>
            </a:r>
            <a:r>
              <a:rPr lang="en-US" altLang="en-US" sz="1600" dirty="0" err="1"/>
              <a:t>HelloService</a:t>
            </a:r>
            <a:endParaRPr lang="en-US" altLang="en-US" sz="1600" dirty="0"/>
          </a:p>
          <a:p>
            <a:endParaRPr lang="en-US" altLang="en-US" sz="1600" dirty="0"/>
          </a:p>
          <a:p>
            <a:r>
              <a:rPr lang="en-US" altLang="en-US" sz="1600" dirty="0"/>
              <a:t>Type : Using built-in data types and they are defined in </a:t>
            </a:r>
            <a:r>
              <a:rPr lang="en-US" altLang="en-US" sz="1600" dirty="0" err="1"/>
              <a:t>XMLSchema</a:t>
            </a:r>
            <a:r>
              <a:rPr lang="en-US" altLang="en-US" sz="1600" dirty="0"/>
              <a:t>.</a:t>
            </a:r>
          </a:p>
          <a:p>
            <a:endParaRPr lang="en-US" altLang="en-US" sz="1600" dirty="0"/>
          </a:p>
          <a:p>
            <a:r>
              <a:rPr lang="en-US" altLang="en-US" sz="1600" dirty="0"/>
              <a:t>Message :</a:t>
            </a:r>
          </a:p>
          <a:p>
            <a:endParaRPr lang="en-US" altLang="en-US" sz="1600" dirty="0"/>
          </a:p>
          <a:p>
            <a:r>
              <a:rPr lang="en-US" altLang="en-US" sz="1600" dirty="0" err="1"/>
              <a:t>sayHelloRequest</a:t>
            </a:r>
            <a:r>
              <a:rPr lang="en-US" altLang="en-US" sz="1600" dirty="0"/>
              <a:t> : </a:t>
            </a:r>
            <a:r>
              <a:rPr lang="en-US" altLang="en-US" sz="1600" dirty="0" err="1"/>
              <a:t>firstName</a:t>
            </a:r>
            <a:r>
              <a:rPr lang="en-US" altLang="en-US" sz="1600" dirty="0"/>
              <a:t> parameter</a:t>
            </a:r>
          </a:p>
          <a:p>
            <a:r>
              <a:rPr lang="en-US" altLang="en-US" sz="1600" dirty="0" err="1"/>
              <a:t>sayHelloresponse</a:t>
            </a:r>
            <a:r>
              <a:rPr lang="en-US" altLang="en-US" sz="1600" dirty="0"/>
              <a:t>: greeting return value</a:t>
            </a:r>
          </a:p>
          <a:p>
            <a:r>
              <a:rPr lang="en-US" altLang="en-US" sz="1600" dirty="0"/>
              <a:t>Port Type : </a:t>
            </a:r>
            <a:r>
              <a:rPr lang="en-US" altLang="en-US" sz="1600" dirty="0" err="1"/>
              <a:t>sayHello</a:t>
            </a:r>
            <a:r>
              <a:rPr lang="en-US" altLang="en-US" sz="1600" dirty="0"/>
              <a:t> operation that consists of a request and a response service.</a:t>
            </a:r>
          </a:p>
          <a:p>
            <a:endParaRPr lang="en-US" altLang="en-US" sz="1600" dirty="0"/>
          </a:p>
          <a:p>
            <a:r>
              <a:rPr lang="en-US" altLang="en-US" sz="1600" dirty="0"/>
              <a:t>Binding : Direction to use the SOAP HTTP transport protocol.</a:t>
            </a:r>
          </a:p>
          <a:p>
            <a:endParaRPr lang="en-US" altLang="en-US" sz="1600" dirty="0"/>
          </a:p>
          <a:p>
            <a:r>
              <a:rPr lang="en-US" altLang="en-US" sz="1600" dirty="0"/>
              <a:t>Service : Service available at http://www.examples.com/SayHello/</a:t>
            </a:r>
          </a:p>
          <a:p>
            <a:endParaRPr lang="en-US" altLang="en-US" sz="1600" dirty="0"/>
          </a:p>
          <a:p>
            <a:r>
              <a:rPr lang="en-US" altLang="en-US" sz="1600" dirty="0"/>
              <a:t>Port : Associates the binding with the URI http://www.examples.com/SayHello/ where the running service can be accessed.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	Hypertext Transfer Protocol (HTTP)</a:t>
            </a:r>
          </a:p>
        </p:txBody>
      </p:sp>
      <p:pic>
        <p:nvPicPr>
          <p:cNvPr id="1433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557338"/>
            <a:ext cx="67627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1042988" y="5040313"/>
            <a:ext cx="684847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>
                <a:solidFill>
                  <a:srgbClr val="252525"/>
                </a:solidFill>
              </a:rPr>
              <a:t> HTTP is the protocol to exchange or transfer hypertext.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/>
              <a:t>HTTP functions as a request–response protocol in the client–server computing model.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5363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4038" y="1335088"/>
            <a:ext cx="7862887" cy="41021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638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8013" y="476250"/>
            <a:ext cx="7927975" cy="518795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HTTP Request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HTTP Request is a packet of Information that one computer sends to another computer to communicate something.</a:t>
            </a:r>
          </a:p>
          <a:p>
            <a:endParaRPr lang="en-US" altLang="en-US" sz="2000" dirty="0"/>
          </a:p>
          <a:p>
            <a:r>
              <a:rPr lang="en-US" altLang="en-US" sz="2000" dirty="0"/>
              <a:t> An HTTP Request contains following parts</a:t>
            </a:r>
          </a:p>
          <a:p>
            <a:pPr lvl="1"/>
            <a:r>
              <a:rPr lang="en-US" altLang="en-US" sz="1600" b="1" i="1" dirty="0"/>
              <a:t>Request Line</a:t>
            </a:r>
            <a:endParaRPr lang="en-US" altLang="en-US" sz="1600" dirty="0"/>
          </a:p>
          <a:p>
            <a:pPr lvl="1"/>
            <a:r>
              <a:rPr lang="en-US" altLang="en-US" sz="1600" b="1" i="1" dirty="0"/>
              <a:t>Headers, 0 or more Headers in the request</a:t>
            </a:r>
            <a:endParaRPr lang="en-US" altLang="en-US" sz="1600" dirty="0"/>
          </a:p>
          <a:p>
            <a:pPr lvl="1"/>
            <a:r>
              <a:rPr lang="en-US" altLang="en-US" sz="1600" b="1" i="1" dirty="0"/>
              <a:t>An optional Body of the Request</a:t>
            </a:r>
            <a:endParaRPr lang="en-US" altLang="en-US" sz="16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Put below URL in browser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i="1" dirty="0">
                <a:hlinkClick r:id="rId2"/>
              </a:rPr>
              <a:t>http://restapi.demoqa.com/utilities/weatherfull/city/hyderabad</a:t>
            </a:r>
            <a:endParaRPr lang="en-US" altLang="en-US" sz="1800" i="1" dirty="0"/>
          </a:p>
          <a:p>
            <a:endParaRPr lang="en-US" altLang="en-US" i="1" dirty="0"/>
          </a:p>
          <a:p>
            <a:endParaRPr lang="en-US" altLang="en-US" i="1" dirty="0"/>
          </a:p>
          <a:p>
            <a:endParaRPr lang="en-US" altLang="en-US" i="1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2856"/>
            <a:ext cx="7985125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/>
              <a:t>Request Body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z="1600" b="1" i="1" dirty="0"/>
          </a:p>
          <a:p>
            <a:r>
              <a:rPr lang="en-US" altLang="en-US" sz="1800" b="1" i="1" dirty="0"/>
              <a:t>Request Body</a:t>
            </a:r>
            <a:r>
              <a:rPr lang="en-US" altLang="en-US" sz="1800" dirty="0"/>
              <a:t> is the part of the </a:t>
            </a:r>
            <a:r>
              <a:rPr lang="en-US" altLang="en-US" sz="1800" i="1" dirty="0"/>
              <a:t>HTTP Request</a:t>
            </a:r>
            <a:r>
              <a:rPr lang="en-US" altLang="en-US" sz="1800" dirty="0"/>
              <a:t> where additional content can be sent to the server.</a:t>
            </a:r>
          </a:p>
          <a:p>
            <a:endParaRPr lang="en-US" altLang="en-US" sz="1800" dirty="0"/>
          </a:p>
          <a:p>
            <a:r>
              <a:rPr lang="en-US" altLang="en-US" sz="1800" dirty="0"/>
              <a:t> In the current example we haven’t sent a body in the request to the server. </a:t>
            </a:r>
          </a:p>
          <a:p>
            <a:endParaRPr lang="en-US" altLang="en-US" sz="1800" dirty="0"/>
          </a:p>
          <a:p>
            <a:r>
              <a:rPr lang="en-US" altLang="en-US" sz="1800" dirty="0"/>
              <a:t>This can be seen by an empty </a:t>
            </a:r>
            <a:r>
              <a:rPr lang="en-US" altLang="en-US" sz="1800" b="1" i="1" dirty="0"/>
              <a:t>Request Body </a:t>
            </a:r>
            <a:r>
              <a:rPr lang="en-US" altLang="en-US" sz="1800" dirty="0"/>
              <a:t>section.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Web services testing means- testing middle end/ webserver.</a:t>
            </a:r>
          </a:p>
          <a:p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Language of middle end-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Xml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JSON</a:t>
            </a:r>
          </a:p>
          <a:p>
            <a:pPr lvl="1"/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212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HTTP Response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Just like HTTP Request, HTTP Response also has the same structure:</a:t>
            </a:r>
          </a:p>
          <a:p>
            <a:r>
              <a:rPr lang="en-US" altLang="en-US" sz="2000" b="1" i="1" dirty="0"/>
              <a:t>Status Line</a:t>
            </a:r>
            <a:endParaRPr lang="en-US" altLang="en-US" sz="2000" dirty="0"/>
          </a:p>
          <a:p>
            <a:r>
              <a:rPr lang="en-US" altLang="en-US" sz="2000" b="1" i="1" dirty="0"/>
              <a:t>Headers, 0 or more Headers in the request</a:t>
            </a:r>
            <a:endParaRPr lang="en-US" altLang="en-US" sz="2000" dirty="0"/>
          </a:p>
          <a:p>
            <a:r>
              <a:rPr lang="en-US" altLang="en-US" sz="2000" b="1" i="1" dirty="0"/>
              <a:t>An optional Body of the Request</a:t>
            </a:r>
            <a:endParaRPr lang="en-US" altLang="en-US" sz="20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/>
              <a:t>Response Status Line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dirty="0"/>
              <a:t>A </a:t>
            </a:r>
            <a:r>
              <a:rPr lang="en-US" altLang="en-US" sz="1800" b="1" i="1" dirty="0"/>
              <a:t>Status</a:t>
            </a:r>
            <a:r>
              <a:rPr lang="en-US" altLang="en-US" sz="1800" dirty="0"/>
              <a:t> </a:t>
            </a:r>
            <a:r>
              <a:rPr lang="en-US" altLang="en-US" sz="1800" b="1" i="1" dirty="0"/>
              <a:t>Line </a:t>
            </a:r>
            <a:r>
              <a:rPr lang="en-US" altLang="en-US" sz="1800" dirty="0"/>
              <a:t>consists of three parts:</a:t>
            </a:r>
          </a:p>
          <a:p>
            <a:r>
              <a:rPr lang="en-US" altLang="en-US" sz="1800" i="1" dirty="0"/>
              <a:t>HTTP Protocol Version</a:t>
            </a:r>
            <a:endParaRPr lang="en-US" altLang="en-US" sz="1800" dirty="0"/>
          </a:p>
          <a:p>
            <a:r>
              <a:rPr lang="en-US" altLang="en-US" sz="1800" i="1" dirty="0"/>
              <a:t>Status Code</a:t>
            </a:r>
            <a:endParaRPr lang="en-US" altLang="en-US" sz="1800" dirty="0"/>
          </a:p>
          <a:p>
            <a:r>
              <a:rPr lang="en-US" altLang="en-US" sz="1800" i="1" dirty="0"/>
              <a:t>Reason Phrase</a:t>
            </a:r>
            <a:endParaRPr lang="en-US" altLang="en-US" sz="1800" dirty="0"/>
          </a:p>
          <a:p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96952"/>
            <a:ext cx="8155508" cy="34515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Response Header</a:t>
            </a:r>
          </a:p>
        </p:txBody>
      </p:sp>
      <p:pic>
        <p:nvPicPr>
          <p:cNvPr id="30723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0950" y="1909763"/>
            <a:ext cx="6194425" cy="3856037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Response body</a:t>
            </a:r>
          </a:p>
        </p:txBody>
      </p:sp>
      <p:pic>
        <p:nvPicPr>
          <p:cNvPr id="3174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4013" y="1692275"/>
            <a:ext cx="8291512" cy="3868738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HTTP Methods</a:t>
            </a:r>
          </a:p>
        </p:txBody>
      </p:sp>
      <p:sp>
        <p:nvSpPr>
          <p:cNvPr id="3379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A standard </a:t>
            </a:r>
            <a:r>
              <a:rPr lang="en-US" altLang="en-US" sz="2000" dirty="0" err="1">
                <a:hlinkClick r:id="rId2" tooltip="SQL"/>
              </a:rPr>
              <a:t>SQL</a:t>
            </a:r>
            <a:r>
              <a:rPr lang="en-US" altLang="en-US" sz="2000" dirty="0" err="1"/>
              <a:t>statement</a:t>
            </a:r>
            <a:r>
              <a:rPr lang="en-US" altLang="en-US" sz="2000" dirty="0"/>
              <a:t>, </a:t>
            </a:r>
            <a:r>
              <a:rPr lang="en-US" altLang="en-US" sz="2000" dirty="0">
                <a:hlinkClick r:id="rId3" tooltip="HTTP method"/>
              </a:rPr>
              <a:t>HTTP method</a:t>
            </a:r>
            <a:r>
              <a:rPr lang="en-US" altLang="en-US" sz="2000" dirty="0"/>
              <a:t> (this is typically used to build </a:t>
            </a:r>
            <a:r>
              <a:rPr lang="en-US" altLang="en-US" sz="2000" dirty="0">
                <a:hlinkClick r:id="rId4" tooltip="RESTful API"/>
              </a:rPr>
              <a:t>RESTful APIs</a:t>
            </a:r>
            <a:r>
              <a:rPr lang="en-US" altLang="en-US" sz="2000" baseline="30000" dirty="0">
                <a:hlinkClick r:id="rId5"/>
              </a:rPr>
              <a:t>[4]</a:t>
            </a:r>
            <a:r>
              <a:rPr lang="en-US" altLang="en-US" sz="2000" dirty="0"/>
              <a:t>) or </a:t>
            </a:r>
            <a:r>
              <a:rPr lang="en-US" altLang="en-US" sz="2000" dirty="0">
                <a:hlinkClick r:id="rId6" tooltip="Data Distribution Service"/>
              </a:rPr>
              <a:t>DDS</a:t>
            </a:r>
            <a:r>
              <a:rPr lang="en-US" altLang="en-US" sz="2000" dirty="0"/>
              <a:t> operation:</a:t>
            </a:r>
          </a:p>
          <a:p>
            <a:pPr eaLnBrk="1" hangingPunct="1"/>
            <a:endParaRPr lang="en-US" alt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EFDDE5-0194-4492-8716-85A723824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286660"/>
              </p:ext>
            </p:extLst>
          </p:nvPr>
        </p:nvGraphicFramePr>
        <p:xfrm>
          <a:off x="971600" y="2470671"/>
          <a:ext cx="8002588" cy="3633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6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46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Operation</a:t>
                      </a:r>
                    </a:p>
                  </a:txBody>
                  <a:tcPr marL="91433" marR="91433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SQL</a:t>
                      </a:r>
                    </a:p>
                  </a:txBody>
                  <a:tcPr marL="91433" marR="91433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HTTP</a:t>
                      </a:r>
                    </a:p>
                  </a:txBody>
                  <a:tcPr marL="91433" marR="91433" marT="45727" marB="45727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DDS</a:t>
                      </a:r>
                    </a:p>
                  </a:txBody>
                  <a:tcPr marL="91433" marR="91433" marT="45727" marB="4572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609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Create</a:t>
                      </a:r>
                    </a:p>
                  </a:txBody>
                  <a:tcPr marL="91433" marR="91433" marT="45727" marB="45727" anchor="ctr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B0080"/>
                          </a:solidFill>
                          <a:effectLst/>
                          <a:hlinkClick r:id="rId7" tooltip="Insert (SQL)"/>
                        </a:rPr>
                        <a:t>INSERT</a:t>
                      </a:r>
                      <a:endParaRPr lang="en-US" sz="1800">
                        <a:effectLst/>
                      </a:endParaRPr>
                    </a:p>
                  </a:txBody>
                  <a:tcPr marL="91433" marR="91433" marT="45727" marB="45727" anchor="ctr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PUT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/ 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POST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33" marR="91433" marT="45727" marB="45727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write</a:t>
                      </a:r>
                    </a:p>
                  </a:txBody>
                  <a:tcPr marL="91433" marR="91433" marT="45727" marB="4572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609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Update (Modify)</a:t>
                      </a:r>
                    </a:p>
                  </a:txBody>
                  <a:tcPr marL="91433" marR="91433" marT="45727" marB="45727" anchor="ctr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0B0080"/>
                          </a:solidFill>
                          <a:effectLst/>
                          <a:hlinkClick r:id="rId8" tooltip="Update (SQL)"/>
                        </a:rPr>
                        <a:t>UPDATE</a:t>
                      </a:r>
                      <a:endParaRPr lang="en-US" sz="1800" dirty="0">
                        <a:effectLst/>
                      </a:endParaRPr>
                    </a:p>
                  </a:txBody>
                  <a:tcPr marL="91433" marR="91433" marT="45727" marB="45727" anchor="ctr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POST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 / 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PUT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/ </a:t>
                      </a: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PATCH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33" marR="91433" marT="45727" marB="45727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write</a:t>
                      </a:r>
                    </a:p>
                  </a:txBody>
                  <a:tcPr marL="91433" marR="91433" marT="45727" marB="4572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5352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Read (Retrieve)</a:t>
                      </a:r>
                    </a:p>
                  </a:txBody>
                  <a:tcPr marL="91433" marR="91433" marT="45727" marB="45727" anchor="ctr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0B0080"/>
                          </a:solidFill>
                          <a:effectLst/>
                          <a:hlinkClick r:id="rId9" tooltip="Select (SQL)"/>
                        </a:rPr>
                        <a:t>SELECT</a:t>
                      </a:r>
                      <a:endParaRPr lang="en-US" sz="1800" dirty="0">
                        <a:effectLst/>
                      </a:endParaRPr>
                    </a:p>
                  </a:txBody>
                  <a:tcPr marL="91433" marR="91433" marT="45727" marB="45727" anchor="ctr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GET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33" marR="91433" marT="45727" marB="45727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read / take</a:t>
                      </a:r>
                    </a:p>
                  </a:txBody>
                  <a:tcPr marL="91433" marR="91433" marT="45727" marB="4572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4609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Delete (Destroy)</a:t>
                      </a:r>
                    </a:p>
                  </a:txBody>
                  <a:tcPr marL="91433" marR="91433" marT="45727" marB="45727" anchor="ctr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0B0080"/>
                          </a:solidFill>
                          <a:effectLst/>
                          <a:hlinkClick r:id="rId10" tooltip="Delete (SQL)"/>
                        </a:rPr>
                        <a:t>DELETE</a:t>
                      </a:r>
                      <a:endParaRPr lang="en-US" sz="1800" dirty="0">
                        <a:effectLst/>
                      </a:endParaRPr>
                    </a:p>
                  </a:txBody>
                  <a:tcPr marL="91433" marR="91433" marT="45727" marB="45727" anchor="ctr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DELETE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433" marR="91433" marT="45727" marB="45727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dispose</a:t>
                      </a:r>
                    </a:p>
                  </a:txBody>
                  <a:tcPr marL="91433" marR="91433" marT="45727" marB="4572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8315" y="3284984"/>
            <a:ext cx="555898" cy="255454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sz="4000" dirty="0"/>
              <a:t>CURD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2C5211-83C8-4A4E-8F18-E793830058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8313" y="981075"/>
          <a:ext cx="8229600" cy="561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Requests data from a specified resource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Submits data to be processed to a specified resource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 in the URL of a GET request</a:t>
                      </a:r>
                    </a:p>
                    <a:p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/test/demo_form.asp</a:t>
                      </a:r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?name1=value1&amp;name2=value2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sent in the HTTP message body of a POST request(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/test/demo_form.asp HTTP/1.1</a:t>
                      </a:r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23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requests can be cached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requests are never cached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requests remain in the browser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requests do not remain in the browser history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requests can be bookmarked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requests cannot be bookmarked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requests have length restrictions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GET method adds the data to the URL; and the length of a URL is limited (maximum URL length is 2048 characters)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requests have no restrictions on data 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never be used when dealing with sensitive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847" name="Rectangle 5"/>
          <p:cNvSpPr>
            <a:spLocks noChangeArrowheads="1"/>
          </p:cNvSpPr>
          <p:nvPr/>
        </p:nvSpPr>
        <p:spPr bwMode="auto">
          <a:xfrm>
            <a:off x="1908175" y="333375"/>
            <a:ext cx="47513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chemeClr val="bg1"/>
                </a:solidFill>
              </a:rPr>
              <a:t>HTTP Request Methods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>
                <a:solidFill>
                  <a:schemeClr val="bg1"/>
                </a:solidFill>
                <a:latin typeface="Segoe UI" panose="020B0502040204020203" pitchFamily="34" charset="0"/>
              </a:rPr>
              <a:t>Other HTTP </a:t>
            </a:r>
            <a:br>
              <a:rPr lang="es-ES" altLang="en-US">
                <a:solidFill>
                  <a:schemeClr val="bg1"/>
                </a:solidFill>
                <a:latin typeface="Segoe UI" panose="020B0502040204020203" pitchFamily="34" charset="0"/>
              </a:rPr>
            </a:br>
            <a:r>
              <a:rPr lang="es-ES" altLang="en-US">
                <a:solidFill>
                  <a:schemeClr val="bg1"/>
                </a:solidFill>
                <a:latin typeface="Segoe UI" panose="020B0502040204020203" pitchFamily="34" charset="0"/>
              </a:rPr>
              <a:t>Request Methods</a:t>
            </a:r>
            <a:endParaRPr lang="en-US" alt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090304-C41F-4131-86E1-A007F6BAC8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912938"/>
          <a:ext cx="8229600" cy="4252912"/>
        </p:xfrm>
        <a:graphic>
          <a:graphicData uri="http://schemas.openxmlformats.org/drawingml/2006/table">
            <a:tbl>
              <a:tblPr/>
              <a:tblGrid>
                <a:gridCol w="1738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1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13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Method</a:t>
                      </a:r>
                    </a:p>
                  </a:txBody>
                  <a:tcPr marL="101600" marR="50800" marT="50801" marB="5080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Description</a:t>
                      </a:r>
                    </a:p>
                  </a:txBody>
                  <a:tcPr marL="50800" marR="50800" marT="50801" marB="5080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618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HEAD</a:t>
                      </a:r>
                    </a:p>
                  </a:txBody>
                  <a:tcPr marL="101600" marR="50800" marT="50801" marB="5080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8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Same as GET but returns only HTTP headers and no document body</a:t>
                      </a:r>
                    </a:p>
                  </a:txBody>
                  <a:tcPr marL="50800" marR="50800" marT="50801" marB="5080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13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PUT</a:t>
                      </a:r>
                    </a:p>
                  </a:txBody>
                  <a:tcPr marL="101600" marR="50800" marT="50801" marB="5080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8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Uploads a representation of the specified URI</a:t>
                      </a:r>
                    </a:p>
                  </a:txBody>
                  <a:tcPr marL="50800" marR="50800" marT="50801" marB="5080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13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DELETE</a:t>
                      </a:r>
                    </a:p>
                  </a:txBody>
                  <a:tcPr marL="101600" marR="50800" marT="50801" marB="5080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8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Deletes the specified resource</a:t>
                      </a:r>
                    </a:p>
                  </a:txBody>
                  <a:tcPr marL="50800" marR="50800" marT="50801" marB="5080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13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OPTIONS</a:t>
                      </a:r>
                    </a:p>
                  </a:txBody>
                  <a:tcPr marL="101600" marR="50800" marT="50801" marB="5080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8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the HTTP methods that the server supports</a:t>
                      </a:r>
                    </a:p>
                  </a:txBody>
                  <a:tcPr marL="50800" marR="50800" marT="50801" marB="5080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618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CONNECT</a:t>
                      </a:r>
                    </a:p>
                  </a:txBody>
                  <a:tcPr marL="101600" marR="50800" marT="50801" marB="5080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8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Converts the request connection to a transparent TCP/IP tunnel</a:t>
                      </a:r>
                    </a:p>
                  </a:txBody>
                  <a:tcPr marL="50800" marR="50800" marT="50801" marB="5080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 noChangeArrowheads="1"/>
          </p:cNvSpPr>
          <p:nvPr>
            <p:ph type="title"/>
          </p:nvPr>
        </p:nvSpPr>
        <p:spPr>
          <a:xfrm>
            <a:off x="179512" y="274638"/>
            <a:ext cx="864096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FFC000"/>
                </a:solidFill>
              </a:rPr>
              <a:t>HTTP status code – to understand pass or fail reasons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4197AC-80CB-4956-92A7-1448FC866D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1188" y="1600200"/>
          <a:ext cx="8075612" cy="4581525"/>
        </p:xfrm>
        <a:graphic>
          <a:graphicData uri="http://schemas.openxmlformats.org/drawingml/2006/table">
            <a:tbl>
              <a:tblPr/>
              <a:tblGrid>
                <a:gridCol w="1440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5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12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S.N.</a:t>
                      </a:r>
                    </a:p>
                  </a:txBody>
                  <a:tcPr marL="23140" marR="23140" marT="23142" marB="2314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Code and Description</a:t>
                      </a:r>
                    </a:p>
                  </a:txBody>
                  <a:tcPr marL="23140" marR="23140" marT="23142" marB="2314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106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23140" marR="23140" marT="23142" marB="2314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>
                          <a:effectLst/>
                        </a:rPr>
                        <a:t>1xx: Informational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It means the request has been received and the process is continuing.</a:t>
                      </a:r>
                    </a:p>
                  </a:txBody>
                  <a:tcPr marL="23140" marR="23140" marT="23142" marB="2314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6092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2</a:t>
                      </a:r>
                    </a:p>
                  </a:txBody>
                  <a:tcPr marL="23140" marR="23140" marT="23142" marB="2314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>
                          <a:effectLst/>
                        </a:rPr>
                        <a:t>2xx: Success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It means the action was successfully received, understood, and accepted.</a:t>
                      </a:r>
                    </a:p>
                  </a:txBody>
                  <a:tcPr marL="23140" marR="23140" marT="23142" marB="2314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106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3</a:t>
                      </a:r>
                    </a:p>
                  </a:txBody>
                  <a:tcPr marL="23140" marR="23140" marT="23142" marB="2314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>
                          <a:effectLst/>
                        </a:rPr>
                        <a:t>3xx: Redirection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</a:rPr>
                        <a:t>It means further action must be taken in order to complete the request.</a:t>
                      </a:r>
                    </a:p>
                  </a:txBody>
                  <a:tcPr marL="23140" marR="23140" marT="23142" marB="2314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6092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4</a:t>
                      </a:r>
                    </a:p>
                  </a:txBody>
                  <a:tcPr marL="23140" marR="23140" marT="23142" marB="2314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>
                          <a:effectLst/>
                        </a:rPr>
                        <a:t>4xx: Client Error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It means the request contains incorrect syntax or cannot be fulfilled.</a:t>
                      </a:r>
                    </a:p>
                  </a:txBody>
                  <a:tcPr marL="23140" marR="23140" marT="23142" marB="2314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6092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5</a:t>
                      </a:r>
                    </a:p>
                  </a:txBody>
                  <a:tcPr marL="23140" marR="23140" marT="23142" marB="2314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>
                          <a:effectLst/>
                        </a:rPr>
                        <a:t>5xx: Server Error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It means the server failed to fulfill an apparently valid request.</a:t>
                      </a:r>
                    </a:p>
                  </a:txBody>
                  <a:tcPr marL="23140" marR="23140" marT="23142" marB="2314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789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most common codes to use for any HTTP request are:</a:t>
            </a:r>
            <a:br>
              <a:rPr lang="en-US" altLang="en-US"/>
            </a:br>
            <a:r>
              <a:rPr lang="en-US" altLang="en-US"/>
              <a:t>200 – OK</a:t>
            </a:r>
            <a:br>
              <a:rPr lang="en-US" altLang="en-US"/>
            </a:br>
            <a:r>
              <a:rPr lang="en-US" altLang="en-US"/>
              <a:t>404 – Not found</a:t>
            </a:r>
            <a:br>
              <a:rPr lang="en-US" altLang="en-US"/>
            </a:br>
            <a:r>
              <a:rPr lang="en-US" altLang="en-US"/>
              <a:t>500 – Internal Server Error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891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One can then expand to a more detailed set of statuses if required, such as:</a:t>
            </a:r>
            <a:br>
              <a:rPr lang="en-US" altLang="en-US" dirty="0"/>
            </a:br>
            <a:r>
              <a:rPr lang="en-US" altLang="en-US" dirty="0"/>
              <a:t>201 – Created</a:t>
            </a:r>
            <a:br>
              <a:rPr lang="en-US" altLang="en-US" dirty="0"/>
            </a:br>
            <a:r>
              <a:rPr lang="en-US" altLang="en-US" dirty="0"/>
              <a:t>204 – No Content</a:t>
            </a:r>
            <a:br>
              <a:rPr lang="en-US" altLang="en-US" dirty="0"/>
            </a:br>
            <a:r>
              <a:rPr lang="en-US" altLang="en-US" dirty="0"/>
              <a:t>304 – Modified</a:t>
            </a:r>
            <a:br>
              <a:rPr lang="en-US" altLang="en-US" dirty="0"/>
            </a:br>
            <a:r>
              <a:rPr lang="en-US" altLang="en-US" dirty="0"/>
              <a:t>400 – Bad Request</a:t>
            </a:r>
            <a:br>
              <a:rPr lang="en-US" altLang="en-US" dirty="0"/>
            </a:br>
            <a:r>
              <a:rPr lang="en-US" altLang="en-US" dirty="0"/>
              <a:t>401 – Unauthorized</a:t>
            </a:r>
            <a:br>
              <a:rPr lang="en-US" altLang="en-US" dirty="0"/>
            </a:br>
            <a:r>
              <a:rPr lang="en-US" altLang="en-US" dirty="0"/>
              <a:t>403 – Forbidden</a:t>
            </a:r>
            <a:br>
              <a:rPr lang="en-US" altLang="en-US" dirty="0"/>
            </a:br>
            <a:r>
              <a:rPr lang="en-US" altLang="en-US" dirty="0"/>
              <a:t>501 – Not Implemented 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err="1"/>
              <a:t>SoapUI</a:t>
            </a:r>
            <a:r>
              <a:rPr lang="en-US" sz="1400" dirty="0"/>
              <a:t> = </a:t>
            </a:r>
            <a:r>
              <a:rPr lang="en-US" sz="1400" b="1" dirty="0">
                <a:solidFill>
                  <a:srgbClr val="00B0F0"/>
                </a:solidFill>
              </a:rPr>
              <a:t>most popular for web service testing</a:t>
            </a:r>
          </a:p>
          <a:p>
            <a:r>
              <a:rPr lang="en-US" sz="1400" dirty="0" err="1"/>
              <a:t>TestMaker</a:t>
            </a:r>
            <a:endParaRPr lang="en-US" sz="1400" dirty="0"/>
          </a:p>
          <a:p>
            <a:r>
              <a:rPr lang="en-US" sz="1400" dirty="0" err="1"/>
              <a:t>WebInject</a:t>
            </a:r>
            <a:endParaRPr lang="en-US" sz="1400" dirty="0"/>
          </a:p>
          <a:p>
            <a:r>
              <a:rPr lang="en-US" sz="1400" dirty="0" err="1"/>
              <a:t>SOAPSonar</a:t>
            </a:r>
            <a:endParaRPr lang="en-US" sz="1400" dirty="0"/>
          </a:p>
          <a:p>
            <a:r>
              <a:rPr lang="en-US" sz="1400" dirty="0" err="1"/>
              <a:t>wizdl</a:t>
            </a:r>
            <a:endParaRPr lang="en-US" sz="1400" dirty="0"/>
          </a:p>
          <a:p>
            <a:r>
              <a:rPr lang="en-US" sz="1400" dirty="0"/>
              <a:t>Stylus Studio</a:t>
            </a:r>
          </a:p>
          <a:p>
            <a:r>
              <a:rPr lang="en-US" sz="1400" dirty="0" err="1"/>
              <a:t>TestingWhiz</a:t>
            </a:r>
            <a:endParaRPr lang="en-US" sz="1400" dirty="0"/>
          </a:p>
          <a:p>
            <a:r>
              <a:rPr lang="en-US" sz="1400" dirty="0" err="1"/>
              <a:t>SOAtest</a:t>
            </a:r>
            <a:endParaRPr lang="en-US" sz="1400" dirty="0"/>
          </a:p>
          <a:p>
            <a:r>
              <a:rPr lang="en-US" sz="1400" dirty="0" err="1"/>
              <a:t>Jmeter</a:t>
            </a:r>
            <a:r>
              <a:rPr lang="en-US" sz="1400" dirty="0"/>
              <a:t> = </a:t>
            </a:r>
            <a:r>
              <a:rPr lang="en-US" sz="1400" b="1" dirty="0">
                <a:solidFill>
                  <a:srgbClr val="00B0F0"/>
                </a:solidFill>
              </a:rPr>
              <a:t>popular for performance testing</a:t>
            </a:r>
          </a:p>
          <a:p>
            <a:r>
              <a:rPr lang="en-US" sz="1400" dirty="0"/>
              <a:t>Storm</a:t>
            </a:r>
          </a:p>
          <a:p>
            <a:r>
              <a:rPr lang="en-US" sz="1400" dirty="0"/>
              <a:t>Postman = </a:t>
            </a:r>
            <a:r>
              <a:rPr lang="en-US" sz="1400" b="1" dirty="0">
                <a:solidFill>
                  <a:srgbClr val="00B0F0"/>
                </a:solidFill>
              </a:rPr>
              <a:t>most popular for API testing</a:t>
            </a:r>
          </a:p>
          <a:p>
            <a:r>
              <a:rPr lang="en-US" sz="1400" dirty="0" err="1"/>
              <a:t>vRest</a:t>
            </a:r>
            <a:endParaRPr lang="en-US" sz="1400" dirty="0"/>
          </a:p>
          <a:p>
            <a:r>
              <a:rPr lang="en-US" sz="1400" dirty="0" err="1"/>
              <a:t>HttpMaster</a:t>
            </a:r>
            <a:endParaRPr lang="en-US" sz="1400" dirty="0"/>
          </a:p>
          <a:p>
            <a:r>
              <a:rPr lang="en-US" sz="1400" dirty="0" err="1"/>
              <a:t>Runscope</a:t>
            </a:r>
            <a:endParaRPr lang="en-US" sz="1400" dirty="0"/>
          </a:p>
          <a:p>
            <a:r>
              <a:rPr lang="en-US" sz="1400" dirty="0" err="1"/>
              <a:t>Rapise</a:t>
            </a:r>
            <a:endParaRPr lang="en-US" sz="1400" dirty="0"/>
          </a:p>
          <a:p>
            <a:r>
              <a:rPr lang="en-US" sz="1400" dirty="0" err="1"/>
              <a:t>LoadUI</a:t>
            </a:r>
            <a:r>
              <a:rPr lang="en-US" sz="1400" dirty="0"/>
              <a:t> NG Pro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49008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3"/>
          <p:cNvSpPr>
            <a:spLocks noGrp="1" noChangeArrowheads="1"/>
          </p:cNvSpPr>
          <p:nvPr>
            <p:ph type="title"/>
          </p:nvPr>
        </p:nvSpPr>
        <p:spPr>
          <a:xfrm>
            <a:off x="468313" y="2924175"/>
            <a:ext cx="8229600" cy="1143000"/>
          </a:xfrm>
        </p:spPr>
        <p:txBody>
          <a:bodyPr/>
          <a:lstStyle/>
          <a:p>
            <a:r>
              <a:rPr lang="en-US" altLang="en-US"/>
              <a:t>API Testing With JAVA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7A1EB-0E66-4CCA-B5E6-F569EEF9E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Application programing interface.</a:t>
            </a:r>
          </a:p>
          <a:p>
            <a:pPr eaLnBrk="1" hangingPunct="1">
              <a:defRPr/>
            </a:pPr>
            <a:r>
              <a:rPr lang="en-US" sz="2800" dirty="0">
                <a:solidFill>
                  <a:srgbClr val="00B050"/>
                </a:solidFill>
              </a:rPr>
              <a:t>Many types</a:t>
            </a:r>
            <a:r>
              <a:rPr lang="en-US" sz="2800" dirty="0">
                <a:solidFill>
                  <a:srgbClr val="00B050"/>
                </a:solidFill>
                <a:sym typeface="Wingdings" panose="05000000000000000000" pitchFamily="2" charset="2"/>
              </a:rPr>
              <a:t>(some open source)</a:t>
            </a:r>
            <a:endParaRPr lang="en-US" sz="2800" dirty="0">
              <a:solidFill>
                <a:srgbClr val="00B050"/>
              </a:solidFill>
            </a:endParaRPr>
          </a:p>
          <a:p>
            <a:pPr eaLnBrk="1" hangingPunct="1">
              <a:defRPr/>
            </a:pPr>
            <a:r>
              <a:rPr lang="en-US" sz="1800" b="1" u="sng" dirty="0"/>
              <a:t>Remote APIs</a:t>
            </a:r>
          </a:p>
          <a:p>
            <a:pPr eaLnBrk="1" hangingPunct="1">
              <a:defRPr/>
            </a:pPr>
            <a:r>
              <a:rPr lang="en-US" sz="1800" dirty="0"/>
              <a:t>Remote APIs allow developers to manipulate remote resources through </a:t>
            </a:r>
            <a:r>
              <a:rPr lang="en-US" sz="1800" dirty="0">
                <a:hlinkClick r:id="rId2" tooltip="Communications protocol"/>
              </a:rPr>
              <a:t>protocols</a:t>
            </a:r>
            <a:r>
              <a:rPr lang="en-US" sz="1800" dirty="0"/>
              <a:t>, specific standards for communication that allow different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800" dirty="0"/>
              <a:t>     technologies to work together, regardless of language or platform. </a:t>
            </a:r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1800" dirty="0"/>
              <a:t> </a:t>
            </a:r>
            <a:r>
              <a:rPr lang="en-US" sz="1800" b="1" u="sng" dirty="0"/>
              <a:t>Web APIs</a:t>
            </a:r>
          </a:p>
          <a:p>
            <a:pPr eaLnBrk="1" hangingPunct="1">
              <a:defRPr/>
            </a:pPr>
            <a:r>
              <a:rPr lang="en-US" sz="1800" dirty="0"/>
              <a:t>Web APIs are the defined interfaces through which interactions happen between a client and applications that use its assets.</a:t>
            </a:r>
          </a:p>
          <a:p>
            <a:pPr eaLnBrk="1" hangingPunct="1"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1461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12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API is typically defined as a set of </a:t>
            </a:r>
            <a:r>
              <a:rPr lang="en-US" altLang="en-US" sz="2000" dirty="0">
                <a:hlinkClick r:id="rId2" tooltip="Hypertext Transfer Protocol"/>
              </a:rPr>
              <a:t>Hypertext Transfer Protocol</a:t>
            </a:r>
            <a:r>
              <a:rPr lang="en-US" altLang="en-US" sz="2000" dirty="0"/>
              <a:t> (HTTP) request messages, which is usually in </a:t>
            </a:r>
          </a:p>
          <a:p>
            <a:pPr lvl="1" eaLnBrk="1" hangingPunct="1"/>
            <a:r>
              <a:rPr lang="en-US" altLang="en-US" sz="1600" dirty="0"/>
              <a:t>an Extensible Markup Language (</a:t>
            </a:r>
            <a:r>
              <a:rPr lang="en-US" altLang="en-US" sz="1600" dirty="0">
                <a:hlinkClick r:id="rId3" tooltip="XML"/>
              </a:rPr>
              <a:t>XML</a:t>
            </a:r>
            <a:r>
              <a:rPr lang="en-US" altLang="en-US" sz="1600" dirty="0"/>
              <a:t>) or</a:t>
            </a:r>
          </a:p>
          <a:p>
            <a:pPr lvl="1" eaLnBrk="1" hangingPunct="1"/>
            <a:r>
              <a:rPr lang="en-US" altLang="en-US" sz="1600" dirty="0"/>
              <a:t> JavaScript Object Notation (</a:t>
            </a:r>
            <a:r>
              <a:rPr lang="en-US" altLang="en-US" sz="1600" dirty="0">
                <a:hlinkClick r:id="rId4" tooltip="JSON"/>
              </a:rPr>
              <a:t>JSON</a:t>
            </a:r>
            <a:r>
              <a:rPr lang="en-US" altLang="en-US" sz="1600" dirty="0"/>
              <a:t>) format.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 While "web API" historically has been virtually synonymous for </a:t>
            </a:r>
            <a:r>
              <a:rPr lang="en-US" altLang="en-US" sz="2000" dirty="0">
                <a:hlinkClick r:id="rId5" tooltip="Web service"/>
              </a:rPr>
              <a:t>web service</a:t>
            </a:r>
            <a:r>
              <a:rPr lang="en-US" altLang="en-US" sz="2000" dirty="0"/>
              <a:t>,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</a:t>
            </a:r>
          </a:p>
          <a:p>
            <a:pPr marL="0" indent="0" eaLnBrk="1" hangingPunct="1">
              <a:buNone/>
            </a:pPr>
            <a:r>
              <a:rPr lang="en-US" altLang="en-US" sz="2000" b="1" dirty="0">
                <a:solidFill>
                  <a:srgbClr val="FFC000"/>
                </a:solidFill>
              </a:rPr>
              <a:t>Note: </a:t>
            </a:r>
            <a:r>
              <a:rPr lang="en-US" altLang="en-US" sz="2000" dirty="0">
                <a:solidFill>
                  <a:srgbClr val="0070C0"/>
                </a:solidFill>
              </a:rPr>
              <a:t>The recent trend (so-called </a:t>
            </a:r>
            <a:r>
              <a:rPr lang="en-US" altLang="en-US" sz="2000" dirty="0">
                <a:solidFill>
                  <a:srgbClr val="0070C0"/>
                </a:solidFill>
                <a:hlinkClick r:id="rId6" tooltip="Web 2.0"/>
              </a:rPr>
              <a:t>Web 2.0</a:t>
            </a:r>
            <a:r>
              <a:rPr lang="en-US" altLang="en-US" sz="2000" dirty="0">
                <a:solidFill>
                  <a:srgbClr val="0070C0"/>
                </a:solidFill>
              </a:rPr>
              <a:t>) has been moving away from Simple Object Access Protocol (</a:t>
            </a:r>
            <a:r>
              <a:rPr lang="en-US" altLang="en-US" sz="2000" dirty="0">
                <a:solidFill>
                  <a:srgbClr val="0070C0"/>
                </a:solidFill>
                <a:hlinkClick r:id="rId7" tooltip="SOAP"/>
              </a:rPr>
              <a:t>SOAP</a:t>
            </a:r>
            <a:r>
              <a:rPr lang="en-US" altLang="en-US" sz="2000" dirty="0">
                <a:solidFill>
                  <a:srgbClr val="0070C0"/>
                </a:solidFill>
              </a:rPr>
              <a:t>) based web services and </a:t>
            </a:r>
            <a:r>
              <a:rPr lang="en-US" altLang="en-US" sz="2000" dirty="0">
                <a:solidFill>
                  <a:srgbClr val="0070C0"/>
                </a:solidFill>
                <a:hlinkClick r:id="rId8" tooltip="Service-oriented architecture"/>
              </a:rPr>
              <a:t>service-oriented architecture</a:t>
            </a:r>
            <a:r>
              <a:rPr lang="en-US" altLang="en-US" sz="2000" dirty="0">
                <a:solidFill>
                  <a:srgbClr val="0070C0"/>
                </a:solidFill>
              </a:rPr>
              <a:t> (SOA)=&gt;&gt;&gt;&gt;&gt;&gt;&gt;&gt;&gt;&gt; towards more direct </a:t>
            </a:r>
            <a:r>
              <a:rPr lang="en-US" altLang="en-US" sz="2000" dirty="0">
                <a:solidFill>
                  <a:srgbClr val="0070C0"/>
                </a:solidFill>
                <a:hlinkClick r:id="rId9" tooltip="Representational state transfer"/>
              </a:rPr>
              <a:t>representational state transfer</a:t>
            </a:r>
            <a:r>
              <a:rPr lang="en-US" altLang="en-US" sz="2000" dirty="0">
                <a:solidFill>
                  <a:srgbClr val="0070C0"/>
                </a:solidFill>
              </a:rPr>
              <a:t> (REST) style </a:t>
            </a:r>
            <a:r>
              <a:rPr lang="en-US" altLang="en-US" sz="2000" dirty="0">
                <a:solidFill>
                  <a:srgbClr val="0070C0"/>
                </a:solidFill>
                <a:hlinkClick r:id="rId10" tooltip="Web resource"/>
              </a:rPr>
              <a:t>web resources</a:t>
            </a:r>
            <a:r>
              <a:rPr lang="en-US" altLang="en-US" sz="2000" dirty="0">
                <a:solidFill>
                  <a:srgbClr val="0070C0"/>
                </a:solidFill>
              </a:rPr>
              <a:t> and </a:t>
            </a:r>
            <a:r>
              <a:rPr lang="en-US" altLang="en-US" sz="2000" dirty="0">
                <a:solidFill>
                  <a:srgbClr val="0070C0"/>
                </a:solidFill>
                <a:hlinkClick r:id="rId11" tooltip="Resource-oriented architecture"/>
              </a:rPr>
              <a:t>resource-oriented architecture</a:t>
            </a:r>
            <a:r>
              <a:rPr lang="en-US" altLang="en-US" sz="2000" dirty="0">
                <a:solidFill>
                  <a:srgbClr val="0070C0"/>
                </a:solidFill>
              </a:rPr>
              <a:t> (ROA).</a:t>
            </a:r>
          </a:p>
        </p:txBody>
      </p:sp>
    </p:spTree>
    <p:extLst>
      <p:ext uri="{BB962C8B-B14F-4D97-AF65-F5344CB8AC3E}">
        <p14:creationId xmlns:p14="http://schemas.microsoft.com/office/powerpoint/2010/main" val="3816777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6E575AD-744F-4D10-A7E9-87D53D0927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95288" y="1341438"/>
          <a:ext cx="8399462" cy="5002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9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9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67"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dirty="0">
                          <a:solidFill>
                            <a:srgbClr val="422C1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</a:rPr>
                        <a:t>Web Service:</a:t>
                      </a:r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rgbClr val="422C1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Web API:</a:t>
                      </a:r>
                      <a:endParaRPr lang="en-US" sz="2400" b="1" dirty="0">
                        <a:solidFill>
                          <a:srgbClr val="422C1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1447" marR="91447" marT="45705" marB="457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8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rgbClr val="242729"/>
                          </a:solidFill>
                          <a:effectLst/>
                          <a:latin typeface="Arial" panose="020B0604020202020204" pitchFamily="34" charset="0"/>
                        </a:rPr>
                        <a:t>1)It is SOAP based service and return data in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XML form</a:t>
                      </a:r>
                      <a:r>
                        <a:rPr lang="en-US" sz="2000" b="0" i="0" dirty="0">
                          <a:solidFill>
                            <a:srgbClr val="242729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1)Web API is HTTP based service and by default it return data in </a:t>
                      </a:r>
                      <a:r>
                        <a:rPr lang="en-US" sz="20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 or XML form.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1447" marR="91447" marT="45705" marB="457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7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rgbClr val="242729"/>
                          </a:solidFill>
                          <a:effectLst/>
                          <a:latin typeface="Arial" panose="020B0604020202020204" pitchFamily="34" charset="0"/>
                        </a:rPr>
                        <a:t>2)It supports HTTP protocol</a:t>
                      </a:r>
                      <a:r>
                        <a:rPr lang="en-US" sz="2000" b="0" i="0" baseline="0" dirty="0">
                          <a:solidFill>
                            <a:srgbClr val="242729"/>
                          </a:solidFill>
                          <a:effectLst/>
                          <a:latin typeface="Arial" panose="020B0604020202020204" pitchFamily="34" charset="0"/>
                        </a:rPr>
                        <a:t> or others- SMTP</a:t>
                      </a:r>
                      <a:endParaRPr lang="en-US" sz="2000" b="0" i="0" dirty="0">
                        <a:solidFill>
                          <a:srgbClr val="24272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2)It supports HTTP protocol.</a:t>
                      </a:r>
                      <a:endParaRPr lang="en-US" sz="2000" dirty="0"/>
                    </a:p>
                  </a:txBody>
                  <a:tcPr marL="91447" marR="91447" marT="45705" marB="4570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rgbClr val="242729"/>
                          </a:solidFill>
                          <a:effectLst/>
                          <a:latin typeface="Arial" panose="020B0604020202020204" pitchFamily="34" charset="0"/>
                        </a:rPr>
                        <a:t>3)It can be hosted only on IIS.</a:t>
                      </a:r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3)It can be hosted with in the application or IIS</a:t>
                      </a:r>
                      <a:endParaRPr lang="en-US" sz="2000" dirty="0"/>
                    </a:p>
                  </a:txBody>
                  <a:tcPr marL="91447" marR="91447" marT="45705" marB="4570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58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rgbClr val="242729"/>
                          </a:solidFill>
                          <a:effectLst/>
                          <a:latin typeface="Arial" panose="020B0604020202020204" pitchFamily="34" charset="0"/>
                        </a:rPr>
                        <a:t>4)It is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not open source </a:t>
                      </a:r>
                      <a:r>
                        <a:rPr lang="en-US" sz="2000" b="0" i="0" dirty="0">
                          <a:solidFill>
                            <a:srgbClr val="242729"/>
                          </a:solidFill>
                          <a:effectLst/>
                          <a:latin typeface="Arial" panose="020B0604020202020204" pitchFamily="34" charset="0"/>
                        </a:rPr>
                        <a:t>but can be consumed by any client that understands XML.</a:t>
                      </a:r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4)It is open source and it can be consumed by any client that understands JSON or XML</a:t>
                      </a:r>
                      <a:endParaRPr lang="en-US" sz="2000" dirty="0"/>
                    </a:p>
                  </a:txBody>
                  <a:tcPr marL="91447" marR="91447" marT="45705" marB="4570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7649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42729"/>
                          </a:solidFill>
                          <a:effectLst/>
                          <a:latin typeface="Arial" panose="020B0604020202020204" pitchFamily="34" charset="0"/>
                        </a:rPr>
                        <a:t>5)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Example: SOAP or REST web service</a:t>
                      </a:r>
                    </a:p>
                  </a:txBody>
                  <a:tcPr marL="91447" marR="91447" marT="45705" marB="45705"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Example: RESTful API</a:t>
                      </a:r>
                    </a:p>
                  </a:txBody>
                  <a:tcPr marL="91447" marR="91447" marT="45705" marB="4570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03311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 noChangeArrowheads="1"/>
          </p:cNvSpPr>
          <p:nvPr>
            <p:ph type="title"/>
          </p:nvPr>
        </p:nvSpPr>
        <p:spPr>
          <a:xfrm>
            <a:off x="1212850" y="476250"/>
            <a:ext cx="7024688" cy="1493838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Web service Vs API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DBB54-D0A0-48B9-A95D-0D8D165FB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700213"/>
            <a:ext cx="8208963" cy="460057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en-US" sz="2600" dirty="0"/>
              <a:t>All Web services are APIs but all APIs are not Web services.</a:t>
            </a:r>
          </a:p>
          <a:p>
            <a:pPr eaLnBrk="1" hangingPunct="1">
              <a:defRPr/>
            </a:pPr>
            <a:endParaRPr lang="en-US" sz="2600" dirty="0"/>
          </a:p>
          <a:p>
            <a:pPr eaLnBrk="1" hangingPunct="1">
              <a:defRPr/>
            </a:pPr>
            <a:r>
              <a:rPr lang="en-US" sz="2600" dirty="0"/>
              <a:t>Web services might not perform all the operations that an API would perform.</a:t>
            </a:r>
          </a:p>
          <a:p>
            <a:pPr eaLnBrk="1" hangingPunct="1">
              <a:defRPr/>
            </a:pPr>
            <a:endParaRPr lang="en-US" sz="2600" dirty="0"/>
          </a:p>
          <a:p>
            <a:pPr eaLnBrk="1" hangingPunct="1">
              <a:defRPr/>
            </a:pPr>
            <a:r>
              <a:rPr lang="en-US" sz="2600" dirty="0"/>
              <a:t>A Web service uses only three styles of use: SOAP, REST and XML-RPC for communication whereas API may use any style for communication.</a:t>
            </a:r>
          </a:p>
          <a:p>
            <a:pPr eaLnBrk="1" hangingPunct="1">
              <a:defRPr/>
            </a:pPr>
            <a:endParaRPr lang="en-US" sz="2600" dirty="0"/>
          </a:p>
          <a:p>
            <a:pPr eaLnBrk="1" hangingPunct="1">
              <a:defRPr/>
            </a:pPr>
            <a:r>
              <a:rPr lang="en-US" sz="2600" dirty="0"/>
              <a:t>A Web service always needs a network for its operation whereas an API doesn’t need a network for its operation.</a:t>
            </a:r>
          </a:p>
          <a:p>
            <a:pPr eaLnBrk="1" hangingPunct="1">
              <a:defRPr/>
            </a:pPr>
            <a:endParaRPr lang="en-US" sz="2600" dirty="0"/>
          </a:p>
          <a:p>
            <a:pPr eaLnBrk="1" hangingPunct="1">
              <a:defRPr/>
            </a:pPr>
            <a:r>
              <a:rPr lang="en-US" sz="2600" dirty="0"/>
              <a:t>An API facilitates interfacing directly with an application</a:t>
            </a:r>
            <a:endParaRPr lang="en-US" dirty="0"/>
          </a:p>
        </p:txBody>
      </p:sp>
      <p:sp>
        <p:nvSpPr>
          <p:cNvPr id="1331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2895600" cy="365125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Sarower Ahmmed</a:t>
            </a:r>
          </a:p>
        </p:txBody>
      </p:sp>
    </p:spTree>
    <p:extLst>
      <p:ext uri="{BB962C8B-B14F-4D97-AF65-F5344CB8AC3E}">
        <p14:creationId xmlns:p14="http://schemas.microsoft.com/office/powerpoint/2010/main" val="628367786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 API testing URL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dirty="0"/>
              <a:t>To see all weather API -</a:t>
            </a:r>
            <a:r>
              <a:rPr lang="en-US" altLang="en-US" sz="1800" dirty="0">
                <a:hlinkClick r:id="rId2"/>
              </a:rPr>
              <a:t>https://openweathermap.org/</a:t>
            </a:r>
            <a:r>
              <a:rPr lang="en-US" altLang="en-US" sz="1800" dirty="0" err="1">
                <a:hlinkClick r:id="rId2"/>
              </a:rPr>
              <a:t>api</a:t>
            </a:r>
            <a:endParaRPr lang="en-US" altLang="en-US" sz="1800" dirty="0"/>
          </a:p>
          <a:p>
            <a:r>
              <a:rPr lang="en-US" altLang="en-US" sz="1800" dirty="0"/>
              <a:t>To see all currency - </a:t>
            </a:r>
            <a:r>
              <a:rPr lang="en-US" altLang="en-US" sz="1800" dirty="0">
                <a:hlinkClick r:id="rId3"/>
              </a:rPr>
              <a:t>https://fixer.io/</a:t>
            </a:r>
            <a:endParaRPr lang="en-US" altLang="en-US" sz="1800" dirty="0"/>
          </a:p>
          <a:p>
            <a:r>
              <a:rPr lang="en-US" altLang="en-US" sz="1800" dirty="0"/>
              <a:t>Go both site and registration for login&gt;&gt;&gt; to get API id</a:t>
            </a:r>
          </a:p>
          <a:p>
            <a:endParaRPr lang="en-US" altLang="en-US" sz="1800" dirty="0"/>
          </a:p>
          <a:p>
            <a:endParaRPr lang="en-US" altLang="en-US" sz="1800" dirty="0"/>
          </a:p>
          <a:p>
            <a:endParaRPr lang="en-US" altLang="en-US" sz="1800" dirty="0"/>
          </a:p>
          <a:p>
            <a:endParaRPr lang="en-US" altLang="en-US" sz="1800" dirty="0"/>
          </a:p>
          <a:p>
            <a:endParaRPr lang="en-US" altLang="en-US" sz="1800" dirty="0"/>
          </a:p>
          <a:p>
            <a:pPr marL="0" indent="0">
              <a:buNone/>
            </a:pPr>
            <a:endParaRPr lang="en-US" altLang="en-US" sz="1800" dirty="0"/>
          </a:p>
          <a:p>
            <a:r>
              <a:rPr lang="en-US" altLang="en-US" sz="1800" dirty="0"/>
              <a:t>Others :</a:t>
            </a:r>
          </a:p>
          <a:p>
            <a:pPr lvl="1"/>
            <a:r>
              <a:rPr lang="en-US" sz="1800" dirty="0">
                <a:hlinkClick r:id="rId4"/>
              </a:rPr>
              <a:t>http://restapi.demoqa.com/utilities/weather/city</a:t>
            </a:r>
            <a:endParaRPr lang="en-US" sz="1800" dirty="0"/>
          </a:p>
          <a:p>
            <a:pPr lvl="1"/>
            <a:r>
              <a:rPr lang="en-US" sz="1800" dirty="0">
                <a:hlinkClick r:id="rId5"/>
              </a:rPr>
              <a:t>https://www.youtube.com/watch?v=AbJrfP4ziIk&amp;list=PLEiBaBxmVLi-hoi61aX-2agQb8EXSCT5f&amp;index=1</a:t>
            </a: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lvl="1"/>
            <a:endParaRPr lang="en-US" alt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850" y="2652712"/>
            <a:ext cx="7734300" cy="1552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2522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APK or API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Create new or use my ID</a:t>
            </a:r>
          </a:p>
          <a:p>
            <a:endParaRPr lang="en-US" sz="2400" dirty="0"/>
          </a:p>
          <a:p>
            <a:r>
              <a:rPr lang="en-US" sz="2400" u="sng" dirty="0"/>
              <a:t>Weather APK </a:t>
            </a:r>
            <a:r>
              <a:rPr lang="en-US" sz="2400" dirty="0"/>
              <a:t>:: </a:t>
            </a:r>
            <a:r>
              <a:rPr lang="en-US" sz="2400" u="sng" dirty="0"/>
              <a:t>25e4fc6e6b2e357a177262c7005</a:t>
            </a:r>
          </a:p>
          <a:p>
            <a:endParaRPr lang="en-US" sz="2400" u="sng" dirty="0"/>
          </a:p>
          <a:p>
            <a:r>
              <a:rPr lang="en-US" sz="2400" u="sng" dirty="0"/>
              <a:t>Currency APK:: </a:t>
            </a:r>
            <a:r>
              <a:rPr lang="en-US" sz="2400" dirty="0"/>
              <a:t>1b6dc12ddf3ef85c069394b92c258eb8</a:t>
            </a:r>
          </a:p>
        </p:txBody>
      </p:sp>
    </p:spTree>
    <p:extLst>
      <p:ext uri="{BB962C8B-B14F-4D97-AF65-F5344CB8AC3E}">
        <p14:creationId xmlns:p14="http://schemas.microsoft.com/office/powerpoint/2010/main" val="29033759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u="sng" dirty="0">
                <a:hlinkClick r:id="rId2"/>
              </a:rPr>
              <a:t>http://samples.openweathermap.org/data/2.5/weather</a:t>
            </a:r>
            <a:endParaRPr lang="en-US" altLang="en-US" sz="2000" b="1" u="sng" dirty="0"/>
          </a:p>
          <a:p>
            <a:r>
              <a:rPr lang="en-US" altLang="en-US" sz="2000" b="1" u="sng" dirty="0"/>
              <a:t>Parameter: </a:t>
            </a:r>
          </a:p>
          <a:p>
            <a:r>
              <a:rPr lang="en-US" altLang="en-US" sz="2000" b="1" u="sng" dirty="0"/>
              <a:t>?</a:t>
            </a:r>
          </a:p>
          <a:p>
            <a:r>
              <a:rPr lang="en-US" altLang="en-US" sz="2000" b="1" u="sng" dirty="0"/>
              <a:t>q=</a:t>
            </a:r>
            <a:r>
              <a:rPr lang="en-US" altLang="en-US" sz="2000" b="1" u="sng" dirty="0" err="1"/>
              <a:t>London,uk</a:t>
            </a:r>
            <a:endParaRPr lang="en-US" altLang="en-US" sz="2000" b="1" u="sng" dirty="0"/>
          </a:p>
          <a:p>
            <a:r>
              <a:rPr lang="en-US" altLang="en-US" sz="2000" b="1" u="sng" dirty="0"/>
              <a:t>&amp;</a:t>
            </a:r>
          </a:p>
          <a:p>
            <a:r>
              <a:rPr lang="en-US" altLang="en-US" sz="2000" b="1" u="sng" dirty="0" err="1"/>
              <a:t>appid</a:t>
            </a:r>
            <a:r>
              <a:rPr lang="en-US" altLang="en-US" sz="2000" b="1" u="sng" dirty="0"/>
              <a:t>=b1b15e88fa797225412429c1c50c122a1</a:t>
            </a:r>
          </a:p>
        </p:txBody>
      </p:sp>
    </p:spTree>
    <p:extLst>
      <p:ext uri="{BB962C8B-B14F-4D97-AF65-F5344CB8AC3E}">
        <p14:creationId xmlns:p14="http://schemas.microsoft.com/office/powerpoint/2010/main" val="467919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Full URL=APK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APK mean API keys = URL+ Parameter+ id</a:t>
            </a:r>
          </a:p>
          <a:p>
            <a:endParaRPr lang="en-US" altLang="en-US" sz="2400" dirty="0"/>
          </a:p>
          <a:p>
            <a:r>
              <a:rPr lang="en-US" altLang="en-US" sz="2400" dirty="0"/>
              <a:t>APK= </a:t>
            </a:r>
            <a:r>
              <a:rPr lang="en-US" altLang="en-US" sz="2400" u="sng" dirty="0"/>
              <a:t>http://samples.openweathermap.org/data/2.5/weather?q=London,uk&amp;appid=25e4fc6e6b2e357a177262c7005</a:t>
            </a:r>
          </a:p>
        </p:txBody>
      </p:sp>
    </p:spTree>
    <p:extLst>
      <p:ext uri="{BB962C8B-B14F-4D97-AF65-F5344CB8AC3E}">
        <p14:creationId xmlns:p14="http://schemas.microsoft.com/office/powerpoint/2010/main" val="32397592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API calls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JSON URL:: </a:t>
            </a:r>
            <a:r>
              <a:rPr lang="en-US" altLang="en-US" sz="2000" dirty="0">
                <a:hlinkClick r:id="rId2"/>
              </a:rPr>
              <a:t>api.openweathermap.org/data/2.5/</a:t>
            </a:r>
            <a:r>
              <a:rPr lang="en-US" altLang="en-US" sz="2000" dirty="0" err="1">
                <a:hlinkClick r:id="rId2"/>
              </a:rPr>
              <a:t>weather?q</a:t>
            </a:r>
            <a:r>
              <a:rPr lang="en-US" altLang="en-US" sz="2000" dirty="0">
                <a:hlinkClick r:id="rId2"/>
              </a:rPr>
              <a:t>=London</a:t>
            </a:r>
            <a:endParaRPr lang="en-US" altLang="en-US" sz="2000" dirty="0"/>
          </a:p>
          <a:p>
            <a:r>
              <a:rPr lang="en-US" altLang="en-US" sz="2000" dirty="0"/>
              <a:t>XML URL:: </a:t>
            </a:r>
            <a:r>
              <a:rPr lang="en-US" altLang="en-US" sz="2000" dirty="0">
                <a:hlinkClick r:id="rId3"/>
              </a:rPr>
              <a:t>api.openweathermap.org/data/2.5/</a:t>
            </a:r>
            <a:r>
              <a:rPr lang="en-US" altLang="en-US" sz="2000" dirty="0" err="1">
                <a:hlinkClick r:id="rId3"/>
              </a:rPr>
              <a:t>weather?q</a:t>
            </a:r>
            <a:r>
              <a:rPr lang="en-US" altLang="en-US" sz="2000" dirty="0">
                <a:hlinkClick r:id="rId3"/>
              </a:rPr>
              <a:t>=</a:t>
            </a:r>
            <a:r>
              <a:rPr lang="en-US" altLang="en-US" sz="2000" dirty="0" err="1">
                <a:hlinkClick r:id="rId3"/>
              </a:rPr>
              <a:t>London&amp;mode</a:t>
            </a:r>
            <a:r>
              <a:rPr lang="en-US" altLang="en-US" sz="2000" dirty="0">
                <a:hlinkClick r:id="rId3"/>
              </a:rPr>
              <a:t>=xml</a:t>
            </a:r>
            <a:endParaRPr lang="en-US" altLang="en-US" sz="2000" dirty="0"/>
          </a:p>
          <a:p>
            <a:r>
              <a:rPr lang="en-US" altLang="en-US" sz="2000" dirty="0"/>
              <a:t>HTML URL:: </a:t>
            </a:r>
            <a:r>
              <a:rPr lang="en-US" altLang="en-US" sz="2000" dirty="0">
                <a:hlinkClick r:id="rId4"/>
              </a:rPr>
              <a:t>api.openweathermap.org/data/2.5/</a:t>
            </a:r>
            <a:r>
              <a:rPr lang="en-US" altLang="en-US" sz="2000" dirty="0" err="1">
                <a:hlinkClick r:id="rId4"/>
              </a:rPr>
              <a:t>weather?q</a:t>
            </a:r>
            <a:r>
              <a:rPr lang="en-US" altLang="en-US" sz="2000" dirty="0">
                <a:hlinkClick r:id="rId4"/>
              </a:rPr>
              <a:t>=</a:t>
            </a:r>
            <a:r>
              <a:rPr lang="en-US" altLang="en-US" sz="2000" dirty="0" err="1">
                <a:hlinkClick r:id="rId4"/>
              </a:rPr>
              <a:t>London&amp;mode</a:t>
            </a:r>
            <a:r>
              <a:rPr lang="en-US" altLang="en-US" sz="2000" dirty="0">
                <a:hlinkClick r:id="rId4"/>
              </a:rPr>
              <a:t>=html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956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Web service and API with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</a:t>
            </a:r>
          </a:p>
          <a:p>
            <a:r>
              <a:rPr lang="en-US" dirty="0"/>
              <a:t>rest-assured Jar file</a:t>
            </a:r>
          </a:p>
          <a:p>
            <a:r>
              <a:rPr lang="en-US" dirty="0"/>
              <a:t>Selenium- java jar file</a:t>
            </a:r>
          </a:p>
          <a:p>
            <a:r>
              <a:rPr lang="en-US" dirty="0" err="1"/>
              <a:t>Testng</a:t>
            </a:r>
            <a:r>
              <a:rPr lang="en-US" dirty="0"/>
              <a:t>/</a:t>
            </a:r>
            <a:r>
              <a:rPr lang="en-US" dirty="0" err="1"/>
              <a:t>junit</a:t>
            </a:r>
            <a:r>
              <a:rPr lang="en-US" dirty="0"/>
              <a:t>/java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054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Add JARS in new maven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/>
              <a:t>Rest-</a:t>
            </a:r>
            <a:r>
              <a:rPr lang="en-US" sz="1600" dirty="0" err="1"/>
              <a:t>assuared</a:t>
            </a:r>
            <a:r>
              <a:rPr lang="en-US" sz="1600" dirty="0"/>
              <a:t> JAR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&lt;dependency&gt;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    &lt;</a:t>
            </a:r>
            <a:r>
              <a:rPr lang="en-US" sz="1600" dirty="0" err="1">
                <a:solidFill>
                  <a:srgbClr val="00B0F0"/>
                </a:solidFill>
              </a:rPr>
              <a:t>groupId</a:t>
            </a:r>
            <a:r>
              <a:rPr lang="en-US" sz="1600" dirty="0">
                <a:solidFill>
                  <a:srgbClr val="00B0F0"/>
                </a:solidFill>
              </a:rPr>
              <a:t>&gt;</a:t>
            </a:r>
            <a:r>
              <a:rPr lang="en-US" sz="1600" dirty="0" err="1">
                <a:solidFill>
                  <a:srgbClr val="00B0F0"/>
                </a:solidFill>
              </a:rPr>
              <a:t>io.rest</a:t>
            </a:r>
            <a:r>
              <a:rPr lang="en-US" sz="1600" dirty="0">
                <a:solidFill>
                  <a:srgbClr val="00B0F0"/>
                </a:solidFill>
              </a:rPr>
              <a:t>-assured&lt;/</a:t>
            </a:r>
            <a:r>
              <a:rPr lang="en-US" sz="1600" dirty="0" err="1">
                <a:solidFill>
                  <a:srgbClr val="00B0F0"/>
                </a:solidFill>
              </a:rPr>
              <a:t>groupId</a:t>
            </a:r>
            <a:r>
              <a:rPr lang="en-US" sz="1600" dirty="0">
                <a:solidFill>
                  <a:srgbClr val="00B0F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    &lt;</a:t>
            </a:r>
            <a:r>
              <a:rPr lang="en-US" sz="1600" dirty="0" err="1">
                <a:solidFill>
                  <a:srgbClr val="00B0F0"/>
                </a:solidFill>
              </a:rPr>
              <a:t>artifactId</a:t>
            </a:r>
            <a:r>
              <a:rPr lang="en-US" sz="1600" dirty="0">
                <a:solidFill>
                  <a:srgbClr val="00B0F0"/>
                </a:solidFill>
              </a:rPr>
              <a:t>&gt;rest-assured&lt;/</a:t>
            </a:r>
            <a:r>
              <a:rPr lang="en-US" sz="1600" dirty="0" err="1">
                <a:solidFill>
                  <a:srgbClr val="00B0F0"/>
                </a:solidFill>
              </a:rPr>
              <a:t>artifactId</a:t>
            </a:r>
            <a:r>
              <a:rPr lang="en-US" sz="1600" dirty="0">
                <a:solidFill>
                  <a:srgbClr val="00B0F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    &lt;version&gt;3.0.2&lt;/version&gt;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&lt;/dependency&gt;</a:t>
            </a:r>
          </a:p>
          <a:p>
            <a:pPr marL="0" indent="0">
              <a:buNone/>
            </a:pPr>
            <a:r>
              <a:rPr lang="en-US" sz="1600" dirty="0"/>
              <a:t>2. Selenium- java JAR</a:t>
            </a:r>
          </a:p>
          <a:p>
            <a:pPr marL="0" indent="0">
              <a:buNone/>
            </a:pPr>
            <a:r>
              <a:rPr lang="en-US" sz="1600" dirty="0"/>
              <a:t>3. </a:t>
            </a:r>
            <a:r>
              <a:rPr lang="en-US" sz="1600" dirty="0" err="1"/>
              <a:t>TestNG</a:t>
            </a:r>
            <a:r>
              <a:rPr lang="en-US" sz="1600" dirty="0"/>
              <a:t>/ Junit JAR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335731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Import</a:t>
            </a:r>
          </a:p>
        </p:txBody>
      </p:sp>
      <p:sp>
        <p:nvSpPr>
          <p:cNvPr id="41987" name="Content Placeholder 3"/>
          <p:cNvSpPr>
            <a:spLocks noGrp="1" noChangeArrowheads="1"/>
          </p:cNvSpPr>
          <p:nvPr>
            <p:ph idx="1"/>
          </p:nvPr>
        </p:nvSpPr>
        <p:spPr>
          <a:xfrm>
            <a:off x="611188" y="1700213"/>
            <a:ext cx="8229600" cy="4525962"/>
          </a:xfrm>
        </p:spPr>
        <p:txBody>
          <a:bodyPr/>
          <a:lstStyle/>
          <a:p>
            <a:r>
              <a:rPr lang="en-US" altLang="en-US" sz="2400" dirty="0"/>
              <a:t>Need to write before class name</a:t>
            </a:r>
          </a:p>
          <a:p>
            <a:endParaRPr lang="en-US" altLang="en-US" sz="2400" dirty="0"/>
          </a:p>
          <a:p>
            <a:r>
              <a:rPr lang="en-US" sz="2400" b="1" dirty="0"/>
              <a:t>import static </a:t>
            </a:r>
            <a:r>
              <a:rPr lang="en-US" sz="2400" b="1" dirty="0" err="1"/>
              <a:t>io.restassured.RestAssured</a:t>
            </a:r>
            <a:r>
              <a:rPr lang="en-US" sz="2400" b="1" dirty="0"/>
              <a:t>.*;</a:t>
            </a:r>
          </a:p>
          <a:p>
            <a:r>
              <a:rPr lang="en-US" sz="2400" b="1" dirty="0"/>
              <a:t>import static </a:t>
            </a:r>
            <a:r>
              <a:rPr lang="en-US" sz="2400" b="1" dirty="0" err="1"/>
              <a:t>org.hamcrest.Matchers</a:t>
            </a:r>
            <a:r>
              <a:rPr lang="en-US" sz="2400" b="1" dirty="0"/>
              <a:t>.*;</a:t>
            </a:r>
          </a:p>
          <a:p>
            <a:endParaRPr lang="en-US" altLang="en-US" sz="2400" b="1" dirty="0">
              <a:solidFill>
                <a:srgbClr val="FF0000"/>
              </a:solidFill>
            </a:endParaRPr>
          </a:p>
          <a:p>
            <a:r>
              <a:rPr lang="en-US" altLang="en-US" sz="2400" b="1" dirty="0">
                <a:solidFill>
                  <a:srgbClr val="00B050"/>
                </a:solidFill>
              </a:rPr>
              <a:t>Static as no need to create object</a:t>
            </a:r>
            <a:endParaRPr lang="en-US" alt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status code</a:t>
            </a:r>
          </a:p>
        </p:txBody>
      </p:sp>
      <p:sp>
        <p:nvSpPr>
          <p:cNvPr id="43011" name="Content Placeholder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 {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Response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 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get(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"https://samples.openweathermap.org/data/2.5/</a:t>
            </a:r>
            <a:r>
              <a:rPr lang="en-US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weather?q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newyork,us&amp;appid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=25e4fc6e6b2e357a177262c7005.json"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.statusCode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code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.statusCode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== 200) {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"Test passed::"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0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.statusCode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"test failed"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.statusCode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(), 200);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50548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BDD format API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Start3 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start3(){</a:t>
            </a:r>
          </a:p>
          <a:p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given().get(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"https://samples.openweathermap.org/data/2.5/</a:t>
            </a:r>
            <a:r>
              <a:rPr lang="en-US" sz="2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weather?q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sz="2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newyork,us&amp;appid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=25e4fc6e6b2e357a177262c7005"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.then().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statusCode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(200);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16010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What is JSON?- </a:t>
            </a:r>
            <a:r>
              <a:rPr lang="en-US" sz="1800" dirty="0">
                <a:solidFill>
                  <a:srgbClr val="FFC000"/>
                </a:solidFill>
                <a:latin typeface="Segoe UI" panose="020B0502040204020203" pitchFamily="34" charset="0"/>
              </a:rPr>
              <a:t>it’s a webserver language , xml also webserver language</a:t>
            </a:r>
          </a:p>
          <a:p>
            <a:endParaRPr lang="en-US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JSON stands for </a:t>
            </a:r>
            <a:r>
              <a:rPr lang="en-US" sz="1800" b="1" dirty="0">
                <a:solidFill>
                  <a:srgbClr val="000000"/>
                </a:solidFill>
                <a:latin typeface="Verdana" panose="020B0604030504040204" pitchFamily="34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ava</a:t>
            </a:r>
            <a:r>
              <a:rPr lang="en-US" sz="1800" b="1" dirty="0">
                <a:solidFill>
                  <a:srgbClr val="000000"/>
                </a:solidFill>
                <a:latin typeface="Verdana" panose="020B0604030504040204" pitchFamily="34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cript </a:t>
            </a:r>
            <a:r>
              <a:rPr lang="en-US" sz="1800" b="1" dirty="0">
                <a:solidFill>
                  <a:srgbClr val="000000"/>
                </a:solidFill>
                <a:latin typeface="Verdana" panose="020B0604030504040204" pitchFamily="34" charset="0"/>
              </a:rPr>
              <a:t>O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bject </a:t>
            </a:r>
            <a:r>
              <a:rPr lang="en-US" sz="1800" b="1" dirty="0">
                <a:solidFill>
                  <a:srgbClr val="000000"/>
                </a:solidFill>
                <a:latin typeface="Verdana" panose="020B0604030504040204" pitchFamily="34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otation</a:t>
            </a:r>
          </a:p>
          <a:p>
            <a:r>
              <a:rPr lang="en-US" sz="1800" dirty="0"/>
              <a:t>JSON is a syntax for storing and exchanging data.</a:t>
            </a:r>
          </a:p>
          <a:p>
            <a:r>
              <a:rPr lang="en-US" sz="1800" dirty="0"/>
              <a:t>JSON is text, written with JavaScript object notation.</a:t>
            </a:r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JSON is a lightweight data-interchange 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JSON is "self-describing" and easy to understand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JSON is language independent </a:t>
            </a:r>
            <a:r>
              <a:rPr lang="en-US" sz="1800" b="1" dirty="0">
                <a:solidFill>
                  <a:srgbClr val="000000"/>
                </a:solidFill>
                <a:latin typeface="Verdana" panose="020B0604030504040204" pitchFamily="34" charset="0"/>
              </a:rPr>
              <a:t>*</a:t>
            </a:r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04030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JSON?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Since the JSON format is text only, </a:t>
            </a:r>
          </a:p>
          <a:p>
            <a:r>
              <a:rPr lang="en-US" sz="1800" dirty="0"/>
              <a:t>it can easily be sent to and from a server- </a:t>
            </a:r>
            <a:r>
              <a:rPr lang="en-US" sz="1800" b="1" dirty="0">
                <a:solidFill>
                  <a:srgbClr val="FFC000"/>
                </a:solidFill>
              </a:rPr>
              <a:t>transfer data</a:t>
            </a:r>
          </a:p>
          <a:p>
            <a:r>
              <a:rPr lang="en-US" sz="1800" dirty="0"/>
              <a:t>used as a data format by any programming language.</a:t>
            </a:r>
          </a:p>
          <a:p>
            <a:endParaRPr lang="en-US" sz="1800" dirty="0"/>
          </a:p>
          <a:p>
            <a:r>
              <a:rPr lang="en-US" sz="1800" dirty="0"/>
              <a:t>JavaScript has a built in function to convert a string, written in JSON format, into native JavaScript objects:    </a:t>
            </a:r>
            <a:r>
              <a:rPr lang="en-US" sz="1800" dirty="0" err="1">
                <a:solidFill>
                  <a:srgbClr val="FFC000"/>
                </a:solidFill>
              </a:rPr>
              <a:t>JSON.parse</a:t>
            </a:r>
            <a:r>
              <a:rPr lang="en-US" sz="1800" dirty="0">
                <a:solidFill>
                  <a:srgbClr val="FFC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618899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vs XML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600200"/>
            <a:ext cx="712879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725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vs XML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392" y="1600200"/>
            <a:ext cx="808521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410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vs XML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1" y="1600200"/>
            <a:ext cx="792087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0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Which language used in web services testing?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SOAP based web service /API :: Xml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REST based web service /API :: JSON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Which protocol used in web services or API testing ?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HTTP protocol</a:t>
            </a:r>
          </a:p>
        </p:txBody>
      </p:sp>
    </p:spTree>
    <p:extLst>
      <p:ext uri="{BB962C8B-B14F-4D97-AF65-F5344CB8AC3E}">
        <p14:creationId xmlns:p14="http://schemas.microsoft.com/office/powerpoint/2010/main" val="101122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         Read json</a:t>
            </a:r>
          </a:p>
        </p:txBody>
      </p:sp>
      <p:sp>
        <p:nvSpPr>
          <p:cNvPr id="4505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258816" cy="4525963"/>
          </a:xfrm>
        </p:spPr>
        <p:txBody>
          <a:bodyPr/>
          <a:lstStyle/>
          <a:p>
            <a:r>
              <a:rPr lang="en-US" altLang="en-US" sz="1800" dirty="0"/>
              <a:t>Open Online -JSON viewer</a:t>
            </a:r>
          </a:p>
          <a:p>
            <a:r>
              <a:rPr lang="en-US" altLang="en-US" sz="1800" dirty="0"/>
              <a:t>URL to browser 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  <a:hlinkClick r:id="rId2"/>
              </a:rPr>
              <a:t>https://samples.openweathermap.org/data/2.5/weather?q=newyork,us&amp;appid=25e4fc6e6b2e357a177262c7005</a:t>
            </a:r>
            <a:endParaRPr lang="en-US" sz="1800" i="1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en-US" altLang="en-US" sz="1800" i="1" dirty="0">
                <a:solidFill>
                  <a:srgbClr val="FFC000"/>
                </a:solidFill>
                <a:latin typeface="Consolas" panose="020B0609020204030204" pitchFamily="49" charset="0"/>
              </a:rPr>
              <a:t>Open browser </a:t>
            </a:r>
            <a:r>
              <a:rPr lang="en-US" alt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http://jsonviewer.stack.hu/</a:t>
            </a:r>
            <a:endParaRPr lang="en-US" altLang="en-US" sz="1800" dirty="0"/>
          </a:p>
          <a:p>
            <a:r>
              <a:rPr lang="en-US" altLang="en-US" sz="1800" dirty="0"/>
              <a:t>Copy and paste weather data in to </a:t>
            </a:r>
            <a:r>
              <a:rPr lang="en-US" altLang="en-US" sz="1800" dirty="0" err="1"/>
              <a:t>json</a:t>
            </a:r>
            <a:r>
              <a:rPr lang="en-US" altLang="en-US" sz="1800" dirty="0"/>
              <a:t> viewer</a:t>
            </a:r>
          </a:p>
        </p:txBody>
      </p:sp>
      <p:pic>
        <p:nvPicPr>
          <p:cNvPr id="450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49250"/>
            <a:ext cx="4137025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in response or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Start5 {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Response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 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get(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"https://samples.openweathermap.org/data/2.5/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weather?q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newyork,us&amp;appid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=25e4fc6e6b2e357a177262c7005.json"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data</a:t>
            </a:r>
            <a:r>
              <a:rPr lang="en-US" sz="1800" b="1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.asString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());</a:t>
            </a:r>
            <a:r>
              <a:rPr lang="en-US" sz="1800" b="1" i="1" dirty="0">
                <a:solidFill>
                  <a:srgbClr val="3F7F5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// </a:t>
            </a:r>
            <a:r>
              <a:rPr lang="en-US" sz="1800" b="1" i="1" u="sng" dirty="0" err="1">
                <a:solidFill>
                  <a:srgbClr val="3F7F5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jason</a:t>
            </a:r>
            <a:r>
              <a:rPr lang="en-US" sz="1800" b="1" i="1" u="sng" dirty="0">
                <a:solidFill>
                  <a:srgbClr val="3F7F5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as </a:t>
            </a:r>
            <a:r>
              <a:rPr lang="en-US" sz="1800" b="1" i="1" u="sng" dirty="0" err="1">
                <a:solidFill>
                  <a:srgbClr val="3F7F5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strin</a:t>
            </a:r>
            <a:endParaRPr lang="en-US" sz="1800" b="1" i="1" u="sng" dirty="0">
              <a:solidFill>
                <a:srgbClr val="3F7F5F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data</a:t>
            </a:r>
            <a:r>
              <a:rPr lang="en-US" sz="1800" b="1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.prettyPrint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());</a:t>
            </a:r>
            <a:r>
              <a:rPr lang="en-US" sz="1800" b="1" i="1" dirty="0">
                <a:solidFill>
                  <a:srgbClr val="3F7F5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// </a:t>
            </a:r>
            <a:r>
              <a:rPr lang="en-US" sz="1800" b="1" i="1" u="sng" dirty="0" err="1">
                <a:solidFill>
                  <a:srgbClr val="3F7F5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json</a:t>
            </a:r>
            <a:r>
              <a:rPr lang="en-US" sz="1800" b="1" i="1" u="sng" dirty="0">
                <a:solidFill>
                  <a:srgbClr val="3F7F5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but it will print twice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21712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in BDD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Start5{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start3(){</a:t>
            </a:r>
          </a:p>
          <a:p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given().get(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"https://samples.openweathermap.org/data/2.5/</a:t>
            </a:r>
            <a:r>
              <a:rPr lang="en-US" sz="2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weather?q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sz="2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newyork,us&amp;appid</a:t>
            </a:r>
            <a:r>
              <a:rPr lang="en-US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=25e4fc6e6b2e357a177262c7005"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.then().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statusCode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(200).log().all();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05591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Like </a:t>
            </a:r>
            <a:r>
              <a:rPr lang="en-US" sz="2000" dirty="0" err="1"/>
              <a:t>xpath</a:t>
            </a:r>
            <a:r>
              <a:rPr lang="en-US" sz="2000" dirty="0"/>
              <a:t> to find specific object from JSON file</a:t>
            </a:r>
          </a:p>
          <a:p>
            <a:r>
              <a:rPr lang="en-US" sz="2000" dirty="0"/>
              <a:t>Use : </a:t>
            </a:r>
            <a:r>
              <a:rPr lang="en-US" sz="2000" dirty="0">
                <a:hlinkClick r:id="rId2"/>
              </a:rPr>
              <a:t>http://jsonpathfinder.com/</a:t>
            </a:r>
            <a:r>
              <a:rPr lang="en-US" sz="2000" dirty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08633"/>
            <a:ext cx="8435280" cy="380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620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Json path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2" y="1628800"/>
            <a:ext cx="3712815" cy="4629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628800"/>
            <a:ext cx="3600400" cy="462912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283968" y="3356992"/>
            <a:ext cx="432048" cy="43204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 path from code</a:t>
            </a:r>
          </a:p>
        </p:txBody>
      </p:sp>
      <p:sp>
        <p:nvSpPr>
          <p:cNvPr id="4813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Start6 {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Response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 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get(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"https://samples.openweathermap.org/data/2.5/</a:t>
            </a:r>
            <a:r>
              <a:rPr lang="en-US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weather?q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newyork,us&amp;appid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=25e4fc6e6b2e357a177262c7005.json"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JsonPath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jsonPathEvaluator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.jsonPath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city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jsonPathEvaluator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"City received from Response ::"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city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Console output::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City received from Response ::London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sz="14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BDD format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Start7 {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start3(){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given().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when().get(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"https://samples.openweathermap.org/data/2.5/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weather?q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newyork,us&amp;appid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=25e4fc6e6b2e357a177262c7005"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.then().body(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equalTo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"London"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871292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Humidity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760" y="1556792"/>
            <a:ext cx="5040560" cy="49251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48881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Simple 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Start71 {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Response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 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get(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"https://samples.openweathermap.org/data/2.5/</a:t>
            </a:r>
            <a:r>
              <a:rPr lang="en-US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weather?q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newyork,us&amp;appid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=25e4fc6e6b2e357a177262c7005.json"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JsonPath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jsonPathEvaluator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.jsonPath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humidity</a:t>
            </a:r>
            <a:r>
              <a:rPr lang="en-US" sz="1400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= </a:t>
            </a:r>
            <a:r>
              <a:rPr lang="en-US" sz="1400" b="1" dirty="0" err="1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jsonPathEvaluator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.get</a:t>
            </a:r>
            <a:r>
              <a:rPr lang="en-US" sz="1400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2A00FF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2A00FF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main.humidity</a:t>
            </a:r>
            <a:r>
              <a:rPr lang="en-US" sz="1400" b="1" dirty="0">
                <a:solidFill>
                  <a:srgbClr val="2A00FF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"Humidity received from Response ::"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b="1" i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humidity</a:t>
            </a:r>
            <a:r>
              <a:rPr lang="en-US" sz="14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Console output::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Humidity received from Response ::81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83523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BDD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Start8 {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start3(){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given().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when().get(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"https://samples.openweathermap.org/data/2.5/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weather?q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newyork,us&amp;appid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=25e4fc6e6b2e357a177262c7005"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.then().body(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"main.humidity"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equalTo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(81));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3074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Web services</a:t>
            </a:r>
          </a:p>
        </p:txBody>
      </p:sp>
      <p:sp>
        <p:nvSpPr>
          <p:cNvPr id="614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400" dirty="0"/>
              <a:t>Def:  Communicate or data transfer- without/bypass internal structure</a:t>
            </a:r>
            <a:r>
              <a:rPr lang="en-US" altLang="en-US" sz="2000" dirty="0"/>
              <a:t>.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Two approach:</a:t>
            </a:r>
          </a:p>
          <a:p>
            <a:pPr lvl="1" eaLnBrk="1" hangingPunct="1"/>
            <a:r>
              <a:rPr lang="en-US" altLang="en-US" sz="2000" dirty="0"/>
              <a:t>SOAP (Simple Object Access Protocol) use xml </a:t>
            </a:r>
          </a:p>
          <a:p>
            <a:pPr lvl="1" eaLnBrk="1" hangingPunct="1"/>
            <a:r>
              <a:rPr lang="en-US" altLang="en-US" sz="2000" dirty="0"/>
              <a:t>REST (Representational State Transfer architecture) json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4005064"/>
            <a:ext cx="3619500" cy="195262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hlinkClick r:id="rId2"/>
              </a:rPr>
              <a:t>http://toolsqa.com/rest-assured/read-response-body-using-rest-assured/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>
                <a:hlinkClick r:id="rId3"/>
              </a:rPr>
              <a:t>http://toolsqa.com/rest-assured/what-is-jsonpath-and-how-to-query-jsonpath/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https://www.youtube.com/watch?v=AbJrfP4ziIk&amp;list=PLEiBaBxmVLi-hoi61aX-2agQb8EXSCT5f&amp;index=1</a:t>
            </a:r>
          </a:p>
        </p:txBody>
      </p:sp>
    </p:spTree>
    <p:extLst>
      <p:ext uri="{BB962C8B-B14F-4D97-AF65-F5344CB8AC3E}">
        <p14:creationId xmlns:p14="http://schemas.microsoft.com/office/powerpoint/2010/main" val="26706066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2204864"/>
            <a:ext cx="8229600" cy="1143000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90457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10243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996952"/>
            <a:ext cx="8229600" cy="3079998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14343"/>
          <a:stretch/>
        </p:blipFill>
        <p:spPr>
          <a:xfrm>
            <a:off x="1219200" y="260033"/>
            <a:ext cx="6705600" cy="347463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42" name="Picture 2" descr="Image result for soap vs re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6672"/>
            <a:ext cx="8306322" cy="598093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403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C000"/>
                </a:solidFill>
              </a:rPr>
              <a:t>Not to be confused</a:t>
            </a:r>
          </a:p>
        </p:txBody>
      </p:sp>
      <p:sp>
        <p:nvSpPr>
          <p:cNvPr id="717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For interview:</a:t>
            </a:r>
          </a:p>
          <a:p>
            <a:pPr lvl="1" eaLnBrk="1" hangingPunct="1"/>
            <a:r>
              <a:rPr lang="en-US" altLang="en-US" sz="1600" dirty="0"/>
              <a:t>Web Service = Rest or SOAP</a:t>
            </a:r>
          </a:p>
          <a:p>
            <a:pPr lvl="1" eaLnBrk="1" hangingPunct="1"/>
            <a:r>
              <a:rPr lang="en-US" altLang="en-US" sz="1600" dirty="0"/>
              <a:t>Web API =RESTful (HTTP based) web service. </a:t>
            </a:r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1800" dirty="0">
                <a:solidFill>
                  <a:srgbClr val="00B0F0"/>
                </a:solidFill>
              </a:rPr>
              <a:t>Also have different forms-</a:t>
            </a:r>
          </a:p>
          <a:p>
            <a:pPr lvl="1" eaLnBrk="1" hangingPunct="1"/>
            <a:r>
              <a:rPr lang="en-US" altLang="en-US" sz="1400" dirty="0">
                <a:solidFill>
                  <a:srgbClr val="00B0F0"/>
                </a:solidFill>
              </a:rPr>
              <a:t>SOAP came 1</a:t>
            </a:r>
            <a:r>
              <a:rPr lang="en-US" altLang="en-US" sz="1400" baseline="30000" dirty="0">
                <a:solidFill>
                  <a:srgbClr val="00B0F0"/>
                </a:solidFill>
              </a:rPr>
              <a:t>st</a:t>
            </a:r>
            <a:r>
              <a:rPr lang="en-US" altLang="en-US" sz="1400" dirty="0">
                <a:solidFill>
                  <a:srgbClr val="00B0F0"/>
                </a:solidFill>
              </a:rPr>
              <a:t> than Rest, so people think web service testing means SOAP.</a:t>
            </a:r>
          </a:p>
          <a:p>
            <a:pPr eaLnBrk="1" hangingPunct="1"/>
            <a:endParaRPr lang="en-US" altLang="en-US" sz="2000" dirty="0"/>
          </a:p>
          <a:p>
            <a:pPr lvl="1" eaLnBrk="1" hangingPunct="1"/>
            <a:r>
              <a:rPr lang="en-US" altLang="en-US" sz="1600" dirty="0"/>
              <a:t>Web Service =SOAP+WSDL (+HTTP or SMTP or JMS..).</a:t>
            </a:r>
          </a:p>
          <a:p>
            <a:pPr lvl="1" eaLnBrk="1" hangingPunct="1"/>
            <a:r>
              <a:rPr lang="en-US" altLang="en-US" sz="1600" dirty="0"/>
              <a:t>Typically RESTful web services != Web Services (WSDL,SOAP) but</a:t>
            </a:r>
          </a:p>
          <a:p>
            <a:pPr lvl="1" eaLnBrk="1" hangingPunct="1"/>
            <a:r>
              <a:rPr lang="en-US" altLang="en-US" sz="1600" dirty="0"/>
              <a:t>RESTful Web services (with uppercase 'W') that means </a:t>
            </a:r>
            <a:r>
              <a:rPr lang="en-US" altLang="en-US" sz="1600" dirty="0" err="1"/>
              <a:t>RESTful+WSDL+SOAP</a:t>
            </a:r>
            <a:r>
              <a:rPr lang="en-US" altLang="en-US" sz="1600" dirty="0"/>
              <a:t>..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13047</TotalTime>
  <Words>2224</Words>
  <Application>Microsoft Office PowerPoint</Application>
  <PresentationFormat>On-screen Show (4:3)</PresentationFormat>
  <Paragraphs>438</Paragraphs>
  <Slides>61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Consolas</vt:lpstr>
      <vt:lpstr>Segoe UI</vt:lpstr>
      <vt:lpstr>Verdana</vt:lpstr>
      <vt:lpstr>Wingdings</vt:lpstr>
      <vt:lpstr>Diseño predeterminado</vt:lpstr>
      <vt:lpstr>Presentation Title</vt:lpstr>
      <vt:lpstr>PowerPoint Presentation</vt:lpstr>
      <vt:lpstr>Web service testing tools</vt:lpstr>
      <vt:lpstr>Web service and API with JAVA</vt:lpstr>
      <vt:lpstr>PowerPoint Presentation</vt:lpstr>
      <vt:lpstr>Web services</vt:lpstr>
      <vt:lpstr>PowerPoint Presentation</vt:lpstr>
      <vt:lpstr>PowerPoint Presentation</vt:lpstr>
      <vt:lpstr>Not to be confused</vt:lpstr>
      <vt:lpstr>PowerPoint Presentation</vt:lpstr>
      <vt:lpstr>WSDL</vt:lpstr>
      <vt:lpstr>WSDL file </vt:lpstr>
      <vt:lpstr>WSDL is like Xml contains :</vt:lpstr>
      <vt:lpstr> Hypertext Transfer Protocol (HTTP)</vt:lpstr>
      <vt:lpstr>PowerPoint Presentation</vt:lpstr>
      <vt:lpstr>PowerPoint Presentation</vt:lpstr>
      <vt:lpstr>HTTP Request</vt:lpstr>
      <vt:lpstr>Put below URL in browser</vt:lpstr>
      <vt:lpstr>Request Body </vt:lpstr>
      <vt:lpstr>HTTP Response</vt:lpstr>
      <vt:lpstr>Response Status Line </vt:lpstr>
      <vt:lpstr>Response Header</vt:lpstr>
      <vt:lpstr>Response body</vt:lpstr>
      <vt:lpstr>HTTP Methods</vt:lpstr>
      <vt:lpstr>PowerPoint Presentation</vt:lpstr>
      <vt:lpstr>Other HTTP  Request Methods</vt:lpstr>
      <vt:lpstr>HTTP status code – to understand pass or fail reasons</vt:lpstr>
      <vt:lpstr>PowerPoint Presentation</vt:lpstr>
      <vt:lpstr>PowerPoint Presentation</vt:lpstr>
      <vt:lpstr>API Testing With JAVA</vt:lpstr>
      <vt:lpstr>API</vt:lpstr>
      <vt:lpstr>PowerPoint Presentation</vt:lpstr>
      <vt:lpstr>PowerPoint Presentation</vt:lpstr>
      <vt:lpstr>Web service Vs API </vt:lpstr>
      <vt:lpstr>For API testing URL</vt:lpstr>
      <vt:lpstr>APK or API id</vt:lpstr>
      <vt:lpstr>PowerPoint Presentation</vt:lpstr>
      <vt:lpstr>Full URL=APK</vt:lpstr>
      <vt:lpstr>Examples of API calls</vt:lpstr>
      <vt:lpstr>Add JARS in new maven project</vt:lpstr>
      <vt:lpstr>Import</vt:lpstr>
      <vt:lpstr>HTTP status code</vt:lpstr>
      <vt:lpstr>Status code validation</vt:lpstr>
      <vt:lpstr>BDD format API code</vt:lpstr>
      <vt:lpstr>JSON</vt:lpstr>
      <vt:lpstr>Why use JSON?</vt:lpstr>
      <vt:lpstr>JSON vs XML</vt:lpstr>
      <vt:lpstr>JSON vs XML</vt:lpstr>
      <vt:lpstr>JSON vs XML</vt:lpstr>
      <vt:lpstr>         Read json</vt:lpstr>
      <vt:lpstr>Print in response or data </vt:lpstr>
      <vt:lpstr>Response in BDD style</vt:lpstr>
      <vt:lpstr>JSON path</vt:lpstr>
      <vt:lpstr>Json path</vt:lpstr>
      <vt:lpstr>Read path from code</vt:lpstr>
      <vt:lpstr>BDD format path</vt:lpstr>
      <vt:lpstr>Humidity </vt:lpstr>
      <vt:lpstr> Simple Code </vt:lpstr>
      <vt:lpstr>BDD format</vt:lpstr>
      <vt:lpstr>Practice more</vt:lpstr>
      <vt:lpstr>THANKS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Islam, Mohammad</cp:lastModifiedBy>
  <cp:revision>786</cp:revision>
  <dcterms:created xsi:type="dcterms:W3CDTF">2010-05-23T14:28:12Z</dcterms:created>
  <dcterms:modified xsi:type="dcterms:W3CDTF">2018-08-05T07:22:18Z</dcterms:modified>
</cp:coreProperties>
</file>