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468" r:id="rId3"/>
    <p:sldId id="469" r:id="rId4"/>
    <p:sldId id="470" r:id="rId5"/>
    <p:sldId id="471" r:id="rId6"/>
    <p:sldId id="482" r:id="rId7"/>
    <p:sldId id="483" r:id="rId8"/>
    <p:sldId id="472" r:id="rId9"/>
    <p:sldId id="381" r:id="rId10"/>
    <p:sldId id="382" r:id="rId11"/>
    <p:sldId id="383" r:id="rId12"/>
    <p:sldId id="385" r:id="rId13"/>
    <p:sldId id="386" r:id="rId14"/>
    <p:sldId id="387" r:id="rId15"/>
    <p:sldId id="388" r:id="rId16"/>
    <p:sldId id="390" r:id="rId17"/>
    <p:sldId id="392" r:id="rId18"/>
    <p:sldId id="279" r:id="rId19"/>
    <p:sldId id="280" r:id="rId20"/>
    <p:sldId id="281" r:id="rId21"/>
    <p:sldId id="282" r:id="rId22"/>
    <p:sldId id="288" r:id="rId23"/>
    <p:sldId id="283" r:id="rId24"/>
    <p:sldId id="284" r:id="rId25"/>
    <p:sldId id="290" r:id="rId26"/>
    <p:sldId id="285" r:id="rId27"/>
    <p:sldId id="286" r:id="rId28"/>
    <p:sldId id="287" r:id="rId29"/>
    <p:sldId id="291" r:id="rId30"/>
    <p:sldId id="292" r:id="rId31"/>
    <p:sldId id="309" r:id="rId32"/>
    <p:sldId id="310" r:id="rId33"/>
    <p:sldId id="311" r:id="rId34"/>
    <p:sldId id="303" r:id="rId35"/>
    <p:sldId id="296" r:id="rId36"/>
    <p:sldId id="293" r:id="rId37"/>
    <p:sldId id="306" r:id="rId38"/>
    <p:sldId id="308" r:id="rId39"/>
    <p:sldId id="312" r:id="rId40"/>
    <p:sldId id="313" r:id="rId41"/>
    <p:sldId id="314" r:id="rId42"/>
    <p:sldId id="31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FE631-40B1-4F59-86BE-F5AC1BCD82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16D74-C1EE-4B79-A2B9-813181E1AE54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interface</a:t>
          </a:r>
        </a:p>
      </dgm:t>
    </dgm:pt>
    <dgm:pt modelId="{4CC0A7E5-2F46-4492-A68B-1E5D979C7E63}" type="parTrans" cxnId="{CA33663B-E6DA-4F4C-95C5-72525E1E0918}">
      <dgm:prSet/>
      <dgm:spPr/>
      <dgm:t>
        <a:bodyPr/>
        <a:lstStyle/>
        <a:p>
          <a:endParaRPr lang="en-US"/>
        </a:p>
      </dgm:t>
    </dgm:pt>
    <dgm:pt modelId="{6B8A0627-6466-4D4B-8474-3CD404DF0EA8}" type="sibTrans" cxnId="{CA33663B-E6DA-4F4C-95C5-72525E1E0918}">
      <dgm:prSet/>
      <dgm:spPr/>
      <dgm:t>
        <a:bodyPr/>
        <a:lstStyle/>
        <a:p>
          <a:endParaRPr lang="en-US"/>
        </a:p>
      </dgm:t>
    </dgm:pt>
    <dgm:pt modelId="{A029F4CF-0C1E-42C3-B861-DE3850BD2489}">
      <dgm:prSet phldrT="[Text]"/>
      <dgm:spPr/>
      <dgm:t>
        <a:bodyPr/>
        <a:lstStyle/>
        <a:p>
          <a:r>
            <a:rPr lang="en-US" dirty="0"/>
            <a:t>Interface: a method To drive browser</a:t>
          </a:r>
        </a:p>
      </dgm:t>
    </dgm:pt>
    <dgm:pt modelId="{BC00D603-3DDD-4047-87DA-98420C2090C1}" type="parTrans" cxnId="{63915989-AD78-4604-8E9C-971E887CE88D}">
      <dgm:prSet/>
      <dgm:spPr/>
      <dgm:t>
        <a:bodyPr/>
        <a:lstStyle/>
        <a:p>
          <a:endParaRPr lang="en-US"/>
        </a:p>
      </dgm:t>
    </dgm:pt>
    <dgm:pt modelId="{9809FE41-1E08-4C1C-8F77-DC90C4279BAC}" type="sibTrans" cxnId="{63915989-AD78-4604-8E9C-971E887CE88D}">
      <dgm:prSet/>
      <dgm:spPr/>
      <dgm:t>
        <a:bodyPr/>
        <a:lstStyle/>
        <a:p>
          <a:endParaRPr lang="en-US"/>
        </a:p>
      </dgm:t>
    </dgm:pt>
    <dgm:pt modelId="{37CF1C4F-AA27-4E5B-A2B5-1FAD12DA9607}">
      <dgm:prSet phldrT="[Text]" phldr="1"/>
      <dgm:spPr/>
      <dgm:t>
        <a:bodyPr/>
        <a:lstStyle/>
        <a:p>
          <a:endParaRPr lang="en-US" dirty="0"/>
        </a:p>
      </dgm:t>
    </dgm:pt>
    <dgm:pt modelId="{99D6FDB6-FCBC-401D-AF55-39B9B8C12658}" type="parTrans" cxnId="{08FC9B96-D863-484B-8883-A1090EE18CB4}">
      <dgm:prSet/>
      <dgm:spPr/>
      <dgm:t>
        <a:bodyPr/>
        <a:lstStyle/>
        <a:p>
          <a:endParaRPr lang="en-US"/>
        </a:p>
      </dgm:t>
    </dgm:pt>
    <dgm:pt modelId="{9180E60E-5BD7-4771-915D-FBFC8C83FA93}" type="sibTrans" cxnId="{08FC9B96-D863-484B-8883-A1090EE18CB4}">
      <dgm:prSet/>
      <dgm:spPr/>
      <dgm:t>
        <a:bodyPr/>
        <a:lstStyle/>
        <a:p>
          <a:endParaRPr lang="en-US"/>
        </a:p>
      </dgm:t>
    </dgm:pt>
    <dgm:pt modelId="{0BB28BDB-B241-4C0A-971B-F3CC92ED1BFC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FindElement</a:t>
          </a:r>
          <a:r>
            <a:rPr lang="en-US" dirty="0">
              <a:solidFill>
                <a:srgbClr val="FF0000"/>
              </a:solidFill>
            </a:rPr>
            <a:t>(),</a:t>
          </a:r>
          <a:r>
            <a:rPr lang="en-US" dirty="0" err="1">
              <a:solidFill>
                <a:srgbClr val="FF0000"/>
              </a:solidFill>
            </a:rPr>
            <a:t>GetTitel</a:t>
          </a:r>
          <a:r>
            <a:rPr lang="en-US" dirty="0">
              <a:solidFill>
                <a:srgbClr val="FF0000"/>
              </a:solidFill>
            </a:rPr>
            <a:t>(),Get Current </a:t>
          </a:r>
          <a:r>
            <a:rPr lang="en-US" dirty="0" err="1">
              <a:solidFill>
                <a:srgbClr val="FF0000"/>
              </a:solidFill>
            </a:rPr>
            <a:t>Url</a:t>
          </a:r>
          <a:r>
            <a:rPr lang="en-US" dirty="0">
              <a:solidFill>
                <a:srgbClr val="FF0000"/>
              </a:solidFill>
            </a:rPr>
            <a:t>(),Close()</a:t>
          </a:r>
          <a:endParaRPr lang="en-US" dirty="0"/>
        </a:p>
      </dgm:t>
    </dgm:pt>
    <dgm:pt modelId="{9CC4C120-75E7-4547-A545-744396EFE4A7}" type="parTrans" cxnId="{9E5FBA73-3DDB-46BA-99B8-B039F92543E2}">
      <dgm:prSet/>
      <dgm:spPr/>
      <dgm:t>
        <a:bodyPr/>
        <a:lstStyle/>
        <a:p>
          <a:endParaRPr lang="en-US"/>
        </a:p>
      </dgm:t>
    </dgm:pt>
    <dgm:pt modelId="{36152613-986D-4543-8B5E-0F065B0B530A}" type="sibTrans" cxnId="{9E5FBA73-3DDB-46BA-99B8-B039F92543E2}">
      <dgm:prSet/>
      <dgm:spPr/>
      <dgm:t>
        <a:bodyPr/>
        <a:lstStyle/>
        <a:p>
          <a:endParaRPr lang="en-US"/>
        </a:p>
      </dgm:t>
    </dgm:pt>
    <dgm:pt modelId="{B4C72364-BB65-4FBE-ACD0-FC5F681AC961}">
      <dgm:prSet phldrT="[Text]"/>
      <dgm:spPr/>
      <dgm:t>
        <a:bodyPr/>
        <a:lstStyle/>
        <a:p>
          <a:r>
            <a:rPr lang="en-US" dirty="0"/>
            <a:t>Same method for all</a:t>
          </a:r>
        </a:p>
      </dgm:t>
    </dgm:pt>
    <dgm:pt modelId="{1CD46F9E-4BB3-4E1E-849B-272D23E16542}" type="parTrans" cxnId="{7D833B4E-1FE5-45FC-A3B0-1E934BE9ADCD}">
      <dgm:prSet/>
      <dgm:spPr/>
      <dgm:t>
        <a:bodyPr/>
        <a:lstStyle/>
        <a:p>
          <a:endParaRPr lang="en-US"/>
        </a:p>
      </dgm:t>
    </dgm:pt>
    <dgm:pt modelId="{235A8059-A2C5-4231-8AD7-DEF2262F208B}" type="sibTrans" cxnId="{7D833B4E-1FE5-45FC-A3B0-1E934BE9ADCD}">
      <dgm:prSet/>
      <dgm:spPr/>
      <dgm:t>
        <a:bodyPr/>
        <a:lstStyle/>
        <a:p>
          <a:endParaRPr lang="en-US"/>
        </a:p>
      </dgm:t>
    </dgm:pt>
    <dgm:pt modelId="{43BA2697-E63B-491D-9702-B92EEEB23E8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Browser</a:t>
          </a:r>
        </a:p>
      </dgm:t>
    </dgm:pt>
    <dgm:pt modelId="{8994A6B8-0642-4969-A506-F902DB03E0B9}" type="parTrans" cxnId="{94B3F310-25FE-4A86-80B8-8996E739B409}">
      <dgm:prSet/>
      <dgm:spPr/>
      <dgm:t>
        <a:bodyPr/>
        <a:lstStyle/>
        <a:p>
          <a:endParaRPr lang="en-US"/>
        </a:p>
      </dgm:t>
    </dgm:pt>
    <dgm:pt modelId="{85A29AE2-C040-4C1C-9F7F-E868AC2969E8}" type="sibTrans" cxnId="{94B3F310-25FE-4A86-80B8-8996E739B409}">
      <dgm:prSet/>
      <dgm:spPr/>
      <dgm:t>
        <a:bodyPr/>
        <a:lstStyle/>
        <a:p>
          <a:endParaRPr lang="en-US"/>
        </a:p>
      </dgm:t>
    </dgm:pt>
    <dgm:pt modelId="{B8D48060-449A-4AB9-A195-5303181CFB45}">
      <dgm:prSet phldrT="[Text]"/>
      <dgm:spPr/>
      <dgm:t>
        <a:bodyPr/>
        <a:lstStyle/>
        <a:p>
          <a:r>
            <a:rPr lang="en-US" dirty="0" err="1"/>
            <a:t>Firefox,Chrome,IE</a:t>
          </a:r>
          <a:r>
            <a:rPr lang="en-US" dirty="0"/>
            <a:t>,</a:t>
          </a:r>
        </a:p>
      </dgm:t>
    </dgm:pt>
    <dgm:pt modelId="{BFE240C2-D27C-4700-9396-C07E7FB9E6F9}" type="parTrans" cxnId="{7AA0DA99-147F-40E2-B4B2-5200536945D2}">
      <dgm:prSet/>
      <dgm:spPr/>
      <dgm:t>
        <a:bodyPr/>
        <a:lstStyle/>
        <a:p>
          <a:endParaRPr lang="en-US"/>
        </a:p>
      </dgm:t>
    </dgm:pt>
    <dgm:pt modelId="{250EF053-777A-4547-A826-2A8508ABD005}" type="sibTrans" cxnId="{7AA0DA99-147F-40E2-B4B2-5200536945D2}">
      <dgm:prSet/>
      <dgm:spPr/>
      <dgm:t>
        <a:bodyPr/>
        <a:lstStyle/>
        <a:p>
          <a:endParaRPr lang="en-US"/>
        </a:p>
      </dgm:t>
    </dgm:pt>
    <dgm:pt modelId="{C3F764B8-F731-432D-9793-27CE7570572A}">
      <dgm:prSet phldrT="[Text]"/>
      <dgm:spPr/>
      <dgm:t>
        <a:bodyPr/>
        <a:lstStyle/>
        <a:p>
          <a:r>
            <a:rPr lang="en-US" dirty="0"/>
            <a:t>others</a:t>
          </a:r>
        </a:p>
      </dgm:t>
    </dgm:pt>
    <dgm:pt modelId="{DB652054-4CCF-46FA-9122-3A4DEAE79697}" type="parTrans" cxnId="{FCEF595E-BE7B-4D30-BD96-63F451684339}">
      <dgm:prSet/>
      <dgm:spPr/>
      <dgm:t>
        <a:bodyPr/>
        <a:lstStyle/>
        <a:p>
          <a:endParaRPr lang="en-US"/>
        </a:p>
      </dgm:t>
    </dgm:pt>
    <dgm:pt modelId="{4697CE4E-C75E-45B2-886D-8E2CD8859DCF}" type="sibTrans" cxnId="{FCEF595E-BE7B-4D30-BD96-63F451684339}">
      <dgm:prSet/>
      <dgm:spPr/>
      <dgm:t>
        <a:bodyPr/>
        <a:lstStyle/>
        <a:p>
          <a:endParaRPr lang="en-US"/>
        </a:p>
      </dgm:t>
    </dgm:pt>
    <dgm:pt modelId="{99297AE9-BA3D-4E76-9890-665302B16853}" type="pres">
      <dgm:prSet presAssocID="{E65FE631-40B1-4F59-86BE-F5AC1BCD82A7}" presName="linearFlow" presStyleCnt="0">
        <dgm:presLayoutVars>
          <dgm:dir/>
          <dgm:animLvl val="lvl"/>
          <dgm:resizeHandles val="exact"/>
        </dgm:presLayoutVars>
      </dgm:prSet>
      <dgm:spPr/>
    </dgm:pt>
    <dgm:pt modelId="{D48D5C8A-F1C3-417B-9E62-7503EA3DF821}" type="pres">
      <dgm:prSet presAssocID="{90B16D74-C1EE-4B79-A2B9-813181E1AE54}" presName="composite" presStyleCnt="0"/>
      <dgm:spPr/>
    </dgm:pt>
    <dgm:pt modelId="{6C108E14-E4DB-4562-8964-F1749698EF58}" type="pres">
      <dgm:prSet presAssocID="{90B16D74-C1EE-4B79-A2B9-813181E1AE5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39E35C2-BCC1-4C07-9CAA-7B6F683407FD}" type="pres">
      <dgm:prSet presAssocID="{90B16D74-C1EE-4B79-A2B9-813181E1AE54}" presName="descendantText" presStyleLbl="alignAcc1" presStyleIdx="0" presStyleCnt="3">
        <dgm:presLayoutVars>
          <dgm:bulletEnabled val="1"/>
        </dgm:presLayoutVars>
      </dgm:prSet>
      <dgm:spPr/>
    </dgm:pt>
    <dgm:pt modelId="{A2BCBA7A-AD3A-414D-8F6E-1F5FB13B313B}" type="pres">
      <dgm:prSet presAssocID="{6B8A0627-6466-4D4B-8474-3CD404DF0EA8}" presName="sp" presStyleCnt="0"/>
      <dgm:spPr/>
    </dgm:pt>
    <dgm:pt modelId="{09D3A900-043E-4A44-9A18-EA61E13D4D03}" type="pres">
      <dgm:prSet presAssocID="{37CF1C4F-AA27-4E5B-A2B5-1FAD12DA9607}" presName="composite" presStyleCnt="0"/>
      <dgm:spPr/>
    </dgm:pt>
    <dgm:pt modelId="{00B019C3-F65E-4B97-ADAA-CAA647FC49E8}" type="pres">
      <dgm:prSet presAssocID="{37CF1C4F-AA27-4E5B-A2B5-1FAD12DA96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02AB5A1-104A-4EF8-8B3A-DB1ACDDE22C0}" type="pres">
      <dgm:prSet presAssocID="{37CF1C4F-AA27-4E5B-A2B5-1FAD12DA9607}" presName="descendantText" presStyleLbl="alignAcc1" presStyleIdx="1" presStyleCnt="3">
        <dgm:presLayoutVars>
          <dgm:bulletEnabled val="1"/>
        </dgm:presLayoutVars>
      </dgm:prSet>
      <dgm:spPr/>
    </dgm:pt>
    <dgm:pt modelId="{A22FD262-4EF6-4947-BD64-106B2D755F26}" type="pres">
      <dgm:prSet presAssocID="{9180E60E-5BD7-4771-915D-FBFC8C83FA93}" presName="sp" presStyleCnt="0"/>
      <dgm:spPr/>
    </dgm:pt>
    <dgm:pt modelId="{6C9CF22A-82F3-455B-8B52-FC707718B32B}" type="pres">
      <dgm:prSet presAssocID="{43BA2697-E63B-491D-9702-B92EEEB23E80}" presName="composite" presStyleCnt="0"/>
      <dgm:spPr/>
    </dgm:pt>
    <dgm:pt modelId="{277DEA9D-6B25-4D48-9BE3-6F1A4AADF691}" type="pres">
      <dgm:prSet presAssocID="{43BA2697-E63B-491D-9702-B92EEEB23E8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9788842-06E5-47BA-B164-F4106EF6F719}" type="pres">
      <dgm:prSet presAssocID="{43BA2697-E63B-491D-9702-B92EEEB23E8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4B3F310-25FE-4A86-80B8-8996E739B409}" srcId="{E65FE631-40B1-4F59-86BE-F5AC1BCD82A7}" destId="{43BA2697-E63B-491D-9702-B92EEEB23E80}" srcOrd="2" destOrd="0" parTransId="{8994A6B8-0642-4969-A506-F902DB03E0B9}" sibTransId="{85A29AE2-C040-4C1C-9F7F-E868AC2969E8}"/>
    <dgm:cxn modelId="{BD77CA28-F32C-4431-A188-B248F07F6648}" type="presOf" srcId="{E65FE631-40B1-4F59-86BE-F5AC1BCD82A7}" destId="{99297AE9-BA3D-4E76-9890-665302B16853}" srcOrd="0" destOrd="0" presId="urn:microsoft.com/office/officeart/2005/8/layout/chevron2"/>
    <dgm:cxn modelId="{2156A82B-2C94-4D31-B978-97EADABEFA42}" type="presOf" srcId="{B4C72364-BB65-4FBE-ACD0-FC5F681AC961}" destId="{B02AB5A1-104A-4EF8-8B3A-DB1ACDDE22C0}" srcOrd="0" destOrd="1" presId="urn:microsoft.com/office/officeart/2005/8/layout/chevron2"/>
    <dgm:cxn modelId="{1E86952F-87F5-4678-8FFB-42AF36944BD4}" type="presOf" srcId="{43BA2697-E63B-491D-9702-B92EEEB23E80}" destId="{277DEA9D-6B25-4D48-9BE3-6F1A4AADF691}" srcOrd="0" destOrd="0" presId="urn:microsoft.com/office/officeart/2005/8/layout/chevron2"/>
    <dgm:cxn modelId="{CA33663B-E6DA-4F4C-95C5-72525E1E0918}" srcId="{E65FE631-40B1-4F59-86BE-F5AC1BCD82A7}" destId="{90B16D74-C1EE-4B79-A2B9-813181E1AE54}" srcOrd="0" destOrd="0" parTransId="{4CC0A7E5-2F46-4492-A68B-1E5D979C7E63}" sibTransId="{6B8A0627-6466-4D4B-8474-3CD404DF0EA8}"/>
    <dgm:cxn modelId="{FCEF595E-BE7B-4D30-BD96-63F451684339}" srcId="{43BA2697-E63B-491D-9702-B92EEEB23E80}" destId="{C3F764B8-F731-432D-9793-27CE7570572A}" srcOrd="1" destOrd="0" parTransId="{DB652054-4CCF-46FA-9122-3A4DEAE79697}" sibTransId="{4697CE4E-C75E-45B2-886D-8E2CD8859DCF}"/>
    <dgm:cxn modelId="{7820EB43-33AE-4204-A96C-253CCD16FC2F}" type="presOf" srcId="{B8D48060-449A-4AB9-A195-5303181CFB45}" destId="{D9788842-06E5-47BA-B164-F4106EF6F719}" srcOrd="0" destOrd="0" presId="urn:microsoft.com/office/officeart/2005/8/layout/chevron2"/>
    <dgm:cxn modelId="{7D833B4E-1FE5-45FC-A3B0-1E934BE9ADCD}" srcId="{37CF1C4F-AA27-4E5B-A2B5-1FAD12DA9607}" destId="{B4C72364-BB65-4FBE-ACD0-FC5F681AC961}" srcOrd="1" destOrd="0" parTransId="{1CD46F9E-4BB3-4E1E-849B-272D23E16542}" sibTransId="{235A8059-A2C5-4231-8AD7-DEF2262F208B}"/>
    <dgm:cxn modelId="{9E5FBA73-3DDB-46BA-99B8-B039F92543E2}" srcId="{37CF1C4F-AA27-4E5B-A2B5-1FAD12DA9607}" destId="{0BB28BDB-B241-4C0A-971B-F3CC92ED1BFC}" srcOrd="0" destOrd="0" parTransId="{9CC4C120-75E7-4547-A545-744396EFE4A7}" sibTransId="{36152613-986D-4543-8B5E-0F065B0B530A}"/>
    <dgm:cxn modelId="{63915989-AD78-4604-8E9C-971E887CE88D}" srcId="{90B16D74-C1EE-4B79-A2B9-813181E1AE54}" destId="{A029F4CF-0C1E-42C3-B861-DE3850BD2489}" srcOrd="0" destOrd="0" parTransId="{BC00D603-3DDD-4047-87DA-98420C2090C1}" sibTransId="{9809FE41-1E08-4C1C-8F77-DC90C4279BAC}"/>
    <dgm:cxn modelId="{08FC9B96-D863-484B-8883-A1090EE18CB4}" srcId="{E65FE631-40B1-4F59-86BE-F5AC1BCD82A7}" destId="{37CF1C4F-AA27-4E5B-A2B5-1FAD12DA9607}" srcOrd="1" destOrd="0" parTransId="{99D6FDB6-FCBC-401D-AF55-39B9B8C12658}" sibTransId="{9180E60E-5BD7-4771-915D-FBFC8C83FA93}"/>
    <dgm:cxn modelId="{7AA0DA99-147F-40E2-B4B2-5200536945D2}" srcId="{43BA2697-E63B-491D-9702-B92EEEB23E80}" destId="{B8D48060-449A-4AB9-A195-5303181CFB45}" srcOrd="0" destOrd="0" parTransId="{BFE240C2-D27C-4700-9396-C07E7FB9E6F9}" sibTransId="{250EF053-777A-4547-A826-2A8508ABD005}"/>
    <dgm:cxn modelId="{8809C0A0-D673-4604-82C9-7F2BD4A58551}" type="presOf" srcId="{0BB28BDB-B241-4C0A-971B-F3CC92ED1BFC}" destId="{B02AB5A1-104A-4EF8-8B3A-DB1ACDDE22C0}" srcOrd="0" destOrd="0" presId="urn:microsoft.com/office/officeart/2005/8/layout/chevron2"/>
    <dgm:cxn modelId="{5A1478A9-613E-4A31-BEAE-C2D750275811}" type="presOf" srcId="{A029F4CF-0C1E-42C3-B861-DE3850BD2489}" destId="{839E35C2-BCC1-4C07-9CAA-7B6F683407FD}" srcOrd="0" destOrd="0" presId="urn:microsoft.com/office/officeart/2005/8/layout/chevron2"/>
    <dgm:cxn modelId="{732C6DB2-1E21-4B23-B01A-1E6C773FC017}" type="presOf" srcId="{C3F764B8-F731-432D-9793-27CE7570572A}" destId="{D9788842-06E5-47BA-B164-F4106EF6F719}" srcOrd="0" destOrd="1" presId="urn:microsoft.com/office/officeart/2005/8/layout/chevron2"/>
    <dgm:cxn modelId="{F774B8BB-E1B4-41C4-93C4-FAFAA1783AF4}" type="presOf" srcId="{90B16D74-C1EE-4B79-A2B9-813181E1AE54}" destId="{6C108E14-E4DB-4562-8964-F1749698EF58}" srcOrd="0" destOrd="0" presId="urn:microsoft.com/office/officeart/2005/8/layout/chevron2"/>
    <dgm:cxn modelId="{F78C6DD0-CB27-4FF4-90DA-577DABEB6A8B}" type="presOf" srcId="{37CF1C4F-AA27-4E5B-A2B5-1FAD12DA9607}" destId="{00B019C3-F65E-4B97-ADAA-CAA647FC49E8}" srcOrd="0" destOrd="0" presId="urn:microsoft.com/office/officeart/2005/8/layout/chevron2"/>
    <dgm:cxn modelId="{EDA56310-5868-4D5B-BF93-876D9A2581DC}" type="presParOf" srcId="{99297AE9-BA3D-4E76-9890-665302B16853}" destId="{D48D5C8A-F1C3-417B-9E62-7503EA3DF821}" srcOrd="0" destOrd="0" presId="urn:microsoft.com/office/officeart/2005/8/layout/chevron2"/>
    <dgm:cxn modelId="{7E519130-98F7-40D6-A3C1-DBC1E134CE13}" type="presParOf" srcId="{D48D5C8A-F1C3-417B-9E62-7503EA3DF821}" destId="{6C108E14-E4DB-4562-8964-F1749698EF58}" srcOrd="0" destOrd="0" presId="urn:microsoft.com/office/officeart/2005/8/layout/chevron2"/>
    <dgm:cxn modelId="{D2D7340B-699A-4E92-887B-D67828D367ED}" type="presParOf" srcId="{D48D5C8A-F1C3-417B-9E62-7503EA3DF821}" destId="{839E35C2-BCC1-4C07-9CAA-7B6F683407FD}" srcOrd="1" destOrd="0" presId="urn:microsoft.com/office/officeart/2005/8/layout/chevron2"/>
    <dgm:cxn modelId="{2D7347B7-9ABD-40B0-8423-00BB15544CFD}" type="presParOf" srcId="{99297AE9-BA3D-4E76-9890-665302B16853}" destId="{A2BCBA7A-AD3A-414D-8F6E-1F5FB13B313B}" srcOrd="1" destOrd="0" presId="urn:microsoft.com/office/officeart/2005/8/layout/chevron2"/>
    <dgm:cxn modelId="{B79D6D38-A99C-4CCA-B295-B93837EB46D6}" type="presParOf" srcId="{99297AE9-BA3D-4E76-9890-665302B16853}" destId="{09D3A900-043E-4A44-9A18-EA61E13D4D03}" srcOrd="2" destOrd="0" presId="urn:microsoft.com/office/officeart/2005/8/layout/chevron2"/>
    <dgm:cxn modelId="{32AE53EE-F6B4-4E83-92C4-6D602A8B161F}" type="presParOf" srcId="{09D3A900-043E-4A44-9A18-EA61E13D4D03}" destId="{00B019C3-F65E-4B97-ADAA-CAA647FC49E8}" srcOrd="0" destOrd="0" presId="urn:microsoft.com/office/officeart/2005/8/layout/chevron2"/>
    <dgm:cxn modelId="{797373D6-81C4-44CA-B4E2-1CF553C4DECF}" type="presParOf" srcId="{09D3A900-043E-4A44-9A18-EA61E13D4D03}" destId="{B02AB5A1-104A-4EF8-8B3A-DB1ACDDE22C0}" srcOrd="1" destOrd="0" presId="urn:microsoft.com/office/officeart/2005/8/layout/chevron2"/>
    <dgm:cxn modelId="{FB161F39-A21A-4D00-9208-960382AC8FB8}" type="presParOf" srcId="{99297AE9-BA3D-4E76-9890-665302B16853}" destId="{A22FD262-4EF6-4947-BD64-106B2D755F26}" srcOrd="3" destOrd="0" presId="urn:microsoft.com/office/officeart/2005/8/layout/chevron2"/>
    <dgm:cxn modelId="{C3A95D63-FB79-4CBF-8EB8-88FFB8C24E24}" type="presParOf" srcId="{99297AE9-BA3D-4E76-9890-665302B16853}" destId="{6C9CF22A-82F3-455B-8B52-FC707718B32B}" srcOrd="4" destOrd="0" presId="urn:microsoft.com/office/officeart/2005/8/layout/chevron2"/>
    <dgm:cxn modelId="{22BDDD64-7D12-4D0F-8E15-35477510CC72}" type="presParOf" srcId="{6C9CF22A-82F3-455B-8B52-FC707718B32B}" destId="{277DEA9D-6B25-4D48-9BE3-6F1A4AADF691}" srcOrd="0" destOrd="0" presId="urn:microsoft.com/office/officeart/2005/8/layout/chevron2"/>
    <dgm:cxn modelId="{97AD26A4-6902-410A-AAEC-94BF48B2B5D6}" type="presParOf" srcId="{6C9CF22A-82F3-455B-8B52-FC707718B32B}" destId="{D9788842-06E5-47BA-B164-F4106EF6F7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08E14-E4DB-4562-8964-F1749698EF58}">
      <dsp:nvSpPr>
        <dsp:cNvPr id="0" name=""/>
        <dsp:cNvSpPr/>
      </dsp:nvSpPr>
      <dsp:spPr>
        <a:xfrm rot="5400000">
          <a:off x="-238868" y="239242"/>
          <a:ext cx="1592456" cy="1114719"/>
        </a:xfrm>
        <a:prstGeom prst="chevron">
          <a:avLst/>
        </a:prstGeom>
        <a:solidFill>
          <a:schemeClr val="tx1">
            <a:lumMod val="95000"/>
            <a:lumOff val="5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interface</a:t>
          </a:r>
        </a:p>
      </dsp:txBody>
      <dsp:txXfrm rot="-5400000">
        <a:off x="1" y="557734"/>
        <a:ext cx="1114719" cy="477737"/>
      </dsp:txXfrm>
    </dsp:sp>
    <dsp:sp modelId="{839E35C2-BCC1-4C07-9CAA-7B6F683407FD}">
      <dsp:nvSpPr>
        <dsp:cNvPr id="0" name=""/>
        <dsp:cNvSpPr/>
      </dsp:nvSpPr>
      <dsp:spPr>
        <a:xfrm rot="5400000">
          <a:off x="4154611" y="-3039517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Interface: a method To drive browser</a:t>
          </a:r>
        </a:p>
      </dsp:txBody>
      <dsp:txXfrm rot="-5400000">
        <a:off x="1114720" y="50903"/>
        <a:ext cx="7064351" cy="934038"/>
      </dsp:txXfrm>
    </dsp:sp>
    <dsp:sp modelId="{00B019C3-F65E-4B97-ADAA-CAA647FC49E8}">
      <dsp:nvSpPr>
        <dsp:cNvPr id="0" name=""/>
        <dsp:cNvSpPr/>
      </dsp:nvSpPr>
      <dsp:spPr>
        <a:xfrm rot="5400000">
          <a:off x="-238868" y="1637358"/>
          <a:ext cx="1592456" cy="111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1955850"/>
        <a:ext cx="1114719" cy="477737"/>
      </dsp:txXfrm>
    </dsp:sp>
    <dsp:sp modelId="{B02AB5A1-104A-4EF8-8B3A-DB1ACDDE22C0}">
      <dsp:nvSpPr>
        <dsp:cNvPr id="0" name=""/>
        <dsp:cNvSpPr/>
      </dsp:nvSpPr>
      <dsp:spPr>
        <a:xfrm rot="5400000">
          <a:off x="4154611" y="-1641401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rgbClr val="FF0000"/>
              </a:solidFill>
            </a:rPr>
            <a:t>FindElement</a:t>
          </a:r>
          <a:r>
            <a:rPr lang="en-US" sz="2200" kern="1200" dirty="0">
              <a:solidFill>
                <a:srgbClr val="FF0000"/>
              </a:solidFill>
            </a:rPr>
            <a:t>(),</a:t>
          </a:r>
          <a:r>
            <a:rPr lang="en-US" sz="2200" kern="1200" dirty="0" err="1">
              <a:solidFill>
                <a:srgbClr val="FF0000"/>
              </a:solidFill>
            </a:rPr>
            <a:t>GetTitel</a:t>
          </a:r>
          <a:r>
            <a:rPr lang="en-US" sz="2200" kern="1200" dirty="0">
              <a:solidFill>
                <a:srgbClr val="FF0000"/>
              </a:solidFill>
            </a:rPr>
            <a:t>(),Get Current </a:t>
          </a:r>
          <a:r>
            <a:rPr lang="en-US" sz="2200" kern="1200" dirty="0" err="1">
              <a:solidFill>
                <a:srgbClr val="FF0000"/>
              </a:solidFill>
            </a:rPr>
            <a:t>Url</a:t>
          </a:r>
          <a:r>
            <a:rPr lang="en-US" sz="2200" kern="1200" dirty="0">
              <a:solidFill>
                <a:srgbClr val="FF0000"/>
              </a:solidFill>
            </a:rPr>
            <a:t>(),Close()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Same method for all</a:t>
          </a:r>
        </a:p>
      </dsp:txBody>
      <dsp:txXfrm rot="-5400000">
        <a:off x="1114720" y="1449019"/>
        <a:ext cx="7064351" cy="934038"/>
      </dsp:txXfrm>
    </dsp:sp>
    <dsp:sp modelId="{277DEA9D-6B25-4D48-9BE3-6F1A4AADF691}">
      <dsp:nvSpPr>
        <dsp:cNvPr id="0" name=""/>
        <dsp:cNvSpPr/>
      </dsp:nvSpPr>
      <dsp:spPr>
        <a:xfrm rot="5400000">
          <a:off x="-238868" y="3035474"/>
          <a:ext cx="1592456" cy="1114719"/>
        </a:xfrm>
        <a:prstGeom prst="chevron">
          <a:avLst/>
        </a:prstGeom>
        <a:solidFill>
          <a:srgbClr val="00B05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Browser</a:t>
          </a:r>
        </a:p>
      </dsp:txBody>
      <dsp:txXfrm rot="-5400000">
        <a:off x="1" y="3353966"/>
        <a:ext cx="1114719" cy="477737"/>
      </dsp:txXfrm>
    </dsp:sp>
    <dsp:sp modelId="{D9788842-06E5-47BA-B164-F4106EF6F719}">
      <dsp:nvSpPr>
        <dsp:cNvPr id="0" name=""/>
        <dsp:cNvSpPr/>
      </dsp:nvSpPr>
      <dsp:spPr>
        <a:xfrm rot="5400000">
          <a:off x="4154611" y="-243285"/>
          <a:ext cx="1035096" cy="711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Firefox,Chrome,IE</a:t>
          </a:r>
          <a:r>
            <a:rPr lang="en-US" sz="2200" kern="1200" dirty="0"/>
            <a:t>,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others</a:t>
          </a:r>
        </a:p>
      </dsp:txBody>
      <dsp:txXfrm rot="-5400000">
        <a:off x="1114720" y="2847135"/>
        <a:ext cx="7064351" cy="934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1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4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9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5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9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0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3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8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5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3297382" y="4973247"/>
            <a:ext cx="5200072" cy="79948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Sarower Ahmmed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64" y="247857"/>
            <a:ext cx="5948214" cy="4034724"/>
          </a:xfrm>
          <a:prstGeom prst="rect">
            <a:avLst/>
          </a:prstGeom>
          <a:ln w="57150" cap="sq" cmpd="thickThin">
            <a:solidFill>
              <a:schemeClr val="tx1"/>
            </a:solidFill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71882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9" y="973668"/>
            <a:ext cx="10857038" cy="4947226"/>
          </a:xfrm>
        </p:spPr>
      </p:pic>
    </p:spTree>
    <p:extLst>
      <p:ext uri="{BB962C8B-B14F-4D97-AF65-F5344CB8AC3E}">
        <p14:creationId xmlns:p14="http://schemas.microsoft.com/office/powerpoint/2010/main" val="162118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diverse range of web elements. </a:t>
            </a:r>
            <a:r>
              <a:rPr lang="en-US" b="1" dirty="0"/>
              <a:t>The most common amongst them are:</a:t>
            </a:r>
            <a:endParaRPr lang="en-US" dirty="0"/>
          </a:p>
          <a:p>
            <a:r>
              <a:rPr lang="en-US" dirty="0"/>
              <a:t>Text box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Drop Down</a:t>
            </a:r>
          </a:p>
          <a:p>
            <a:r>
              <a:rPr lang="en-US" dirty="0"/>
              <a:t>Hyperlink</a:t>
            </a:r>
          </a:p>
          <a:p>
            <a:r>
              <a:rPr lang="en-US" dirty="0"/>
              <a:t>Check Box</a:t>
            </a:r>
          </a:p>
          <a:p>
            <a:r>
              <a:rPr lang="en-US" dirty="0"/>
              <a:t>Radio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5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kinds</a:t>
            </a:r>
          </a:p>
          <a:p>
            <a:pPr lvl="1"/>
            <a:r>
              <a:rPr lang="en-US" dirty="0"/>
              <a:t>1)</a:t>
            </a:r>
            <a:r>
              <a:rPr lang="en-US" dirty="0" err="1"/>
              <a:t>Implicite</a:t>
            </a:r>
            <a:endParaRPr lang="en-US" dirty="0"/>
          </a:p>
          <a:p>
            <a:pPr lvl="1"/>
            <a:r>
              <a:rPr lang="en-US" dirty="0"/>
              <a:t>2)</a:t>
            </a:r>
            <a:r>
              <a:rPr lang="en-US" dirty="0" err="1"/>
              <a:t>Explicite</a:t>
            </a:r>
            <a:endParaRPr lang="en-US" dirty="0"/>
          </a:p>
          <a:p>
            <a:pPr lvl="1"/>
            <a:r>
              <a:rPr lang="en-US" dirty="0"/>
              <a:t>3)Fluent</a:t>
            </a:r>
          </a:p>
          <a:p>
            <a:r>
              <a:rPr lang="en-US" dirty="0"/>
              <a:t>Also can use for synchronization: 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(500) or </a:t>
            </a:r>
            <a:r>
              <a:rPr lang="en-US" dirty="0" err="1"/>
              <a:t>SetTimeout</a:t>
            </a:r>
            <a:endParaRPr lang="en-US" dirty="0"/>
          </a:p>
          <a:p>
            <a:r>
              <a:rPr lang="en-US" dirty="0"/>
              <a:t>QTP in sec but selenium in </a:t>
            </a:r>
            <a:r>
              <a:rPr lang="en-US" dirty="0" err="1"/>
              <a:t>mili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24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wait time in QTP=10 sec but Selenium =0 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Implicit wait</a:t>
            </a:r>
            <a:r>
              <a:rPr lang="en-US" dirty="0"/>
              <a:t> -- </a:t>
            </a:r>
          </a:p>
          <a:p>
            <a:r>
              <a:rPr lang="en-US" dirty="0"/>
              <a:t>Implicit waits are basically your way of telling </a:t>
            </a:r>
            <a:r>
              <a:rPr lang="en-US" dirty="0" err="1"/>
              <a:t>WebDriver</a:t>
            </a:r>
            <a:r>
              <a:rPr lang="en-US" dirty="0"/>
              <a:t> the latency that you want to see if specified web element is not present that </a:t>
            </a:r>
            <a:r>
              <a:rPr lang="en-US" dirty="0" err="1"/>
              <a:t>WebDriver</a:t>
            </a:r>
            <a:r>
              <a:rPr lang="en-US" dirty="0"/>
              <a:t> looking for. So in this case, you are telling </a:t>
            </a:r>
            <a:r>
              <a:rPr lang="en-US" dirty="0" err="1"/>
              <a:t>WebDriver</a:t>
            </a:r>
            <a:r>
              <a:rPr lang="en-US" dirty="0"/>
              <a:t> that it should wait 10 seconds in cases of specified element not available on the UI (DOM). </a:t>
            </a:r>
          </a:p>
          <a:p>
            <a:r>
              <a:rPr lang="en-US" b="1" dirty="0"/>
              <a:t>Explicit wait</a:t>
            </a:r>
            <a:r>
              <a:rPr lang="en-US" dirty="0"/>
              <a:t>--</a:t>
            </a:r>
          </a:p>
          <a:p>
            <a:r>
              <a:rPr lang="en-US" dirty="0"/>
              <a:t>Explicit waits are intelligent waits that are confined to a particular web element. Using explicit waits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9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41175" y="2052638"/>
          <a:ext cx="11299372" cy="358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9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Implicit wait(QTP wait)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 wait(wait property)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Means = wait certain amount of time(10sec) before no such element Exception.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 certain amount of time(20 sec) for Expected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Apply for all element of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only which element are selected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need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condition such as-</a:t>
                      </a:r>
                    </a:p>
                    <a:p>
                      <a:r>
                        <a:rPr lang="en-US" dirty="0"/>
                        <a:t>Visibility</a:t>
                      </a:r>
                      <a:r>
                        <a:rPr lang="en-US" baseline="0" dirty="0"/>
                        <a:t> of all element(),</a:t>
                      </a:r>
                    </a:p>
                    <a:p>
                      <a:r>
                        <a:rPr lang="en-US" baseline="0" dirty="0"/>
                        <a:t>visibility of all </a:t>
                      </a:r>
                      <a:r>
                        <a:rPr lang="en-US" baseline="0" dirty="0" err="1"/>
                        <a:t>elementlocated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Example: </a:t>
                      </a:r>
                      <a:r>
                        <a:rPr lang="en-US" dirty="0" err="1"/>
                        <a:t>driver.manage</a:t>
                      </a:r>
                      <a:r>
                        <a:rPr lang="en-US" dirty="0"/>
                        <a:t>().</a:t>
                      </a:r>
                      <a:r>
                        <a:rPr lang="en-US" dirty="0" err="1"/>
                        <a:t>timeout.implicitewait</a:t>
                      </a:r>
                      <a:r>
                        <a:rPr lang="en-US" dirty="0"/>
                        <a:t>(10,TimeUnit.SECOND)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en-US" dirty="0" err="1"/>
                        <a:t>WebDriverWait</a:t>
                      </a:r>
                      <a:r>
                        <a:rPr lang="en-US" dirty="0"/>
                        <a:t> wait =new </a:t>
                      </a:r>
                      <a:r>
                        <a:rPr lang="en-US" dirty="0" err="1"/>
                        <a:t>WebDriverWait</a:t>
                      </a:r>
                      <a:endParaRPr lang="en-US" dirty="0"/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WebDriverRefence.TimeOut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1" y="625054"/>
          <a:ext cx="113926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abstract Classes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Interfaces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abstract class can extend only one class or one abstract class at a 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interface can extend any number of interfaces at a time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abstract  class  can extend from a class or from an abstract class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interface can extend only from an interface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abstract  class  can  have  both  abstract and concrete methods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interface can  have only abstract methods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A class can extend only one abstract class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A class can implement any number of interfaces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In abstract class keyword ‘abstract’ is mandatory to declare a method as an abstract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In an interface keyword ‘abstract’ is optional to declare a method as an abstract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abstract  class can have  protected , public and public abstract methods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Interface can have only public abstract methods i.e. by default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 abstract class can have  static, final  or static final  variable with any access specifier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interface  can  have only static final (constant) variable i.e. by default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22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To run unattended test cases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Running test in different machine and non developer machine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For continues integration testing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Also can tell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/>
              <a:t>For task </a:t>
            </a:r>
            <a:r>
              <a:rPr lang="en-US" dirty="0" err="1"/>
              <a:t>scheduleing</a:t>
            </a:r>
            <a:r>
              <a:rPr lang="en-US" dirty="0"/>
              <a:t> 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/>
              <a:t>Also for task maintaining</a:t>
            </a:r>
          </a:p>
        </p:txBody>
      </p:sp>
    </p:spTree>
    <p:extLst>
      <p:ext uri="{BB962C8B-B14F-4D97-AF65-F5344CB8AC3E}">
        <p14:creationId xmlns:p14="http://schemas.microsoft.com/office/powerpoint/2010/main" val="43062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constructor </a:t>
            </a:r>
            <a:r>
              <a:rPr lang="en-US" dirty="0"/>
              <a:t>in Java is a block of code similar to a method that’s called when an instance of an object is created. Here are the key differences between a constructor and a method:</a:t>
            </a:r>
          </a:p>
          <a:p>
            <a:r>
              <a:rPr lang="en-US" dirty="0"/>
              <a:t>A constructor doesn’t have a return type.</a:t>
            </a:r>
          </a:p>
          <a:p>
            <a:r>
              <a:rPr lang="en-US" dirty="0"/>
              <a:t>The name of the constructor must be the same as the name of the class.</a:t>
            </a:r>
          </a:p>
          <a:p>
            <a:r>
              <a:rPr lang="en-US" dirty="0"/>
              <a:t>Unlike methods, constructors are not considered members of a class.</a:t>
            </a:r>
          </a:p>
          <a:p>
            <a:r>
              <a:rPr lang="en-US" dirty="0"/>
              <a:t>A constructor is called automatically when a new instance of an object is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3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 (OOPs)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Combination of Data &amp; Action</a:t>
            </a:r>
          </a:p>
        </p:txBody>
      </p:sp>
    </p:spTree>
    <p:extLst>
      <p:ext uri="{BB962C8B-B14F-4D97-AF65-F5344CB8AC3E}">
        <p14:creationId xmlns:p14="http://schemas.microsoft.com/office/powerpoint/2010/main" val="149844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2261937"/>
            <a:ext cx="11162000" cy="37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2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Font typeface="+mj-lt"/>
              <a:buAutoNum type="arabicPeriod"/>
              <a:defRPr/>
            </a:pPr>
            <a:r>
              <a:rPr lang="en-US" dirty="0"/>
              <a:t>//Launch </a:t>
            </a:r>
            <a:r>
              <a:rPr lang="en-US" dirty="0" err="1"/>
              <a:t>FireFox</a:t>
            </a:r>
            <a:endParaRPr lang="en-US" dirty="0"/>
          </a:p>
          <a:p>
            <a:pPr marL="514350" indent="-514350">
              <a:buClrTx/>
              <a:buFont typeface="+mj-lt"/>
              <a:buAutoNum type="arabicPeriod"/>
              <a:defRPr/>
            </a:pPr>
            <a:r>
              <a:rPr lang="en-US" dirty="0"/>
              <a:t>//Open </a:t>
            </a:r>
            <a:r>
              <a:rPr lang="en-US" dirty="0" err="1"/>
              <a:t>google</a:t>
            </a:r>
            <a:endParaRPr lang="en-US" dirty="0"/>
          </a:p>
          <a:p>
            <a:pPr marL="514350" indent="-514350">
              <a:buClrTx/>
              <a:buFont typeface="+mj-lt"/>
              <a:buAutoNum type="arabicPeriod"/>
              <a:defRPr/>
            </a:pPr>
            <a:r>
              <a:rPr lang="en-US" dirty="0"/>
              <a:t>//find search box and Type </a:t>
            </a:r>
            <a:r>
              <a:rPr lang="en-US" u="sng" dirty="0" err="1"/>
              <a:t>Fahim</a:t>
            </a:r>
            <a:r>
              <a:rPr lang="en-US" u="sng" dirty="0"/>
              <a:t> Brooklyn</a:t>
            </a:r>
          </a:p>
          <a:p>
            <a:pPr marL="514350" indent="-514350">
              <a:buClrTx/>
              <a:buFont typeface="+mj-lt"/>
              <a:buAutoNum type="arabicPeriod"/>
              <a:defRPr/>
            </a:pPr>
            <a:r>
              <a:rPr lang="en-US" dirty="0"/>
              <a:t>//find search button and Click</a:t>
            </a:r>
          </a:p>
          <a:p>
            <a:pPr marL="514350" indent="-514350">
              <a:buClrTx/>
              <a:buFont typeface="+mj-lt"/>
              <a:buAutoNum type="arabicPeriod"/>
              <a:defRPr/>
            </a:pPr>
            <a:r>
              <a:rPr lang="en-US" dirty="0"/>
              <a:t>//capture Number of search result</a:t>
            </a:r>
          </a:p>
          <a:p>
            <a:pPr marL="514350" indent="-514350">
              <a:buClrTx/>
              <a:buFont typeface="+mj-lt"/>
              <a:buAutoNum type="arabicPeriod"/>
              <a:defRPr/>
            </a:pPr>
            <a:r>
              <a:rPr lang="en-US" dirty="0"/>
              <a:t>// close browser</a:t>
            </a:r>
          </a:p>
          <a:p>
            <a:pPr>
              <a:buClrTx/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9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80" y="679383"/>
            <a:ext cx="2793158" cy="616527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84" y="252883"/>
            <a:ext cx="5189538" cy="315645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79010" y="1607440"/>
            <a:ext cx="3657600" cy="393671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Selecting important data sets,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Leaving out the insignificant ones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10" y="3526028"/>
            <a:ext cx="5914286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5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74663" y="2381827"/>
            <a:ext cx="10621410" cy="3416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With Encapsulation you can hide (restrict access) to critical data members in your code , which </a:t>
            </a:r>
            <a:r>
              <a:rPr lang="en-US" sz="2400" b="1" dirty="0">
                <a:solidFill>
                  <a:srgbClr val="FF0000"/>
                </a:solidFill>
              </a:rPr>
              <a:t>improves security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Encapsulation combines data and actions together (just like a capsule).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3692236"/>
            <a:ext cx="7899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5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15" y="521898"/>
            <a:ext cx="9914770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9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93750"/>
            <a:ext cx="8761413" cy="1255713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5" y="535709"/>
            <a:ext cx="10919696" cy="58050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21694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226" y="517236"/>
            <a:ext cx="8761413" cy="1772996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Polymorphism: Is the ability of methods to behave differently , based on the object calling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06" y="3144837"/>
            <a:ext cx="62103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04854" y="637308"/>
            <a:ext cx="2175163" cy="1773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Withdraw ()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Deposit 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3300" y="3879272"/>
            <a:ext cx="2175163" cy="1773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25982" y="3879272"/>
            <a:ext cx="2175163" cy="1773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5218" y="3899933"/>
            <a:ext cx="2175163" cy="1773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Special features for CC 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06162" y="3899933"/>
            <a:ext cx="2175163" cy="1773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Special feature ()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0017" y="1200833"/>
            <a:ext cx="1480127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Parent: Account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244" y="5673315"/>
            <a:ext cx="181032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Credit Card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88579" y="5664080"/>
            <a:ext cx="181032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Privileged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6428" y="5652654"/>
            <a:ext cx="181032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7690" y="5652654"/>
            <a:ext cx="181032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Checking</a:t>
            </a:r>
          </a:p>
        </p:txBody>
      </p:sp>
      <p:sp>
        <p:nvSpPr>
          <p:cNvPr id="31" name="Left-Right-Up Arrow 30"/>
          <p:cNvSpPr/>
          <p:nvPr/>
        </p:nvSpPr>
        <p:spPr>
          <a:xfrm>
            <a:off x="1669468" y="2609379"/>
            <a:ext cx="8324274" cy="729672"/>
          </a:xfrm>
          <a:prstGeom prst="leftRigh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2" grpId="0" animBg="1"/>
      <p:bldP spid="23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Programing Structure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66710" y="2336116"/>
            <a:ext cx="87703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Hello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public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(String[]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Hello Java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");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43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2681" y="2824720"/>
            <a:ext cx="5262979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class_name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 Members;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4783" y="3101719"/>
            <a:ext cx="584801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color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// Color of a car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double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model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// Model of a car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29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Represent object</a:t>
            </a:r>
          </a:p>
          <a:p>
            <a:r>
              <a:rPr lang="en-US" sz="2400" dirty="0"/>
              <a:t>Also data member &amp; method</a:t>
            </a:r>
          </a:p>
          <a:p>
            <a:r>
              <a:rPr lang="en-US" sz="2400" dirty="0"/>
              <a:t>Types:</a:t>
            </a:r>
          </a:p>
          <a:p>
            <a:pPr lvl="1"/>
            <a:r>
              <a:rPr lang="en-US" sz="2400" b="1" dirty="0"/>
              <a:t>Public</a:t>
            </a:r>
            <a:r>
              <a:rPr lang="en-US" sz="2400" dirty="0"/>
              <a:t>- access from outside of class</a:t>
            </a:r>
          </a:p>
          <a:p>
            <a:pPr lvl="1"/>
            <a:r>
              <a:rPr lang="en-US" sz="2400" b="1" dirty="0"/>
              <a:t>Private</a:t>
            </a:r>
            <a:r>
              <a:rPr lang="en-US" sz="2400" dirty="0"/>
              <a:t>- access only from within class</a:t>
            </a:r>
          </a:p>
          <a:p>
            <a:pPr lvl="1"/>
            <a:r>
              <a:rPr lang="en-US" sz="2400" b="1" dirty="0"/>
              <a:t>Protected</a:t>
            </a:r>
            <a:r>
              <a:rPr lang="en-US" sz="2400" dirty="0"/>
              <a:t>- not access</a:t>
            </a:r>
          </a:p>
          <a:p>
            <a:pPr lvl="1"/>
            <a:r>
              <a:rPr lang="en-US" sz="2400" dirty="0"/>
              <a:t>Default </a:t>
            </a:r>
          </a:p>
        </p:txBody>
      </p:sp>
    </p:spTree>
    <p:extLst>
      <p:ext uri="{BB962C8B-B14F-4D97-AF65-F5344CB8AC3E}">
        <p14:creationId xmlns:p14="http://schemas.microsoft.com/office/powerpoint/2010/main" val="1497911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static void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Public</a:t>
            </a:r>
            <a:r>
              <a:rPr lang="en-US" sz="2400" dirty="0"/>
              <a:t> = Accessible from any other classes(Access modifier)</a:t>
            </a:r>
          </a:p>
          <a:p>
            <a:r>
              <a:rPr lang="en-US" sz="2400" b="1" dirty="0"/>
              <a:t>Static</a:t>
            </a:r>
            <a:r>
              <a:rPr lang="en-US" sz="2400" dirty="0"/>
              <a:t> = it is unique/non access modifier/return nothing/return something/non changeable</a:t>
            </a:r>
          </a:p>
          <a:p>
            <a:r>
              <a:rPr lang="en-US" sz="2400" b="1" dirty="0"/>
              <a:t>Void</a:t>
            </a:r>
            <a:r>
              <a:rPr lang="en-US" sz="2400" dirty="0"/>
              <a:t> = this is main method and has return nothing</a:t>
            </a:r>
          </a:p>
          <a:p>
            <a:r>
              <a:rPr lang="en-US" sz="2400" b="1" dirty="0"/>
              <a:t>Main</a:t>
            </a:r>
            <a:r>
              <a:rPr lang="en-US" sz="2400" dirty="0"/>
              <a:t> = a method where the program start</a:t>
            </a:r>
          </a:p>
        </p:txBody>
      </p:sp>
    </p:spTree>
    <p:extLst>
      <p:ext uri="{BB962C8B-B14F-4D97-AF65-F5344CB8AC3E}">
        <p14:creationId xmlns:p14="http://schemas.microsoft.com/office/powerpoint/2010/main" val="15844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Webdriver interface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006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873" y="3121890"/>
            <a:ext cx="8691418" cy="252845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Object: means behavior</a:t>
            </a:r>
          </a:p>
          <a:p>
            <a:r>
              <a:rPr lang="en-US" sz="2400" dirty="0"/>
              <a:t>Object type: one dimensional, two or multi dimensional</a:t>
            </a:r>
          </a:p>
          <a:p>
            <a:r>
              <a:rPr lang="en-US" sz="2400" dirty="0"/>
              <a:t>Function: What ever object do or object value.</a:t>
            </a:r>
          </a:p>
          <a:p>
            <a:r>
              <a:rPr lang="en-US" sz="2400" dirty="0"/>
              <a:t>Thread: Run time code execution</a:t>
            </a:r>
          </a:p>
          <a:p>
            <a:r>
              <a:rPr lang="en-US" sz="2400" dirty="0"/>
              <a:t>CSS(cascade Style sheet)</a:t>
            </a:r>
          </a:p>
          <a:p>
            <a:r>
              <a:rPr lang="en-US" sz="2400" dirty="0"/>
              <a:t>Mouse Hover (mouse over any thing in the page)</a:t>
            </a:r>
          </a:p>
        </p:txBody>
      </p:sp>
    </p:spTree>
    <p:extLst>
      <p:ext uri="{BB962C8B-B14F-4D97-AF65-F5344CB8AC3E}">
        <p14:creationId xmlns:p14="http://schemas.microsoft.com/office/powerpoint/2010/main" val="170794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Synchronization:3 kind</a:t>
            </a:r>
          </a:p>
          <a:p>
            <a:r>
              <a:rPr lang="en-US" dirty="0"/>
              <a:t>1)</a:t>
            </a:r>
            <a:r>
              <a:rPr lang="en-US" dirty="0" err="1"/>
              <a:t>Implicite</a:t>
            </a:r>
            <a:endParaRPr lang="en-US" dirty="0"/>
          </a:p>
          <a:p>
            <a:r>
              <a:rPr lang="en-US" dirty="0"/>
              <a:t>2)</a:t>
            </a:r>
            <a:r>
              <a:rPr lang="en-US" dirty="0" err="1"/>
              <a:t>Explicite</a:t>
            </a:r>
            <a:endParaRPr lang="en-US" dirty="0"/>
          </a:p>
          <a:p>
            <a:r>
              <a:rPr lang="en-US" dirty="0"/>
              <a:t>3)Fluent</a:t>
            </a:r>
          </a:p>
          <a:p>
            <a:r>
              <a:rPr lang="en-US" dirty="0"/>
              <a:t>Use for synchronization: wait or </a:t>
            </a:r>
            <a:r>
              <a:rPr lang="en-US" dirty="0" err="1"/>
              <a:t>Thread.sleep</a:t>
            </a:r>
            <a:r>
              <a:rPr lang="en-US" dirty="0"/>
              <a:t>(500) or </a:t>
            </a:r>
            <a:r>
              <a:rPr lang="en-US" dirty="0" err="1"/>
              <a:t>SetTimeout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7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TagNmae</a:t>
            </a:r>
            <a:endParaRPr lang="en-US" dirty="0"/>
          </a:p>
          <a:p>
            <a:r>
              <a:rPr lang="en-US" dirty="0" err="1"/>
              <a:t>CSSLocator</a:t>
            </a:r>
            <a:endParaRPr lang="en-US" dirty="0"/>
          </a:p>
          <a:p>
            <a:r>
              <a:rPr lang="en-US" dirty="0" err="1"/>
              <a:t>Linktext</a:t>
            </a:r>
            <a:endParaRPr lang="en-US" dirty="0"/>
          </a:p>
          <a:p>
            <a:r>
              <a:rPr lang="en-US" dirty="0" err="1"/>
              <a:t>Xpath</a:t>
            </a:r>
            <a:r>
              <a:rPr lang="en-US" dirty="0"/>
              <a:t>: code</a:t>
            </a:r>
          </a:p>
          <a:p>
            <a:pPr lvl="1"/>
            <a:r>
              <a:rPr lang="en-US" dirty="0"/>
              <a:t>a) common object:     //ID/</a:t>
            </a:r>
            <a:r>
              <a:rPr lang="en-US" dirty="0" err="1"/>
              <a:t>Tagname</a:t>
            </a:r>
            <a:r>
              <a:rPr lang="en-US" dirty="0"/>
              <a:t>/</a:t>
            </a:r>
            <a:r>
              <a:rPr lang="en-US" dirty="0" err="1"/>
              <a:t>Linktext</a:t>
            </a:r>
            <a:endParaRPr lang="en-US" dirty="0"/>
          </a:p>
          <a:p>
            <a:pPr lvl="1"/>
            <a:r>
              <a:rPr lang="en-US" dirty="0"/>
              <a:t>b) Dynamic object:    we need same as common code: //ID/</a:t>
            </a:r>
            <a:r>
              <a:rPr lang="en-US" dirty="0" err="1"/>
              <a:t>Tagname</a:t>
            </a:r>
            <a:r>
              <a:rPr lang="en-US" dirty="0"/>
              <a:t>/</a:t>
            </a:r>
            <a:r>
              <a:rPr lang="en-US" dirty="0" err="1"/>
              <a:t>Linktext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 but we need relation like this //</a:t>
            </a:r>
            <a:r>
              <a:rPr lang="en-US" dirty="0" err="1"/>
              <a:t>ParentClassLocator</a:t>
            </a:r>
            <a:r>
              <a:rPr lang="en-US" dirty="0"/>
              <a:t>/</a:t>
            </a:r>
            <a:r>
              <a:rPr lang="en-US" dirty="0" err="1"/>
              <a:t>ChildClassLocator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7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WebElement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Select method:</a:t>
            </a:r>
          </a:p>
          <a:p>
            <a:endParaRPr lang="en-US" dirty="0"/>
          </a:p>
          <a:p>
            <a:r>
              <a:rPr lang="en-US" dirty="0" err="1"/>
              <a:t>Addscript</a:t>
            </a:r>
            <a:r>
              <a:rPr lang="en-US" dirty="0"/>
              <a:t>: upload pictures</a:t>
            </a:r>
          </a:p>
          <a:p>
            <a:endParaRPr lang="en-US" dirty="0"/>
          </a:p>
          <a:p>
            <a:r>
              <a:rPr lang="en-US" dirty="0"/>
              <a:t>Count method:</a:t>
            </a:r>
          </a:p>
          <a:p>
            <a:endParaRPr lang="en-US" dirty="0"/>
          </a:p>
          <a:p>
            <a:r>
              <a:rPr lang="en-US" dirty="0"/>
              <a:t>Assert All Links: </a:t>
            </a:r>
          </a:p>
          <a:p>
            <a:r>
              <a:rPr lang="en-US" dirty="0"/>
              <a:t>Assert All field:</a:t>
            </a:r>
          </a:p>
          <a:p>
            <a:r>
              <a:rPr lang="en-US" dirty="0"/>
              <a:t>Store: store a expected value</a:t>
            </a:r>
          </a:p>
          <a:p>
            <a:endParaRPr lang="en-US" dirty="0"/>
          </a:p>
          <a:p>
            <a:r>
              <a:rPr lang="en-US" dirty="0" err="1"/>
              <a:t>SetTimeOut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5608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36401"/>
              </p:ext>
            </p:extLst>
          </p:nvPr>
        </p:nvGraphicFramePr>
        <p:xfrm>
          <a:off x="655781" y="203201"/>
          <a:ext cx="10668000" cy="621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37"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815">
                <a:tc>
                  <a:txBody>
                    <a:bodyPr/>
                    <a:lstStyle/>
                    <a:p>
                      <a:r>
                        <a:rPr lang="en-US" sz="1800"/>
                        <a:t>Object is an </a:t>
                      </a:r>
                      <a:r>
                        <a:rPr lang="en-US" sz="1800" b="1"/>
                        <a:t>instance</a:t>
                      </a:r>
                      <a:r>
                        <a:rPr lang="en-US" sz="1800"/>
                        <a:t> of a class.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 is a </a:t>
                      </a:r>
                      <a:r>
                        <a:rPr lang="en-US" sz="1800" b="1" dirty="0"/>
                        <a:t>blueprint or template</a:t>
                      </a:r>
                      <a:r>
                        <a:rPr lang="en-US" sz="1800" dirty="0"/>
                        <a:t> from which objects are created.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592">
                <a:tc>
                  <a:txBody>
                    <a:bodyPr/>
                    <a:lstStyle/>
                    <a:p>
                      <a:r>
                        <a:rPr lang="en-US" sz="1800"/>
                        <a:t>Object is a </a:t>
                      </a:r>
                      <a:r>
                        <a:rPr lang="en-US" sz="1800" b="1"/>
                        <a:t>real world entity</a:t>
                      </a:r>
                      <a:r>
                        <a:rPr lang="en-US" sz="1800"/>
                        <a:t> such as pen, laptop, mobile, bed, keyboard, mouse, chair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is a </a:t>
                      </a:r>
                      <a:r>
                        <a:rPr lang="en-US" sz="1800" b="1"/>
                        <a:t>group of similar objects</a:t>
                      </a:r>
                      <a:r>
                        <a:rPr lang="en-US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r>
                        <a:rPr lang="en-US" sz="1800"/>
                        <a:t>Object is a </a:t>
                      </a:r>
                      <a:r>
                        <a:rPr lang="en-US" sz="1800" b="1"/>
                        <a:t>physical</a:t>
                      </a:r>
                      <a:r>
                        <a:rPr lang="en-US" sz="1800"/>
                        <a:t> entity.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is a </a:t>
                      </a:r>
                      <a:r>
                        <a:rPr lang="en-US" sz="1800" b="1"/>
                        <a:t>logical</a:t>
                      </a:r>
                      <a:r>
                        <a:rPr lang="en-US" sz="1800"/>
                        <a:t> entity.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2592">
                <a:tc>
                  <a:txBody>
                    <a:bodyPr/>
                    <a:lstStyle/>
                    <a:p>
                      <a:r>
                        <a:rPr lang="en-US" sz="1800" dirty="0"/>
                        <a:t>Object is created through </a:t>
                      </a:r>
                      <a:r>
                        <a:rPr lang="en-US" sz="1800" b="1" dirty="0"/>
                        <a:t>new </a:t>
                      </a:r>
                      <a:r>
                        <a:rPr lang="en-US" sz="1800" b="0" dirty="0"/>
                        <a:t>keyword</a:t>
                      </a:r>
                      <a:r>
                        <a:rPr lang="en-US" sz="1800" dirty="0"/>
                        <a:t> mainly e.g.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Student s1=new Student();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 is declared using </a:t>
                      </a:r>
                      <a:r>
                        <a:rPr lang="en-US" sz="1800" b="1" dirty="0"/>
                        <a:t>class </a:t>
                      </a:r>
                      <a:r>
                        <a:rPr lang="en-US" sz="1800" b="0" dirty="0"/>
                        <a:t>keyword</a:t>
                      </a:r>
                      <a:r>
                        <a:rPr lang="en-US" sz="1800" dirty="0"/>
                        <a:t> e.g.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Public class Student{}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815">
                <a:tc>
                  <a:txBody>
                    <a:bodyPr/>
                    <a:lstStyle/>
                    <a:p>
                      <a:r>
                        <a:rPr lang="en-US" sz="1800"/>
                        <a:t>Object is created </a:t>
                      </a:r>
                      <a:r>
                        <a:rPr lang="en-US" sz="1800" b="1"/>
                        <a:t>many times</a:t>
                      </a:r>
                      <a:r>
                        <a:rPr lang="en-US" sz="1800"/>
                        <a:t> as per requirement.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is declared </a:t>
                      </a:r>
                      <a:r>
                        <a:rPr lang="en-US" sz="1800" b="1"/>
                        <a:t>once</a:t>
                      </a:r>
                      <a:r>
                        <a:rPr lang="en-US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815">
                <a:tc>
                  <a:txBody>
                    <a:bodyPr/>
                    <a:lstStyle/>
                    <a:p>
                      <a:r>
                        <a:rPr lang="en-US" sz="1800"/>
                        <a:t>Object </a:t>
                      </a:r>
                      <a:r>
                        <a:rPr lang="en-US" sz="1800" b="1"/>
                        <a:t>allocates memory when it is created</a:t>
                      </a:r>
                      <a:r>
                        <a:rPr lang="en-US" sz="18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</a:t>
                      </a:r>
                      <a:r>
                        <a:rPr lang="en-US" sz="1800" b="1"/>
                        <a:t>doesn't allocated memory when it is created</a:t>
                      </a:r>
                      <a:r>
                        <a:rPr lang="en-US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3370">
                <a:tc>
                  <a:txBody>
                    <a:bodyPr/>
                    <a:lstStyle/>
                    <a:p>
                      <a:r>
                        <a:rPr lang="en-US" sz="1800" dirty="0"/>
                        <a:t>There are </a:t>
                      </a:r>
                      <a:r>
                        <a:rPr lang="en-US" sz="1800" b="1" dirty="0"/>
                        <a:t>many ways to create object</a:t>
                      </a:r>
                      <a:r>
                        <a:rPr lang="en-US" sz="1800" dirty="0"/>
                        <a:t> in java such as </a:t>
                      </a:r>
                      <a:r>
                        <a:rPr lang="en-US" sz="1800" b="1" dirty="0"/>
                        <a:t>new</a:t>
                      </a:r>
                      <a:r>
                        <a:rPr lang="en-US" sz="1800" dirty="0"/>
                        <a:t> keyword, </a:t>
                      </a:r>
                      <a:r>
                        <a:rPr lang="en-US" sz="1800" b="1" dirty="0"/>
                        <a:t>new Instance() </a:t>
                      </a:r>
                      <a:r>
                        <a:rPr lang="en-US" sz="1800" dirty="0"/>
                        <a:t>method, </a:t>
                      </a:r>
                      <a:r>
                        <a:rPr lang="en-US" sz="1800" b="1" dirty="0"/>
                        <a:t>clone() </a:t>
                      </a:r>
                      <a:r>
                        <a:rPr lang="en-US" sz="1800" dirty="0"/>
                        <a:t>method, </a:t>
                      </a:r>
                      <a:r>
                        <a:rPr lang="en-US" sz="1800" b="1" dirty="0"/>
                        <a:t>factory</a:t>
                      </a:r>
                      <a:r>
                        <a:rPr lang="en-US" sz="1800" dirty="0"/>
                        <a:t> method and </a:t>
                      </a:r>
                      <a:r>
                        <a:rPr lang="en-US" sz="1800" b="1" dirty="0"/>
                        <a:t>deserialization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There is only </a:t>
                      </a:r>
                      <a:r>
                        <a:rPr lang="en-US" sz="1800" b="1" dirty="0"/>
                        <a:t>one way to define class</a:t>
                      </a:r>
                      <a:r>
                        <a:rPr lang="en-US" sz="1800" dirty="0"/>
                        <a:t> in java using </a:t>
                      </a:r>
                      <a:r>
                        <a:rPr lang="en-US" sz="1800" b="1" dirty="0"/>
                        <a:t>class</a:t>
                      </a:r>
                      <a:r>
                        <a:rPr lang="en-US" sz="1800" dirty="0"/>
                        <a:t> keyword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2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class v object: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56" y="3268662"/>
            <a:ext cx="3810000" cy="2085975"/>
          </a:xfrm>
        </p:spPr>
      </p:pic>
    </p:spTree>
    <p:extLst>
      <p:ext uri="{BB962C8B-B14F-4D97-AF65-F5344CB8AC3E}">
        <p14:creationId xmlns:p14="http://schemas.microsoft.com/office/powerpoint/2010/main" val="4155735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stream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732645"/>
          </a:xfrm>
        </p:spPr>
        <p:txBody>
          <a:bodyPr>
            <a:noAutofit/>
          </a:bodyPr>
          <a:lstStyle/>
          <a:p>
            <a:pPr lvl="0"/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System.out.</a:t>
            </a:r>
            <a:r>
              <a:rPr lang="en-US" sz="2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("</a:t>
            </a:r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Hello Java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");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System.out.</a:t>
            </a:r>
            <a:r>
              <a:rPr lang="en-US" sz="2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(“</a:t>
            </a:r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welcome Java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");</a:t>
            </a: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output: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line : </a:t>
            </a:r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Hello Java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nd</a:t>
            </a: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line : </a:t>
            </a:r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welcome Java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rial Unicode MS" panose="020B0604020202020204" pitchFamily="34" charset="-128"/>
              </a:rPr>
              <a:t>Println</a:t>
            </a:r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go to next line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System.out.</a:t>
            </a:r>
            <a:r>
              <a:rPr lang="en-US" sz="2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("</a:t>
            </a:r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Hello Java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");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System.out.</a:t>
            </a:r>
            <a:r>
              <a:rPr lang="en-US" sz="2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(“</a:t>
            </a:r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welcome Java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");</a:t>
            </a: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output: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Only one line: </a:t>
            </a:r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Hello Java welcome Java</a:t>
            </a:r>
          </a:p>
          <a:p>
            <a:r>
              <a:rPr lang="en-US" sz="2400" dirty="0">
                <a:solidFill>
                  <a:srgbClr val="00B0F0"/>
                </a:solidFill>
                <a:latin typeface="Arial Unicode MS" panose="020B0604020202020204" pitchFamily="34" charset="-128"/>
              </a:rPr>
              <a:t>Print: 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remain same line</a:t>
            </a:r>
          </a:p>
          <a:p>
            <a:endParaRPr lang="en-US" sz="2400" dirty="0">
              <a:solidFill>
                <a:srgbClr val="00B0F0"/>
              </a:solidFill>
              <a:latin typeface="Arial Unicode MS" panose="020B0604020202020204" pitchFamily="34" charset="-128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449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8" y="662478"/>
            <a:ext cx="10058400" cy="49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626"/>
            <a:ext cx="12207334" cy="68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1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Locator?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Locator can be termed as an address that identifies a web element uniquely within the webpage. Locators are the HTML properties of a web element which tells the Selenium about the web element it need to perform action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7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open browser:</a:t>
            </a:r>
          </a:p>
        </p:txBody>
      </p:sp>
      <p:pic>
        <p:nvPicPr>
          <p:cNvPr id="61443" name="Content Placeholder 3" descr="first scrip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3564761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diverse range of web elements. </a:t>
            </a:r>
            <a:r>
              <a:rPr lang="en-US" b="1" dirty="0"/>
              <a:t>The most common amongst them are:</a:t>
            </a:r>
            <a:endParaRPr lang="en-US" dirty="0"/>
          </a:p>
          <a:p>
            <a:r>
              <a:rPr lang="en-US" dirty="0"/>
              <a:t>Text box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Drop Down</a:t>
            </a:r>
          </a:p>
          <a:p>
            <a:r>
              <a:rPr lang="en-US" dirty="0"/>
              <a:t>Hyperlink</a:t>
            </a:r>
          </a:p>
          <a:p>
            <a:r>
              <a:rPr lang="en-US" dirty="0"/>
              <a:t>Check Box</a:t>
            </a:r>
          </a:p>
          <a:p>
            <a:r>
              <a:rPr lang="en-US" dirty="0"/>
              <a:t>Radio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5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9" y="973668"/>
            <a:ext cx="10857038" cy="4947226"/>
          </a:xfrm>
        </p:spPr>
      </p:pic>
    </p:spTree>
    <p:extLst>
      <p:ext uri="{BB962C8B-B14F-4D97-AF65-F5344CB8AC3E}">
        <p14:creationId xmlns:p14="http://schemas.microsoft.com/office/powerpoint/2010/main" val="253234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JS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68566"/>
              </p:ext>
            </p:extLst>
          </p:nvPr>
        </p:nvGraphicFramePr>
        <p:xfrm>
          <a:off x="1155700" y="2603500"/>
          <a:ext cx="8824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site</a:t>
                      </a:r>
                      <a:r>
                        <a:rPr lang="en-US" baseline="0" dirty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Browsed site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 descr="dri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9" y="990600"/>
            <a:ext cx="86709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Box 4"/>
          <p:cNvSpPr txBox="1">
            <a:spLocks noChangeArrowheads="1"/>
          </p:cNvSpPr>
          <p:nvPr/>
        </p:nvSpPr>
        <p:spPr bwMode="auto">
          <a:xfrm>
            <a:off x="2286000" y="54864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driver.close(); </a:t>
            </a:r>
          </a:p>
        </p:txBody>
      </p:sp>
    </p:spTree>
    <p:extLst>
      <p:ext uri="{BB962C8B-B14F-4D97-AF65-F5344CB8AC3E}">
        <p14:creationId xmlns:p14="http://schemas.microsoft.com/office/powerpoint/2010/main" val="200423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2557" y="923730"/>
          <a:ext cx="11364684" cy="49265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1641">
                <a:tc>
                  <a:txBody>
                    <a:bodyPr/>
                    <a:lstStyle/>
                    <a:p>
                      <a:r>
                        <a:rPr lang="en-US" dirty="0"/>
                        <a:t>Selenium </a:t>
                      </a:r>
                      <a:r>
                        <a:rPr lang="en-US" dirty="0" err="1"/>
                        <a:t>WebDriver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FirefoxDriver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ChromeDriver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InternetExplore</a:t>
                      </a:r>
                      <a:r>
                        <a:rPr lang="en-US" dirty="0"/>
                        <a:t> Driver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641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641"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  <a:r>
                        <a:rPr lang="en-US" baseline="0" dirty="0"/>
                        <a:t>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 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 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  <a:r>
                        <a:rPr lang="en-US" baseline="0" dirty="0"/>
                        <a:t> 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641">
                <a:tc>
                  <a:txBody>
                    <a:bodyPr/>
                    <a:lstStyle/>
                    <a:p>
                      <a:r>
                        <a:rPr lang="en-US" dirty="0"/>
                        <a:t>JARs, Plugins, dependencies,</a:t>
                      </a:r>
                    </a:p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JARs,</a:t>
                      </a:r>
                      <a:r>
                        <a:rPr lang="en-US" baseline="0" dirty="0"/>
                        <a:t>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JARs,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JARs, Methods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JARs, Methods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5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65964" y="705732"/>
          <a:ext cx="9917307" cy="2893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5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5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5769">
                  <a:extLst>
                    <a:ext uri="{9D8B030D-6E8A-4147-A177-3AD203B41FA5}">
                      <a16:colId xmlns:a16="http://schemas.microsoft.com/office/drawing/2014/main" val="2286689299"/>
                    </a:ext>
                  </a:extLst>
                </a:gridCol>
              </a:tblGrid>
              <a:tr h="17182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Maven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TestNg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Junite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Eclipse/STS/Visual</a:t>
                      </a:r>
                      <a:r>
                        <a:rPr lang="en-US" baseline="0" dirty="0"/>
                        <a:t> studio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291">
                <a:tc>
                  <a:txBody>
                    <a:bodyPr/>
                    <a:lstStyle/>
                    <a:p>
                      <a:r>
                        <a:rPr lang="en-US" dirty="0"/>
                        <a:t>Build Tool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 helper/code writing or runner helper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484455" y="3852277"/>
          <a:ext cx="7455960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8401">
                <a:tc>
                  <a:txBody>
                    <a:bodyPr/>
                    <a:lstStyle/>
                    <a:p>
                      <a:r>
                        <a:rPr lang="en-US" dirty="0"/>
                        <a:t>Jenkins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/SVN/TFS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Cucumber/</a:t>
                      </a:r>
                      <a:r>
                        <a:rPr lang="en-US" dirty="0" err="1"/>
                        <a:t>Specflow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SOAP UI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Jmeter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 err="1"/>
                        <a:t>LoadRunner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 +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BDD/ATDD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service</a:t>
                      </a:r>
                    </a:p>
                    <a:p>
                      <a:r>
                        <a:rPr lang="en-US" dirty="0"/>
                        <a:t>Testing(SOAP &amp; REST)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+ API testing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3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62268" y="5410200"/>
            <a:ext cx="276229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50800"/>
              </a:rPr>
              <a:t>THANKS</a:t>
            </a:r>
          </a:p>
        </p:txBody>
      </p:sp>
      <p:pic>
        <p:nvPicPr>
          <p:cNvPr id="63491" name="Content Placeholder 4" descr="project-managemen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609600"/>
            <a:ext cx="6883400" cy="4686300"/>
          </a:xfrm>
        </p:spPr>
      </p:pic>
    </p:spTree>
    <p:extLst>
      <p:ext uri="{BB962C8B-B14F-4D97-AF65-F5344CB8AC3E}">
        <p14:creationId xmlns:p14="http://schemas.microsoft.com/office/powerpoint/2010/main" val="195219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Locator?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Locator can be termed as an </a:t>
            </a:r>
            <a:r>
              <a:rPr lang="en-US" dirty="0">
                <a:solidFill>
                  <a:srgbClr val="FF0000"/>
                </a:solidFill>
              </a:rPr>
              <a:t>address</a:t>
            </a:r>
            <a:r>
              <a:rPr lang="en-US" dirty="0"/>
              <a:t> that identifies </a:t>
            </a:r>
            <a:r>
              <a:rPr lang="en-US" dirty="0">
                <a:solidFill>
                  <a:srgbClr val="FF0000"/>
                </a:solidFill>
              </a:rPr>
              <a:t>a web element </a:t>
            </a:r>
            <a:r>
              <a:rPr lang="en-US" dirty="0"/>
              <a:t>uniquely within the webpage. </a:t>
            </a:r>
          </a:p>
          <a:p>
            <a:r>
              <a:rPr lang="en-US" dirty="0"/>
              <a:t>Locators are the </a:t>
            </a:r>
            <a:r>
              <a:rPr lang="en-US" dirty="0">
                <a:solidFill>
                  <a:srgbClr val="FF0000"/>
                </a:solidFill>
              </a:rPr>
              <a:t>HTML properties of a web element </a:t>
            </a:r>
            <a:r>
              <a:rPr lang="en-US" dirty="0"/>
              <a:t>which tells the Selenium about the web element it need to perform action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5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3573</TotalTime>
  <Words>1253</Words>
  <Application>Microsoft Office PowerPoint</Application>
  <PresentationFormat>Widescreen</PresentationFormat>
  <Paragraphs>277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Unicode MS</vt:lpstr>
      <vt:lpstr>Century Gothic</vt:lpstr>
      <vt:lpstr>Wingdings</vt:lpstr>
      <vt:lpstr>Wingdings 2</vt:lpstr>
      <vt:lpstr>Wingdings 3</vt:lpstr>
      <vt:lpstr>Ion Boardroom</vt:lpstr>
      <vt:lpstr>PowerPoint Presentation</vt:lpstr>
      <vt:lpstr>PowerPoint Presentation</vt:lpstr>
      <vt:lpstr>Webdriver interface</vt:lpstr>
      <vt:lpstr>How to open browser:</vt:lpstr>
      <vt:lpstr>PowerPoint Presentation</vt:lpstr>
      <vt:lpstr>PowerPoint Presentation</vt:lpstr>
      <vt:lpstr>PowerPoint Presentation</vt:lpstr>
      <vt:lpstr>PowerPoint Presentation</vt:lpstr>
      <vt:lpstr>What is Locator?</vt:lpstr>
      <vt:lpstr>PowerPoint Presentation</vt:lpstr>
      <vt:lpstr>PowerPoint Presentation</vt:lpstr>
      <vt:lpstr>Synchronization: </vt:lpstr>
      <vt:lpstr>Default wait time in QTP=10 sec but Selenium =0 sec</vt:lpstr>
      <vt:lpstr>PowerPoint Presentation</vt:lpstr>
      <vt:lpstr>PowerPoint Presentation</vt:lpstr>
      <vt:lpstr>JENKEN</vt:lpstr>
      <vt:lpstr>Constructor</vt:lpstr>
      <vt:lpstr>Object Oriented Programming (OOPs) </vt:lpstr>
      <vt:lpstr>Advantage of OOP</vt:lpstr>
      <vt:lpstr>Abstraction</vt:lpstr>
      <vt:lpstr>Encapsulation</vt:lpstr>
      <vt:lpstr>PowerPoint Presentation</vt:lpstr>
      <vt:lpstr>.</vt:lpstr>
      <vt:lpstr>Polymorphism: Is the ability of methods to behave differently , based on the object calling it</vt:lpstr>
      <vt:lpstr>PowerPoint Presentation</vt:lpstr>
      <vt:lpstr>JAVA Programing Structure</vt:lpstr>
      <vt:lpstr>Class structure </vt:lpstr>
      <vt:lpstr>What is Class??</vt:lpstr>
      <vt:lpstr>Public static void main</vt:lpstr>
      <vt:lpstr>Some terminology</vt:lpstr>
      <vt:lpstr>PowerPoint Presentation</vt:lpstr>
      <vt:lpstr>Locator</vt:lpstr>
      <vt:lpstr>PowerPoint Presentation</vt:lpstr>
      <vt:lpstr>PowerPoint Presentation</vt:lpstr>
      <vt:lpstr>Difference between class v object:</vt:lpstr>
      <vt:lpstr>Print stream</vt:lpstr>
      <vt:lpstr>PowerPoint Presentation</vt:lpstr>
      <vt:lpstr>PowerPoint Presentation</vt:lpstr>
      <vt:lpstr>What is Locator?</vt:lpstr>
      <vt:lpstr>PowerPoint Presentation</vt:lpstr>
      <vt:lpstr>PowerPoint Presentation</vt:lpstr>
      <vt:lpstr>Java vs JS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sarower ahmmed</dc:creator>
  <cp:lastModifiedBy>Islam, Mohammad</cp:lastModifiedBy>
  <cp:revision>118</cp:revision>
  <dcterms:created xsi:type="dcterms:W3CDTF">2016-03-13T19:11:17Z</dcterms:created>
  <dcterms:modified xsi:type="dcterms:W3CDTF">2018-08-02T00:48:03Z</dcterms:modified>
</cp:coreProperties>
</file>