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7" r:id="rId2"/>
    <p:sldId id="258" r:id="rId3"/>
    <p:sldId id="285" r:id="rId4"/>
    <p:sldId id="315" r:id="rId5"/>
    <p:sldId id="296" r:id="rId6"/>
    <p:sldId id="291" r:id="rId7"/>
    <p:sldId id="297" r:id="rId8"/>
    <p:sldId id="292" r:id="rId9"/>
    <p:sldId id="293" r:id="rId10"/>
    <p:sldId id="294" r:id="rId11"/>
    <p:sldId id="286" r:id="rId12"/>
    <p:sldId id="287" r:id="rId13"/>
    <p:sldId id="288" r:id="rId14"/>
    <p:sldId id="295" r:id="rId15"/>
    <p:sldId id="289" r:id="rId16"/>
    <p:sldId id="298" r:id="rId17"/>
    <p:sldId id="299" r:id="rId18"/>
    <p:sldId id="300" r:id="rId19"/>
    <p:sldId id="301" r:id="rId20"/>
    <p:sldId id="302" r:id="rId21"/>
    <p:sldId id="259" r:id="rId22"/>
    <p:sldId id="308" r:id="rId23"/>
    <p:sldId id="309" r:id="rId24"/>
    <p:sldId id="310" r:id="rId25"/>
    <p:sldId id="311" r:id="rId26"/>
    <p:sldId id="312" r:id="rId27"/>
    <p:sldId id="260" r:id="rId28"/>
    <p:sldId id="261" r:id="rId29"/>
    <p:sldId id="270" r:id="rId30"/>
    <p:sldId id="271" r:id="rId31"/>
    <p:sldId id="267" r:id="rId32"/>
    <p:sldId id="269" r:id="rId33"/>
    <p:sldId id="266" r:id="rId34"/>
    <p:sldId id="314" r:id="rId35"/>
    <p:sldId id="278" r:id="rId36"/>
    <p:sldId id="279" r:id="rId37"/>
    <p:sldId id="272" r:id="rId38"/>
    <p:sldId id="306" r:id="rId39"/>
    <p:sldId id="282" r:id="rId40"/>
    <p:sldId id="305" r:id="rId41"/>
    <p:sldId id="31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7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4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597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4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2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75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1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4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7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5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2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6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81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low-control-in-try-catch-finally-in-java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634489" y="5388099"/>
            <a:ext cx="3616470" cy="59560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</a:rPr>
              <a:t>SAROWER AHMMED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27" y="191602"/>
            <a:ext cx="7415295" cy="4945457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0456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mage result for classification of java excepti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2" r="9483"/>
          <a:stretch/>
        </p:blipFill>
        <p:spPr bwMode="auto">
          <a:xfrm>
            <a:off x="526472" y="284334"/>
            <a:ext cx="11203709" cy="625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classification of java excepti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0" r="10285"/>
          <a:stretch/>
        </p:blipFill>
        <p:spPr bwMode="auto">
          <a:xfrm>
            <a:off x="646111" y="452719"/>
            <a:ext cx="10806980" cy="579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 vs Run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solidFill>
                  <a:srgbClr val="00B0F0"/>
                </a:solidFill>
              </a:rPr>
              <a:t>Compile </a:t>
            </a:r>
            <a:r>
              <a:rPr lang="en-US" dirty="0">
                <a:solidFill>
                  <a:srgbClr val="00B0F0"/>
                </a:solidFill>
              </a:rPr>
              <a:t>time means something happens when you compile the program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  <a:p>
            <a:pPr fontAlgn="base"/>
            <a:r>
              <a:rPr lang="en-US" dirty="0">
                <a:solidFill>
                  <a:srgbClr val="00B0F0"/>
                </a:solidFill>
              </a:rPr>
              <a:t>compile time</a:t>
            </a:r>
            <a:r>
              <a:rPr lang="en-US" dirty="0" smtClean="0">
                <a:solidFill>
                  <a:srgbClr val="00B0F0"/>
                </a:solidFill>
              </a:rPr>
              <a:t>: Developer </a:t>
            </a:r>
            <a:r>
              <a:rPr lang="en-US" dirty="0">
                <a:solidFill>
                  <a:srgbClr val="00B0F0"/>
                </a:solidFill>
              </a:rPr>
              <a:t>writes the program in </a:t>
            </a:r>
            <a:r>
              <a:rPr lang="en-US" dirty="0"/>
              <a:t>.java </a:t>
            </a:r>
            <a:r>
              <a:rPr lang="en-US" dirty="0">
                <a:solidFill>
                  <a:srgbClr val="00B0F0"/>
                </a:solidFill>
              </a:rPr>
              <a:t>format &amp; converts in to the </a:t>
            </a:r>
            <a:r>
              <a:rPr lang="en-US" dirty="0"/>
              <a:t>Bytecode which is a class </a:t>
            </a:r>
            <a:r>
              <a:rPr lang="en-US" dirty="0" smtClean="0"/>
              <a:t>file</a:t>
            </a:r>
            <a:r>
              <a:rPr lang="en-US" dirty="0" smtClean="0">
                <a:solidFill>
                  <a:srgbClr val="00B0F0"/>
                </a:solidFill>
              </a:rPr>
              <a:t>, during </a:t>
            </a:r>
            <a:r>
              <a:rPr lang="en-US" dirty="0">
                <a:solidFill>
                  <a:srgbClr val="00B0F0"/>
                </a:solidFill>
              </a:rPr>
              <a:t>this compilation any error occurs can be defined as compile time error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>
                <a:solidFill>
                  <a:srgbClr val="FFC000"/>
                </a:solidFill>
              </a:rPr>
              <a:t>Run </a:t>
            </a:r>
            <a:r>
              <a:rPr lang="en-US" dirty="0">
                <a:solidFill>
                  <a:srgbClr val="FFC000"/>
                </a:solidFill>
              </a:rPr>
              <a:t>time means something happens when you run the program.</a:t>
            </a:r>
          </a:p>
          <a:p>
            <a:r>
              <a:rPr lang="en-US" dirty="0">
                <a:solidFill>
                  <a:srgbClr val="FFC000"/>
                </a:solidFill>
              </a:rPr>
              <a:t>Run </a:t>
            </a:r>
            <a:r>
              <a:rPr lang="en-US" dirty="0" smtClean="0">
                <a:solidFill>
                  <a:srgbClr val="FFC000"/>
                </a:solidFill>
              </a:rPr>
              <a:t>time: The </a:t>
            </a:r>
            <a:r>
              <a:rPr lang="en-US" dirty="0">
                <a:solidFill>
                  <a:srgbClr val="FFC000"/>
                </a:solidFill>
              </a:rPr>
              <a:t>generated </a:t>
            </a:r>
            <a:r>
              <a:rPr lang="en-US" dirty="0"/>
              <a:t>.class file </a:t>
            </a:r>
            <a:r>
              <a:rPr lang="en-US" dirty="0">
                <a:solidFill>
                  <a:srgbClr val="FFC000"/>
                </a:solidFill>
              </a:rPr>
              <a:t>is use by the application for its additional functionality &amp; the logic turns out be wrong and throws an error which is a run time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88292"/>
            <a:ext cx="8946541" cy="5260108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In Eclipse, compile time errors will be underlined in </a:t>
            </a:r>
            <a:r>
              <a:rPr lang="en-US" sz="2400" dirty="0" smtClean="0"/>
              <a:t>red.</a:t>
            </a:r>
          </a:p>
          <a:p>
            <a:pPr fontAlgn="base"/>
            <a:r>
              <a:rPr lang="en-US" sz="2400" dirty="0" smtClean="0"/>
              <a:t>Common </a:t>
            </a:r>
            <a:r>
              <a:rPr lang="en-US" sz="2400" dirty="0"/>
              <a:t>causes for compile time errors include:</a:t>
            </a:r>
          </a:p>
          <a:p>
            <a:pPr lvl="1" fontAlgn="base"/>
            <a:r>
              <a:rPr lang="en-US" sz="2400" dirty="0"/>
              <a:t>Syntax errors such as missing semi-colon or use of a reserved keyword (such as 'class').</a:t>
            </a:r>
          </a:p>
          <a:p>
            <a:pPr lvl="1" fontAlgn="base"/>
            <a:r>
              <a:rPr lang="en-US" sz="2400" dirty="0"/>
              <a:t>When you try and access a variable that is not in scope.</a:t>
            </a:r>
          </a:p>
          <a:p>
            <a:pPr lvl="1" fontAlgn="base"/>
            <a:r>
              <a:rPr lang="en-US" sz="2400" dirty="0"/>
              <a:t>When you declare multiple objects with the same name.</a:t>
            </a:r>
          </a:p>
          <a:p>
            <a:pPr fontAlgn="base"/>
            <a:r>
              <a:rPr lang="en-US" sz="2400" dirty="0"/>
              <a:t>If the compiler detects any errors during compilation it will fail to build a new assembly (or class file in Java</a:t>
            </a:r>
            <a:r>
              <a:rPr lang="en-US" sz="2400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05164"/>
            <a:ext cx="8946541" cy="5343235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Even if your code has no compile time errors, errors can still occur on run-time. Errors such as 'logic errors' and 'runtime errors'. A good example of a runtime error is as followed:</a:t>
            </a:r>
          </a:p>
          <a:p>
            <a:pPr fontAlgn="base"/>
            <a:r>
              <a:rPr lang="en-US" sz="2400" dirty="0"/>
              <a:t>Pretend you're going to store an item in an array at index 5 but the array's size is only 4. The compiler won't detect an error here because it understands that the array size is subject to change but on run-time you'll be thrown an exception.</a:t>
            </a:r>
          </a:p>
          <a:p>
            <a:pPr fontAlgn="base"/>
            <a:r>
              <a:rPr lang="en-US" sz="2400" dirty="0"/>
              <a:t>To detect which line exactly a run-time error occurs on you can use a combination of break points in Eclipse and proper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754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create some common exception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Error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 wrong code&gt;&gt;&gt; eclipse will be red color</a:t>
            </a:r>
          </a:p>
          <a:p>
            <a:r>
              <a:rPr lang="en-US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Exception</a:t>
            </a:r>
            <a:r>
              <a:rPr lang="en-US" dirty="0" smtClean="0">
                <a:sym typeface="Wingdings" panose="05000000000000000000" pitchFamily="2" charset="2"/>
              </a:rPr>
              <a:t> no red&gt;&gt;&gt;&gt; but if run than it will fail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Checked/ compile time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/>
              <a:t>IOException</a:t>
            </a:r>
            <a:endParaRPr lang="en-US" dirty="0"/>
          </a:p>
          <a:p>
            <a:pPr lvl="2"/>
            <a:r>
              <a:rPr lang="en-US" dirty="0" err="1"/>
              <a:t>Filenotfound</a:t>
            </a:r>
            <a:r>
              <a:rPr lang="en-US" dirty="0"/>
              <a:t> exception</a:t>
            </a:r>
          </a:p>
          <a:p>
            <a:pPr lvl="2"/>
            <a:r>
              <a:rPr lang="en-US" dirty="0"/>
              <a:t>SQL </a:t>
            </a:r>
            <a:r>
              <a:rPr lang="en-US" dirty="0" smtClean="0"/>
              <a:t>exception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Run time or Unchecked</a:t>
            </a:r>
            <a:endParaRPr lang="en-US" b="1" dirty="0">
              <a:solidFill>
                <a:srgbClr val="00B0F0"/>
              </a:solidFill>
            </a:endParaRPr>
          </a:p>
          <a:p>
            <a:pPr lvl="2"/>
            <a:r>
              <a:rPr lang="en-US" dirty="0" err="1"/>
              <a:t>Arethmaticexception</a:t>
            </a:r>
            <a:endParaRPr lang="en-US" dirty="0"/>
          </a:p>
          <a:p>
            <a:pPr lvl="2"/>
            <a:r>
              <a:rPr lang="en-US" dirty="0" err="1"/>
              <a:t>Indexoutofboundexception</a:t>
            </a:r>
            <a:endParaRPr lang="en-US" dirty="0"/>
          </a:p>
          <a:p>
            <a:pPr lvl="2"/>
            <a:r>
              <a:rPr lang="en-US" dirty="0"/>
              <a:t>Null point exception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below code for file not found/ Io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ReadExcelData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TestDataPath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XSSFWorkbook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workbook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XSSFWorkbook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XSSFSheet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sheet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workbook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.getSheetAt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ClassNotFoundException</a:t>
            </a:r>
            <a:r>
              <a:rPr lang="en-US" dirty="0"/>
              <a:t>, </a:t>
            </a:r>
            <a:r>
              <a:rPr lang="en-US" dirty="0" err="1" smtClean="0"/>
              <a:t>SQLException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DatabaseForStudent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oracle.jdbc.driver.OracleDriver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jdbc:oracle:thin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:@localhost:1522/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orcl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"sarower"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TYPE_SCROLL_SENSITIVE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CONCUR_READ_ONLY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employees"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point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CheckNullpointexception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fullName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 value::"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fullName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anotherName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"sarower"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anotherName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.concat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fullName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ArethmaticException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ArethmaticException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72656"/>
            <a:ext cx="8946541" cy="5675744"/>
          </a:xfrm>
        </p:spPr>
        <p:txBody>
          <a:bodyPr>
            <a:normAutofit/>
          </a:bodyPr>
          <a:lstStyle/>
          <a:p>
            <a:endParaRPr lang="en-US" sz="2800" dirty="0">
              <a:effectLst/>
            </a:endParaRPr>
          </a:p>
          <a:p>
            <a:r>
              <a:rPr lang="en-US" sz="2800" b="1" dirty="0">
                <a:effectLst/>
              </a:rPr>
              <a:t>Dictionary Meaning:</a:t>
            </a:r>
            <a:r>
              <a:rPr lang="en-US" sz="2800" dirty="0">
                <a:effectLst/>
              </a:rPr>
              <a:t> Exception is an abnormal condition</a:t>
            </a:r>
            <a:r>
              <a:rPr lang="en-US" sz="2800" dirty="0" smtClean="0">
                <a:effectLst/>
              </a:rPr>
              <a:t>.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In java, exception is an event that disrupts the normal flow of the </a:t>
            </a:r>
            <a:r>
              <a:rPr lang="en-US" sz="2800" dirty="0" smtClean="0">
                <a:effectLst/>
              </a:rPr>
              <a:t>program or methods run flow. </a:t>
            </a:r>
          </a:p>
          <a:p>
            <a:endParaRPr lang="en-US" sz="2800" b="1" dirty="0">
              <a:solidFill>
                <a:srgbClr val="FFC000"/>
              </a:solidFill>
            </a:endParaRPr>
          </a:p>
          <a:p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99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IndexOutOfboundException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1564"/>
            <a:ext cx="8946541" cy="4936835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CheckIndexOutOfBoundException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Allname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Allname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"sarower"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Allname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Mohit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Allname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Liton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Allname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Sujon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"Array size::"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Allname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Allname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Allname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(0));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Allname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Allname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Allname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(3));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Allname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(4));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What is exception handling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10506797" cy="2306646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Exception Handling is a mechanism to handle </a:t>
            </a:r>
            <a:r>
              <a:rPr lang="en-US" sz="3200" dirty="0" smtClean="0">
                <a:effectLst/>
              </a:rPr>
              <a:t>any exception or runtime errors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893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/unchecked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By try-catch</a:t>
            </a:r>
          </a:p>
          <a:p>
            <a:pPr fontAlgn="base"/>
            <a:r>
              <a:rPr lang="en-US" dirty="0" smtClean="0"/>
              <a:t>By try-with multiple catch </a:t>
            </a:r>
          </a:p>
          <a:p>
            <a:pPr fontAlgn="base"/>
            <a:r>
              <a:rPr lang="en-US" dirty="0" smtClean="0"/>
              <a:t>Try-multiple catch with Finally statement</a:t>
            </a:r>
          </a:p>
          <a:p>
            <a:pPr fontAlgn="base"/>
            <a:endParaRPr lang="en-US" dirty="0"/>
          </a:p>
          <a:p>
            <a:pPr fontAlgn="base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throws</a:t>
            </a: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07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time/checked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To prevent this compile time error we can handle the exception in two ways:</a:t>
            </a:r>
          </a:p>
          <a:p>
            <a:pPr fontAlgn="base"/>
            <a:r>
              <a:rPr lang="en-US" dirty="0" smtClean="0"/>
              <a:t>By </a:t>
            </a:r>
            <a:r>
              <a:rPr lang="en-US" dirty="0"/>
              <a:t>using </a:t>
            </a:r>
            <a:r>
              <a:rPr lang="en-US" dirty="0">
                <a:hlinkClick r:id="rId2"/>
              </a:rPr>
              <a:t>try catch</a:t>
            </a:r>
            <a:endParaRPr lang="en-US" dirty="0"/>
          </a:p>
          <a:p>
            <a:pPr fontAlgn="base"/>
            <a:r>
              <a:rPr lang="en-US" dirty="0"/>
              <a:t>By using </a:t>
            </a:r>
            <a:r>
              <a:rPr lang="en-US" b="1" dirty="0"/>
              <a:t>throws</a:t>
            </a:r>
            <a:r>
              <a:rPr lang="en-US" dirty="0"/>
              <a:t> 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points to remember about throws keyword: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throws </a:t>
            </a:r>
            <a:r>
              <a:rPr lang="en-US" dirty="0"/>
              <a:t>keyword is required only for checked exception and usage of throws keyword for unchecked exception is meaningless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throws keyword is required only to convince compiler and usage of throws keyword does not prevent abnormal termination of program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By the help of throws keyword we can provide information to the caller of the method about the exception.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64" y="502917"/>
            <a:ext cx="3260146" cy="6880866"/>
          </a:xfrm>
        </p:spPr>
      </p:pic>
    </p:spTree>
    <p:extLst>
      <p:ext uri="{BB962C8B-B14F-4D97-AF65-F5344CB8AC3E}">
        <p14:creationId xmlns:p14="http://schemas.microsoft.com/office/powerpoint/2010/main" val="16189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Why java need ?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600" dirty="0" smtClean="0"/>
              <a:t>To maintains the normal </a:t>
            </a:r>
            <a:r>
              <a:rPr lang="en-US" sz="2600" dirty="0"/>
              <a:t>flow of the </a:t>
            </a:r>
            <a:r>
              <a:rPr lang="en-US" sz="2600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3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Advantage of Exception Handling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t="-218" r="7066" b="44462"/>
          <a:stretch/>
        </p:blipFill>
        <p:spPr>
          <a:xfrm>
            <a:off x="1579418" y="1479550"/>
            <a:ext cx="8829962" cy="236277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9" y="4257963"/>
            <a:ext cx="8552871" cy="23471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086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need to handle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064027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Statement</a:t>
            </a:r>
            <a:r>
              <a:rPr lang="en-US" dirty="0">
                <a:effectLst/>
              </a:rPr>
              <a:t> 1;  </a:t>
            </a:r>
          </a:p>
          <a:p>
            <a:r>
              <a:rPr lang="en-US" dirty="0">
                <a:effectLst/>
              </a:rPr>
              <a:t>statement 2;  </a:t>
            </a:r>
          </a:p>
          <a:p>
            <a:r>
              <a:rPr lang="en-US" dirty="0">
                <a:effectLst/>
              </a:rPr>
              <a:t>statement 3;  ;//</a:t>
            </a:r>
            <a:r>
              <a:rPr lang="en-US" dirty="0">
                <a:solidFill>
                  <a:srgbClr val="FF0000"/>
                </a:solidFill>
                <a:effectLst/>
              </a:rPr>
              <a:t>exception occurs </a:t>
            </a:r>
            <a:r>
              <a:rPr lang="en-US" dirty="0">
                <a:effectLst/>
              </a:rPr>
              <a:t> </a:t>
            </a:r>
          </a:p>
          <a:p>
            <a:r>
              <a:rPr lang="en-US" dirty="0">
                <a:effectLst/>
              </a:rPr>
              <a:t>statement 4;  </a:t>
            </a:r>
          </a:p>
          <a:p>
            <a:r>
              <a:rPr lang="en-US" dirty="0">
                <a:effectLst/>
              </a:rPr>
              <a:t>statement </a:t>
            </a:r>
            <a:r>
              <a:rPr lang="en-US" dirty="0" smtClean="0">
                <a:effectLst/>
              </a:rPr>
              <a:t>5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statement 6;  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3637" y="3454400"/>
            <a:ext cx="2567709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If exception not handle than 4/5/6 will not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5"/>
          <a:stretch/>
        </p:blipFill>
        <p:spPr>
          <a:xfrm>
            <a:off x="366805" y="1071417"/>
            <a:ext cx="11446504" cy="5292437"/>
          </a:xfrm>
        </p:spPr>
      </p:pic>
      <p:sp>
        <p:nvSpPr>
          <p:cNvPr id="7" name="TextBox 6"/>
          <p:cNvSpPr txBox="1"/>
          <p:nvPr/>
        </p:nvSpPr>
        <p:spPr>
          <a:xfrm>
            <a:off x="1117600" y="397164"/>
            <a:ext cx="9347200" cy="40011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Exception created by method and passing to next methods, all failed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23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lassification of java excep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6" y="240145"/>
            <a:ext cx="9594106" cy="650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72508" y="3747290"/>
            <a:ext cx="314036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Unchecked Exception 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8144" y="3798091"/>
            <a:ext cx="314036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Compile time Exception or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7" y="766976"/>
            <a:ext cx="10952889" cy="5680006"/>
          </a:xfrm>
        </p:spPr>
      </p:pic>
      <p:sp>
        <p:nvSpPr>
          <p:cNvPr id="5" name="TextBox 4"/>
          <p:cNvSpPr txBox="1"/>
          <p:nvPr/>
        </p:nvSpPr>
        <p:spPr>
          <a:xfrm>
            <a:off x="1690255" y="766976"/>
            <a:ext cx="8442036" cy="64633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/>
              <a:t>Exception created by method and Cached by one method, so method after catch statement will run.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07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30909"/>
            <a:ext cx="11010180" cy="6242628"/>
          </a:xfrm>
        </p:spPr>
      </p:pic>
      <p:sp>
        <p:nvSpPr>
          <p:cNvPr id="3" name="TextBox 2"/>
          <p:cNvSpPr txBox="1"/>
          <p:nvPr/>
        </p:nvSpPr>
        <p:spPr>
          <a:xfrm>
            <a:off x="3519053" y="3345974"/>
            <a:ext cx="5892801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Try catch and throws are almost same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Catch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4" y="1804255"/>
            <a:ext cx="10165566" cy="2546072"/>
          </a:xfrm>
        </p:spPr>
      </p:pic>
    </p:spTree>
    <p:extLst>
      <p:ext uri="{BB962C8B-B14F-4D97-AF65-F5344CB8AC3E}">
        <p14:creationId xmlns:p14="http://schemas.microsoft.com/office/powerpoint/2010/main" val="27327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341442"/>
            <a:ext cx="10954326" cy="598431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8092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757" y="911409"/>
            <a:ext cx="10176352" cy="54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452718"/>
            <a:ext cx="11084071" cy="5731164"/>
          </a:xfrm>
        </p:spPr>
      </p:pic>
    </p:spTree>
    <p:extLst>
      <p:ext uri="{BB962C8B-B14F-4D97-AF65-F5344CB8AC3E}">
        <p14:creationId xmlns:p14="http://schemas.microsoft.com/office/powerpoint/2010/main" val="3768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48" y="840509"/>
            <a:ext cx="9693815" cy="5407891"/>
          </a:xfrm>
        </p:spPr>
      </p:pic>
    </p:spTree>
    <p:extLst>
      <p:ext uri="{BB962C8B-B14F-4D97-AF65-F5344CB8AC3E}">
        <p14:creationId xmlns:p14="http://schemas.microsoft.com/office/powerpoint/2010/main" val="20002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5" y="895926"/>
            <a:ext cx="10973537" cy="5606473"/>
          </a:xfrm>
          <a:ln>
            <a:solidFill>
              <a:srgbClr val="00B0F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387273" y="1228436"/>
            <a:ext cx="644698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Throws after methods name &amp; throw inside method /try block– when method handle exception and re throw it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58691" y="1893455"/>
            <a:ext cx="36945" cy="106218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7892"/>
            <a:ext cx="8946541" cy="4650508"/>
          </a:xfrm>
        </p:spPr>
        <p:txBody>
          <a:bodyPr>
            <a:normAutofit fontScale="92500"/>
          </a:bodyPr>
          <a:lstStyle/>
          <a:p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Public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getTemperature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Exception1, Exception2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temp=50;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statements...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temp &gt; 100)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too high temperature();</a:t>
            </a:r>
            <a:endParaRPr lang="en-US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statements...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tepm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0)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too low temperature();</a:t>
            </a:r>
            <a:endParaRPr lang="en-US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vs 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3928"/>
            <a:ext cx="8946541" cy="484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Throw: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void </a:t>
            </a:r>
            <a:r>
              <a:rPr lang="en-US" dirty="0" err="1">
                <a:solidFill>
                  <a:srgbClr val="00B0F0"/>
                </a:solidFill>
              </a:rPr>
              <a:t>deleteFile</a:t>
            </a:r>
            <a:r>
              <a:rPr lang="en-US" dirty="0">
                <a:solidFill>
                  <a:srgbClr val="00B0F0"/>
                </a:solidFill>
              </a:rPr>
              <a:t>(File file) throws </a:t>
            </a:r>
            <a:r>
              <a:rPr lang="en-US" dirty="0" err="1">
                <a:solidFill>
                  <a:srgbClr val="00B0F0"/>
                </a:solidFill>
              </a:rPr>
              <a:t>FileNotFoundException</a:t>
            </a:r>
            <a:r>
              <a:rPr lang="en-US" dirty="0">
                <a:solidFill>
                  <a:srgbClr val="00B0F0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if (!</a:t>
            </a:r>
            <a:r>
              <a:rPr lang="en-US" dirty="0" err="1">
                <a:solidFill>
                  <a:srgbClr val="00B0F0"/>
                </a:solidFill>
              </a:rPr>
              <a:t>file.exists</a:t>
            </a:r>
            <a:r>
              <a:rPr lang="en-US" dirty="0">
                <a:solidFill>
                  <a:srgbClr val="00B0F0"/>
                </a:solidFill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throw new </a:t>
            </a:r>
            <a:r>
              <a:rPr lang="en-US" dirty="0" err="1">
                <a:solidFill>
                  <a:srgbClr val="00B0F0"/>
                </a:solidFill>
              </a:rPr>
              <a:t>FileNotFoundException</a:t>
            </a:r>
            <a:r>
              <a:rPr lang="en-US" dirty="0">
                <a:solidFill>
                  <a:srgbClr val="00B0F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file.delete</a:t>
            </a:r>
            <a:r>
              <a:rPr lang="en-US" dirty="0">
                <a:solidFill>
                  <a:srgbClr val="00B0F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}</a:t>
            </a:r>
          </a:p>
          <a:p>
            <a:pPr marL="0" indent="0">
              <a:buNone/>
            </a:pPr>
            <a:r>
              <a:rPr lang="en-US" smtClean="0">
                <a:solidFill>
                  <a:srgbClr val="FFC000"/>
                </a:solidFill>
              </a:rPr>
              <a:t>Throws: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public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myMethod</a:t>
            </a:r>
            <a:r>
              <a:rPr lang="en-US" dirty="0">
                <a:solidFill>
                  <a:srgbClr val="00B0F0"/>
                </a:solidFill>
              </a:rPr>
              <a:t>() throws </a:t>
            </a:r>
            <a:r>
              <a:rPr lang="en-US" dirty="0" err="1">
                <a:solidFill>
                  <a:srgbClr val="00B0F0"/>
                </a:solidFill>
              </a:rPr>
              <a:t>IOException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ArithmeticException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NullPointerException</a:t>
            </a:r>
            <a:r>
              <a:rPr lang="en-US" dirty="0">
                <a:solidFill>
                  <a:srgbClr val="00B0F0"/>
                </a:solidFill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405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Wrong code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rgbClr val="FF0000"/>
                </a:solidFill>
              </a:rPr>
              <a:t> error</a:t>
            </a:r>
          </a:p>
          <a:p>
            <a:r>
              <a:rPr lang="en-US" b="1" dirty="0"/>
              <a:t> </a:t>
            </a:r>
          </a:p>
          <a:p>
            <a:r>
              <a:rPr lang="en-US" b="1" dirty="0">
                <a:solidFill>
                  <a:srgbClr val="FF0000"/>
                </a:solidFill>
              </a:rPr>
              <a:t>Wrong(logical/java rules)    &gt;&gt;&gt;  .java   &gt;&gt;&gt;&gt;.class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rgbClr val="FF0000"/>
                </a:solidFill>
              </a:rPr>
              <a:t> compile time exception(Red)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Run test (logical/java rules)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b="1" dirty="0"/>
              <a:t> runtime exception (no 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3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457309"/>
              </p:ext>
            </p:extLst>
          </p:nvPr>
        </p:nvGraphicFramePr>
        <p:xfrm>
          <a:off x="452582" y="452717"/>
          <a:ext cx="11231418" cy="5587866"/>
        </p:xfrm>
        <a:graphic>
          <a:graphicData uri="http://schemas.openxmlformats.org/drawingml/2006/table">
            <a:tbl>
              <a:tblPr/>
              <a:tblGrid>
                <a:gridCol w="5499896">
                  <a:extLst>
                    <a:ext uri="{9D8B030D-6E8A-4147-A177-3AD203B41FA5}">
                      <a16:colId xmlns:a16="http://schemas.microsoft.com/office/drawing/2014/main" val="3067917085"/>
                    </a:ext>
                  </a:extLst>
                </a:gridCol>
                <a:gridCol w="5731522">
                  <a:extLst>
                    <a:ext uri="{9D8B030D-6E8A-4147-A177-3AD203B41FA5}">
                      <a16:colId xmlns:a16="http://schemas.microsoft.com/office/drawing/2014/main" val="2828584967"/>
                    </a:ext>
                  </a:extLst>
                </a:gridCol>
              </a:tblGrid>
              <a:tr h="55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throw</a:t>
                      </a:r>
                    </a:p>
                  </a:txBody>
                  <a:tcPr marL="44447" marR="44447" marT="44447" marB="44447">
                    <a:lnL w="6350" cap="flat" cmpd="sng" algn="ctr">
                      <a:solidFill>
                        <a:srgbClr val="20B9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9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throws</a:t>
                      </a:r>
                    </a:p>
                  </a:txBody>
                  <a:tcPr marL="44447" marR="44447" marT="44447" marB="44447">
                    <a:lnL w="6350" cap="flat" cmpd="sng" algn="ctr">
                      <a:solidFill>
                        <a:srgbClr val="20B9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7F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44671"/>
                  </a:ext>
                </a:extLst>
              </a:tr>
              <a:tr h="9954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It is used to create a new Exception object and throw it</a:t>
                      </a:r>
                    </a:p>
                  </a:txBody>
                  <a:tcPr marL="44447" marR="44447" marT="44447" marB="44447">
                    <a:lnL w="12700" cap="flat" cmpd="sng" algn="ctr">
                      <a:solidFill>
                        <a:srgbClr val="F07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7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It is used in method definition, to declare that a risky method is being called.</a:t>
                      </a:r>
                    </a:p>
                  </a:txBody>
                  <a:tcPr marL="44447" marR="44447" marT="44447" marB="44447">
                    <a:lnL w="12700" cap="flat" cmpd="sng" algn="ctr">
                      <a:solidFill>
                        <a:srgbClr val="407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7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84621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Using throw keyword you can declare only one Exception at a time</a:t>
                      </a:r>
                    </a:p>
                  </a:txBody>
                  <a:tcPr marL="44447" marR="44447" marT="44447" marB="44447">
                    <a:lnL w="12700" cap="flat" cmpd="sng" algn="ctr">
                      <a:solidFill>
                        <a:srgbClr val="A07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Using throws keyword you can declare multiple exception at a time.</a:t>
                      </a:r>
                    </a:p>
                  </a:txBody>
                  <a:tcPr marL="44447" marR="44447" marT="44447" marB="44447">
                    <a:lnL w="12700" cap="flat" cmpd="sng" algn="ctr">
                      <a:solidFill>
                        <a:srgbClr val="007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7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984061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Use inside method body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47" marR="44447" marT="44447" marB="44447">
                    <a:lnL w="12700" cap="flat" cmpd="sng" algn="ctr">
                      <a:solidFill>
                        <a:srgbClr val="A07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C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Use at method signature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47" marR="44447" marT="44447" marB="44447">
                    <a:lnL w="12700" cap="flat" cmpd="sng" algn="ctr">
                      <a:solidFill>
                        <a:srgbClr val="807C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7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34448"/>
                  </a:ext>
                </a:extLst>
              </a:tr>
              <a:tr h="21342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Example: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throw new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IOException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("can not open connection");</a:t>
                      </a:r>
                    </a:p>
                  </a:txBody>
                  <a:tcPr marL="44447" marR="44447" marT="44447" marB="44447">
                    <a:lnL w="12700" cap="flat" cmpd="sng" algn="ctr">
                      <a:solidFill>
                        <a:srgbClr val="A07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C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7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Example: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throws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IOException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ArrayIndexBoundException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;</a:t>
                      </a:r>
                    </a:p>
                  </a:txBody>
                  <a:tcPr marL="44447" marR="44447" marT="44447" marB="44447">
                    <a:lnL w="12700" cap="flat" cmpd="sng" algn="ctr">
                      <a:solidFill>
                        <a:srgbClr val="807C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7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7B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14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2767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Image result for i got a jo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991" y="379984"/>
            <a:ext cx="4664147" cy="58003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4507" y="2084833"/>
            <a:ext cx="4334841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To All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2560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55" y="369454"/>
            <a:ext cx="10247548" cy="6242628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454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class or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Throwable </a:t>
            </a:r>
            <a:r>
              <a:rPr lang="en-US" dirty="0" smtClean="0">
                <a:sym typeface="Wingdings" panose="05000000000000000000" pitchFamily="2" charset="2"/>
              </a:rPr>
              <a:t> class or super class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Exception also class or subclass under </a:t>
            </a:r>
            <a:r>
              <a:rPr lang="en-US" dirty="0" smtClean="0"/>
              <a:t>Throwable class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47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selenium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NosuchElementfoundexception</a:t>
            </a:r>
            <a:endParaRPr lang="en-US" dirty="0" smtClean="0"/>
          </a:p>
          <a:p>
            <a:r>
              <a:rPr lang="en-US" dirty="0" err="1" smtClean="0"/>
              <a:t>StaleElementException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45" y="360218"/>
            <a:ext cx="10769600" cy="62444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476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175491"/>
            <a:ext cx="9827491" cy="6530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52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1081</TotalTime>
  <Words>986</Words>
  <Application>Microsoft Office PowerPoint</Application>
  <PresentationFormat>Widescreen</PresentationFormat>
  <Paragraphs>180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Century Gothic</vt:lpstr>
      <vt:lpstr>Consolas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it class or interface?</vt:lpstr>
      <vt:lpstr>Some selenium Exception</vt:lpstr>
      <vt:lpstr>PowerPoint Presentation</vt:lpstr>
      <vt:lpstr>PowerPoint Presentation</vt:lpstr>
      <vt:lpstr>PowerPoint Presentation</vt:lpstr>
      <vt:lpstr>PowerPoint Presentation</vt:lpstr>
      <vt:lpstr>Compile time vs Run Time</vt:lpstr>
      <vt:lpstr>PowerPoint Presentation</vt:lpstr>
      <vt:lpstr>PowerPoint Presentation</vt:lpstr>
      <vt:lpstr>Try to create some common exception in java</vt:lpstr>
      <vt:lpstr>Try below code for file not found/ Io exception</vt:lpstr>
      <vt:lpstr>ClassNotFoundException, SQLException</vt:lpstr>
      <vt:lpstr>Null point exception</vt:lpstr>
      <vt:lpstr>ArethmaticException</vt:lpstr>
      <vt:lpstr>IndexOutOfboundException</vt:lpstr>
      <vt:lpstr>What is exception handling </vt:lpstr>
      <vt:lpstr>Runtime /unchecked handle</vt:lpstr>
      <vt:lpstr>Compile time/checked handle</vt:lpstr>
      <vt:lpstr>Important points to remember about throws keyword: </vt:lpstr>
      <vt:lpstr>PowerPoint Presentation</vt:lpstr>
      <vt:lpstr>Why java need ? </vt:lpstr>
      <vt:lpstr>Advantage of Exception Handling </vt:lpstr>
      <vt:lpstr>Why need to handle exception</vt:lpstr>
      <vt:lpstr>PowerPoint Presentation</vt:lpstr>
      <vt:lpstr>PowerPoint Presentation</vt:lpstr>
      <vt:lpstr>PowerPoint Presentation</vt:lpstr>
      <vt:lpstr>Try Catch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throw</vt:lpstr>
      <vt:lpstr>Throw vs Throws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Java</dc:title>
  <dc:creator>sarower ahmmed</dc:creator>
  <cp:lastModifiedBy>sarower ahmmed</cp:lastModifiedBy>
  <cp:revision>37</cp:revision>
  <dcterms:created xsi:type="dcterms:W3CDTF">2017-10-09T07:20:28Z</dcterms:created>
  <dcterms:modified xsi:type="dcterms:W3CDTF">2018-08-11T03:48:14Z</dcterms:modified>
</cp:coreProperties>
</file>