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1" r:id="rId8"/>
    <p:sldId id="267" r:id="rId9"/>
    <p:sldId id="262" r:id="rId10"/>
    <p:sldId id="271" r:id="rId11"/>
    <p:sldId id="270" r:id="rId12"/>
    <p:sldId id="274" r:id="rId13"/>
    <p:sldId id="273" r:id="rId14"/>
    <p:sldId id="284" r:id="rId15"/>
    <p:sldId id="275" r:id="rId16"/>
    <p:sldId id="276" r:id="rId17"/>
    <p:sldId id="279" r:id="rId18"/>
    <p:sldId id="281" r:id="rId19"/>
    <p:sldId id="277" r:id="rId20"/>
    <p:sldId id="278" r:id="rId21"/>
    <p:sldId id="283" r:id="rId22"/>
    <p:sldId id="282" r:id="rId23"/>
    <p:sldId id="287" r:id="rId24"/>
    <p:sldId id="272" r:id="rId25"/>
    <p:sldId id="263" r:id="rId26"/>
    <p:sldId id="286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5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67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6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0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4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DF8A03-2AC2-4A2B-AA55-B56A124983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92BA-EA2E-4DD0-B45A-1340EABE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6473" y="655781"/>
            <a:ext cx="4627418" cy="3142545"/>
          </a:xfrm>
          <a:solidFill>
            <a:srgbClr val="00B050"/>
          </a:solidFill>
          <a:ln w="57150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800" dirty="0" smtClean="0"/>
              <a:t>Class, </a:t>
            </a:r>
            <a:br>
              <a:rPr lang="en-US" sz="4800" dirty="0" smtClean="0"/>
            </a:br>
            <a:r>
              <a:rPr lang="en-US" sz="4800" dirty="0" smtClean="0"/>
              <a:t>Methods, </a:t>
            </a:r>
            <a:br>
              <a:rPr lang="en-US" sz="4800" dirty="0" smtClean="0"/>
            </a:br>
            <a:r>
              <a:rPr lang="en-US" sz="4800" dirty="0" smtClean="0"/>
              <a:t>Inheritance,  </a:t>
            </a:r>
            <a:br>
              <a:rPr lang="en-US" sz="4800" dirty="0" smtClean="0"/>
            </a:br>
            <a:r>
              <a:rPr lang="en-US" sz="4800" dirty="0" smtClean="0"/>
              <a:t>Poly morphism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0373"/>
          </a:xfrm>
        </p:spPr>
        <p:txBody>
          <a:bodyPr/>
          <a:lstStyle/>
          <a:p>
            <a:r>
              <a:rPr lang="en-US" dirty="0" smtClean="0"/>
              <a:t>Eclipse order for java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8582"/>
            <a:ext cx="8946541" cy="4779817"/>
          </a:xfr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Project- </a:t>
            </a:r>
            <a:r>
              <a:rPr lang="en-US" dirty="0" smtClean="0">
                <a:solidFill>
                  <a:srgbClr val="FFC000"/>
                </a:solidFill>
              </a:rPr>
              <a:t>simple java/ Maven/ANT/</a:t>
            </a:r>
            <a:r>
              <a:rPr lang="en-US" dirty="0" err="1" smtClean="0">
                <a:solidFill>
                  <a:srgbClr val="FFC000"/>
                </a:solidFill>
              </a:rPr>
              <a:t>Gridle</a:t>
            </a:r>
            <a:r>
              <a:rPr lang="en-US" dirty="0" smtClean="0">
                <a:solidFill>
                  <a:srgbClr val="FFC000"/>
                </a:solidFill>
              </a:rPr>
              <a:t> project</a:t>
            </a:r>
          </a:p>
          <a:p>
            <a:r>
              <a:rPr lang="en-US" dirty="0" smtClean="0"/>
              <a:t>Source folder-</a:t>
            </a:r>
          </a:p>
          <a:p>
            <a:pPr lvl="1"/>
            <a:r>
              <a:rPr lang="en-US" dirty="0" smtClean="0"/>
              <a:t>Simple java project only one folder- </a:t>
            </a:r>
            <a:r>
              <a:rPr lang="en-US" dirty="0" err="1" smtClean="0"/>
              <a:t>src</a:t>
            </a:r>
            <a:r>
              <a:rPr lang="en-US" dirty="0" smtClean="0"/>
              <a:t>(source)</a:t>
            </a:r>
          </a:p>
          <a:p>
            <a:pPr lvl="1"/>
            <a:r>
              <a:rPr lang="en-US" dirty="0" smtClean="0"/>
              <a:t>Maven project 4 folders</a:t>
            </a:r>
          </a:p>
          <a:p>
            <a:pPr lvl="2"/>
            <a:r>
              <a:rPr lang="en-US" dirty="0" smtClean="0"/>
              <a:t>Write main methods or main code in –</a:t>
            </a:r>
            <a:r>
              <a:rPr lang="en-US" dirty="0" err="1" smtClean="0"/>
              <a:t>src</a:t>
            </a:r>
            <a:r>
              <a:rPr lang="en-US" dirty="0" smtClean="0"/>
              <a:t>/test/java</a:t>
            </a:r>
          </a:p>
          <a:p>
            <a:r>
              <a:rPr lang="en-US" dirty="0" smtClean="0"/>
              <a:t>Package </a:t>
            </a:r>
          </a:p>
          <a:p>
            <a:r>
              <a:rPr lang="en-US" dirty="0" smtClean="0"/>
              <a:t>Class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static variable and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instance variable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Method/methods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Local variable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All your code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Print statement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5674"/>
            <a:ext cx="10109633" cy="4502726"/>
          </a:xfrm>
        </p:spPr>
        <p:txBody>
          <a:bodyPr/>
          <a:lstStyle/>
          <a:p>
            <a:r>
              <a:rPr lang="en-US" dirty="0" smtClean="0"/>
              <a:t>It is a piece of code in java which represent behavior or action of object</a:t>
            </a:r>
          </a:p>
          <a:p>
            <a:r>
              <a:rPr lang="en-US" dirty="0" smtClean="0"/>
              <a:t>How to write method?</a:t>
            </a:r>
          </a:p>
          <a:p>
            <a:pPr lvl="1"/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Access modifier</a:t>
            </a:r>
          </a:p>
          <a:p>
            <a:pPr lvl="1"/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Word static or nothing( if non-static)</a:t>
            </a:r>
          </a:p>
          <a:p>
            <a:pPr lvl="1"/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Return type- void (no return)or nothing (return)</a:t>
            </a:r>
          </a:p>
          <a:p>
            <a:pPr lvl="1"/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Method name</a:t>
            </a:r>
          </a:p>
          <a:p>
            <a:pPr lvl="1"/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Parameter or argument – (inside parenthesis)</a:t>
            </a:r>
          </a:p>
          <a:p>
            <a:pPr lvl="1"/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Method start with     { </a:t>
            </a:r>
          </a:p>
          <a:p>
            <a:pPr lvl="1"/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method end at     }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473" y="2099099"/>
            <a:ext cx="5979998" cy="1576973"/>
          </a:xfr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TestDemo1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{ 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public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main(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[]) { 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  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your code here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}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}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/>
              <a:t>What minimum need to write a method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name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Start point 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End point 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1237" y="1853248"/>
            <a:ext cx="3103418" cy="1631216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TestDemo1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{ 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rgbClr val="FFC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getSalary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() { 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  your code here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}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0945" y="4367270"/>
            <a:ext cx="3699163" cy="1631216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TestDemo1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{ 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</a:t>
            </a:r>
            <a:r>
              <a:rPr lang="en-US" sz="2000" dirty="0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public static </a:t>
            </a:r>
            <a:r>
              <a:rPr lang="en-US" sz="2000" dirty="0" err="1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getSalary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() { 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  your code here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}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6730" y="4356677"/>
            <a:ext cx="3311670" cy="1631216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TestDemo1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{ 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rgbClr val="FFC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public void </a:t>
            </a:r>
            <a:r>
              <a:rPr lang="en-US" sz="2000" dirty="0" err="1" smtClean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getSalary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() { 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  your code here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}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1" y="4397866"/>
            <a:ext cx="3103418" cy="1631216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TestDemo1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{ 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</a:t>
            </a:r>
            <a:r>
              <a:rPr lang="en-US" sz="2000" dirty="0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public</a:t>
            </a:r>
            <a:r>
              <a:rPr lang="en-US" sz="2000" dirty="0" smtClean="0">
                <a:solidFill>
                  <a:srgbClr val="FFC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getSalary</a:t>
            </a:r>
            <a:r>
              <a:rPr lang="en-US" sz="2000" dirty="0" smtClean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() { 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  your code here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}</a:t>
            </a: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2660073" y="2668856"/>
            <a:ext cx="1921164" cy="16168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24400" y="3512767"/>
            <a:ext cx="8546" cy="7729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84655" y="2676055"/>
            <a:ext cx="2184744" cy="160961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473" y="2477791"/>
            <a:ext cx="4306054" cy="560973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Check words sheet Class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31306" cy="4195481"/>
          </a:xfrm>
        </p:spPr>
        <p:txBody>
          <a:bodyPr/>
          <a:lstStyle/>
          <a:p>
            <a:r>
              <a:rPr lang="en-US" dirty="0"/>
              <a:t>The word ‘polymorphism’ literally means ‘a state of having many shapes’ or ‘the capacity to take on different forms’. 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Poly means many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Morphism means form or structure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Where to use different form/ polymorphism in java –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constructor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 in Java has two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9666288" cy="43951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Method overloading </a:t>
            </a:r>
            <a:r>
              <a:rPr lang="en-US" dirty="0" smtClean="0">
                <a:solidFill>
                  <a:srgbClr val="FFC000"/>
                </a:solidFill>
              </a:rPr>
              <a:t> or Compile </a:t>
            </a:r>
            <a:r>
              <a:rPr lang="en-US" dirty="0">
                <a:solidFill>
                  <a:srgbClr val="FFC000"/>
                </a:solidFill>
              </a:rPr>
              <a:t>time polymorphism (static binding) </a:t>
            </a:r>
            <a:r>
              <a:rPr lang="en-US" dirty="0"/>
              <a:t>and </a:t>
            </a:r>
            <a:endParaRPr lang="en-US" dirty="0" smtClean="0"/>
          </a:p>
          <a:p>
            <a:r>
              <a:rPr lang="en-US" dirty="0">
                <a:solidFill>
                  <a:srgbClr val="FFC000"/>
                </a:solidFill>
              </a:rPr>
              <a:t>method overriding </a:t>
            </a:r>
            <a:r>
              <a:rPr lang="en-US" dirty="0" smtClean="0">
                <a:solidFill>
                  <a:srgbClr val="FFC000"/>
                </a:solidFill>
              </a:rPr>
              <a:t> or Runtime </a:t>
            </a:r>
            <a:r>
              <a:rPr lang="en-US" dirty="0">
                <a:solidFill>
                  <a:srgbClr val="FFC000"/>
                </a:solidFill>
              </a:rPr>
              <a:t>polymorphism (dynamic binding).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Overloading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 class,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Same method name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But parameter diff</a:t>
            </a:r>
          </a:p>
          <a:p>
            <a:r>
              <a:rPr lang="en-US" dirty="0" smtClean="0"/>
              <a:t>Overriding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Two class</a:t>
            </a:r>
          </a:p>
          <a:p>
            <a:pPr lvl="1"/>
            <a:r>
              <a:rPr lang="en-US" dirty="0" smtClean="0"/>
              <a:t>Inheritance&gt;&gt; extends</a:t>
            </a:r>
          </a:p>
          <a:p>
            <a:pPr lvl="1"/>
            <a:r>
              <a:rPr lang="en-US" dirty="0" smtClean="0"/>
              <a:t>Same method name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But same parameter or diff parameter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vs Overriding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8" y="2225965"/>
            <a:ext cx="5398472" cy="299472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929" y="2529296"/>
            <a:ext cx="2872762" cy="191517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61" y="3936470"/>
            <a:ext cx="2867889" cy="2150917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85" y="1547293"/>
            <a:ext cx="3019640" cy="209516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1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Overloading </a:t>
            </a:r>
            <a:r>
              <a:rPr lang="en-US" dirty="0" smtClean="0">
                <a:solidFill>
                  <a:srgbClr val="FFC000"/>
                </a:solidFill>
              </a:rPr>
              <a:t>or </a:t>
            </a:r>
            <a:r>
              <a:rPr lang="en-US" dirty="0">
                <a:solidFill>
                  <a:srgbClr val="FFC000"/>
                </a:solidFill>
              </a:rPr>
              <a:t>Compile time </a:t>
            </a:r>
            <a:r>
              <a:rPr lang="en-US" dirty="0" smtClean="0">
                <a:solidFill>
                  <a:srgbClr val="FFC000"/>
                </a:solidFill>
              </a:rPr>
              <a:t>-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criteria's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Overloading criteria </a:t>
            </a:r>
            <a:r>
              <a:rPr lang="en-US" dirty="0">
                <a:solidFill>
                  <a:srgbClr val="FFC000"/>
                </a:solidFill>
              </a:rPr>
              <a:t>or Compile time 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Inside one class only</a:t>
            </a:r>
          </a:p>
          <a:p>
            <a:pPr lvl="1"/>
            <a:r>
              <a:rPr lang="en-US" dirty="0"/>
              <a:t>Same method or constructor name/signature</a:t>
            </a:r>
          </a:p>
          <a:p>
            <a:pPr lvl="1"/>
            <a:r>
              <a:rPr lang="en-US" dirty="0"/>
              <a:t>But only parameter change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Static and non static both method can use this</a:t>
            </a:r>
          </a:p>
          <a:p>
            <a:pPr lvl="1"/>
            <a:r>
              <a:rPr lang="en-US" dirty="0"/>
              <a:t>Only one Class, so no need inheritance of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method overloading polymorphism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Calculation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{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     </a:t>
            </a:r>
            <a:endParaRPr lang="en-US" dirty="0" smtClean="0">
              <a:solidFill>
                <a:srgbClr val="303336"/>
              </a:solidFill>
              <a:latin typeface="Consolas" panose="020B0609020204030204" pitchFamily="49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01094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sum(</a:t>
            </a:r>
            <a:r>
              <a:rPr lang="en-US" sz="1600" dirty="0" err="1" smtClean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a){</a:t>
            </a:r>
            <a:endParaRPr lang="en-US" sz="14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System</a:t>
            </a:r>
            <a:r>
              <a:rPr lang="en-US" sz="1600" dirty="0" err="1" smtClean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.out.println</a:t>
            </a:r>
            <a:r>
              <a:rPr lang="en-US" sz="1600" dirty="0" smtClean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(a);</a:t>
            </a:r>
            <a:endParaRPr lang="en-US" sz="14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sum(</a:t>
            </a:r>
            <a:r>
              <a:rPr lang="en-US" dirty="0" err="1">
                <a:solidFill>
                  <a:srgbClr val="101094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a,</a:t>
            </a:r>
            <a:r>
              <a:rPr lang="en-US" dirty="0" err="1">
                <a:solidFill>
                  <a:srgbClr val="101094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b){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System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.out.println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a+b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);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sum(</a:t>
            </a:r>
            <a:r>
              <a:rPr lang="en-US" dirty="0" err="1">
                <a:solidFill>
                  <a:srgbClr val="101094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a,</a:t>
            </a:r>
            <a:r>
              <a:rPr lang="en-US" dirty="0" err="1">
                <a:solidFill>
                  <a:srgbClr val="101094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b,</a:t>
            </a:r>
            <a:r>
              <a:rPr lang="en-US" dirty="0" err="1">
                <a:solidFill>
                  <a:srgbClr val="101094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c){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System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.out.println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a+b+c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);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     }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2203157"/>
            <a:ext cx="5475325" cy="2709872"/>
          </a:xfr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    Calculation </a:t>
            </a:r>
            <a:r>
              <a:rPr lang="en-US" dirty="0" err="1"/>
              <a:t>obj</a:t>
            </a:r>
            <a:r>
              <a:rPr lang="en-US" dirty="0"/>
              <a:t>=new Calculation();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obj.sum</a:t>
            </a:r>
            <a:r>
              <a:rPr lang="en-US" dirty="0" smtClean="0"/>
              <a:t>(5);     //5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obj.sum</a:t>
            </a:r>
            <a:r>
              <a:rPr lang="en-US" dirty="0" smtClean="0"/>
              <a:t>(20,20</a:t>
            </a:r>
            <a:r>
              <a:rPr lang="en-US" dirty="0"/>
              <a:t>);     //40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	</a:t>
            </a:r>
            <a:r>
              <a:rPr lang="en-US" dirty="0" err="1" smtClean="0"/>
              <a:t>obj.sum</a:t>
            </a:r>
            <a:r>
              <a:rPr lang="en-US" dirty="0" smtClean="0"/>
              <a:t>(10,10,10</a:t>
            </a:r>
            <a:r>
              <a:rPr lang="en-US" dirty="0"/>
              <a:t>);  // 30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}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3564" y="5193299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In such scenario, compiler is able to figure out the method call at compile-time that’s the reason it is known as compile time polymorphism.</a:t>
            </a:r>
          </a:p>
        </p:txBody>
      </p:sp>
    </p:spTree>
    <p:extLst>
      <p:ext uri="{BB962C8B-B14F-4D97-AF65-F5344CB8AC3E}">
        <p14:creationId xmlns:p14="http://schemas.microsoft.com/office/powerpoint/2010/main" val="9893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Class</a:t>
            </a:r>
            <a:r>
              <a:rPr lang="en-US" dirty="0" smtClean="0"/>
              <a:t> is blue print of object.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Object</a:t>
            </a:r>
            <a:r>
              <a:rPr lang="en-US" dirty="0" smtClean="0"/>
              <a:t> is instance of class.</a:t>
            </a:r>
          </a:p>
          <a:p>
            <a:r>
              <a:rPr lang="en-US" dirty="0" smtClean="0"/>
              <a:t>How to create object?</a:t>
            </a:r>
          </a:p>
          <a:p>
            <a:pPr lvl="1"/>
            <a:r>
              <a:rPr lang="en-US" dirty="0" smtClean="0"/>
              <a:t>Class name </a:t>
            </a:r>
            <a:r>
              <a:rPr lang="en-US" dirty="0" err="1" smtClean="0"/>
              <a:t>obj</a:t>
            </a:r>
            <a:r>
              <a:rPr lang="en-US" dirty="0" smtClean="0"/>
              <a:t> name=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Class name()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Constructor – </a:t>
            </a:r>
            <a:r>
              <a:rPr lang="en-US" dirty="0" smtClean="0"/>
              <a:t>invoke automatically when we create object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Why constructor invoke?-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To construct value in my variable(instance variable)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Polymorphism or runtime </a:t>
            </a:r>
            <a:r>
              <a:rPr lang="en-US" b="1" dirty="0" smtClean="0"/>
              <a:t>polymorphism or Overriding: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Criteria in java</a:t>
            </a:r>
          </a:p>
          <a:p>
            <a:pPr lvl="1"/>
            <a:r>
              <a:rPr lang="en-US" dirty="0" smtClean="0"/>
              <a:t>Need two class (Child class </a:t>
            </a:r>
            <a:r>
              <a:rPr lang="en-US" dirty="0" err="1" smtClean="0">
                <a:solidFill>
                  <a:srgbClr val="FF0000"/>
                </a:solidFill>
              </a:rPr>
              <a:t>extands</a:t>
            </a:r>
            <a:r>
              <a:rPr lang="en-US" dirty="0" smtClean="0"/>
              <a:t> parent class)</a:t>
            </a:r>
          </a:p>
          <a:p>
            <a:pPr lvl="1"/>
            <a:r>
              <a:rPr lang="en-US" dirty="0" smtClean="0"/>
              <a:t>Use parent class same method name / signature in child class</a:t>
            </a:r>
          </a:p>
          <a:p>
            <a:pPr lvl="1"/>
            <a:r>
              <a:rPr lang="en-US" dirty="0" smtClean="0"/>
              <a:t>But method parameter will be change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Static method no need overriding to use parent class method or </a:t>
            </a:r>
            <a:r>
              <a:rPr lang="en-US" dirty="0" err="1" smtClean="0">
                <a:solidFill>
                  <a:srgbClr val="00B0F0"/>
                </a:solidFill>
              </a:rPr>
              <a:t>overridding</a:t>
            </a:r>
            <a:r>
              <a:rPr lang="en-US" dirty="0" smtClean="0">
                <a:solidFill>
                  <a:srgbClr val="00B0F0"/>
                </a:solidFill>
              </a:rPr>
              <a:t> not possible</a:t>
            </a:r>
          </a:p>
          <a:p>
            <a:pPr lvl="1"/>
            <a:r>
              <a:rPr lang="en-US" dirty="0" smtClean="0"/>
              <a:t>Constructor can not do overriding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Overriding 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sub class overrides a particular method of the super class.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</a:t>
            </a:r>
            <a:r>
              <a:rPr lang="en-US" dirty="0"/>
              <a:t>say, in the program we create an object of the subclass and assign it to the super class reference.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dirty="0"/>
              <a:t>, if we call the overridden method on the super class reference then the sub class version of the method will be called.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38" y="63566"/>
            <a:ext cx="3002253" cy="646409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584" y="892666"/>
            <a:ext cx="8821162" cy="3476133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class Vehicle{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public void move(){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</a:t>
            </a:r>
            <a:r>
              <a:rPr lang="en-US" b="1" dirty="0" err="1">
                <a:solidFill>
                  <a:srgbClr val="002060"/>
                </a:solidFill>
              </a:rPr>
              <a:t>System.out.println</a:t>
            </a:r>
            <a:r>
              <a:rPr lang="en-US" b="1" dirty="0">
                <a:solidFill>
                  <a:srgbClr val="002060"/>
                </a:solidFill>
              </a:rPr>
              <a:t>(“Vehicles can move!!”);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class </a:t>
            </a:r>
            <a:r>
              <a:rPr lang="en-US" b="1" dirty="0" err="1">
                <a:solidFill>
                  <a:srgbClr val="002060"/>
                </a:solidFill>
              </a:rPr>
              <a:t>MotorBike</a:t>
            </a:r>
            <a:r>
              <a:rPr lang="en-US" b="1" dirty="0">
                <a:solidFill>
                  <a:srgbClr val="002060"/>
                </a:solidFill>
              </a:rPr>
              <a:t> extends Vehicle{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public void move(){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</a:t>
            </a:r>
            <a:r>
              <a:rPr lang="en-US" b="1" dirty="0" err="1">
                <a:solidFill>
                  <a:srgbClr val="002060"/>
                </a:solidFill>
              </a:rPr>
              <a:t>System.out.println</a:t>
            </a:r>
            <a:r>
              <a:rPr lang="en-US" b="1" dirty="0">
                <a:solidFill>
                  <a:srgbClr val="002060"/>
                </a:solidFill>
              </a:rPr>
              <a:t>(“</a:t>
            </a:r>
            <a:r>
              <a:rPr lang="en-US" b="1" dirty="0" err="1">
                <a:solidFill>
                  <a:srgbClr val="002060"/>
                </a:solidFill>
              </a:rPr>
              <a:t>MotorBike</a:t>
            </a:r>
            <a:r>
              <a:rPr lang="en-US" b="1" dirty="0">
                <a:solidFill>
                  <a:srgbClr val="002060"/>
                </a:solidFill>
              </a:rPr>
              <a:t> can move and accelerate too!!”);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678874" y="-3936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/>
                <a:cs typeface="Courier"/>
              </a:rPr>
              <a:t>      }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/>
                <a:cs typeface="Courier"/>
              </a:rPr>
              <a:t>  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47" y="4689902"/>
            <a:ext cx="9717089" cy="17543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class </a:t>
            </a:r>
            <a:r>
              <a:rPr lang="en-US" dirty="0" err="1"/>
              <a:t>TestDemo</a:t>
            </a:r>
            <a:r>
              <a:rPr lang="en-US" dirty="0"/>
              <a:t>{</a:t>
            </a:r>
          </a:p>
          <a:p>
            <a:r>
              <a:rPr lang="en-US" dirty="0"/>
              <a:t>    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       Vehicle </a:t>
            </a:r>
            <a:r>
              <a:rPr lang="en-US" dirty="0" err="1"/>
              <a:t>vh</a:t>
            </a:r>
            <a:r>
              <a:rPr lang="en-US" dirty="0"/>
              <a:t>=new </a:t>
            </a:r>
            <a:r>
              <a:rPr lang="en-US" dirty="0" err="1"/>
              <a:t>MotorBike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vh.move</a:t>
            </a:r>
            <a:r>
              <a:rPr lang="en-US" dirty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804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0036"/>
            <a:ext cx="8946541" cy="49183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Object </a:t>
            </a:r>
            <a:r>
              <a:rPr lang="en-US" dirty="0" smtClean="0">
                <a:solidFill>
                  <a:srgbClr val="FFC000"/>
                </a:solidFill>
              </a:rPr>
              <a:t>create </a:t>
            </a:r>
            <a:r>
              <a:rPr lang="en-US" dirty="0">
                <a:solidFill>
                  <a:srgbClr val="FFC000"/>
                </a:solidFill>
              </a:rPr>
              <a:t>rule in java</a:t>
            </a:r>
          </a:p>
          <a:p>
            <a:r>
              <a:rPr lang="en-US" dirty="0">
                <a:solidFill>
                  <a:srgbClr val="00B050"/>
                </a:solidFill>
              </a:rPr>
              <a:t>Animal </a:t>
            </a:r>
            <a:r>
              <a:rPr lang="en-US" dirty="0" err="1">
                <a:solidFill>
                  <a:srgbClr val="00B050"/>
                </a:solidFill>
              </a:rPr>
              <a:t>obj</a:t>
            </a:r>
            <a:r>
              <a:rPr lang="en-US" dirty="0">
                <a:solidFill>
                  <a:srgbClr val="00B050"/>
                </a:solidFill>
              </a:rPr>
              <a:t> = new Animal();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 casting -          </a:t>
            </a:r>
            <a:r>
              <a:rPr lang="en-US" dirty="0" smtClean="0">
                <a:solidFill>
                  <a:srgbClr val="00B0F0"/>
                </a:solidFill>
              </a:rPr>
              <a:t>WebDriver driver = new </a:t>
            </a:r>
            <a:r>
              <a:rPr lang="en-US" dirty="0" err="1" smtClean="0">
                <a:solidFill>
                  <a:srgbClr val="00B0F0"/>
                </a:solidFill>
              </a:rPr>
              <a:t>ChromeDriver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/>
              <a:t>Down casting</a:t>
            </a:r>
            <a:r>
              <a:rPr lang="en-US" dirty="0" smtClean="0">
                <a:solidFill>
                  <a:srgbClr val="00B0F0"/>
                </a:solidFill>
              </a:rPr>
              <a:t> –    Animal </a:t>
            </a:r>
            <a:r>
              <a:rPr lang="en-US" dirty="0" err="1" smtClean="0">
                <a:solidFill>
                  <a:srgbClr val="00B0F0"/>
                </a:solidFill>
              </a:rPr>
              <a:t>obj</a:t>
            </a:r>
            <a:r>
              <a:rPr lang="en-US" dirty="0" smtClean="0">
                <a:solidFill>
                  <a:srgbClr val="00B0F0"/>
                </a:solidFill>
              </a:rPr>
              <a:t>= new Dog();</a:t>
            </a:r>
          </a:p>
          <a:p>
            <a:r>
              <a:rPr lang="en-US" dirty="0" smtClean="0"/>
              <a:t>Type casting -    </a:t>
            </a:r>
            <a:r>
              <a:rPr lang="en-US" dirty="0" err="1" smtClean="0">
                <a:solidFill>
                  <a:srgbClr val="00B0F0"/>
                </a:solidFill>
              </a:rPr>
              <a:t>TakesScreenshot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ts</a:t>
            </a:r>
            <a:r>
              <a:rPr lang="en-US" dirty="0">
                <a:solidFill>
                  <a:srgbClr val="00B0F0"/>
                </a:solidFill>
              </a:rPr>
              <a:t> =(</a:t>
            </a:r>
            <a:r>
              <a:rPr lang="en-US" dirty="0" err="1">
                <a:solidFill>
                  <a:srgbClr val="00B0F0"/>
                </a:solidFill>
              </a:rPr>
              <a:t>TakesScreenshot</a:t>
            </a:r>
            <a:r>
              <a:rPr lang="en-US" dirty="0">
                <a:solidFill>
                  <a:srgbClr val="00B0F0"/>
                </a:solidFill>
              </a:rPr>
              <a:t>)driver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1237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 need static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8728"/>
            <a:ext cx="10109633" cy="453967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No need to create object to call this static method </a:t>
            </a:r>
            <a:r>
              <a:rPr lang="en-US" dirty="0" smtClean="0"/>
              <a:t>– from one class to another class.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Static methods are class level, so JVM call them with or after the class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Performance faster than non static method as</a:t>
            </a:r>
          </a:p>
          <a:p>
            <a:pPr lvl="1"/>
            <a:r>
              <a:rPr lang="en-US" dirty="0" smtClean="0"/>
              <a:t>No need object creation to call this method</a:t>
            </a:r>
          </a:p>
          <a:p>
            <a:pPr lvl="1"/>
            <a:r>
              <a:rPr lang="en-US" dirty="0" smtClean="0"/>
              <a:t>No need to overridden polymorphism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Poly morphism</a:t>
            </a:r>
          </a:p>
          <a:p>
            <a:pPr lvl="1"/>
            <a:r>
              <a:rPr lang="en-US" dirty="0" smtClean="0"/>
              <a:t>Overloading – static and non static method</a:t>
            </a:r>
          </a:p>
          <a:p>
            <a:pPr lvl="1"/>
            <a:r>
              <a:rPr lang="en-US" dirty="0" smtClean="0"/>
              <a:t>Overriding –only non static  , not possible for static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Overloading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7056"/>
            <a:ext cx="8946541" cy="4761344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C000"/>
                </a:solidFill>
              </a:rPr>
              <a:t>same Name constructor </a:t>
            </a:r>
            <a:r>
              <a:rPr lang="en-US" dirty="0">
                <a:solidFill>
                  <a:srgbClr val="FFC000"/>
                </a:solidFill>
              </a:rPr>
              <a:t>exists multiple times 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in </a:t>
            </a:r>
            <a:r>
              <a:rPr lang="en-US" sz="2000" dirty="0">
                <a:solidFill>
                  <a:srgbClr val="00B0F0"/>
                </a:solidFill>
              </a:rPr>
              <a:t>the same class with </a:t>
            </a:r>
            <a:endParaRPr lang="en-US" sz="2000" dirty="0" smtClean="0">
              <a:solidFill>
                <a:srgbClr val="00B0F0"/>
              </a:solidFill>
            </a:endParaRPr>
          </a:p>
          <a:p>
            <a:pPr lvl="2"/>
            <a:r>
              <a:rPr lang="en-US" sz="2000" dirty="0" smtClean="0">
                <a:solidFill>
                  <a:srgbClr val="00B0F0"/>
                </a:solidFill>
              </a:rPr>
              <a:t>different </a:t>
            </a:r>
            <a:r>
              <a:rPr lang="en-US" sz="2000" dirty="0">
                <a:solidFill>
                  <a:srgbClr val="00B0F0"/>
                </a:solidFill>
              </a:rPr>
              <a:t>number of parameters or </a:t>
            </a:r>
            <a:endParaRPr lang="en-US" sz="2000" dirty="0" smtClean="0">
              <a:solidFill>
                <a:srgbClr val="00B0F0"/>
              </a:solidFill>
            </a:endParaRPr>
          </a:p>
          <a:p>
            <a:pPr lvl="2"/>
            <a:r>
              <a:rPr lang="en-US" sz="2000" dirty="0" smtClean="0">
                <a:solidFill>
                  <a:srgbClr val="00B0F0"/>
                </a:solidFill>
              </a:rPr>
              <a:t>order </a:t>
            </a:r>
            <a:r>
              <a:rPr lang="en-US" sz="2000" dirty="0">
                <a:solidFill>
                  <a:srgbClr val="00B0F0"/>
                </a:solidFill>
              </a:rPr>
              <a:t>of parameters or </a:t>
            </a:r>
            <a:endParaRPr lang="en-US" sz="2000" dirty="0" smtClean="0">
              <a:solidFill>
                <a:srgbClr val="00B0F0"/>
              </a:solidFill>
            </a:endParaRPr>
          </a:p>
          <a:p>
            <a:pPr lvl="2"/>
            <a:r>
              <a:rPr lang="en-US" sz="2000" dirty="0" smtClean="0">
                <a:solidFill>
                  <a:srgbClr val="00B0F0"/>
                </a:solidFill>
              </a:rPr>
              <a:t>type </a:t>
            </a:r>
            <a:r>
              <a:rPr lang="en-US" sz="2000" dirty="0">
                <a:solidFill>
                  <a:srgbClr val="00B0F0"/>
                </a:solidFill>
              </a:rPr>
              <a:t>of parameters 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is </a:t>
            </a:r>
            <a:r>
              <a:rPr lang="en-US" dirty="0"/>
              <a:t>known as </a:t>
            </a:r>
            <a:r>
              <a:rPr lang="en-US" dirty="0">
                <a:solidFill>
                  <a:srgbClr val="FFC000"/>
                </a:solidFill>
              </a:rPr>
              <a:t>Constructor overloading. 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Why need</a:t>
            </a:r>
            <a:r>
              <a:rPr lang="en-US" dirty="0" smtClean="0"/>
              <a:t>- constructor </a:t>
            </a:r>
            <a:r>
              <a:rPr lang="en-US" dirty="0"/>
              <a:t>overloading </a:t>
            </a:r>
            <a:endParaRPr lang="en-US" dirty="0" smtClean="0"/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be used to initialize same or different objects with different values.</a:t>
            </a:r>
          </a:p>
        </p:txBody>
      </p:sp>
    </p:spTree>
    <p:extLst>
      <p:ext uri="{BB962C8B-B14F-4D97-AF65-F5344CB8AC3E}">
        <p14:creationId xmlns:p14="http://schemas.microsoft.com/office/powerpoint/2010/main" val="42567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730" y="1265381"/>
            <a:ext cx="6461270" cy="5056909"/>
          </a:xfrm>
          <a:solidFill>
            <a:schemeClr val="accent5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class 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Demo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{ 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Demo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() { </a:t>
            </a:r>
            <a:endParaRPr lang="en-US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F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	Your code here</a:t>
            </a:r>
            <a:endParaRPr lang="en-US" sz="1800" dirty="0">
              <a:solidFill>
                <a:srgbClr val="00B0F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	} 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Demo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(datatype1 value1) {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 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Your code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}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Demo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(datatype1 value1, datatype2 value2) {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  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Your code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}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Demo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(datatype2 variable2) {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	Your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code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} 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Demo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(datatype2 value2, datatype1 value1) {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	Your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code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} 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	Your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code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112" y="212436"/>
            <a:ext cx="8687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Same constructor name but parameter different- help to re use same code / constructor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73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Why overriding is not possible at constructor level.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constructor is within the class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overriding process happen outside of the class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that it is </a:t>
            </a:r>
            <a:r>
              <a:rPr lang="en-US" dirty="0">
                <a:solidFill>
                  <a:srgbClr val="FF0000"/>
                </a:solidFill>
              </a:rPr>
              <a:t>not possible </a:t>
            </a:r>
            <a:r>
              <a:rPr lang="en-US" dirty="0"/>
              <a:t>to achieved </a:t>
            </a:r>
            <a:endParaRPr lang="en-US" dirty="0" smtClean="0"/>
          </a:p>
          <a:p>
            <a:pPr lvl="1"/>
            <a:r>
              <a:rPr lang="en-US" sz="3200" dirty="0" smtClean="0">
                <a:solidFill>
                  <a:srgbClr val="FFFF00"/>
                </a:solidFill>
              </a:rPr>
              <a:t>No overriding </a:t>
            </a:r>
            <a:r>
              <a:rPr lang="en-US" sz="3200" dirty="0">
                <a:solidFill>
                  <a:srgbClr val="FFFF00"/>
                </a:solidFill>
              </a:rPr>
              <a:t>at constructor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6403" y="2429300"/>
            <a:ext cx="3476078" cy="978918"/>
          </a:xfr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THANKS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639155"/>
          </a:xfrm>
        </p:spPr>
        <p:txBody>
          <a:bodyPr/>
          <a:lstStyle/>
          <a:p>
            <a:r>
              <a:rPr lang="en-US" dirty="0" smtClean="0"/>
              <a:t>To get /find objects inside the class</a:t>
            </a:r>
          </a:p>
          <a:p>
            <a:r>
              <a:rPr lang="en-US" dirty="0" smtClean="0"/>
              <a:t>To get object properties-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Behavior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What happened if we don’t use constructor?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Our variable give/return default value when no value initialize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</a:t>
            </a:r>
            <a:r>
              <a:rPr lang="en-US" dirty="0" smtClean="0">
                <a:sym typeface="Wingdings" panose="05000000000000000000" pitchFamily="2" charset="2"/>
              </a:rPr>
              <a:t> Declaration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A=10 Initialization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Contructor</a:t>
            </a:r>
            <a:r>
              <a:rPr lang="en-US" dirty="0" smtClean="0">
                <a:solidFill>
                  <a:srgbClr val="FFFF00"/>
                </a:solidFill>
              </a:rPr>
              <a:t> placing </a:t>
            </a:r>
            <a:r>
              <a:rPr lang="en-US" dirty="0">
                <a:solidFill>
                  <a:srgbClr val="FFFF00"/>
                </a:solidFill>
              </a:rPr>
              <a:t>user or programmer defined values in place of default values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If not initialize than what happen?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smtClean="0"/>
              <a:t>default value of </a:t>
            </a:r>
            <a:r>
              <a:rPr lang="en-US" dirty="0" err="1" smtClean="0"/>
              <a:t>int</a:t>
            </a:r>
            <a:r>
              <a:rPr lang="en-US" dirty="0" smtClean="0"/>
              <a:t> =0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String a </a:t>
            </a:r>
            <a:r>
              <a:rPr lang="en-US" dirty="0" smtClean="0"/>
              <a:t>default value of String= null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Double a </a:t>
            </a:r>
            <a:r>
              <a:rPr lang="en-US" dirty="0" smtClean="0"/>
              <a:t>default value of double = 0.0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527" y="1071418"/>
            <a:ext cx="3519055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 of constructor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10218" y="3412836"/>
            <a:ext cx="3519055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Parameterize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99490" y="3574472"/>
            <a:ext cx="3519055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Non-Parameterize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3666836" y="1594638"/>
            <a:ext cx="2138219" cy="18181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5805055" y="1594638"/>
            <a:ext cx="1971963" cy="18181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Constructors look like in Code?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367" y="2034446"/>
            <a:ext cx="8946541" cy="3692100"/>
          </a:xfr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Let’s find out. Here below Sum class has Sum() constructor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public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static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s[])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 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s=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default constructor that displays the default values: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149706" cy="4195763"/>
          </a:xfr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Student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{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roll;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float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marks;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name;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 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show() {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System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out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.println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EE14BA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"Roll: "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+roll); 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System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out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.println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EE14BA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"Marks: "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+marks); 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System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out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.println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EE14BA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"Name: "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+name);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}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} </a:t>
            </a:r>
            <a:endParaRPr lang="en-US" sz="18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3162" y="2056093"/>
            <a:ext cx="5200073" cy="2266525"/>
          </a:xfr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TestDemo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{ 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static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[] 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  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  Student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s1=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Student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(); 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  s1.show();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435271" y="4525463"/>
            <a:ext cx="2087420" cy="1921311"/>
          </a:xfrm>
          <a:prstGeom prst="rect">
            <a:avLst/>
          </a:prstGeom>
          <a:solidFill>
            <a:schemeClr val="tx1"/>
          </a:solidFill>
          <a:ln w="57150">
            <a:solidFill>
              <a:srgbClr val="00B0F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Roll: 0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Marks: 0.0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Name: null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6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6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6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Constructor eliminates default values?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a,b</a:t>
            </a: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a=</a:t>
            </a:r>
            <a:r>
              <a:rPr lang="en-US" dirty="0">
                <a:solidFill>
                  <a:srgbClr val="CD5C5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b=</a:t>
            </a:r>
            <a:r>
              <a:rPr lang="en-US" dirty="0">
                <a:solidFill>
                  <a:srgbClr val="CD5C5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20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public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static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[])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  </a:t>
            </a:r>
            <a:r>
              <a:rPr lang="en-US" dirty="0" err="1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c=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a+b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System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out</a:t>
            </a:r>
            <a:r>
              <a:rPr lang="en-US" dirty="0" err="1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.println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EE14BA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"Sum: "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+c);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058" y="3613510"/>
            <a:ext cx="2205652" cy="544946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Out put =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Parameterized constructor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0037"/>
            <a:ext cx="10663815" cy="1311564"/>
          </a:xfr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/>
              <a:t>If any constructor contain list of variable in its signature is known as parameterized constructor.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parameterized constructor is one, which takes some parameters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364" y="2890981"/>
            <a:ext cx="6745926" cy="34163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{ 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a, b; 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 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Test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n1, </a:t>
            </a:r>
            <a:r>
              <a:rPr lang="en-US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n2) { 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System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EE14BA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"I am from Parameterized Constructor..."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); </a:t>
            </a:r>
            <a:endParaRPr lang="en-US" sz="16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rgbClr val="FFC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=n1; or 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rgbClr val="FFC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= n1;</a:t>
            </a:r>
            <a:endParaRPr lang="en-US" sz="1600" dirty="0">
              <a:solidFill>
                <a:srgbClr val="FFC000"/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rgbClr val="FFC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=n2; or 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rgbClr val="FFC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=n2;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("Value of a = "+a); 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("Value of b = "+b); </a:t>
            </a:r>
          </a:p>
          <a:p>
            <a:r>
              <a:rPr lang="en-US" dirty="0"/>
              <a:t>     }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6727" y="2974109"/>
            <a:ext cx="4664364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TestDemo1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{ </a:t>
            </a:r>
            <a:endParaRPr lang="en-US" sz="14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public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main(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[]) { </a:t>
            </a:r>
            <a:endParaRPr lang="en-US" sz="14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     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t1=</a:t>
            </a:r>
            <a:r>
              <a:rPr lang="en-US" sz="1600" dirty="0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CD5C5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CD5C5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20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Test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t2=</a:t>
            </a:r>
            <a:r>
              <a:rPr lang="en-US" sz="1400" dirty="0" smtClean="0">
                <a:solidFill>
                  <a:srgbClr val="0033C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Test</a:t>
            </a: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(</a:t>
            </a:r>
            <a:r>
              <a:rPr lang="en-US" sz="1400" dirty="0" smtClean="0">
                <a:solidFill>
                  <a:srgbClr val="CD5C5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30</a:t>
            </a: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, </a:t>
            </a:r>
            <a:r>
              <a:rPr lang="en-US" sz="1400" dirty="0" smtClean="0">
                <a:solidFill>
                  <a:srgbClr val="CD5C5C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40</a:t>
            </a: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);</a:t>
            </a:r>
            <a:endParaRPr lang="en-US" sz="14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      }</a:t>
            </a:r>
            <a:endParaRPr lang="en-US" sz="14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MS Mincho"/>
                <a:cs typeface="Arial" panose="020B0604020202020204" pitchFamily="34" charset="0"/>
              </a:rPr>
              <a:t> }</a:t>
            </a:r>
            <a:endParaRPr lang="en-US" sz="1400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805</TotalTime>
  <Words>1139</Words>
  <Application>Microsoft Office PowerPoint</Application>
  <PresentationFormat>Widescreen</PresentationFormat>
  <Paragraphs>295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Cambria</vt:lpstr>
      <vt:lpstr>Century Gothic</vt:lpstr>
      <vt:lpstr>Consolas</vt:lpstr>
      <vt:lpstr>Courier</vt:lpstr>
      <vt:lpstr>MS Mincho</vt:lpstr>
      <vt:lpstr>Times New Roman</vt:lpstr>
      <vt:lpstr>Wingdings</vt:lpstr>
      <vt:lpstr>Wingdings 3</vt:lpstr>
      <vt:lpstr>Ion</vt:lpstr>
      <vt:lpstr>Class,  Methods,  Inheritance,   Poly morphism</vt:lpstr>
      <vt:lpstr>Class</vt:lpstr>
      <vt:lpstr>Why we need object?</vt:lpstr>
      <vt:lpstr>What happened if we don’t use constructor?</vt:lpstr>
      <vt:lpstr>PowerPoint Presentation</vt:lpstr>
      <vt:lpstr>What do Constructors look like in Code? </vt:lpstr>
      <vt:lpstr>Example of default constructor that displays the default values: </vt:lpstr>
      <vt:lpstr>How Constructor eliminates default values? </vt:lpstr>
      <vt:lpstr>Parameterized constructor </vt:lpstr>
      <vt:lpstr>Eclipse order for java project</vt:lpstr>
      <vt:lpstr>Methods</vt:lpstr>
      <vt:lpstr>Example of main method</vt:lpstr>
      <vt:lpstr>What minimum need to write a method</vt:lpstr>
      <vt:lpstr>Inheritance in java</vt:lpstr>
      <vt:lpstr>Polymorphism in java </vt:lpstr>
      <vt:lpstr>Polymorphism in Java has two types</vt:lpstr>
      <vt:lpstr>Overloading vs Overriding</vt:lpstr>
      <vt:lpstr>Overloading or Compile time - criteria's </vt:lpstr>
      <vt:lpstr>Example of method overloading polymorphism</vt:lpstr>
      <vt:lpstr>Dynamic Polymorphism or runtime polymorphism or Overriding: </vt:lpstr>
      <vt:lpstr>How to do Overriding polymorphism </vt:lpstr>
      <vt:lpstr>Overriding</vt:lpstr>
      <vt:lpstr>Casting </vt:lpstr>
      <vt:lpstr>Why java need static method?</vt:lpstr>
      <vt:lpstr>Constructor Overloading </vt:lpstr>
      <vt:lpstr>PowerPoint Presentation</vt:lpstr>
      <vt:lpstr>Why overriding is not possible at constructor level. </vt:lpstr>
      <vt:lpstr>THANKS ALL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Class,  Methods,  Inheritance,   Poly morphism</dc:title>
  <dc:creator>sarower ahmmed</dc:creator>
  <cp:lastModifiedBy>sarower ahmmed</cp:lastModifiedBy>
  <cp:revision>29</cp:revision>
  <dcterms:created xsi:type="dcterms:W3CDTF">2017-09-16T02:17:47Z</dcterms:created>
  <dcterms:modified xsi:type="dcterms:W3CDTF">2018-11-11T05:09:06Z</dcterms:modified>
</cp:coreProperties>
</file>