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362" r:id="rId2"/>
    <p:sldId id="264" r:id="rId3"/>
    <p:sldId id="265" r:id="rId4"/>
    <p:sldId id="266" r:id="rId5"/>
    <p:sldId id="267" r:id="rId6"/>
    <p:sldId id="268" r:id="rId7"/>
    <p:sldId id="269" r:id="rId8"/>
    <p:sldId id="270" r:id="rId9"/>
    <p:sldId id="271" r:id="rId10"/>
    <p:sldId id="272" r:id="rId11"/>
    <p:sldId id="273" r:id="rId12"/>
    <p:sldId id="274" r:id="rId13"/>
    <p:sldId id="275" r:id="rId14"/>
    <p:sldId id="276" r:id="rId15"/>
    <p:sldId id="277" r:id="rId16"/>
    <p:sldId id="278" r:id="rId17"/>
    <p:sldId id="279" r:id="rId18"/>
    <p:sldId id="280" r:id="rId19"/>
    <p:sldId id="281" r:id="rId20"/>
    <p:sldId id="282" r:id="rId21"/>
    <p:sldId id="363" r:id="rId22"/>
    <p:sldId id="354" r:id="rId23"/>
    <p:sldId id="355" r:id="rId24"/>
    <p:sldId id="356" r:id="rId25"/>
    <p:sldId id="357" r:id="rId26"/>
    <p:sldId id="283" r:id="rId27"/>
    <p:sldId id="284" r:id="rId28"/>
    <p:sldId id="285" r:id="rId29"/>
    <p:sldId id="286" r:id="rId30"/>
    <p:sldId id="288" r:id="rId31"/>
    <p:sldId id="289" r:id="rId32"/>
    <p:sldId id="358" r:id="rId33"/>
    <p:sldId id="359" r:id="rId34"/>
    <p:sldId id="360" r:id="rId35"/>
    <p:sldId id="361"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4" r:id="rId50"/>
    <p:sldId id="346" r:id="rId51"/>
    <p:sldId id="305" r:id="rId52"/>
    <p:sldId id="352" r:id="rId53"/>
    <p:sldId id="306" r:id="rId54"/>
    <p:sldId id="307" r:id="rId55"/>
    <p:sldId id="308" r:id="rId56"/>
    <p:sldId id="309" r:id="rId57"/>
    <p:sldId id="310" r:id="rId58"/>
    <p:sldId id="311" r:id="rId59"/>
    <p:sldId id="312" r:id="rId60"/>
    <p:sldId id="313" r:id="rId61"/>
    <p:sldId id="314" r:id="rId62"/>
    <p:sldId id="315" r:id="rId63"/>
    <p:sldId id="316" r:id="rId64"/>
    <p:sldId id="317" r:id="rId65"/>
    <p:sldId id="318" r:id="rId66"/>
    <p:sldId id="319" r:id="rId67"/>
    <p:sldId id="320" r:id="rId68"/>
    <p:sldId id="321" r:id="rId69"/>
    <p:sldId id="322" r:id="rId70"/>
    <p:sldId id="323" r:id="rId71"/>
    <p:sldId id="324" r:id="rId72"/>
    <p:sldId id="325" r:id="rId73"/>
    <p:sldId id="326" r:id="rId74"/>
    <p:sldId id="327" r:id="rId75"/>
    <p:sldId id="328" r:id="rId76"/>
    <p:sldId id="329" r:id="rId77"/>
    <p:sldId id="330" r:id="rId78"/>
    <p:sldId id="331" r:id="rId79"/>
    <p:sldId id="332" r:id="rId80"/>
    <p:sldId id="333" r:id="rId81"/>
    <p:sldId id="334" r:id="rId82"/>
    <p:sldId id="335" r:id="rId83"/>
    <p:sldId id="336" r:id="rId84"/>
    <p:sldId id="337" r:id="rId85"/>
    <p:sldId id="338" r:id="rId86"/>
    <p:sldId id="339" r:id="rId87"/>
    <p:sldId id="340" r:id="rId88"/>
    <p:sldId id="341" r:id="rId89"/>
    <p:sldId id="342" r:id="rId90"/>
    <p:sldId id="343" r:id="rId91"/>
    <p:sldId id="344" r:id="rId92"/>
    <p:sldId id="345" r:id="rId9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9" d="100"/>
          <a:sy n="69" d="100"/>
        </p:scale>
        <p:origin x="564"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EA9A6A9-C7A3-4EAA-B3F3-0EED6144D7A3}" type="doc">
      <dgm:prSet loTypeId="urn:microsoft.com/office/officeart/2005/8/layout/StepDownProcess" loCatId="process" qsTypeId="urn:microsoft.com/office/officeart/2005/8/quickstyle/simple5" qsCatId="simple" csTypeId="urn:microsoft.com/office/officeart/2005/8/colors/colorful1" csCatId="colorful" phldr="1"/>
      <dgm:spPr/>
      <dgm:t>
        <a:bodyPr/>
        <a:lstStyle/>
        <a:p>
          <a:endParaRPr lang="en-US"/>
        </a:p>
      </dgm:t>
    </dgm:pt>
    <dgm:pt modelId="{1B74A37F-6515-490D-B40F-F10F06E70E93}">
      <dgm:prSet phldrT="[Text]"/>
      <dgm:spPr/>
      <dgm:t>
        <a:bodyPr/>
        <a:lstStyle/>
        <a:p>
          <a:r>
            <a:rPr lang="en-US" dirty="0" smtClean="0"/>
            <a:t>Project</a:t>
          </a:r>
          <a:endParaRPr lang="en-US" dirty="0"/>
        </a:p>
      </dgm:t>
    </dgm:pt>
    <dgm:pt modelId="{F4EA7321-1493-493D-875C-F518A56D4D37}" type="parTrans" cxnId="{5B179D17-9807-4504-813D-603283D4DE5B}">
      <dgm:prSet/>
      <dgm:spPr/>
      <dgm:t>
        <a:bodyPr/>
        <a:lstStyle/>
        <a:p>
          <a:endParaRPr lang="en-US"/>
        </a:p>
      </dgm:t>
    </dgm:pt>
    <dgm:pt modelId="{3BB357DF-336E-4C6B-B436-B28F00579F95}" type="sibTrans" cxnId="{5B179D17-9807-4504-813D-603283D4DE5B}">
      <dgm:prSet/>
      <dgm:spPr/>
      <dgm:t>
        <a:bodyPr/>
        <a:lstStyle/>
        <a:p>
          <a:endParaRPr lang="en-US"/>
        </a:p>
      </dgm:t>
    </dgm:pt>
    <dgm:pt modelId="{3DDF3EAB-6A7B-4BAC-B42F-60FBBD9AF3DD}">
      <dgm:prSet phldrT="[Text]"/>
      <dgm:spPr>
        <a:ln>
          <a:solidFill>
            <a:srgbClr val="FF0000"/>
          </a:solidFill>
        </a:ln>
      </dgm:spPr>
      <dgm:t>
        <a:bodyPr/>
        <a:lstStyle/>
        <a:p>
          <a:r>
            <a:rPr lang="en-US" dirty="0" smtClean="0"/>
            <a:t>Top most</a:t>
          </a:r>
          <a:endParaRPr lang="en-US" dirty="0"/>
        </a:p>
      </dgm:t>
    </dgm:pt>
    <dgm:pt modelId="{69CBEF08-3565-4B12-AD85-381F7957A5F2}" type="parTrans" cxnId="{3DF94D94-9C66-4D08-9A42-F958699D9E02}">
      <dgm:prSet/>
      <dgm:spPr/>
      <dgm:t>
        <a:bodyPr/>
        <a:lstStyle/>
        <a:p>
          <a:endParaRPr lang="en-US"/>
        </a:p>
      </dgm:t>
    </dgm:pt>
    <dgm:pt modelId="{66E40120-1DE2-4779-AE8F-270B8DBC6BC4}" type="sibTrans" cxnId="{3DF94D94-9C66-4D08-9A42-F958699D9E02}">
      <dgm:prSet/>
      <dgm:spPr/>
      <dgm:t>
        <a:bodyPr/>
        <a:lstStyle/>
        <a:p>
          <a:endParaRPr lang="en-US"/>
        </a:p>
      </dgm:t>
    </dgm:pt>
    <dgm:pt modelId="{C4963FCC-B606-4286-B9D2-03A5E5F195CD}">
      <dgm:prSet phldrT="[Text]"/>
      <dgm:spPr/>
      <dgm:t>
        <a:bodyPr/>
        <a:lstStyle/>
        <a:p>
          <a:r>
            <a:rPr lang="en-US" dirty="0" smtClean="0"/>
            <a:t>packages</a:t>
          </a:r>
          <a:endParaRPr lang="en-US" dirty="0"/>
        </a:p>
      </dgm:t>
    </dgm:pt>
    <dgm:pt modelId="{E460F054-B056-40DB-A6D2-02DE1BF37A4E}" type="parTrans" cxnId="{37F4DF7D-73A4-49C1-A5DA-6B84BD75F933}">
      <dgm:prSet/>
      <dgm:spPr/>
      <dgm:t>
        <a:bodyPr/>
        <a:lstStyle/>
        <a:p>
          <a:endParaRPr lang="en-US"/>
        </a:p>
      </dgm:t>
    </dgm:pt>
    <dgm:pt modelId="{D704F656-D343-4A02-9AD3-4CFDCFB95E30}" type="sibTrans" cxnId="{37F4DF7D-73A4-49C1-A5DA-6B84BD75F933}">
      <dgm:prSet/>
      <dgm:spPr/>
      <dgm:t>
        <a:bodyPr/>
        <a:lstStyle/>
        <a:p>
          <a:endParaRPr lang="en-US"/>
        </a:p>
      </dgm:t>
    </dgm:pt>
    <dgm:pt modelId="{FA23AC9C-7A2E-42EC-93AE-0F3AD6C30A93}">
      <dgm:prSet phldrT="[Text]"/>
      <dgm:spPr>
        <a:ln>
          <a:solidFill>
            <a:srgbClr val="FF0000"/>
          </a:solidFill>
        </a:ln>
      </dgm:spPr>
      <dgm:t>
        <a:bodyPr/>
        <a:lstStyle/>
        <a:p>
          <a:r>
            <a:rPr lang="en-US" dirty="0" smtClean="0"/>
            <a:t>Collection of classes</a:t>
          </a:r>
          <a:endParaRPr lang="en-US" dirty="0"/>
        </a:p>
      </dgm:t>
    </dgm:pt>
    <dgm:pt modelId="{7E149D45-5F16-4F50-AF40-CA0CA63DA6BE}" type="parTrans" cxnId="{09CB47C2-9AAA-4172-AE4D-5DD3AB668DD2}">
      <dgm:prSet/>
      <dgm:spPr/>
      <dgm:t>
        <a:bodyPr/>
        <a:lstStyle/>
        <a:p>
          <a:endParaRPr lang="en-US"/>
        </a:p>
      </dgm:t>
    </dgm:pt>
    <dgm:pt modelId="{A3FDFD07-A764-4BF5-A502-8E00D8C54274}" type="sibTrans" cxnId="{09CB47C2-9AAA-4172-AE4D-5DD3AB668DD2}">
      <dgm:prSet/>
      <dgm:spPr/>
      <dgm:t>
        <a:bodyPr/>
        <a:lstStyle/>
        <a:p>
          <a:endParaRPr lang="en-US"/>
        </a:p>
      </dgm:t>
    </dgm:pt>
    <dgm:pt modelId="{911C0B16-0B99-4BBF-890D-8482DBCAC07B}">
      <dgm:prSet phldrT="[Text]"/>
      <dgm:spPr/>
      <dgm:t>
        <a:bodyPr/>
        <a:lstStyle/>
        <a:p>
          <a:r>
            <a:rPr lang="en-US" dirty="0" smtClean="0"/>
            <a:t>Class </a:t>
          </a:r>
          <a:endParaRPr lang="en-US" dirty="0"/>
        </a:p>
      </dgm:t>
    </dgm:pt>
    <dgm:pt modelId="{6B5E6279-22DD-4D46-A9D7-55B0037A284C}" type="parTrans" cxnId="{E0C2317B-E47A-4CBE-AE04-E1150E1C979A}">
      <dgm:prSet/>
      <dgm:spPr/>
      <dgm:t>
        <a:bodyPr/>
        <a:lstStyle/>
        <a:p>
          <a:endParaRPr lang="en-US"/>
        </a:p>
      </dgm:t>
    </dgm:pt>
    <dgm:pt modelId="{FBCB842A-4344-46D6-91AA-02D98328F9E8}" type="sibTrans" cxnId="{E0C2317B-E47A-4CBE-AE04-E1150E1C979A}">
      <dgm:prSet/>
      <dgm:spPr/>
      <dgm:t>
        <a:bodyPr/>
        <a:lstStyle/>
        <a:p>
          <a:endParaRPr lang="en-US"/>
        </a:p>
      </dgm:t>
    </dgm:pt>
    <dgm:pt modelId="{686A92C2-18D9-4486-B056-9008143709D7}">
      <dgm:prSet phldrT="[Text]"/>
      <dgm:spPr>
        <a:ln>
          <a:solidFill>
            <a:srgbClr val="FF0000"/>
          </a:solidFill>
        </a:ln>
      </dgm:spPr>
      <dgm:t>
        <a:bodyPr/>
        <a:lstStyle/>
        <a:p>
          <a:r>
            <a:rPr lang="en-US" dirty="0" smtClean="0"/>
            <a:t>Blueprint of object</a:t>
          </a:r>
          <a:endParaRPr lang="en-US" dirty="0"/>
        </a:p>
      </dgm:t>
    </dgm:pt>
    <dgm:pt modelId="{4DB1E03A-23DA-46F3-8AFB-BEC5F9BB79B5}" type="parTrans" cxnId="{2D6D865D-BC46-45CB-B9DE-59B9A0818079}">
      <dgm:prSet/>
      <dgm:spPr/>
      <dgm:t>
        <a:bodyPr/>
        <a:lstStyle/>
        <a:p>
          <a:endParaRPr lang="en-US"/>
        </a:p>
      </dgm:t>
    </dgm:pt>
    <dgm:pt modelId="{1EB552C2-1F1F-49B2-B3FB-893B6FDC46E0}" type="sibTrans" cxnId="{2D6D865D-BC46-45CB-B9DE-59B9A0818079}">
      <dgm:prSet/>
      <dgm:spPr/>
      <dgm:t>
        <a:bodyPr/>
        <a:lstStyle/>
        <a:p>
          <a:endParaRPr lang="en-US"/>
        </a:p>
      </dgm:t>
    </dgm:pt>
    <dgm:pt modelId="{B930D5D2-DE1F-4C1B-B48A-4C719B4CB962}" type="pres">
      <dgm:prSet presAssocID="{CEA9A6A9-C7A3-4EAA-B3F3-0EED6144D7A3}" presName="rootnode" presStyleCnt="0">
        <dgm:presLayoutVars>
          <dgm:chMax/>
          <dgm:chPref/>
          <dgm:dir/>
          <dgm:animLvl val="lvl"/>
        </dgm:presLayoutVars>
      </dgm:prSet>
      <dgm:spPr/>
      <dgm:t>
        <a:bodyPr/>
        <a:lstStyle/>
        <a:p>
          <a:endParaRPr lang="en-US"/>
        </a:p>
      </dgm:t>
    </dgm:pt>
    <dgm:pt modelId="{C5E89CC6-7B7E-4487-8B90-35B798015FCB}" type="pres">
      <dgm:prSet presAssocID="{1B74A37F-6515-490D-B40F-F10F06E70E93}" presName="composite" presStyleCnt="0"/>
      <dgm:spPr/>
    </dgm:pt>
    <dgm:pt modelId="{0CA49097-8C65-4955-9FBD-65947E35788B}" type="pres">
      <dgm:prSet presAssocID="{1B74A37F-6515-490D-B40F-F10F06E70E93}" presName="bentUpArrow1" presStyleLbl="alignImgPlace1" presStyleIdx="0" presStyleCnt="2"/>
      <dgm:spPr/>
    </dgm:pt>
    <dgm:pt modelId="{DE8B800A-2E01-42C8-AB28-4F6E49573407}" type="pres">
      <dgm:prSet presAssocID="{1B74A37F-6515-490D-B40F-F10F06E70E93}" presName="ParentText" presStyleLbl="node1" presStyleIdx="0" presStyleCnt="3">
        <dgm:presLayoutVars>
          <dgm:chMax val="1"/>
          <dgm:chPref val="1"/>
          <dgm:bulletEnabled val="1"/>
        </dgm:presLayoutVars>
      </dgm:prSet>
      <dgm:spPr/>
      <dgm:t>
        <a:bodyPr/>
        <a:lstStyle/>
        <a:p>
          <a:endParaRPr lang="en-US"/>
        </a:p>
      </dgm:t>
    </dgm:pt>
    <dgm:pt modelId="{D09FA07C-B030-4F89-9C94-1EFD9E294698}" type="pres">
      <dgm:prSet presAssocID="{1B74A37F-6515-490D-B40F-F10F06E70E93}" presName="ChildText" presStyleLbl="revTx" presStyleIdx="0" presStyleCnt="3" custScaleX="141102" custLinFactNeighborX="55827" custLinFactNeighborY="-5437">
        <dgm:presLayoutVars>
          <dgm:chMax val="0"/>
          <dgm:chPref val="0"/>
          <dgm:bulletEnabled val="1"/>
        </dgm:presLayoutVars>
      </dgm:prSet>
      <dgm:spPr/>
      <dgm:t>
        <a:bodyPr/>
        <a:lstStyle/>
        <a:p>
          <a:endParaRPr lang="en-US"/>
        </a:p>
      </dgm:t>
    </dgm:pt>
    <dgm:pt modelId="{4E54E349-04CC-46A5-A6BC-5F68DE7B34AA}" type="pres">
      <dgm:prSet presAssocID="{3BB357DF-336E-4C6B-B436-B28F00579F95}" presName="sibTrans" presStyleCnt="0"/>
      <dgm:spPr/>
    </dgm:pt>
    <dgm:pt modelId="{7CC44784-EC25-4BDC-96E2-C51150AF00B9}" type="pres">
      <dgm:prSet presAssocID="{C4963FCC-B606-4286-B9D2-03A5E5F195CD}" presName="composite" presStyleCnt="0"/>
      <dgm:spPr/>
    </dgm:pt>
    <dgm:pt modelId="{79A28F8D-3030-46A6-A74B-296C5BC1AEEF}" type="pres">
      <dgm:prSet presAssocID="{C4963FCC-B606-4286-B9D2-03A5E5F195CD}" presName="bentUpArrow1" presStyleLbl="alignImgPlace1" presStyleIdx="1" presStyleCnt="2"/>
      <dgm:spPr/>
    </dgm:pt>
    <dgm:pt modelId="{F9AC4D7A-FD20-44D8-B50B-1B39334ABFE1}" type="pres">
      <dgm:prSet presAssocID="{C4963FCC-B606-4286-B9D2-03A5E5F195CD}" presName="ParentText" presStyleLbl="node1" presStyleIdx="1" presStyleCnt="3">
        <dgm:presLayoutVars>
          <dgm:chMax val="1"/>
          <dgm:chPref val="1"/>
          <dgm:bulletEnabled val="1"/>
        </dgm:presLayoutVars>
      </dgm:prSet>
      <dgm:spPr/>
      <dgm:t>
        <a:bodyPr/>
        <a:lstStyle/>
        <a:p>
          <a:endParaRPr lang="en-US"/>
        </a:p>
      </dgm:t>
    </dgm:pt>
    <dgm:pt modelId="{4B100FFB-6905-4EBA-A7B8-0A20DE00C157}" type="pres">
      <dgm:prSet presAssocID="{C4963FCC-B606-4286-B9D2-03A5E5F195CD}" presName="ChildText" presStyleLbl="revTx" presStyleIdx="1" presStyleCnt="3" custScaleX="189186" custLinFactNeighborX="48819" custLinFactNeighborY="63">
        <dgm:presLayoutVars>
          <dgm:chMax val="0"/>
          <dgm:chPref val="0"/>
          <dgm:bulletEnabled val="1"/>
        </dgm:presLayoutVars>
      </dgm:prSet>
      <dgm:spPr/>
      <dgm:t>
        <a:bodyPr/>
        <a:lstStyle/>
        <a:p>
          <a:endParaRPr lang="en-US"/>
        </a:p>
      </dgm:t>
    </dgm:pt>
    <dgm:pt modelId="{04FCD38E-C586-4276-99ED-0561288BC820}" type="pres">
      <dgm:prSet presAssocID="{D704F656-D343-4A02-9AD3-4CFDCFB95E30}" presName="sibTrans" presStyleCnt="0"/>
      <dgm:spPr/>
    </dgm:pt>
    <dgm:pt modelId="{1710511A-3827-46C2-BB03-315E247FE7C8}" type="pres">
      <dgm:prSet presAssocID="{911C0B16-0B99-4BBF-890D-8482DBCAC07B}" presName="composite" presStyleCnt="0"/>
      <dgm:spPr/>
    </dgm:pt>
    <dgm:pt modelId="{4B7E7277-7E7A-4E7E-8253-266A0D97F8C8}" type="pres">
      <dgm:prSet presAssocID="{911C0B16-0B99-4BBF-890D-8482DBCAC07B}" presName="ParentText" presStyleLbl="node1" presStyleIdx="2" presStyleCnt="3">
        <dgm:presLayoutVars>
          <dgm:chMax val="1"/>
          <dgm:chPref val="1"/>
          <dgm:bulletEnabled val="1"/>
        </dgm:presLayoutVars>
      </dgm:prSet>
      <dgm:spPr/>
      <dgm:t>
        <a:bodyPr/>
        <a:lstStyle/>
        <a:p>
          <a:endParaRPr lang="en-US"/>
        </a:p>
      </dgm:t>
    </dgm:pt>
    <dgm:pt modelId="{1C3C9E8B-A3A0-40A7-9EEC-4A5FEBB20C2E}" type="pres">
      <dgm:prSet presAssocID="{911C0B16-0B99-4BBF-890D-8482DBCAC07B}" presName="FinalChildText" presStyleLbl="revTx" presStyleIdx="2" presStyleCnt="3">
        <dgm:presLayoutVars>
          <dgm:chMax val="0"/>
          <dgm:chPref val="0"/>
          <dgm:bulletEnabled val="1"/>
        </dgm:presLayoutVars>
      </dgm:prSet>
      <dgm:spPr/>
      <dgm:t>
        <a:bodyPr/>
        <a:lstStyle/>
        <a:p>
          <a:endParaRPr lang="en-US"/>
        </a:p>
      </dgm:t>
    </dgm:pt>
  </dgm:ptLst>
  <dgm:cxnLst>
    <dgm:cxn modelId="{09CB47C2-9AAA-4172-AE4D-5DD3AB668DD2}" srcId="{C4963FCC-B606-4286-B9D2-03A5E5F195CD}" destId="{FA23AC9C-7A2E-42EC-93AE-0F3AD6C30A93}" srcOrd="0" destOrd="0" parTransId="{7E149D45-5F16-4F50-AF40-CA0CA63DA6BE}" sibTransId="{A3FDFD07-A764-4BF5-A502-8E00D8C54274}"/>
    <dgm:cxn modelId="{3DF94D94-9C66-4D08-9A42-F958699D9E02}" srcId="{1B74A37F-6515-490D-B40F-F10F06E70E93}" destId="{3DDF3EAB-6A7B-4BAC-B42F-60FBBD9AF3DD}" srcOrd="0" destOrd="0" parTransId="{69CBEF08-3565-4B12-AD85-381F7957A5F2}" sibTransId="{66E40120-1DE2-4779-AE8F-270B8DBC6BC4}"/>
    <dgm:cxn modelId="{5B179D17-9807-4504-813D-603283D4DE5B}" srcId="{CEA9A6A9-C7A3-4EAA-B3F3-0EED6144D7A3}" destId="{1B74A37F-6515-490D-B40F-F10F06E70E93}" srcOrd="0" destOrd="0" parTransId="{F4EA7321-1493-493D-875C-F518A56D4D37}" sibTransId="{3BB357DF-336E-4C6B-B436-B28F00579F95}"/>
    <dgm:cxn modelId="{0F265956-3042-4068-993D-DAD0E826A233}" type="presOf" srcId="{FA23AC9C-7A2E-42EC-93AE-0F3AD6C30A93}" destId="{4B100FFB-6905-4EBA-A7B8-0A20DE00C157}" srcOrd="0" destOrd="0" presId="urn:microsoft.com/office/officeart/2005/8/layout/StepDownProcess"/>
    <dgm:cxn modelId="{2ED16F50-C3D1-49AC-8B8E-2067F341298A}" type="presOf" srcId="{CEA9A6A9-C7A3-4EAA-B3F3-0EED6144D7A3}" destId="{B930D5D2-DE1F-4C1B-B48A-4C719B4CB962}" srcOrd="0" destOrd="0" presId="urn:microsoft.com/office/officeart/2005/8/layout/StepDownProcess"/>
    <dgm:cxn modelId="{E0C2317B-E47A-4CBE-AE04-E1150E1C979A}" srcId="{CEA9A6A9-C7A3-4EAA-B3F3-0EED6144D7A3}" destId="{911C0B16-0B99-4BBF-890D-8482DBCAC07B}" srcOrd="2" destOrd="0" parTransId="{6B5E6279-22DD-4D46-A9D7-55B0037A284C}" sibTransId="{FBCB842A-4344-46D6-91AA-02D98328F9E8}"/>
    <dgm:cxn modelId="{2981EA68-CF5D-443D-9F4E-377F21D95E91}" type="presOf" srcId="{911C0B16-0B99-4BBF-890D-8482DBCAC07B}" destId="{4B7E7277-7E7A-4E7E-8253-266A0D97F8C8}" srcOrd="0" destOrd="0" presId="urn:microsoft.com/office/officeart/2005/8/layout/StepDownProcess"/>
    <dgm:cxn modelId="{9FF2F863-91A7-4FD7-8A99-E6C94D870BBB}" type="presOf" srcId="{C4963FCC-B606-4286-B9D2-03A5E5F195CD}" destId="{F9AC4D7A-FD20-44D8-B50B-1B39334ABFE1}" srcOrd="0" destOrd="0" presId="urn:microsoft.com/office/officeart/2005/8/layout/StepDownProcess"/>
    <dgm:cxn modelId="{7F2ED409-7EBB-4B9C-9475-FBB987F52EE8}" type="presOf" srcId="{1B74A37F-6515-490D-B40F-F10F06E70E93}" destId="{DE8B800A-2E01-42C8-AB28-4F6E49573407}" srcOrd="0" destOrd="0" presId="urn:microsoft.com/office/officeart/2005/8/layout/StepDownProcess"/>
    <dgm:cxn modelId="{2D6D865D-BC46-45CB-B9DE-59B9A0818079}" srcId="{911C0B16-0B99-4BBF-890D-8482DBCAC07B}" destId="{686A92C2-18D9-4486-B056-9008143709D7}" srcOrd="0" destOrd="0" parTransId="{4DB1E03A-23DA-46F3-8AFB-BEC5F9BB79B5}" sibTransId="{1EB552C2-1F1F-49B2-B3FB-893B6FDC46E0}"/>
    <dgm:cxn modelId="{37F4DF7D-73A4-49C1-A5DA-6B84BD75F933}" srcId="{CEA9A6A9-C7A3-4EAA-B3F3-0EED6144D7A3}" destId="{C4963FCC-B606-4286-B9D2-03A5E5F195CD}" srcOrd="1" destOrd="0" parTransId="{E460F054-B056-40DB-A6D2-02DE1BF37A4E}" sibTransId="{D704F656-D343-4A02-9AD3-4CFDCFB95E30}"/>
    <dgm:cxn modelId="{A1DE9622-7472-476F-B1F6-8A82AFB282A1}" type="presOf" srcId="{3DDF3EAB-6A7B-4BAC-B42F-60FBBD9AF3DD}" destId="{D09FA07C-B030-4F89-9C94-1EFD9E294698}" srcOrd="0" destOrd="0" presId="urn:microsoft.com/office/officeart/2005/8/layout/StepDownProcess"/>
    <dgm:cxn modelId="{9D1F2123-AB61-475B-8C4F-5EFD84E87184}" type="presOf" srcId="{686A92C2-18D9-4486-B056-9008143709D7}" destId="{1C3C9E8B-A3A0-40A7-9EEC-4A5FEBB20C2E}" srcOrd="0" destOrd="0" presId="urn:microsoft.com/office/officeart/2005/8/layout/StepDownProcess"/>
    <dgm:cxn modelId="{4979F899-CA0B-4CAE-9D15-7D043C5B9305}" type="presParOf" srcId="{B930D5D2-DE1F-4C1B-B48A-4C719B4CB962}" destId="{C5E89CC6-7B7E-4487-8B90-35B798015FCB}" srcOrd="0" destOrd="0" presId="urn:microsoft.com/office/officeart/2005/8/layout/StepDownProcess"/>
    <dgm:cxn modelId="{864DE43B-DFC4-4017-9CF6-15729C3F19C7}" type="presParOf" srcId="{C5E89CC6-7B7E-4487-8B90-35B798015FCB}" destId="{0CA49097-8C65-4955-9FBD-65947E35788B}" srcOrd="0" destOrd="0" presId="urn:microsoft.com/office/officeart/2005/8/layout/StepDownProcess"/>
    <dgm:cxn modelId="{AADFEF5F-20FB-4674-89D2-7EDA7E31F2A1}" type="presParOf" srcId="{C5E89CC6-7B7E-4487-8B90-35B798015FCB}" destId="{DE8B800A-2E01-42C8-AB28-4F6E49573407}" srcOrd="1" destOrd="0" presId="urn:microsoft.com/office/officeart/2005/8/layout/StepDownProcess"/>
    <dgm:cxn modelId="{C09A1BA7-68D2-4369-85DC-67935CE9E860}" type="presParOf" srcId="{C5E89CC6-7B7E-4487-8B90-35B798015FCB}" destId="{D09FA07C-B030-4F89-9C94-1EFD9E294698}" srcOrd="2" destOrd="0" presId="urn:microsoft.com/office/officeart/2005/8/layout/StepDownProcess"/>
    <dgm:cxn modelId="{8E4EB704-A197-4188-83FA-F462CE69E40D}" type="presParOf" srcId="{B930D5D2-DE1F-4C1B-B48A-4C719B4CB962}" destId="{4E54E349-04CC-46A5-A6BC-5F68DE7B34AA}" srcOrd="1" destOrd="0" presId="urn:microsoft.com/office/officeart/2005/8/layout/StepDownProcess"/>
    <dgm:cxn modelId="{6A0C9B5A-8F5F-4BA3-9677-BEDCBC2C241F}" type="presParOf" srcId="{B930D5D2-DE1F-4C1B-B48A-4C719B4CB962}" destId="{7CC44784-EC25-4BDC-96E2-C51150AF00B9}" srcOrd="2" destOrd="0" presId="urn:microsoft.com/office/officeart/2005/8/layout/StepDownProcess"/>
    <dgm:cxn modelId="{35ABCBD7-0030-42E5-84AC-5367BA5AA0B0}" type="presParOf" srcId="{7CC44784-EC25-4BDC-96E2-C51150AF00B9}" destId="{79A28F8D-3030-46A6-A74B-296C5BC1AEEF}" srcOrd="0" destOrd="0" presId="urn:microsoft.com/office/officeart/2005/8/layout/StepDownProcess"/>
    <dgm:cxn modelId="{145AD82D-C2CC-416F-81F8-A3B584DE7B5C}" type="presParOf" srcId="{7CC44784-EC25-4BDC-96E2-C51150AF00B9}" destId="{F9AC4D7A-FD20-44D8-B50B-1B39334ABFE1}" srcOrd="1" destOrd="0" presId="urn:microsoft.com/office/officeart/2005/8/layout/StepDownProcess"/>
    <dgm:cxn modelId="{B1CFF2BD-C416-417E-8D98-E290F3BBABD6}" type="presParOf" srcId="{7CC44784-EC25-4BDC-96E2-C51150AF00B9}" destId="{4B100FFB-6905-4EBA-A7B8-0A20DE00C157}" srcOrd="2" destOrd="0" presId="urn:microsoft.com/office/officeart/2005/8/layout/StepDownProcess"/>
    <dgm:cxn modelId="{F5264600-5D1B-47A0-A6F2-A5C36EBA209C}" type="presParOf" srcId="{B930D5D2-DE1F-4C1B-B48A-4C719B4CB962}" destId="{04FCD38E-C586-4276-99ED-0561288BC820}" srcOrd="3" destOrd="0" presId="urn:microsoft.com/office/officeart/2005/8/layout/StepDownProcess"/>
    <dgm:cxn modelId="{3A5390FD-D69F-4D9F-B9B6-0E104019B1A7}" type="presParOf" srcId="{B930D5D2-DE1F-4C1B-B48A-4C719B4CB962}" destId="{1710511A-3827-46C2-BB03-315E247FE7C8}" srcOrd="4" destOrd="0" presId="urn:microsoft.com/office/officeart/2005/8/layout/StepDownProcess"/>
    <dgm:cxn modelId="{80BA94B4-37BD-47DB-853D-943380F48712}" type="presParOf" srcId="{1710511A-3827-46C2-BB03-315E247FE7C8}" destId="{4B7E7277-7E7A-4E7E-8253-266A0D97F8C8}" srcOrd="0" destOrd="0" presId="urn:microsoft.com/office/officeart/2005/8/layout/StepDownProcess"/>
    <dgm:cxn modelId="{846E47F2-6658-4F26-B75E-51188D451443}" type="presParOf" srcId="{1710511A-3827-46C2-BB03-315E247FE7C8}" destId="{1C3C9E8B-A3A0-40A7-9EEC-4A5FEBB20C2E}" srcOrd="1" destOrd="0" presId="urn:microsoft.com/office/officeart/2005/8/layout/StepDow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EA9A6A9-C7A3-4EAA-B3F3-0EED6144D7A3}" type="doc">
      <dgm:prSet loTypeId="urn:microsoft.com/office/officeart/2005/8/layout/StepDownProcess" loCatId="process" qsTypeId="urn:microsoft.com/office/officeart/2005/8/quickstyle/3d2" qsCatId="3D" csTypeId="urn:microsoft.com/office/officeart/2005/8/colors/colorful5" csCatId="colorful" phldr="1"/>
      <dgm:spPr/>
      <dgm:t>
        <a:bodyPr/>
        <a:lstStyle/>
        <a:p>
          <a:endParaRPr lang="en-US"/>
        </a:p>
      </dgm:t>
    </dgm:pt>
    <dgm:pt modelId="{1B74A37F-6515-490D-B40F-F10F06E70E93}">
      <dgm:prSet phldrT="[Text]"/>
      <dgm:spPr>
        <a:solidFill>
          <a:srgbClr val="92D050"/>
        </a:solidFill>
      </dgm:spPr>
      <dgm:t>
        <a:bodyPr/>
        <a:lstStyle/>
        <a:p>
          <a:r>
            <a:rPr lang="en-US" b="1" dirty="0" smtClean="0"/>
            <a:t>Class</a:t>
          </a:r>
          <a:endParaRPr lang="en-US" b="1" dirty="0"/>
        </a:p>
      </dgm:t>
    </dgm:pt>
    <dgm:pt modelId="{F4EA7321-1493-493D-875C-F518A56D4D37}" type="parTrans" cxnId="{5B179D17-9807-4504-813D-603283D4DE5B}">
      <dgm:prSet/>
      <dgm:spPr/>
      <dgm:t>
        <a:bodyPr/>
        <a:lstStyle/>
        <a:p>
          <a:endParaRPr lang="en-US"/>
        </a:p>
      </dgm:t>
    </dgm:pt>
    <dgm:pt modelId="{3BB357DF-336E-4C6B-B436-B28F00579F95}" type="sibTrans" cxnId="{5B179D17-9807-4504-813D-603283D4DE5B}">
      <dgm:prSet/>
      <dgm:spPr/>
      <dgm:t>
        <a:bodyPr/>
        <a:lstStyle/>
        <a:p>
          <a:endParaRPr lang="en-US"/>
        </a:p>
      </dgm:t>
    </dgm:pt>
    <dgm:pt modelId="{C4963FCC-B606-4286-B9D2-03A5E5F195CD}">
      <dgm:prSet phldrT="[Text]"/>
      <dgm:spPr>
        <a:solidFill>
          <a:srgbClr val="00B0F0"/>
        </a:solidFill>
      </dgm:spPr>
      <dgm:t>
        <a:bodyPr/>
        <a:lstStyle/>
        <a:p>
          <a:r>
            <a:rPr lang="en-US" b="1" dirty="0" smtClean="0"/>
            <a:t>Variable</a:t>
          </a:r>
          <a:endParaRPr lang="en-US" b="1" dirty="0"/>
        </a:p>
      </dgm:t>
    </dgm:pt>
    <dgm:pt modelId="{E460F054-B056-40DB-A6D2-02DE1BF37A4E}" type="parTrans" cxnId="{37F4DF7D-73A4-49C1-A5DA-6B84BD75F933}">
      <dgm:prSet/>
      <dgm:spPr/>
      <dgm:t>
        <a:bodyPr/>
        <a:lstStyle/>
        <a:p>
          <a:endParaRPr lang="en-US"/>
        </a:p>
      </dgm:t>
    </dgm:pt>
    <dgm:pt modelId="{D704F656-D343-4A02-9AD3-4CFDCFB95E30}" type="sibTrans" cxnId="{37F4DF7D-73A4-49C1-A5DA-6B84BD75F933}">
      <dgm:prSet/>
      <dgm:spPr/>
      <dgm:t>
        <a:bodyPr/>
        <a:lstStyle/>
        <a:p>
          <a:endParaRPr lang="en-US"/>
        </a:p>
      </dgm:t>
    </dgm:pt>
    <dgm:pt modelId="{FA23AC9C-7A2E-42EC-93AE-0F3AD6C30A93}">
      <dgm:prSet phldrT="[Text]"/>
      <dgm:spPr>
        <a:ln>
          <a:solidFill>
            <a:srgbClr val="00B050"/>
          </a:solidFill>
        </a:ln>
      </dgm:spPr>
      <dgm:t>
        <a:bodyPr/>
        <a:lstStyle/>
        <a:p>
          <a:r>
            <a:rPr lang="en-US" b="1" dirty="0" smtClean="0"/>
            <a:t>Holder of Data</a:t>
          </a:r>
          <a:endParaRPr lang="en-US" b="1" dirty="0"/>
        </a:p>
      </dgm:t>
    </dgm:pt>
    <dgm:pt modelId="{7E149D45-5F16-4F50-AF40-CA0CA63DA6BE}" type="parTrans" cxnId="{09CB47C2-9AAA-4172-AE4D-5DD3AB668DD2}">
      <dgm:prSet/>
      <dgm:spPr/>
      <dgm:t>
        <a:bodyPr/>
        <a:lstStyle/>
        <a:p>
          <a:endParaRPr lang="en-US"/>
        </a:p>
      </dgm:t>
    </dgm:pt>
    <dgm:pt modelId="{A3FDFD07-A764-4BF5-A502-8E00D8C54274}" type="sibTrans" cxnId="{09CB47C2-9AAA-4172-AE4D-5DD3AB668DD2}">
      <dgm:prSet/>
      <dgm:spPr/>
      <dgm:t>
        <a:bodyPr/>
        <a:lstStyle/>
        <a:p>
          <a:endParaRPr lang="en-US"/>
        </a:p>
      </dgm:t>
    </dgm:pt>
    <dgm:pt modelId="{911C0B16-0B99-4BBF-890D-8482DBCAC07B}">
      <dgm:prSet phldrT="[Text]"/>
      <dgm:spPr/>
      <dgm:t>
        <a:bodyPr/>
        <a:lstStyle/>
        <a:p>
          <a:r>
            <a:rPr lang="en-US" b="1" dirty="0" smtClean="0"/>
            <a:t>ALL JAVA Code</a:t>
          </a:r>
          <a:endParaRPr lang="en-US" b="1" dirty="0"/>
        </a:p>
      </dgm:t>
    </dgm:pt>
    <dgm:pt modelId="{6B5E6279-22DD-4D46-A9D7-55B0037A284C}" type="parTrans" cxnId="{E0C2317B-E47A-4CBE-AE04-E1150E1C979A}">
      <dgm:prSet/>
      <dgm:spPr/>
      <dgm:t>
        <a:bodyPr/>
        <a:lstStyle/>
        <a:p>
          <a:endParaRPr lang="en-US"/>
        </a:p>
      </dgm:t>
    </dgm:pt>
    <dgm:pt modelId="{FBCB842A-4344-46D6-91AA-02D98328F9E8}" type="sibTrans" cxnId="{E0C2317B-E47A-4CBE-AE04-E1150E1C979A}">
      <dgm:prSet/>
      <dgm:spPr/>
      <dgm:t>
        <a:bodyPr/>
        <a:lstStyle/>
        <a:p>
          <a:endParaRPr lang="en-US"/>
        </a:p>
      </dgm:t>
    </dgm:pt>
    <dgm:pt modelId="{FA3672CC-3C84-4FE5-A321-33948ADFA490}">
      <dgm:prSet phldrT="[Text]"/>
      <dgm:spPr/>
      <dgm:t>
        <a:bodyPr/>
        <a:lstStyle/>
        <a:p>
          <a:r>
            <a:rPr lang="en-US" b="1" dirty="0" smtClean="0"/>
            <a:t>Methods</a:t>
          </a:r>
          <a:endParaRPr lang="en-US" b="1" dirty="0"/>
        </a:p>
      </dgm:t>
    </dgm:pt>
    <dgm:pt modelId="{13D3B557-F917-4B78-82D1-BBC3D086FF95}" type="parTrans" cxnId="{FD95CDDE-8914-4F90-A1C3-980F236AFBB9}">
      <dgm:prSet/>
      <dgm:spPr/>
      <dgm:t>
        <a:bodyPr/>
        <a:lstStyle/>
        <a:p>
          <a:endParaRPr lang="en-US"/>
        </a:p>
      </dgm:t>
    </dgm:pt>
    <dgm:pt modelId="{00A42D6F-25A5-445B-8E9C-009CAF43B956}" type="sibTrans" cxnId="{FD95CDDE-8914-4F90-A1C3-980F236AFBB9}">
      <dgm:prSet/>
      <dgm:spPr/>
      <dgm:t>
        <a:bodyPr/>
        <a:lstStyle/>
        <a:p>
          <a:endParaRPr lang="en-US"/>
        </a:p>
      </dgm:t>
    </dgm:pt>
    <dgm:pt modelId="{07E3CEE6-58C3-4AF1-AC11-C4E8C7B40BAF}">
      <dgm:prSet phldrT="[Text]"/>
      <dgm:spPr/>
      <dgm:t>
        <a:bodyPr/>
        <a:lstStyle/>
        <a:p>
          <a:r>
            <a:rPr lang="en-US" b="1" dirty="0" smtClean="0"/>
            <a:t>ALL Selenium CODE</a:t>
          </a:r>
          <a:endParaRPr lang="en-US" b="1" dirty="0"/>
        </a:p>
      </dgm:t>
    </dgm:pt>
    <dgm:pt modelId="{135D6D5D-A221-4D3E-A590-090DF6BDBBF4}" type="parTrans" cxnId="{DAF6B481-641B-4720-A063-962CD125C4B2}">
      <dgm:prSet/>
      <dgm:spPr/>
      <dgm:t>
        <a:bodyPr/>
        <a:lstStyle/>
        <a:p>
          <a:endParaRPr lang="en-US"/>
        </a:p>
      </dgm:t>
    </dgm:pt>
    <dgm:pt modelId="{026471B1-098F-4DF7-8A58-43E1EA74ED35}" type="sibTrans" cxnId="{DAF6B481-641B-4720-A063-962CD125C4B2}">
      <dgm:prSet/>
      <dgm:spPr/>
      <dgm:t>
        <a:bodyPr/>
        <a:lstStyle/>
        <a:p>
          <a:endParaRPr lang="en-US"/>
        </a:p>
      </dgm:t>
    </dgm:pt>
    <dgm:pt modelId="{B930D5D2-DE1F-4C1B-B48A-4C719B4CB962}" type="pres">
      <dgm:prSet presAssocID="{CEA9A6A9-C7A3-4EAA-B3F3-0EED6144D7A3}" presName="rootnode" presStyleCnt="0">
        <dgm:presLayoutVars>
          <dgm:chMax/>
          <dgm:chPref/>
          <dgm:dir/>
          <dgm:animLvl val="lvl"/>
        </dgm:presLayoutVars>
      </dgm:prSet>
      <dgm:spPr/>
      <dgm:t>
        <a:bodyPr/>
        <a:lstStyle/>
        <a:p>
          <a:endParaRPr lang="en-US"/>
        </a:p>
      </dgm:t>
    </dgm:pt>
    <dgm:pt modelId="{C5E89CC6-7B7E-4487-8B90-35B798015FCB}" type="pres">
      <dgm:prSet presAssocID="{1B74A37F-6515-490D-B40F-F10F06E70E93}" presName="composite" presStyleCnt="0"/>
      <dgm:spPr/>
    </dgm:pt>
    <dgm:pt modelId="{0CA49097-8C65-4955-9FBD-65947E35788B}" type="pres">
      <dgm:prSet presAssocID="{1B74A37F-6515-490D-B40F-F10F06E70E93}" presName="bentUpArrow1" presStyleLbl="alignImgPlace1" presStyleIdx="0" presStyleCnt="4"/>
      <dgm:spPr/>
    </dgm:pt>
    <dgm:pt modelId="{DE8B800A-2E01-42C8-AB28-4F6E49573407}" type="pres">
      <dgm:prSet presAssocID="{1B74A37F-6515-490D-B40F-F10F06E70E93}" presName="ParentText" presStyleLbl="node1" presStyleIdx="0" presStyleCnt="5">
        <dgm:presLayoutVars>
          <dgm:chMax val="1"/>
          <dgm:chPref val="1"/>
          <dgm:bulletEnabled val="1"/>
        </dgm:presLayoutVars>
      </dgm:prSet>
      <dgm:spPr/>
      <dgm:t>
        <a:bodyPr/>
        <a:lstStyle/>
        <a:p>
          <a:endParaRPr lang="en-US"/>
        </a:p>
      </dgm:t>
    </dgm:pt>
    <dgm:pt modelId="{D09FA07C-B030-4F89-9C94-1EFD9E294698}" type="pres">
      <dgm:prSet presAssocID="{1B74A37F-6515-490D-B40F-F10F06E70E93}" presName="ChildText" presStyleLbl="revTx" presStyleIdx="0" presStyleCnt="4">
        <dgm:presLayoutVars>
          <dgm:chMax val="0"/>
          <dgm:chPref val="0"/>
          <dgm:bulletEnabled val="1"/>
        </dgm:presLayoutVars>
      </dgm:prSet>
      <dgm:spPr/>
      <dgm:t>
        <a:bodyPr/>
        <a:lstStyle/>
        <a:p>
          <a:endParaRPr lang="en-US"/>
        </a:p>
      </dgm:t>
    </dgm:pt>
    <dgm:pt modelId="{4E54E349-04CC-46A5-A6BC-5F68DE7B34AA}" type="pres">
      <dgm:prSet presAssocID="{3BB357DF-336E-4C6B-B436-B28F00579F95}" presName="sibTrans" presStyleCnt="0"/>
      <dgm:spPr/>
    </dgm:pt>
    <dgm:pt modelId="{7CC44784-EC25-4BDC-96E2-C51150AF00B9}" type="pres">
      <dgm:prSet presAssocID="{C4963FCC-B606-4286-B9D2-03A5E5F195CD}" presName="composite" presStyleCnt="0"/>
      <dgm:spPr/>
    </dgm:pt>
    <dgm:pt modelId="{79A28F8D-3030-46A6-A74B-296C5BC1AEEF}" type="pres">
      <dgm:prSet presAssocID="{C4963FCC-B606-4286-B9D2-03A5E5F195CD}" presName="bentUpArrow1" presStyleLbl="alignImgPlace1" presStyleIdx="1" presStyleCnt="4"/>
      <dgm:spPr/>
    </dgm:pt>
    <dgm:pt modelId="{F9AC4D7A-FD20-44D8-B50B-1B39334ABFE1}" type="pres">
      <dgm:prSet presAssocID="{C4963FCC-B606-4286-B9D2-03A5E5F195CD}" presName="ParentText" presStyleLbl="node1" presStyleIdx="1" presStyleCnt="5" custScaleX="183506">
        <dgm:presLayoutVars>
          <dgm:chMax val="1"/>
          <dgm:chPref val="1"/>
          <dgm:bulletEnabled val="1"/>
        </dgm:presLayoutVars>
      </dgm:prSet>
      <dgm:spPr/>
      <dgm:t>
        <a:bodyPr/>
        <a:lstStyle/>
        <a:p>
          <a:endParaRPr lang="en-US"/>
        </a:p>
      </dgm:t>
    </dgm:pt>
    <dgm:pt modelId="{4B100FFB-6905-4EBA-A7B8-0A20DE00C157}" type="pres">
      <dgm:prSet presAssocID="{C4963FCC-B606-4286-B9D2-03A5E5F195CD}" presName="ChildText" presStyleLbl="revTx" presStyleIdx="1" presStyleCnt="4" custScaleX="231898" custLinFactX="100000" custLinFactNeighborX="132404" custLinFactNeighborY="-7029">
        <dgm:presLayoutVars>
          <dgm:chMax val="0"/>
          <dgm:chPref val="0"/>
          <dgm:bulletEnabled val="1"/>
        </dgm:presLayoutVars>
      </dgm:prSet>
      <dgm:spPr/>
      <dgm:t>
        <a:bodyPr/>
        <a:lstStyle/>
        <a:p>
          <a:endParaRPr lang="en-US"/>
        </a:p>
      </dgm:t>
    </dgm:pt>
    <dgm:pt modelId="{04FCD38E-C586-4276-99ED-0561288BC820}" type="pres">
      <dgm:prSet presAssocID="{D704F656-D343-4A02-9AD3-4CFDCFB95E30}" presName="sibTrans" presStyleCnt="0"/>
      <dgm:spPr/>
    </dgm:pt>
    <dgm:pt modelId="{04A62639-71F6-4CE5-9CA5-BA964837EA3A}" type="pres">
      <dgm:prSet presAssocID="{FA3672CC-3C84-4FE5-A321-33948ADFA490}" presName="composite" presStyleCnt="0"/>
      <dgm:spPr/>
    </dgm:pt>
    <dgm:pt modelId="{2D1E8EB3-BC6B-4D4C-94E8-6CBBD936D4CF}" type="pres">
      <dgm:prSet presAssocID="{FA3672CC-3C84-4FE5-A321-33948ADFA490}" presName="bentUpArrow1" presStyleLbl="alignImgPlace1" presStyleIdx="2" presStyleCnt="4"/>
      <dgm:spPr/>
    </dgm:pt>
    <dgm:pt modelId="{549FB16C-2A95-4EB0-8BB7-F87AE5226DEA}" type="pres">
      <dgm:prSet presAssocID="{FA3672CC-3C84-4FE5-A321-33948ADFA490}" presName="ParentText" presStyleLbl="node1" presStyleIdx="2" presStyleCnt="5" custScaleX="197779">
        <dgm:presLayoutVars>
          <dgm:chMax val="1"/>
          <dgm:chPref val="1"/>
          <dgm:bulletEnabled val="1"/>
        </dgm:presLayoutVars>
      </dgm:prSet>
      <dgm:spPr/>
      <dgm:t>
        <a:bodyPr/>
        <a:lstStyle/>
        <a:p>
          <a:endParaRPr lang="en-US"/>
        </a:p>
      </dgm:t>
    </dgm:pt>
    <dgm:pt modelId="{DEC166B0-F7BE-40FE-90AE-4F32A9F37C51}" type="pres">
      <dgm:prSet presAssocID="{FA3672CC-3C84-4FE5-A321-33948ADFA490}" presName="ChildText" presStyleLbl="revTx" presStyleIdx="2" presStyleCnt="4">
        <dgm:presLayoutVars>
          <dgm:chMax val="0"/>
          <dgm:chPref val="0"/>
          <dgm:bulletEnabled val="1"/>
        </dgm:presLayoutVars>
      </dgm:prSet>
      <dgm:spPr/>
    </dgm:pt>
    <dgm:pt modelId="{6191A343-4D11-4552-9C01-27EA2CA5D694}" type="pres">
      <dgm:prSet presAssocID="{00A42D6F-25A5-445B-8E9C-009CAF43B956}" presName="sibTrans" presStyleCnt="0"/>
      <dgm:spPr/>
    </dgm:pt>
    <dgm:pt modelId="{91E650E6-3DC4-4201-89A1-516B33DC1F05}" type="pres">
      <dgm:prSet presAssocID="{07E3CEE6-58C3-4AF1-AC11-C4E8C7B40BAF}" presName="composite" presStyleCnt="0"/>
      <dgm:spPr/>
    </dgm:pt>
    <dgm:pt modelId="{B1469A77-3333-43E1-A195-F52D1D839435}" type="pres">
      <dgm:prSet presAssocID="{07E3CEE6-58C3-4AF1-AC11-C4E8C7B40BAF}" presName="bentUpArrow1" presStyleLbl="alignImgPlace1" presStyleIdx="3" presStyleCnt="4"/>
      <dgm:spPr/>
    </dgm:pt>
    <dgm:pt modelId="{1643E7F1-FCDF-4DAE-B3AE-7DC4E7C518EA}" type="pres">
      <dgm:prSet presAssocID="{07E3CEE6-58C3-4AF1-AC11-C4E8C7B40BAF}" presName="ParentText" presStyleLbl="node1" presStyleIdx="3" presStyleCnt="5" custScaleX="176614">
        <dgm:presLayoutVars>
          <dgm:chMax val="1"/>
          <dgm:chPref val="1"/>
          <dgm:bulletEnabled val="1"/>
        </dgm:presLayoutVars>
      </dgm:prSet>
      <dgm:spPr/>
      <dgm:t>
        <a:bodyPr/>
        <a:lstStyle/>
        <a:p>
          <a:endParaRPr lang="en-US"/>
        </a:p>
      </dgm:t>
    </dgm:pt>
    <dgm:pt modelId="{E889D92A-9F30-4FD3-9892-C7A5BCCF3D44}" type="pres">
      <dgm:prSet presAssocID="{07E3CEE6-58C3-4AF1-AC11-C4E8C7B40BAF}" presName="ChildText" presStyleLbl="revTx" presStyleIdx="3" presStyleCnt="4">
        <dgm:presLayoutVars>
          <dgm:chMax val="0"/>
          <dgm:chPref val="0"/>
          <dgm:bulletEnabled val="1"/>
        </dgm:presLayoutVars>
      </dgm:prSet>
      <dgm:spPr/>
    </dgm:pt>
    <dgm:pt modelId="{956DD0F7-B4D6-43FF-ABE4-A7805F767D2D}" type="pres">
      <dgm:prSet presAssocID="{026471B1-098F-4DF7-8A58-43E1EA74ED35}" presName="sibTrans" presStyleCnt="0"/>
      <dgm:spPr/>
    </dgm:pt>
    <dgm:pt modelId="{1710511A-3827-46C2-BB03-315E247FE7C8}" type="pres">
      <dgm:prSet presAssocID="{911C0B16-0B99-4BBF-890D-8482DBCAC07B}" presName="composite" presStyleCnt="0"/>
      <dgm:spPr/>
    </dgm:pt>
    <dgm:pt modelId="{4B7E7277-7E7A-4E7E-8253-266A0D97F8C8}" type="pres">
      <dgm:prSet presAssocID="{911C0B16-0B99-4BBF-890D-8482DBCAC07B}" presName="ParentText" presStyleLbl="node1" presStyleIdx="4" presStyleCnt="5" custScaleX="178881">
        <dgm:presLayoutVars>
          <dgm:chMax val="1"/>
          <dgm:chPref val="1"/>
          <dgm:bulletEnabled val="1"/>
        </dgm:presLayoutVars>
      </dgm:prSet>
      <dgm:spPr/>
      <dgm:t>
        <a:bodyPr/>
        <a:lstStyle/>
        <a:p>
          <a:endParaRPr lang="en-US"/>
        </a:p>
      </dgm:t>
    </dgm:pt>
  </dgm:ptLst>
  <dgm:cxnLst>
    <dgm:cxn modelId="{37F4DF7D-73A4-49C1-A5DA-6B84BD75F933}" srcId="{CEA9A6A9-C7A3-4EAA-B3F3-0EED6144D7A3}" destId="{C4963FCC-B606-4286-B9D2-03A5E5F195CD}" srcOrd="1" destOrd="0" parTransId="{E460F054-B056-40DB-A6D2-02DE1BF37A4E}" sibTransId="{D704F656-D343-4A02-9AD3-4CFDCFB95E30}"/>
    <dgm:cxn modelId="{2981EA68-CF5D-443D-9F4E-377F21D95E91}" type="presOf" srcId="{911C0B16-0B99-4BBF-890D-8482DBCAC07B}" destId="{4B7E7277-7E7A-4E7E-8253-266A0D97F8C8}" srcOrd="0" destOrd="0" presId="urn:microsoft.com/office/officeart/2005/8/layout/StepDownProcess"/>
    <dgm:cxn modelId="{7F2ED409-7EBB-4B9C-9475-FBB987F52EE8}" type="presOf" srcId="{1B74A37F-6515-490D-B40F-F10F06E70E93}" destId="{DE8B800A-2E01-42C8-AB28-4F6E49573407}" srcOrd="0" destOrd="0" presId="urn:microsoft.com/office/officeart/2005/8/layout/StepDownProcess"/>
    <dgm:cxn modelId="{FD95CDDE-8914-4F90-A1C3-980F236AFBB9}" srcId="{CEA9A6A9-C7A3-4EAA-B3F3-0EED6144D7A3}" destId="{FA3672CC-3C84-4FE5-A321-33948ADFA490}" srcOrd="2" destOrd="0" parTransId="{13D3B557-F917-4B78-82D1-BBC3D086FF95}" sibTransId="{00A42D6F-25A5-445B-8E9C-009CAF43B956}"/>
    <dgm:cxn modelId="{DAF6B481-641B-4720-A063-962CD125C4B2}" srcId="{CEA9A6A9-C7A3-4EAA-B3F3-0EED6144D7A3}" destId="{07E3CEE6-58C3-4AF1-AC11-C4E8C7B40BAF}" srcOrd="3" destOrd="0" parTransId="{135D6D5D-A221-4D3E-A590-090DF6BDBBF4}" sibTransId="{026471B1-098F-4DF7-8A58-43E1EA74ED35}"/>
    <dgm:cxn modelId="{E0C2317B-E47A-4CBE-AE04-E1150E1C979A}" srcId="{CEA9A6A9-C7A3-4EAA-B3F3-0EED6144D7A3}" destId="{911C0B16-0B99-4BBF-890D-8482DBCAC07B}" srcOrd="4" destOrd="0" parTransId="{6B5E6279-22DD-4D46-A9D7-55B0037A284C}" sibTransId="{FBCB842A-4344-46D6-91AA-02D98328F9E8}"/>
    <dgm:cxn modelId="{1B5403E1-15D2-4CDF-8EFE-637B517090B9}" type="presOf" srcId="{07E3CEE6-58C3-4AF1-AC11-C4E8C7B40BAF}" destId="{1643E7F1-FCDF-4DAE-B3AE-7DC4E7C518EA}" srcOrd="0" destOrd="0" presId="urn:microsoft.com/office/officeart/2005/8/layout/StepDownProcess"/>
    <dgm:cxn modelId="{09CB47C2-9AAA-4172-AE4D-5DD3AB668DD2}" srcId="{C4963FCC-B606-4286-B9D2-03A5E5F195CD}" destId="{FA23AC9C-7A2E-42EC-93AE-0F3AD6C30A93}" srcOrd="0" destOrd="0" parTransId="{7E149D45-5F16-4F50-AF40-CA0CA63DA6BE}" sibTransId="{A3FDFD07-A764-4BF5-A502-8E00D8C54274}"/>
    <dgm:cxn modelId="{9FF2F863-91A7-4FD7-8A99-E6C94D870BBB}" type="presOf" srcId="{C4963FCC-B606-4286-B9D2-03A5E5F195CD}" destId="{F9AC4D7A-FD20-44D8-B50B-1B39334ABFE1}" srcOrd="0" destOrd="0" presId="urn:microsoft.com/office/officeart/2005/8/layout/StepDownProcess"/>
    <dgm:cxn modelId="{5B179D17-9807-4504-813D-603283D4DE5B}" srcId="{CEA9A6A9-C7A3-4EAA-B3F3-0EED6144D7A3}" destId="{1B74A37F-6515-490D-B40F-F10F06E70E93}" srcOrd="0" destOrd="0" parTransId="{F4EA7321-1493-493D-875C-F518A56D4D37}" sibTransId="{3BB357DF-336E-4C6B-B436-B28F00579F95}"/>
    <dgm:cxn modelId="{E17C7AC8-8D43-4528-B645-98F581C83A86}" type="presOf" srcId="{FA3672CC-3C84-4FE5-A321-33948ADFA490}" destId="{549FB16C-2A95-4EB0-8BB7-F87AE5226DEA}" srcOrd="0" destOrd="0" presId="urn:microsoft.com/office/officeart/2005/8/layout/StepDownProcess"/>
    <dgm:cxn modelId="{2ED16F50-C3D1-49AC-8B8E-2067F341298A}" type="presOf" srcId="{CEA9A6A9-C7A3-4EAA-B3F3-0EED6144D7A3}" destId="{B930D5D2-DE1F-4C1B-B48A-4C719B4CB962}" srcOrd="0" destOrd="0" presId="urn:microsoft.com/office/officeart/2005/8/layout/StepDownProcess"/>
    <dgm:cxn modelId="{0F265956-3042-4068-993D-DAD0E826A233}" type="presOf" srcId="{FA23AC9C-7A2E-42EC-93AE-0F3AD6C30A93}" destId="{4B100FFB-6905-4EBA-A7B8-0A20DE00C157}" srcOrd="0" destOrd="0" presId="urn:microsoft.com/office/officeart/2005/8/layout/StepDownProcess"/>
    <dgm:cxn modelId="{4979F899-CA0B-4CAE-9D15-7D043C5B9305}" type="presParOf" srcId="{B930D5D2-DE1F-4C1B-B48A-4C719B4CB962}" destId="{C5E89CC6-7B7E-4487-8B90-35B798015FCB}" srcOrd="0" destOrd="0" presId="urn:microsoft.com/office/officeart/2005/8/layout/StepDownProcess"/>
    <dgm:cxn modelId="{864DE43B-DFC4-4017-9CF6-15729C3F19C7}" type="presParOf" srcId="{C5E89CC6-7B7E-4487-8B90-35B798015FCB}" destId="{0CA49097-8C65-4955-9FBD-65947E35788B}" srcOrd="0" destOrd="0" presId="urn:microsoft.com/office/officeart/2005/8/layout/StepDownProcess"/>
    <dgm:cxn modelId="{AADFEF5F-20FB-4674-89D2-7EDA7E31F2A1}" type="presParOf" srcId="{C5E89CC6-7B7E-4487-8B90-35B798015FCB}" destId="{DE8B800A-2E01-42C8-AB28-4F6E49573407}" srcOrd="1" destOrd="0" presId="urn:microsoft.com/office/officeart/2005/8/layout/StepDownProcess"/>
    <dgm:cxn modelId="{C09A1BA7-68D2-4369-85DC-67935CE9E860}" type="presParOf" srcId="{C5E89CC6-7B7E-4487-8B90-35B798015FCB}" destId="{D09FA07C-B030-4F89-9C94-1EFD9E294698}" srcOrd="2" destOrd="0" presId="urn:microsoft.com/office/officeart/2005/8/layout/StepDownProcess"/>
    <dgm:cxn modelId="{8E4EB704-A197-4188-83FA-F462CE69E40D}" type="presParOf" srcId="{B930D5D2-DE1F-4C1B-B48A-4C719B4CB962}" destId="{4E54E349-04CC-46A5-A6BC-5F68DE7B34AA}" srcOrd="1" destOrd="0" presId="urn:microsoft.com/office/officeart/2005/8/layout/StepDownProcess"/>
    <dgm:cxn modelId="{6A0C9B5A-8F5F-4BA3-9677-BEDCBC2C241F}" type="presParOf" srcId="{B930D5D2-DE1F-4C1B-B48A-4C719B4CB962}" destId="{7CC44784-EC25-4BDC-96E2-C51150AF00B9}" srcOrd="2" destOrd="0" presId="urn:microsoft.com/office/officeart/2005/8/layout/StepDownProcess"/>
    <dgm:cxn modelId="{35ABCBD7-0030-42E5-84AC-5367BA5AA0B0}" type="presParOf" srcId="{7CC44784-EC25-4BDC-96E2-C51150AF00B9}" destId="{79A28F8D-3030-46A6-A74B-296C5BC1AEEF}" srcOrd="0" destOrd="0" presId="urn:microsoft.com/office/officeart/2005/8/layout/StepDownProcess"/>
    <dgm:cxn modelId="{145AD82D-C2CC-416F-81F8-A3B584DE7B5C}" type="presParOf" srcId="{7CC44784-EC25-4BDC-96E2-C51150AF00B9}" destId="{F9AC4D7A-FD20-44D8-B50B-1B39334ABFE1}" srcOrd="1" destOrd="0" presId="urn:microsoft.com/office/officeart/2005/8/layout/StepDownProcess"/>
    <dgm:cxn modelId="{B1CFF2BD-C416-417E-8D98-E290F3BBABD6}" type="presParOf" srcId="{7CC44784-EC25-4BDC-96E2-C51150AF00B9}" destId="{4B100FFB-6905-4EBA-A7B8-0A20DE00C157}" srcOrd="2" destOrd="0" presId="urn:microsoft.com/office/officeart/2005/8/layout/StepDownProcess"/>
    <dgm:cxn modelId="{F5264600-5D1B-47A0-A6F2-A5C36EBA209C}" type="presParOf" srcId="{B930D5D2-DE1F-4C1B-B48A-4C719B4CB962}" destId="{04FCD38E-C586-4276-99ED-0561288BC820}" srcOrd="3" destOrd="0" presId="urn:microsoft.com/office/officeart/2005/8/layout/StepDownProcess"/>
    <dgm:cxn modelId="{5D707134-2665-456E-91D9-B3E80AD10210}" type="presParOf" srcId="{B930D5D2-DE1F-4C1B-B48A-4C719B4CB962}" destId="{04A62639-71F6-4CE5-9CA5-BA964837EA3A}" srcOrd="4" destOrd="0" presId="urn:microsoft.com/office/officeart/2005/8/layout/StepDownProcess"/>
    <dgm:cxn modelId="{A7DCF7CF-266A-4B8E-9A80-63FFACF818DB}" type="presParOf" srcId="{04A62639-71F6-4CE5-9CA5-BA964837EA3A}" destId="{2D1E8EB3-BC6B-4D4C-94E8-6CBBD936D4CF}" srcOrd="0" destOrd="0" presId="urn:microsoft.com/office/officeart/2005/8/layout/StepDownProcess"/>
    <dgm:cxn modelId="{94C2AD0C-C62F-4196-AFF3-BA96C4534B53}" type="presParOf" srcId="{04A62639-71F6-4CE5-9CA5-BA964837EA3A}" destId="{549FB16C-2A95-4EB0-8BB7-F87AE5226DEA}" srcOrd="1" destOrd="0" presId="urn:microsoft.com/office/officeart/2005/8/layout/StepDownProcess"/>
    <dgm:cxn modelId="{1BA938AA-4F28-4669-B8C7-6312513E4175}" type="presParOf" srcId="{04A62639-71F6-4CE5-9CA5-BA964837EA3A}" destId="{DEC166B0-F7BE-40FE-90AE-4F32A9F37C51}" srcOrd="2" destOrd="0" presId="urn:microsoft.com/office/officeart/2005/8/layout/StepDownProcess"/>
    <dgm:cxn modelId="{589E0181-940E-4C25-BF32-C0D56652E09B}" type="presParOf" srcId="{B930D5D2-DE1F-4C1B-B48A-4C719B4CB962}" destId="{6191A343-4D11-4552-9C01-27EA2CA5D694}" srcOrd="5" destOrd="0" presId="urn:microsoft.com/office/officeart/2005/8/layout/StepDownProcess"/>
    <dgm:cxn modelId="{C7103A9B-1609-47A9-ACB8-DBBD8DC47AF0}" type="presParOf" srcId="{B930D5D2-DE1F-4C1B-B48A-4C719B4CB962}" destId="{91E650E6-3DC4-4201-89A1-516B33DC1F05}" srcOrd="6" destOrd="0" presId="urn:microsoft.com/office/officeart/2005/8/layout/StepDownProcess"/>
    <dgm:cxn modelId="{ABCE2416-A178-4CF2-ABB6-E356138CCFE8}" type="presParOf" srcId="{91E650E6-3DC4-4201-89A1-516B33DC1F05}" destId="{B1469A77-3333-43E1-A195-F52D1D839435}" srcOrd="0" destOrd="0" presId="urn:microsoft.com/office/officeart/2005/8/layout/StepDownProcess"/>
    <dgm:cxn modelId="{90EFA3E8-94F7-4502-BDA6-13B746452FA0}" type="presParOf" srcId="{91E650E6-3DC4-4201-89A1-516B33DC1F05}" destId="{1643E7F1-FCDF-4DAE-B3AE-7DC4E7C518EA}" srcOrd="1" destOrd="0" presId="urn:microsoft.com/office/officeart/2005/8/layout/StepDownProcess"/>
    <dgm:cxn modelId="{24C09AD7-148E-4596-8583-6FD30FD19EF4}" type="presParOf" srcId="{91E650E6-3DC4-4201-89A1-516B33DC1F05}" destId="{E889D92A-9F30-4FD3-9892-C7A5BCCF3D44}" srcOrd="2" destOrd="0" presId="urn:microsoft.com/office/officeart/2005/8/layout/StepDownProcess"/>
    <dgm:cxn modelId="{1F057DA2-6B98-4677-9D3B-ED1C2ABAA396}" type="presParOf" srcId="{B930D5D2-DE1F-4C1B-B48A-4C719B4CB962}" destId="{956DD0F7-B4D6-43FF-ABE4-A7805F767D2D}" srcOrd="7" destOrd="0" presId="urn:microsoft.com/office/officeart/2005/8/layout/StepDownProcess"/>
    <dgm:cxn modelId="{3A5390FD-D69F-4D9F-B9B6-0E104019B1A7}" type="presParOf" srcId="{B930D5D2-DE1F-4C1B-B48A-4C719B4CB962}" destId="{1710511A-3827-46C2-BB03-315E247FE7C8}" srcOrd="8" destOrd="0" presId="urn:microsoft.com/office/officeart/2005/8/layout/StepDownProcess"/>
    <dgm:cxn modelId="{80BA94B4-37BD-47DB-853D-943380F48712}" type="presParOf" srcId="{1710511A-3827-46C2-BB03-315E247FE7C8}" destId="{4B7E7277-7E7A-4E7E-8253-266A0D97F8C8}" srcOrd="0" destOrd="0" presId="urn:microsoft.com/office/officeart/2005/8/layout/StepDownProcess"/>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A49097-8C65-4955-9FBD-65947E35788B}">
      <dsp:nvSpPr>
        <dsp:cNvPr id="0" name=""/>
        <dsp:cNvSpPr/>
      </dsp:nvSpPr>
      <dsp:spPr>
        <a:xfrm rot="5400000">
          <a:off x="260932" y="1050085"/>
          <a:ext cx="928709" cy="1057303"/>
        </a:xfrm>
        <a:prstGeom prst="bentUpArrow">
          <a:avLst>
            <a:gd name="adj1" fmla="val 32840"/>
            <a:gd name="adj2" fmla="val 25000"/>
            <a:gd name="adj3" fmla="val 35780"/>
          </a:avLst>
        </a:prstGeom>
        <a:solidFill>
          <a:schemeClr val="accent1">
            <a:tint val="50000"/>
            <a:hueOff val="0"/>
            <a:satOff val="0"/>
            <a:lumOff val="0"/>
            <a:alphaOff val="0"/>
          </a:schemeClr>
        </a:soli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1">
          <a:scrgbClr r="0" g="0" b="0"/>
        </a:fillRef>
        <a:effectRef idx="3">
          <a:scrgbClr r="0" g="0" b="0"/>
        </a:effectRef>
        <a:fontRef idx="minor"/>
      </dsp:style>
    </dsp:sp>
    <dsp:sp modelId="{DE8B800A-2E01-42C8-AB28-4F6E49573407}">
      <dsp:nvSpPr>
        <dsp:cNvPr id="0" name=""/>
        <dsp:cNvSpPr/>
      </dsp:nvSpPr>
      <dsp:spPr>
        <a:xfrm>
          <a:off x="14881" y="20591"/>
          <a:ext cx="1563400" cy="1094329"/>
        </a:xfrm>
        <a:prstGeom prst="roundRect">
          <a:avLst>
            <a:gd name="adj" fmla="val 16670"/>
          </a:avLst>
        </a:prstGeom>
        <a:gradFill rotWithShape="0">
          <a:gsLst>
            <a:gs pos="0">
              <a:schemeClr val="accent2">
                <a:hueOff val="0"/>
                <a:satOff val="0"/>
                <a:lumOff val="0"/>
                <a:alphaOff val="0"/>
                <a:tint val="98000"/>
                <a:lumMod val="114000"/>
              </a:schemeClr>
            </a:gs>
            <a:gs pos="100000">
              <a:schemeClr val="accent2">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Project</a:t>
          </a:r>
          <a:endParaRPr lang="en-US" sz="2000" kern="1200" dirty="0"/>
        </a:p>
      </dsp:txBody>
      <dsp:txXfrm>
        <a:off x="68311" y="74021"/>
        <a:ext cx="1456540" cy="987469"/>
      </dsp:txXfrm>
    </dsp:sp>
    <dsp:sp modelId="{D09FA07C-B030-4F89-9C94-1EFD9E294698}">
      <dsp:nvSpPr>
        <dsp:cNvPr id="0" name=""/>
        <dsp:cNvSpPr/>
      </dsp:nvSpPr>
      <dsp:spPr>
        <a:xfrm>
          <a:off x="1979394" y="76871"/>
          <a:ext cx="1604426" cy="884485"/>
        </a:xfrm>
        <a:prstGeom prst="rect">
          <a:avLst/>
        </a:prstGeom>
        <a:noFill/>
        <a:ln>
          <a:solidFill>
            <a:srgbClr val="FF0000"/>
          </a:solid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ctr" anchorCtr="0">
          <a:noAutofit/>
        </a:bodyPr>
        <a:lstStyle/>
        <a:p>
          <a:pPr marL="171450" lvl="1" indent="-171450" algn="l" defTabSz="711200">
            <a:lnSpc>
              <a:spcPct val="90000"/>
            </a:lnSpc>
            <a:spcBef>
              <a:spcPct val="0"/>
            </a:spcBef>
            <a:spcAft>
              <a:spcPct val="15000"/>
            </a:spcAft>
            <a:buChar char="••"/>
          </a:pPr>
          <a:r>
            <a:rPr lang="en-US" sz="1600" kern="1200" dirty="0" smtClean="0"/>
            <a:t>Top most</a:t>
          </a:r>
          <a:endParaRPr lang="en-US" sz="1600" kern="1200" dirty="0"/>
        </a:p>
      </dsp:txBody>
      <dsp:txXfrm>
        <a:off x="1979394" y="76871"/>
        <a:ext cx="1604426" cy="884485"/>
      </dsp:txXfrm>
    </dsp:sp>
    <dsp:sp modelId="{79A28F8D-3030-46A6-A74B-296C5BC1AEEF}">
      <dsp:nvSpPr>
        <dsp:cNvPr id="0" name=""/>
        <dsp:cNvSpPr/>
      </dsp:nvSpPr>
      <dsp:spPr>
        <a:xfrm rot="5400000">
          <a:off x="1669324" y="2279378"/>
          <a:ext cx="928709" cy="1057303"/>
        </a:xfrm>
        <a:prstGeom prst="bentUpArrow">
          <a:avLst>
            <a:gd name="adj1" fmla="val 32840"/>
            <a:gd name="adj2" fmla="val 25000"/>
            <a:gd name="adj3" fmla="val 35780"/>
          </a:avLst>
        </a:prstGeom>
        <a:solidFill>
          <a:schemeClr val="accent1">
            <a:tint val="50000"/>
            <a:hueOff val="539053"/>
            <a:satOff val="39490"/>
            <a:lumOff val="14511"/>
            <a:alphaOff val="0"/>
          </a:schemeClr>
        </a:soli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1">
          <a:scrgbClr r="0" g="0" b="0"/>
        </a:fillRef>
        <a:effectRef idx="3">
          <a:scrgbClr r="0" g="0" b="0"/>
        </a:effectRef>
        <a:fontRef idx="minor"/>
      </dsp:style>
    </dsp:sp>
    <dsp:sp modelId="{F9AC4D7A-FD20-44D8-B50B-1B39334ABFE1}">
      <dsp:nvSpPr>
        <dsp:cNvPr id="0" name=""/>
        <dsp:cNvSpPr/>
      </dsp:nvSpPr>
      <dsp:spPr>
        <a:xfrm>
          <a:off x="1423272" y="1249885"/>
          <a:ext cx="1563400" cy="1094329"/>
        </a:xfrm>
        <a:prstGeom prst="roundRect">
          <a:avLst>
            <a:gd name="adj" fmla="val 16670"/>
          </a:avLst>
        </a:prstGeom>
        <a:gradFill rotWithShape="0">
          <a:gsLst>
            <a:gs pos="0">
              <a:schemeClr val="accent3">
                <a:hueOff val="0"/>
                <a:satOff val="0"/>
                <a:lumOff val="0"/>
                <a:alphaOff val="0"/>
                <a:tint val="98000"/>
                <a:lumMod val="114000"/>
              </a:schemeClr>
            </a:gs>
            <a:gs pos="100000">
              <a:schemeClr val="accent3">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packages</a:t>
          </a:r>
          <a:endParaRPr lang="en-US" sz="2000" kern="1200" dirty="0"/>
        </a:p>
      </dsp:txBody>
      <dsp:txXfrm>
        <a:off x="1476702" y="1303315"/>
        <a:ext cx="1456540" cy="987469"/>
      </dsp:txXfrm>
    </dsp:sp>
    <dsp:sp modelId="{4B100FFB-6905-4EBA-A7B8-0A20DE00C157}">
      <dsp:nvSpPr>
        <dsp:cNvPr id="0" name=""/>
        <dsp:cNvSpPr/>
      </dsp:nvSpPr>
      <dsp:spPr>
        <a:xfrm>
          <a:off x="3034725" y="1354811"/>
          <a:ext cx="2151174" cy="884485"/>
        </a:xfrm>
        <a:prstGeom prst="rect">
          <a:avLst/>
        </a:prstGeom>
        <a:noFill/>
        <a:ln>
          <a:solidFill>
            <a:srgbClr val="FF0000"/>
          </a:solid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ctr" anchorCtr="0">
          <a:noAutofit/>
        </a:bodyPr>
        <a:lstStyle/>
        <a:p>
          <a:pPr marL="171450" lvl="1" indent="-171450" algn="l" defTabSz="711200">
            <a:lnSpc>
              <a:spcPct val="90000"/>
            </a:lnSpc>
            <a:spcBef>
              <a:spcPct val="0"/>
            </a:spcBef>
            <a:spcAft>
              <a:spcPct val="15000"/>
            </a:spcAft>
            <a:buChar char="••"/>
          </a:pPr>
          <a:r>
            <a:rPr lang="en-US" sz="1600" kern="1200" dirty="0" smtClean="0"/>
            <a:t>Collection of classes</a:t>
          </a:r>
          <a:endParaRPr lang="en-US" sz="1600" kern="1200" dirty="0"/>
        </a:p>
      </dsp:txBody>
      <dsp:txXfrm>
        <a:off x="3034725" y="1354811"/>
        <a:ext cx="2151174" cy="884485"/>
      </dsp:txXfrm>
    </dsp:sp>
    <dsp:sp modelId="{4B7E7277-7E7A-4E7E-8253-266A0D97F8C8}">
      <dsp:nvSpPr>
        <dsp:cNvPr id="0" name=""/>
        <dsp:cNvSpPr/>
      </dsp:nvSpPr>
      <dsp:spPr>
        <a:xfrm>
          <a:off x="2831663" y="2479178"/>
          <a:ext cx="1563400" cy="1094329"/>
        </a:xfrm>
        <a:prstGeom prst="roundRect">
          <a:avLst>
            <a:gd name="adj" fmla="val 16670"/>
          </a:avLst>
        </a:prstGeom>
        <a:gradFill rotWithShape="0">
          <a:gsLst>
            <a:gs pos="0">
              <a:schemeClr val="accent4">
                <a:hueOff val="0"/>
                <a:satOff val="0"/>
                <a:lumOff val="0"/>
                <a:alphaOff val="0"/>
                <a:tint val="98000"/>
                <a:lumMod val="114000"/>
              </a:schemeClr>
            </a:gs>
            <a:gs pos="100000">
              <a:schemeClr val="accent4">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Class </a:t>
          </a:r>
          <a:endParaRPr lang="en-US" sz="2000" kern="1200" dirty="0"/>
        </a:p>
      </dsp:txBody>
      <dsp:txXfrm>
        <a:off x="2885093" y="2532608"/>
        <a:ext cx="1456540" cy="987469"/>
      </dsp:txXfrm>
    </dsp:sp>
    <dsp:sp modelId="{1C3C9E8B-A3A0-40A7-9EEC-4A5FEBB20C2E}">
      <dsp:nvSpPr>
        <dsp:cNvPr id="0" name=""/>
        <dsp:cNvSpPr/>
      </dsp:nvSpPr>
      <dsp:spPr>
        <a:xfrm>
          <a:off x="4395064" y="2583547"/>
          <a:ext cx="1137068" cy="884485"/>
        </a:xfrm>
        <a:prstGeom prst="rect">
          <a:avLst/>
        </a:prstGeom>
        <a:noFill/>
        <a:ln>
          <a:solidFill>
            <a:srgbClr val="FF0000"/>
          </a:solid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ctr" anchorCtr="0">
          <a:noAutofit/>
        </a:bodyPr>
        <a:lstStyle/>
        <a:p>
          <a:pPr marL="114300" lvl="1" indent="-114300" algn="l" defTabSz="666750">
            <a:lnSpc>
              <a:spcPct val="90000"/>
            </a:lnSpc>
            <a:spcBef>
              <a:spcPct val="0"/>
            </a:spcBef>
            <a:spcAft>
              <a:spcPct val="15000"/>
            </a:spcAft>
            <a:buChar char="••"/>
          </a:pPr>
          <a:r>
            <a:rPr lang="en-US" sz="1500" kern="1200" dirty="0" smtClean="0"/>
            <a:t>Blueprint of object</a:t>
          </a:r>
          <a:endParaRPr lang="en-US" sz="1500" kern="1200" dirty="0"/>
        </a:p>
      </dsp:txBody>
      <dsp:txXfrm>
        <a:off x="4395064" y="2583547"/>
        <a:ext cx="1137068" cy="88448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A49097-8C65-4955-9FBD-65947E35788B}">
      <dsp:nvSpPr>
        <dsp:cNvPr id="0" name=""/>
        <dsp:cNvSpPr/>
      </dsp:nvSpPr>
      <dsp:spPr>
        <a:xfrm rot="5400000">
          <a:off x="562343" y="630116"/>
          <a:ext cx="548381" cy="624312"/>
        </a:xfrm>
        <a:prstGeom prst="bentUpArrow">
          <a:avLst>
            <a:gd name="adj1" fmla="val 32840"/>
            <a:gd name="adj2" fmla="val 25000"/>
            <a:gd name="adj3" fmla="val 35780"/>
          </a:avLst>
        </a:prstGeom>
        <a:solidFill>
          <a:schemeClr val="accent5">
            <a:tint val="50000"/>
            <a:hueOff val="0"/>
            <a:satOff val="0"/>
            <a:lumOff val="0"/>
            <a:alphaOff val="0"/>
          </a:schemeClr>
        </a:solidFill>
        <a:ln>
          <a:noFill/>
        </a:ln>
        <a:effectLst/>
        <a:scene3d>
          <a:camera prst="orthographicFront"/>
          <a:lightRig rig="threePt" dir="t">
            <a:rot lat="0" lon="0" rev="7500000"/>
          </a:lightRig>
        </a:scene3d>
        <a:sp3d z="254000" extrusionH="63500" contourW="12700" prstMaterial="matte">
          <a:contourClr>
            <a:schemeClr val="lt1"/>
          </a:contourClr>
        </a:sp3d>
      </dsp:spPr>
      <dsp:style>
        <a:lnRef idx="0">
          <a:scrgbClr r="0" g="0" b="0"/>
        </a:lnRef>
        <a:fillRef idx="1">
          <a:scrgbClr r="0" g="0" b="0"/>
        </a:fillRef>
        <a:effectRef idx="0">
          <a:scrgbClr r="0" g="0" b="0"/>
        </a:effectRef>
        <a:fontRef idx="minor"/>
      </dsp:style>
    </dsp:sp>
    <dsp:sp modelId="{DE8B800A-2E01-42C8-AB28-4F6E49573407}">
      <dsp:nvSpPr>
        <dsp:cNvPr id="0" name=""/>
        <dsp:cNvSpPr/>
      </dsp:nvSpPr>
      <dsp:spPr>
        <a:xfrm>
          <a:off x="417055" y="22225"/>
          <a:ext cx="923150" cy="646175"/>
        </a:xfrm>
        <a:prstGeom prst="roundRect">
          <a:avLst>
            <a:gd name="adj" fmla="val 16670"/>
          </a:avLst>
        </a:prstGeom>
        <a:solidFill>
          <a:srgbClr val="92D050"/>
        </a:solidFill>
        <a:ln>
          <a:noFill/>
        </a:ln>
        <a:effectLst>
          <a:outerShdw blurRad="38100" dist="25400" dir="5400000" rotWithShape="0">
            <a:srgbClr val="000000">
              <a:alpha val="4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1" kern="1200" dirty="0" smtClean="0"/>
            <a:t>Class</a:t>
          </a:r>
          <a:endParaRPr lang="en-US" sz="1600" b="1" kern="1200" dirty="0"/>
        </a:p>
      </dsp:txBody>
      <dsp:txXfrm>
        <a:off x="448604" y="53774"/>
        <a:ext cx="860052" cy="583077"/>
      </dsp:txXfrm>
    </dsp:sp>
    <dsp:sp modelId="{D09FA07C-B030-4F89-9C94-1EFD9E294698}">
      <dsp:nvSpPr>
        <dsp:cNvPr id="0" name=""/>
        <dsp:cNvSpPr/>
      </dsp:nvSpPr>
      <dsp:spPr>
        <a:xfrm>
          <a:off x="1340206" y="83852"/>
          <a:ext cx="671411" cy="522267"/>
        </a:xfrm>
        <a:prstGeom prst="rect">
          <a:avLst/>
        </a:prstGeom>
        <a:noFill/>
        <a:ln>
          <a:noFill/>
        </a:ln>
        <a:effectLst/>
      </dsp:spPr>
      <dsp:style>
        <a:lnRef idx="0">
          <a:scrgbClr r="0" g="0" b="0"/>
        </a:lnRef>
        <a:fillRef idx="0">
          <a:scrgbClr r="0" g="0" b="0"/>
        </a:fillRef>
        <a:effectRef idx="0">
          <a:scrgbClr r="0" g="0" b="0"/>
        </a:effectRef>
        <a:fontRef idx="minor"/>
      </dsp:style>
    </dsp:sp>
    <dsp:sp modelId="{79A28F8D-3030-46A6-A74B-296C5BC1AEEF}">
      <dsp:nvSpPr>
        <dsp:cNvPr id="0" name=""/>
        <dsp:cNvSpPr/>
      </dsp:nvSpPr>
      <dsp:spPr>
        <a:xfrm rot="5400000">
          <a:off x="1713176" y="1355985"/>
          <a:ext cx="548381" cy="624312"/>
        </a:xfrm>
        <a:prstGeom prst="bentUpArrow">
          <a:avLst>
            <a:gd name="adj1" fmla="val 32840"/>
            <a:gd name="adj2" fmla="val 25000"/>
            <a:gd name="adj3" fmla="val 35780"/>
          </a:avLst>
        </a:prstGeom>
        <a:solidFill>
          <a:schemeClr val="accent5">
            <a:tint val="50000"/>
            <a:hueOff val="2015728"/>
            <a:satOff val="-529"/>
            <a:lumOff val="4337"/>
            <a:alphaOff val="0"/>
          </a:schemeClr>
        </a:solidFill>
        <a:ln>
          <a:noFill/>
        </a:ln>
        <a:effectLst/>
        <a:scene3d>
          <a:camera prst="orthographicFront"/>
          <a:lightRig rig="threePt" dir="t">
            <a:rot lat="0" lon="0" rev="7500000"/>
          </a:lightRig>
        </a:scene3d>
        <a:sp3d z="254000" extrusionH="63500" contourW="12700" prstMaterial="matte">
          <a:contourClr>
            <a:schemeClr val="lt1"/>
          </a:contourClr>
        </a:sp3d>
      </dsp:spPr>
      <dsp:style>
        <a:lnRef idx="0">
          <a:scrgbClr r="0" g="0" b="0"/>
        </a:lnRef>
        <a:fillRef idx="1">
          <a:scrgbClr r="0" g="0" b="0"/>
        </a:fillRef>
        <a:effectRef idx="0">
          <a:scrgbClr r="0" g="0" b="0"/>
        </a:effectRef>
        <a:fontRef idx="minor"/>
      </dsp:style>
    </dsp:sp>
    <dsp:sp modelId="{F9AC4D7A-FD20-44D8-B50B-1B39334ABFE1}">
      <dsp:nvSpPr>
        <dsp:cNvPr id="0" name=""/>
        <dsp:cNvSpPr/>
      </dsp:nvSpPr>
      <dsp:spPr>
        <a:xfrm>
          <a:off x="1182446" y="748093"/>
          <a:ext cx="1694037" cy="646175"/>
        </a:xfrm>
        <a:prstGeom prst="roundRect">
          <a:avLst>
            <a:gd name="adj" fmla="val 16670"/>
          </a:avLst>
        </a:prstGeom>
        <a:solidFill>
          <a:srgbClr val="00B0F0"/>
        </a:solidFill>
        <a:ln>
          <a:noFill/>
        </a:ln>
        <a:effectLst>
          <a:outerShdw blurRad="38100" dist="25400" dir="5400000" rotWithShape="0">
            <a:srgbClr val="000000">
              <a:alpha val="4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1" kern="1200" dirty="0" smtClean="0"/>
            <a:t>Variable</a:t>
          </a:r>
          <a:endParaRPr lang="en-US" sz="1600" b="1" kern="1200" dirty="0"/>
        </a:p>
      </dsp:txBody>
      <dsp:txXfrm>
        <a:off x="1213995" y="779642"/>
        <a:ext cx="1630939" cy="583077"/>
      </dsp:txXfrm>
    </dsp:sp>
    <dsp:sp modelId="{4B100FFB-6905-4EBA-A7B8-0A20DE00C157}">
      <dsp:nvSpPr>
        <dsp:cNvPr id="0" name=""/>
        <dsp:cNvSpPr/>
      </dsp:nvSpPr>
      <dsp:spPr>
        <a:xfrm>
          <a:off x="3608638" y="773011"/>
          <a:ext cx="1556990" cy="522267"/>
        </a:xfrm>
        <a:prstGeom prst="rect">
          <a:avLst/>
        </a:prstGeom>
        <a:noFill/>
        <a:ln>
          <a:solidFill>
            <a:srgbClr val="00B050"/>
          </a:solid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marL="114300" lvl="1" indent="-114300" algn="l" defTabSz="533400">
            <a:lnSpc>
              <a:spcPct val="90000"/>
            </a:lnSpc>
            <a:spcBef>
              <a:spcPct val="0"/>
            </a:spcBef>
            <a:spcAft>
              <a:spcPct val="15000"/>
            </a:spcAft>
            <a:buChar char="••"/>
          </a:pPr>
          <a:r>
            <a:rPr lang="en-US" sz="1200" b="1" kern="1200" dirty="0" smtClean="0"/>
            <a:t>Holder of Data</a:t>
          </a:r>
          <a:endParaRPr lang="en-US" sz="1200" b="1" kern="1200" dirty="0"/>
        </a:p>
      </dsp:txBody>
      <dsp:txXfrm>
        <a:off x="3608638" y="773011"/>
        <a:ext cx="1556990" cy="522267"/>
      </dsp:txXfrm>
    </dsp:sp>
    <dsp:sp modelId="{2D1E8EB3-BC6B-4D4C-94E8-6CBBD936D4CF}">
      <dsp:nvSpPr>
        <dsp:cNvPr id="0" name=""/>
        <dsp:cNvSpPr/>
      </dsp:nvSpPr>
      <dsp:spPr>
        <a:xfrm rot="5400000">
          <a:off x="2544447" y="2081853"/>
          <a:ext cx="548381" cy="624312"/>
        </a:xfrm>
        <a:prstGeom prst="bentUpArrow">
          <a:avLst>
            <a:gd name="adj1" fmla="val 32840"/>
            <a:gd name="adj2" fmla="val 25000"/>
            <a:gd name="adj3" fmla="val 35780"/>
          </a:avLst>
        </a:prstGeom>
        <a:solidFill>
          <a:schemeClr val="accent5">
            <a:tint val="50000"/>
            <a:hueOff val="4031456"/>
            <a:satOff val="-1057"/>
            <a:lumOff val="8673"/>
            <a:alphaOff val="0"/>
          </a:schemeClr>
        </a:solidFill>
        <a:ln>
          <a:noFill/>
        </a:ln>
        <a:effectLst/>
        <a:scene3d>
          <a:camera prst="orthographicFront"/>
          <a:lightRig rig="threePt" dir="t">
            <a:rot lat="0" lon="0" rev="7500000"/>
          </a:lightRig>
        </a:scene3d>
        <a:sp3d z="254000" extrusionH="63500" contourW="12700" prstMaterial="matte">
          <a:contourClr>
            <a:schemeClr val="lt1"/>
          </a:contourClr>
        </a:sp3d>
      </dsp:spPr>
      <dsp:style>
        <a:lnRef idx="0">
          <a:scrgbClr r="0" g="0" b="0"/>
        </a:lnRef>
        <a:fillRef idx="1">
          <a:scrgbClr r="0" g="0" b="0"/>
        </a:fillRef>
        <a:effectRef idx="0">
          <a:scrgbClr r="0" g="0" b="0"/>
        </a:effectRef>
        <a:fontRef idx="minor"/>
      </dsp:style>
    </dsp:sp>
    <dsp:sp modelId="{549FB16C-2A95-4EB0-8BB7-F87AE5226DEA}">
      <dsp:nvSpPr>
        <dsp:cNvPr id="0" name=""/>
        <dsp:cNvSpPr/>
      </dsp:nvSpPr>
      <dsp:spPr>
        <a:xfrm>
          <a:off x="1947836" y="1473962"/>
          <a:ext cx="1825798" cy="646175"/>
        </a:xfrm>
        <a:prstGeom prst="roundRect">
          <a:avLst>
            <a:gd name="adj" fmla="val 16670"/>
          </a:avLst>
        </a:prstGeom>
        <a:gradFill rotWithShape="0">
          <a:gsLst>
            <a:gs pos="0">
              <a:schemeClr val="accent5">
                <a:hueOff val="3118619"/>
                <a:satOff val="-2006"/>
                <a:lumOff val="1372"/>
                <a:alphaOff val="0"/>
                <a:tint val="98000"/>
                <a:lumMod val="114000"/>
              </a:schemeClr>
            </a:gs>
            <a:gs pos="100000">
              <a:schemeClr val="accent5">
                <a:hueOff val="3118619"/>
                <a:satOff val="-2006"/>
                <a:lumOff val="1372"/>
                <a:alphaOff val="0"/>
                <a:shade val="90000"/>
                <a:lumMod val="84000"/>
              </a:schemeClr>
            </a:gs>
          </a:gsLst>
          <a:lin ang="5400000" scaled="0"/>
        </a:gradFill>
        <a:ln>
          <a:noFill/>
        </a:ln>
        <a:effectLst>
          <a:outerShdw blurRad="38100" dist="25400" dir="5400000" rotWithShape="0">
            <a:srgbClr val="000000">
              <a:alpha val="4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1" kern="1200" dirty="0" smtClean="0"/>
            <a:t>Methods</a:t>
          </a:r>
          <a:endParaRPr lang="en-US" sz="1600" b="1" kern="1200" dirty="0"/>
        </a:p>
      </dsp:txBody>
      <dsp:txXfrm>
        <a:off x="1979385" y="1505511"/>
        <a:ext cx="1762700" cy="583077"/>
      </dsp:txXfrm>
    </dsp:sp>
    <dsp:sp modelId="{DEC166B0-F7BE-40FE-90AE-4F32A9F37C51}">
      <dsp:nvSpPr>
        <dsp:cNvPr id="0" name=""/>
        <dsp:cNvSpPr/>
      </dsp:nvSpPr>
      <dsp:spPr>
        <a:xfrm>
          <a:off x="3322310" y="1535589"/>
          <a:ext cx="671411" cy="522267"/>
        </a:xfrm>
        <a:prstGeom prst="rect">
          <a:avLst/>
        </a:prstGeom>
        <a:noFill/>
        <a:ln>
          <a:noFill/>
        </a:ln>
        <a:effectLst/>
      </dsp:spPr>
      <dsp:style>
        <a:lnRef idx="0">
          <a:scrgbClr r="0" g="0" b="0"/>
        </a:lnRef>
        <a:fillRef idx="0">
          <a:scrgbClr r="0" g="0" b="0"/>
        </a:fillRef>
        <a:effectRef idx="0">
          <a:scrgbClr r="0" g="0" b="0"/>
        </a:effectRef>
        <a:fontRef idx="minor"/>
      </dsp:style>
    </dsp:sp>
    <dsp:sp modelId="{B1469A77-3333-43E1-A195-F52D1D839435}">
      <dsp:nvSpPr>
        <dsp:cNvPr id="0" name=""/>
        <dsp:cNvSpPr/>
      </dsp:nvSpPr>
      <dsp:spPr>
        <a:xfrm rot="5400000">
          <a:off x="3212145" y="2807722"/>
          <a:ext cx="548381" cy="624312"/>
        </a:xfrm>
        <a:prstGeom prst="bentUpArrow">
          <a:avLst>
            <a:gd name="adj1" fmla="val 32840"/>
            <a:gd name="adj2" fmla="val 25000"/>
            <a:gd name="adj3" fmla="val 35780"/>
          </a:avLst>
        </a:prstGeom>
        <a:solidFill>
          <a:schemeClr val="accent5">
            <a:tint val="50000"/>
            <a:hueOff val="6047184"/>
            <a:satOff val="-1586"/>
            <a:lumOff val="13010"/>
            <a:alphaOff val="0"/>
          </a:schemeClr>
        </a:solidFill>
        <a:ln>
          <a:noFill/>
        </a:ln>
        <a:effectLst/>
        <a:scene3d>
          <a:camera prst="orthographicFront"/>
          <a:lightRig rig="threePt" dir="t">
            <a:rot lat="0" lon="0" rev="7500000"/>
          </a:lightRig>
        </a:scene3d>
        <a:sp3d z="254000" extrusionH="63500" contourW="12700" prstMaterial="matte">
          <a:contourClr>
            <a:schemeClr val="lt1"/>
          </a:contourClr>
        </a:sp3d>
      </dsp:spPr>
      <dsp:style>
        <a:lnRef idx="0">
          <a:scrgbClr r="0" g="0" b="0"/>
        </a:lnRef>
        <a:fillRef idx="1">
          <a:scrgbClr r="0" g="0" b="0"/>
        </a:fillRef>
        <a:effectRef idx="0">
          <a:scrgbClr r="0" g="0" b="0"/>
        </a:effectRef>
        <a:fontRef idx="minor"/>
      </dsp:style>
    </dsp:sp>
    <dsp:sp modelId="{1643E7F1-FCDF-4DAE-B3AE-7DC4E7C518EA}">
      <dsp:nvSpPr>
        <dsp:cNvPr id="0" name=""/>
        <dsp:cNvSpPr/>
      </dsp:nvSpPr>
      <dsp:spPr>
        <a:xfrm>
          <a:off x="2713226" y="2199830"/>
          <a:ext cx="1630413" cy="646175"/>
        </a:xfrm>
        <a:prstGeom prst="roundRect">
          <a:avLst>
            <a:gd name="adj" fmla="val 16670"/>
          </a:avLst>
        </a:prstGeom>
        <a:gradFill rotWithShape="0">
          <a:gsLst>
            <a:gs pos="0">
              <a:schemeClr val="accent5">
                <a:hueOff val="4677928"/>
                <a:satOff val="-3010"/>
                <a:lumOff val="2058"/>
                <a:alphaOff val="0"/>
                <a:tint val="98000"/>
                <a:lumMod val="114000"/>
              </a:schemeClr>
            </a:gs>
            <a:gs pos="100000">
              <a:schemeClr val="accent5">
                <a:hueOff val="4677928"/>
                <a:satOff val="-3010"/>
                <a:lumOff val="2058"/>
                <a:alphaOff val="0"/>
                <a:shade val="90000"/>
                <a:lumMod val="84000"/>
              </a:schemeClr>
            </a:gs>
          </a:gsLst>
          <a:lin ang="5400000" scaled="0"/>
        </a:gradFill>
        <a:ln>
          <a:noFill/>
        </a:ln>
        <a:effectLst>
          <a:outerShdw blurRad="38100" dist="25400" dir="5400000" rotWithShape="0">
            <a:srgbClr val="000000">
              <a:alpha val="4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1" kern="1200" dirty="0" smtClean="0"/>
            <a:t>ALL Selenium CODE</a:t>
          </a:r>
          <a:endParaRPr lang="en-US" sz="1600" b="1" kern="1200" dirty="0"/>
        </a:p>
      </dsp:txBody>
      <dsp:txXfrm>
        <a:off x="2744775" y="2231379"/>
        <a:ext cx="1567315" cy="583077"/>
      </dsp:txXfrm>
    </dsp:sp>
    <dsp:sp modelId="{E889D92A-9F30-4FD3-9892-C7A5BCCF3D44}">
      <dsp:nvSpPr>
        <dsp:cNvPr id="0" name=""/>
        <dsp:cNvSpPr/>
      </dsp:nvSpPr>
      <dsp:spPr>
        <a:xfrm>
          <a:off x="3990008" y="2261458"/>
          <a:ext cx="671411" cy="522267"/>
        </a:xfrm>
        <a:prstGeom prst="rect">
          <a:avLst/>
        </a:prstGeom>
        <a:noFill/>
        <a:ln>
          <a:noFill/>
        </a:ln>
        <a:effectLst/>
      </dsp:spPr>
      <dsp:style>
        <a:lnRef idx="0">
          <a:scrgbClr r="0" g="0" b="0"/>
        </a:lnRef>
        <a:fillRef idx="0">
          <a:scrgbClr r="0" g="0" b="0"/>
        </a:fillRef>
        <a:effectRef idx="0">
          <a:scrgbClr r="0" g="0" b="0"/>
        </a:effectRef>
        <a:fontRef idx="minor"/>
      </dsp:style>
    </dsp:sp>
    <dsp:sp modelId="{4B7E7277-7E7A-4E7E-8253-266A0D97F8C8}">
      <dsp:nvSpPr>
        <dsp:cNvPr id="0" name=""/>
        <dsp:cNvSpPr/>
      </dsp:nvSpPr>
      <dsp:spPr>
        <a:xfrm>
          <a:off x="3478616" y="2925699"/>
          <a:ext cx="1651341" cy="646175"/>
        </a:xfrm>
        <a:prstGeom prst="roundRect">
          <a:avLst>
            <a:gd name="adj" fmla="val 16670"/>
          </a:avLst>
        </a:prstGeom>
        <a:gradFill rotWithShape="0">
          <a:gsLst>
            <a:gs pos="0">
              <a:schemeClr val="accent5">
                <a:hueOff val="6237238"/>
                <a:satOff val="-4013"/>
                <a:lumOff val="2744"/>
                <a:alphaOff val="0"/>
                <a:tint val="98000"/>
                <a:lumMod val="114000"/>
              </a:schemeClr>
            </a:gs>
            <a:gs pos="100000">
              <a:schemeClr val="accent5">
                <a:hueOff val="6237238"/>
                <a:satOff val="-4013"/>
                <a:lumOff val="2744"/>
                <a:alphaOff val="0"/>
                <a:shade val="90000"/>
                <a:lumMod val="84000"/>
              </a:schemeClr>
            </a:gs>
          </a:gsLst>
          <a:lin ang="5400000" scaled="0"/>
        </a:gradFill>
        <a:ln>
          <a:noFill/>
        </a:ln>
        <a:effectLst>
          <a:outerShdw blurRad="38100" dist="25400" dir="5400000" rotWithShape="0">
            <a:srgbClr val="000000">
              <a:alpha val="4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1" kern="1200" dirty="0" smtClean="0"/>
            <a:t>ALL JAVA Code</a:t>
          </a:r>
          <a:endParaRPr lang="en-US" sz="1600" b="1" kern="1200" dirty="0"/>
        </a:p>
      </dsp:txBody>
      <dsp:txXfrm>
        <a:off x="3510165" y="2957248"/>
        <a:ext cx="1588243" cy="583077"/>
      </dsp:txXfrm>
    </dsp:sp>
  </dsp:spTree>
</dsp:drawing>
</file>

<file path=ppt/diagrams/layout1.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C04127D-5E71-461B-AB89-9F91885BB401}" type="datetimeFigureOut">
              <a:rPr lang="en-US" smtClean="0"/>
              <a:t>5/19/2018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A869D5-D2FF-4CFA-B03A-D632477A5CCE}" type="slidenum">
              <a:rPr lang="en-US" smtClean="0"/>
              <a:t>‹#›</a:t>
            </a:fld>
            <a:endParaRPr lang="en-US"/>
          </a:p>
        </p:txBody>
      </p:sp>
    </p:spTree>
    <p:extLst>
      <p:ext uri="{BB962C8B-B14F-4D97-AF65-F5344CB8AC3E}">
        <p14:creationId xmlns:p14="http://schemas.microsoft.com/office/powerpoint/2010/main" val="10490127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0C04127D-5E71-461B-AB89-9F91885BB401}" type="datetimeFigureOut">
              <a:rPr lang="en-US" smtClean="0"/>
              <a:t>5/19/2018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A869D5-D2FF-4CFA-B03A-D632477A5CCE}" type="slidenum">
              <a:rPr lang="en-US" smtClean="0"/>
              <a:t>‹#›</a:t>
            </a:fld>
            <a:endParaRPr lang="en-US"/>
          </a:p>
        </p:txBody>
      </p:sp>
    </p:spTree>
    <p:extLst>
      <p:ext uri="{BB962C8B-B14F-4D97-AF65-F5344CB8AC3E}">
        <p14:creationId xmlns:p14="http://schemas.microsoft.com/office/powerpoint/2010/main" val="34562454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0C04127D-5E71-461B-AB89-9F91885BB401}" type="datetimeFigureOut">
              <a:rPr lang="en-US" smtClean="0"/>
              <a:t>5/19/2018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A869D5-D2FF-4CFA-B03A-D632477A5CCE}" type="slidenum">
              <a:rPr lang="en-US" smtClean="0"/>
              <a:t>‹#›</a:t>
            </a:fld>
            <a:endParaRPr lang="en-US"/>
          </a:p>
        </p:txBody>
      </p:sp>
    </p:spTree>
    <p:extLst>
      <p:ext uri="{BB962C8B-B14F-4D97-AF65-F5344CB8AC3E}">
        <p14:creationId xmlns:p14="http://schemas.microsoft.com/office/powerpoint/2010/main" val="27325861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0C04127D-5E71-461B-AB89-9F91885BB401}" type="datetimeFigureOut">
              <a:rPr lang="en-US" smtClean="0"/>
              <a:t>5/19/2018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A869D5-D2FF-4CFA-B03A-D632477A5CCE}"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1005790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C04127D-5E71-461B-AB89-9F91885BB401}" type="datetimeFigureOut">
              <a:rPr lang="en-US" smtClean="0"/>
              <a:t>5/19/2018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A869D5-D2FF-4CFA-B03A-D632477A5CCE}" type="slidenum">
              <a:rPr lang="en-US" smtClean="0"/>
              <a:t>‹#›</a:t>
            </a:fld>
            <a:endParaRPr lang="en-US"/>
          </a:p>
        </p:txBody>
      </p:sp>
    </p:spTree>
    <p:extLst>
      <p:ext uri="{BB962C8B-B14F-4D97-AF65-F5344CB8AC3E}">
        <p14:creationId xmlns:p14="http://schemas.microsoft.com/office/powerpoint/2010/main" val="41719488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C04127D-5E71-461B-AB89-9F91885BB401}" type="datetimeFigureOut">
              <a:rPr lang="en-US" smtClean="0"/>
              <a:t>5/19/2018</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A869D5-D2FF-4CFA-B03A-D632477A5CCE}" type="slidenum">
              <a:rPr lang="en-US" smtClean="0"/>
              <a:t>‹#›</a:t>
            </a:fld>
            <a:endParaRPr lang="en-US"/>
          </a:p>
        </p:txBody>
      </p:sp>
    </p:spTree>
    <p:extLst>
      <p:ext uri="{BB962C8B-B14F-4D97-AF65-F5344CB8AC3E}">
        <p14:creationId xmlns:p14="http://schemas.microsoft.com/office/powerpoint/2010/main" val="14706933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C04127D-5E71-461B-AB89-9F91885BB401}" type="datetimeFigureOut">
              <a:rPr lang="en-US" smtClean="0"/>
              <a:t>5/19/2018</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A869D5-D2FF-4CFA-B03A-D632477A5CCE}" type="slidenum">
              <a:rPr lang="en-US" smtClean="0"/>
              <a:t>‹#›</a:t>
            </a:fld>
            <a:endParaRPr lang="en-US"/>
          </a:p>
        </p:txBody>
      </p:sp>
    </p:spTree>
    <p:extLst>
      <p:ext uri="{BB962C8B-B14F-4D97-AF65-F5344CB8AC3E}">
        <p14:creationId xmlns:p14="http://schemas.microsoft.com/office/powerpoint/2010/main" val="14343456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C04127D-5E71-461B-AB89-9F91885BB401}" type="datetimeFigureOut">
              <a:rPr lang="en-US" smtClean="0"/>
              <a:t>5/19/2018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A869D5-D2FF-4CFA-B03A-D632477A5CCE}" type="slidenum">
              <a:rPr lang="en-US" smtClean="0"/>
              <a:t>‹#›</a:t>
            </a:fld>
            <a:endParaRPr lang="en-US"/>
          </a:p>
        </p:txBody>
      </p:sp>
    </p:spTree>
    <p:extLst>
      <p:ext uri="{BB962C8B-B14F-4D97-AF65-F5344CB8AC3E}">
        <p14:creationId xmlns:p14="http://schemas.microsoft.com/office/powerpoint/2010/main" val="31348846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C04127D-5E71-461B-AB89-9F91885BB401}" type="datetimeFigureOut">
              <a:rPr lang="en-US" smtClean="0"/>
              <a:t>5/19/2018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A869D5-D2FF-4CFA-B03A-D632477A5CCE}" type="slidenum">
              <a:rPr lang="en-US" smtClean="0"/>
              <a:t>‹#›</a:t>
            </a:fld>
            <a:endParaRPr lang="en-US"/>
          </a:p>
        </p:txBody>
      </p:sp>
    </p:spTree>
    <p:extLst>
      <p:ext uri="{BB962C8B-B14F-4D97-AF65-F5344CB8AC3E}">
        <p14:creationId xmlns:p14="http://schemas.microsoft.com/office/powerpoint/2010/main" val="16250966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0C04127D-5E71-461B-AB89-9F91885BB401}" type="datetimeFigureOut">
              <a:rPr lang="en-US" smtClean="0"/>
              <a:t>5/19/2018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A869D5-D2FF-4CFA-B03A-D632477A5CCE}" type="slidenum">
              <a:rPr lang="en-US" smtClean="0"/>
              <a:t>‹#›</a:t>
            </a:fld>
            <a:endParaRPr lang="en-US"/>
          </a:p>
        </p:txBody>
      </p:sp>
    </p:spTree>
    <p:extLst>
      <p:ext uri="{BB962C8B-B14F-4D97-AF65-F5344CB8AC3E}">
        <p14:creationId xmlns:p14="http://schemas.microsoft.com/office/powerpoint/2010/main" val="37698660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C04127D-5E71-461B-AB89-9F91885BB401}" type="datetimeFigureOut">
              <a:rPr lang="en-US" smtClean="0"/>
              <a:t>5/19/2018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A869D5-D2FF-4CFA-B03A-D632477A5CCE}" type="slidenum">
              <a:rPr lang="en-US" smtClean="0"/>
              <a:t>‹#›</a:t>
            </a:fld>
            <a:endParaRPr lang="en-US"/>
          </a:p>
        </p:txBody>
      </p:sp>
    </p:spTree>
    <p:extLst>
      <p:ext uri="{BB962C8B-B14F-4D97-AF65-F5344CB8AC3E}">
        <p14:creationId xmlns:p14="http://schemas.microsoft.com/office/powerpoint/2010/main" val="2013897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C04127D-5E71-461B-AB89-9F91885BB401}" type="datetimeFigureOut">
              <a:rPr lang="en-US" smtClean="0"/>
              <a:t>5/19/2018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A869D5-D2FF-4CFA-B03A-D632477A5CCE}" type="slidenum">
              <a:rPr lang="en-US" smtClean="0"/>
              <a:t>‹#›</a:t>
            </a:fld>
            <a:endParaRPr lang="en-US"/>
          </a:p>
        </p:txBody>
      </p:sp>
    </p:spTree>
    <p:extLst>
      <p:ext uri="{BB962C8B-B14F-4D97-AF65-F5344CB8AC3E}">
        <p14:creationId xmlns:p14="http://schemas.microsoft.com/office/powerpoint/2010/main" val="2587833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C04127D-5E71-461B-AB89-9F91885BB401}" type="datetimeFigureOut">
              <a:rPr lang="en-US" smtClean="0"/>
              <a:t>5/19/2018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CA869D5-D2FF-4CFA-B03A-D632477A5CCE}" type="slidenum">
              <a:rPr lang="en-US" smtClean="0"/>
              <a:t>‹#›</a:t>
            </a:fld>
            <a:endParaRPr lang="en-US"/>
          </a:p>
        </p:txBody>
      </p:sp>
    </p:spTree>
    <p:extLst>
      <p:ext uri="{BB962C8B-B14F-4D97-AF65-F5344CB8AC3E}">
        <p14:creationId xmlns:p14="http://schemas.microsoft.com/office/powerpoint/2010/main" val="17992783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0C04127D-5E71-461B-AB89-9F91885BB401}" type="datetimeFigureOut">
              <a:rPr lang="en-US" smtClean="0"/>
              <a:t>5/19/2018</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6CA869D5-D2FF-4CFA-B03A-D632477A5CCE}" type="slidenum">
              <a:rPr lang="en-US" smtClean="0"/>
              <a:t>‹#›</a:t>
            </a:fld>
            <a:endParaRPr lang="en-US"/>
          </a:p>
        </p:txBody>
      </p:sp>
    </p:spTree>
    <p:extLst>
      <p:ext uri="{BB962C8B-B14F-4D97-AF65-F5344CB8AC3E}">
        <p14:creationId xmlns:p14="http://schemas.microsoft.com/office/powerpoint/2010/main" val="38131548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0C04127D-5E71-461B-AB89-9F91885BB401}" type="datetimeFigureOut">
              <a:rPr lang="en-US" smtClean="0"/>
              <a:t>5/19/2018</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6CA869D5-D2FF-4CFA-B03A-D632477A5CCE}" type="slidenum">
              <a:rPr lang="en-US" smtClean="0"/>
              <a:t>‹#›</a:t>
            </a:fld>
            <a:endParaRPr lang="en-US"/>
          </a:p>
        </p:txBody>
      </p:sp>
    </p:spTree>
    <p:extLst>
      <p:ext uri="{BB962C8B-B14F-4D97-AF65-F5344CB8AC3E}">
        <p14:creationId xmlns:p14="http://schemas.microsoft.com/office/powerpoint/2010/main" val="1758133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0C04127D-5E71-461B-AB89-9F91885BB401}" type="datetimeFigureOut">
              <a:rPr lang="en-US" smtClean="0"/>
              <a:t>5/19/2018</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6CA869D5-D2FF-4CFA-B03A-D632477A5CCE}" type="slidenum">
              <a:rPr lang="en-US" smtClean="0"/>
              <a:t>‹#›</a:t>
            </a:fld>
            <a:endParaRPr lang="en-US"/>
          </a:p>
        </p:txBody>
      </p:sp>
    </p:spTree>
    <p:extLst>
      <p:ext uri="{BB962C8B-B14F-4D97-AF65-F5344CB8AC3E}">
        <p14:creationId xmlns:p14="http://schemas.microsoft.com/office/powerpoint/2010/main" val="4077444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0C04127D-5E71-461B-AB89-9F91885BB401}" type="datetimeFigureOut">
              <a:rPr lang="en-US" smtClean="0"/>
              <a:t>5/19/2018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A869D5-D2FF-4CFA-B03A-D632477A5CCE}" type="slidenum">
              <a:rPr lang="en-US" smtClean="0"/>
              <a:t>‹#›</a:t>
            </a:fld>
            <a:endParaRPr lang="en-US"/>
          </a:p>
        </p:txBody>
      </p:sp>
    </p:spTree>
    <p:extLst>
      <p:ext uri="{BB962C8B-B14F-4D97-AF65-F5344CB8AC3E}">
        <p14:creationId xmlns:p14="http://schemas.microsoft.com/office/powerpoint/2010/main" val="24224134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0C04127D-5E71-461B-AB89-9F91885BB401}" type="datetimeFigureOut">
              <a:rPr lang="en-US" smtClean="0"/>
              <a:t>5/19/2018</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CA869D5-D2FF-4CFA-B03A-D632477A5CCE}" type="slidenum">
              <a:rPr lang="en-US" smtClean="0"/>
              <a:t>‹#›</a:t>
            </a:fld>
            <a:endParaRPr lang="en-US"/>
          </a:p>
        </p:txBody>
      </p:sp>
    </p:spTree>
    <p:extLst>
      <p:ext uri="{BB962C8B-B14F-4D97-AF65-F5344CB8AC3E}">
        <p14:creationId xmlns:p14="http://schemas.microsoft.com/office/powerpoint/2010/main" val="3355792646"/>
      </p:ext>
    </p:extLst>
  </p:cSld>
  <p:clrMap bg1="dk1" tx1="lt1" bg2="dk2" tx2="lt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 id="2147483701" r:id="rId15"/>
    <p:sldLayoutId id="2147483702" r:id="rId16"/>
    <p:sldLayoutId id="2147483703"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6.jp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6.jp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8.jp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9.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41.jp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42.jp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43.jp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image" Target="../media/image44.jp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image" Target="../media/image45.jp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46.jp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hyperlink" Target="http://www.javatpoint.com/opr/test.jsp?filename=Student9" TargetMode="Externa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hyperlink" Target="http://www.javatpoint.com/opr/test.jsp?filename=Calculate" TargetMode="Externa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hyperlink" Target="http://www.javatpoint.com/opr/test.jsp?filename=A" TargetMode="Externa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hyperlink" Target="http://javarevisited.blogspot.com/2011/10/class-in-java-programming-general.html" TargetMode="Externa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hyperlink" Target="http://www.javatpoint.com/opr/test.jsp?filename=A2"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hyperlink" Target="http://www.javatpoint.com/opr/test.jsp?filename=A3" TargetMode="Externa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48.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137236" y="5248435"/>
            <a:ext cx="2706255" cy="487347"/>
          </a:xfrm>
          <a:solidFill>
            <a:srgbClr val="0070C0"/>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r>
              <a:rPr lang="en-US" b="1" dirty="0" smtClean="0">
                <a:solidFill>
                  <a:schemeClr val="tx1"/>
                </a:solidFill>
                <a:effectLst>
                  <a:outerShdw blurRad="38100" dist="38100" dir="2700000" algn="tl">
                    <a:srgbClr val="000000">
                      <a:alpha val="43137"/>
                    </a:srgbClr>
                  </a:outerShdw>
                </a:effectLst>
              </a:rPr>
              <a:t>Sarower Ahmmed</a:t>
            </a:r>
            <a:endParaRPr lang="en-US" b="1" dirty="0">
              <a:solidFill>
                <a:schemeClr val="tx1"/>
              </a:solidFill>
              <a:effectLst>
                <a:outerShdw blurRad="38100" dist="38100" dir="2700000" algn="tl">
                  <a:srgbClr val="000000">
                    <a:alpha val="43137"/>
                  </a:srgbClr>
                </a:outerShdw>
              </a:effectLst>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44436" y="547254"/>
            <a:ext cx="6610030" cy="3810000"/>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96309996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Ways to initialize object</a:t>
            </a:r>
            <a:br>
              <a:rPr lang="en-US" dirty="0"/>
            </a:br>
            <a:endParaRPr lang="en-US" dirty="0"/>
          </a:p>
        </p:txBody>
      </p:sp>
      <p:sp>
        <p:nvSpPr>
          <p:cNvPr id="3" name="Content Placeholder 2"/>
          <p:cNvSpPr>
            <a:spLocks noGrp="1"/>
          </p:cNvSpPr>
          <p:nvPr>
            <p:ph idx="1"/>
          </p:nvPr>
        </p:nvSpPr>
        <p:spPr/>
        <p:txBody>
          <a:bodyPr/>
          <a:lstStyle/>
          <a:p>
            <a:r>
              <a:rPr lang="en-US" dirty="0" smtClean="0">
                <a:solidFill>
                  <a:srgbClr val="00B050"/>
                </a:solidFill>
              </a:rPr>
              <a:t>There </a:t>
            </a:r>
            <a:r>
              <a:rPr lang="en-US" dirty="0">
                <a:solidFill>
                  <a:srgbClr val="00B050"/>
                </a:solidFill>
              </a:rPr>
              <a:t>are 3 ways to initialize object in java</a:t>
            </a:r>
            <a:r>
              <a:rPr lang="en-US" dirty="0" smtClean="0">
                <a:solidFill>
                  <a:srgbClr val="00B050"/>
                </a:solidFill>
              </a:rPr>
              <a:t>.</a:t>
            </a:r>
          </a:p>
          <a:p>
            <a:endParaRPr lang="en-US" dirty="0">
              <a:solidFill>
                <a:srgbClr val="00B050"/>
              </a:solidFill>
            </a:endParaRPr>
          </a:p>
          <a:p>
            <a:r>
              <a:rPr lang="en-US" dirty="0">
                <a:solidFill>
                  <a:srgbClr val="00B050"/>
                </a:solidFill>
              </a:rPr>
              <a:t>By </a:t>
            </a:r>
            <a:r>
              <a:rPr lang="en-US" dirty="0" smtClean="0">
                <a:solidFill>
                  <a:srgbClr val="00B050"/>
                </a:solidFill>
              </a:rPr>
              <a:t>variable / reference </a:t>
            </a:r>
            <a:r>
              <a:rPr lang="en-US" dirty="0">
                <a:solidFill>
                  <a:srgbClr val="00B050"/>
                </a:solidFill>
              </a:rPr>
              <a:t>variable</a:t>
            </a:r>
          </a:p>
          <a:p>
            <a:r>
              <a:rPr lang="en-US" dirty="0">
                <a:solidFill>
                  <a:srgbClr val="00B050"/>
                </a:solidFill>
              </a:rPr>
              <a:t>By method</a:t>
            </a:r>
          </a:p>
          <a:p>
            <a:r>
              <a:rPr lang="en-US" dirty="0">
                <a:solidFill>
                  <a:srgbClr val="00B050"/>
                </a:solidFill>
              </a:rPr>
              <a:t>By constructor</a:t>
            </a:r>
          </a:p>
          <a:p>
            <a:endParaRPr lang="en-US" dirty="0"/>
          </a:p>
        </p:txBody>
      </p:sp>
    </p:spTree>
    <p:extLst>
      <p:ext uri="{BB962C8B-B14F-4D97-AF65-F5344CB8AC3E}">
        <p14:creationId xmlns:p14="http://schemas.microsoft.com/office/powerpoint/2010/main" val="9102787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Class</a:t>
            </a:r>
            <a:br>
              <a:rPr lang="en-US" dirty="0"/>
            </a:br>
            <a:endParaRPr lang="en-US" dirty="0"/>
          </a:p>
        </p:txBody>
      </p:sp>
      <p:sp>
        <p:nvSpPr>
          <p:cNvPr id="3" name="Content Placeholder 2"/>
          <p:cNvSpPr>
            <a:spLocks noGrp="1"/>
          </p:cNvSpPr>
          <p:nvPr>
            <p:ph idx="1"/>
          </p:nvPr>
        </p:nvSpPr>
        <p:spPr/>
        <p:txBody>
          <a:bodyPr/>
          <a:lstStyle/>
          <a:p>
            <a:r>
              <a:rPr lang="en-US" b="1" dirty="0" smtClean="0"/>
              <a:t>Collection </a:t>
            </a:r>
            <a:r>
              <a:rPr lang="en-US" b="1" dirty="0"/>
              <a:t>of objects</a:t>
            </a:r>
            <a:r>
              <a:rPr lang="en-US" dirty="0"/>
              <a:t> is called class. It is a logical entity</a:t>
            </a:r>
            <a:r>
              <a:rPr lang="en-US" dirty="0" smtClean="0"/>
              <a:t>.</a:t>
            </a:r>
          </a:p>
          <a:p>
            <a:endParaRPr lang="en-US" dirty="0"/>
          </a:p>
          <a:p>
            <a:r>
              <a:rPr lang="en-US" sz="2400" b="1" dirty="0" smtClean="0">
                <a:solidFill>
                  <a:srgbClr val="00B050"/>
                </a:solidFill>
              </a:rPr>
              <a:t>Its blue print of objects</a:t>
            </a:r>
          </a:p>
          <a:p>
            <a:endParaRPr lang="en-US" dirty="0"/>
          </a:p>
          <a:p>
            <a:r>
              <a:rPr lang="en-US" dirty="0"/>
              <a:t>It is a logical entity. </a:t>
            </a:r>
            <a:endParaRPr lang="en-US" dirty="0" smtClean="0"/>
          </a:p>
          <a:p>
            <a:r>
              <a:rPr lang="en-US" dirty="0" smtClean="0"/>
              <a:t>It </a:t>
            </a:r>
            <a:r>
              <a:rPr lang="en-US" dirty="0"/>
              <a:t>can't be physical.</a:t>
            </a:r>
          </a:p>
          <a:p>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86241" y="3131128"/>
            <a:ext cx="6443759" cy="2419927"/>
          </a:xfrm>
          <a:prstGeom prst="rect">
            <a:avLst/>
          </a:prstGeom>
        </p:spPr>
      </p:pic>
    </p:spTree>
    <p:extLst>
      <p:ext uri="{BB962C8B-B14F-4D97-AF65-F5344CB8AC3E}">
        <p14:creationId xmlns:p14="http://schemas.microsoft.com/office/powerpoint/2010/main" val="22194116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94548" y="0"/>
            <a:ext cx="10466982" cy="7057736"/>
          </a:xfrm>
        </p:spPr>
      </p:pic>
    </p:spTree>
    <p:extLst>
      <p:ext uri="{BB962C8B-B14F-4D97-AF65-F5344CB8AC3E}">
        <p14:creationId xmlns:p14="http://schemas.microsoft.com/office/powerpoint/2010/main" val="235664564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45159" y="157018"/>
            <a:ext cx="10239650" cy="6946900"/>
          </a:xfrm>
        </p:spPr>
      </p:pic>
      <p:sp>
        <p:nvSpPr>
          <p:cNvPr id="3" name="TextBox 2"/>
          <p:cNvSpPr txBox="1"/>
          <p:nvPr/>
        </p:nvSpPr>
        <p:spPr>
          <a:xfrm>
            <a:off x="8923997" y="2632362"/>
            <a:ext cx="178094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t>Man/woman</a:t>
            </a:r>
            <a:endParaRPr lang="en-US" dirty="0"/>
          </a:p>
        </p:txBody>
      </p:sp>
      <p:sp>
        <p:nvSpPr>
          <p:cNvPr id="5" name="TextBox 4"/>
          <p:cNvSpPr txBox="1"/>
          <p:nvPr/>
        </p:nvSpPr>
        <p:spPr>
          <a:xfrm>
            <a:off x="6795015" y="5407888"/>
            <a:ext cx="3014003"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t>Man/woman= object</a:t>
            </a:r>
            <a:endParaRPr lang="en-US" dirty="0"/>
          </a:p>
        </p:txBody>
      </p:sp>
    </p:spTree>
    <p:extLst>
      <p:ext uri="{BB962C8B-B14F-4D97-AF65-F5344CB8AC3E}">
        <p14:creationId xmlns:p14="http://schemas.microsoft.com/office/powerpoint/2010/main" val="262546701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51678" y="591127"/>
            <a:ext cx="10413058" cy="5709228"/>
          </a:xfrm>
          <a:prstGeom prst="rect">
            <a:avLst/>
          </a:prstGeom>
        </p:spPr>
      </p:pic>
    </p:spTree>
    <p:extLst>
      <p:ext uri="{BB962C8B-B14F-4D97-AF65-F5344CB8AC3E}">
        <p14:creationId xmlns:p14="http://schemas.microsoft.com/office/powerpoint/2010/main" val="324088660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54269" y="395008"/>
            <a:ext cx="11051404" cy="6098156"/>
          </a:xfrm>
        </p:spPr>
      </p:pic>
    </p:spTree>
    <p:extLst>
      <p:ext uri="{BB962C8B-B14F-4D97-AF65-F5344CB8AC3E}">
        <p14:creationId xmlns:p14="http://schemas.microsoft.com/office/powerpoint/2010/main" val="213734481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Object</a:t>
            </a:r>
            <a:endParaRPr lang="en-US" dirty="0"/>
          </a:p>
        </p:txBody>
      </p:sp>
      <p:sp>
        <p:nvSpPr>
          <p:cNvPr id="3" name="Content Placeholder 2"/>
          <p:cNvSpPr>
            <a:spLocks noGrp="1"/>
          </p:cNvSpPr>
          <p:nvPr>
            <p:ph idx="1"/>
          </p:nvPr>
        </p:nvSpPr>
        <p:spPr>
          <a:xfrm>
            <a:off x="1251678" y="1708727"/>
            <a:ext cx="10178322" cy="4170865"/>
          </a:xfrm>
        </p:spPr>
        <p:txBody>
          <a:bodyPr/>
          <a:lstStyle/>
          <a:p>
            <a:r>
              <a:rPr lang="en-US" dirty="0" smtClean="0"/>
              <a:t>Have some common criteria</a:t>
            </a:r>
          </a:p>
          <a:p>
            <a:endParaRPr lang="en-US" dirty="0"/>
          </a:p>
        </p:txBody>
      </p:sp>
      <p:pic>
        <p:nvPicPr>
          <p:cNvPr id="4"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6625" y="2174503"/>
            <a:ext cx="8673520" cy="4249356"/>
          </a:xfrm>
          <a:prstGeom prst="rect">
            <a:avLst/>
          </a:prstGeom>
        </p:spPr>
      </p:pic>
    </p:spTree>
    <p:extLst>
      <p:ext uri="{BB962C8B-B14F-4D97-AF65-F5344CB8AC3E}">
        <p14:creationId xmlns:p14="http://schemas.microsoft.com/office/powerpoint/2010/main" val="19400714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400" dirty="0"/>
              <a:t>Difference between object and class</a:t>
            </a:r>
            <a:r>
              <a:rPr lang="en-US" dirty="0"/>
              <a:t/>
            </a:r>
            <a:br>
              <a:rPr lang="en-US" dirty="0"/>
            </a:br>
            <a:endParaRPr lang="en-US" dirty="0"/>
          </a:p>
        </p:txBody>
      </p:sp>
      <p:graphicFrame>
        <p:nvGraphicFramePr>
          <p:cNvPr id="4" name="Content Placeholder 3"/>
          <p:cNvGraphicFramePr>
            <a:graphicFrameLocks noGrp="1"/>
          </p:cNvGraphicFramePr>
          <p:nvPr>
            <p:ph idx="1"/>
            <p:extLst/>
          </p:nvPr>
        </p:nvGraphicFramePr>
        <p:xfrm>
          <a:off x="942184" y="1145309"/>
          <a:ext cx="10797309" cy="5314439"/>
        </p:xfrm>
        <a:graphic>
          <a:graphicData uri="http://schemas.openxmlformats.org/drawingml/2006/table">
            <a:tbl>
              <a:tblPr>
                <a:effectLst>
                  <a:innerShdw blurRad="114300">
                    <a:prstClr val="black"/>
                  </a:innerShdw>
                </a:effectLst>
                <a:tableStyleId>{0505E3EF-67EA-436B-97B2-0124C06EBD24}</a:tableStyleId>
              </a:tblPr>
              <a:tblGrid>
                <a:gridCol w="4562764">
                  <a:extLst>
                    <a:ext uri="{9D8B030D-6E8A-4147-A177-3AD203B41FA5}">
                      <a16:colId xmlns:a16="http://schemas.microsoft.com/office/drawing/2014/main" val="166192907"/>
                    </a:ext>
                  </a:extLst>
                </a:gridCol>
                <a:gridCol w="6234545">
                  <a:extLst>
                    <a:ext uri="{9D8B030D-6E8A-4147-A177-3AD203B41FA5}">
                      <a16:colId xmlns:a16="http://schemas.microsoft.com/office/drawing/2014/main" val="1837220877"/>
                    </a:ext>
                  </a:extLst>
                </a:gridCol>
              </a:tblGrid>
              <a:tr h="554114">
                <a:tc>
                  <a:txBody>
                    <a:bodyPr/>
                    <a:lstStyle/>
                    <a:p>
                      <a:pPr algn="just" fontAlgn="t"/>
                      <a:r>
                        <a:rPr lang="en-US" sz="3200" b="1" i="0" dirty="0" smtClean="0">
                          <a:solidFill>
                            <a:srgbClr val="000000"/>
                          </a:solidFill>
                          <a:effectLst/>
                          <a:latin typeface="Arial" panose="020B0604020202020204" pitchFamily="34" charset="0"/>
                          <a:cs typeface="Arial" panose="020B0604020202020204" pitchFamily="34" charset="0"/>
                        </a:rPr>
                        <a:t>OBJECT</a:t>
                      </a:r>
                      <a:endParaRPr lang="en-US" sz="3200" b="1" i="0" dirty="0">
                        <a:solidFill>
                          <a:srgbClr val="000000"/>
                        </a:solidFill>
                        <a:effectLst/>
                        <a:latin typeface="Arial" panose="020B0604020202020204" pitchFamily="34" charset="0"/>
                        <a:cs typeface="Arial" panose="020B0604020202020204" pitchFamily="34" charset="0"/>
                      </a:endParaRPr>
                    </a:p>
                  </a:txBody>
                  <a:tcPr marL="12192" marR="12192" marT="12192" marB="12192">
                    <a:solidFill>
                      <a:srgbClr val="92D050"/>
                    </a:solidFill>
                  </a:tcPr>
                </a:tc>
                <a:tc>
                  <a:txBody>
                    <a:bodyPr/>
                    <a:lstStyle/>
                    <a:p>
                      <a:r>
                        <a:rPr lang="en-US" sz="3200" b="1" dirty="0" smtClean="0">
                          <a:latin typeface="Arial" panose="020B0604020202020204" pitchFamily="34" charset="0"/>
                          <a:cs typeface="Arial" panose="020B0604020202020204" pitchFamily="34" charset="0"/>
                        </a:rPr>
                        <a:t>CLASS</a:t>
                      </a:r>
                      <a:endParaRPr lang="en-US" sz="3200" b="1" dirty="0">
                        <a:latin typeface="Arial" panose="020B0604020202020204" pitchFamily="34" charset="0"/>
                        <a:cs typeface="Arial" panose="020B0604020202020204" pitchFamily="34" charset="0"/>
                      </a:endParaRPr>
                    </a:p>
                  </a:txBody>
                  <a:tcPr marL="21945" marR="21945" marT="10972" marB="10972">
                    <a:solidFill>
                      <a:srgbClr val="92D050"/>
                    </a:solidFill>
                  </a:tcPr>
                </a:tc>
                <a:extLst>
                  <a:ext uri="{0D108BD9-81ED-4DB2-BD59-A6C34878D82A}">
                    <a16:rowId xmlns:a16="http://schemas.microsoft.com/office/drawing/2014/main" val="2015270227"/>
                  </a:ext>
                </a:extLst>
              </a:tr>
              <a:tr h="570972">
                <a:tc>
                  <a:txBody>
                    <a:bodyPr/>
                    <a:lstStyle/>
                    <a:p>
                      <a:pPr algn="just" fontAlgn="t"/>
                      <a:r>
                        <a:rPr lang="en-US" sz="1600" b="1" dirty="0" smtClean="0">
                          <a:effectLst/>
                        </a:rPr>
                        <a:t>Object is an instance of a class</a:t>
                      </a:r>
                      <a:endParaRPr lang="en-US" sz="1600" b="1" i="0" dirty="0">
                        <a:solidFill>
                          <a:srgbClr val="000000"/>
                        </a:solidFill>
                        <a:effectLst/>
                        <a:latin typeface="Arial" panose="020B0604020202020204" pitchFamily="34" charset="0"/>
                        <a:cs typeface="Arial" panose="020B0604020202020204" pitchFamily="34" charset="0"/>
                      </a:endParaRPr>
                    </a:p>
                  </a:txBody>
                  <a:tcPr marL="12192" marR="12192" marT="12192" marB="12192">
                    <a:solidFill>
                      <a:schemeClr val="tx2">
                        <a:lumMod val="50000"/>
                        <a:lumOff val="5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smtClean="0">
                          <a:effectLst/>
                        </a:rPr>
                        <a:t>Class is a blueprint or template from which objects are created.</a:t>
                      </a:r>
                    </a:p>
                    <a:p>
                      <a:endParaRPr lang="en-US" sz="1600" b="1" dirty="0">
                        <a:latin typeface="Arial" panose="020B0604020202020204" pitchFamily="34" charset="0"/>
                        <a:cs typeface="Arial" panose="020B0604020202020204" pitchFamily="34" charset="0"/>
                      </a:endParaRPr>
                    </a:p>
                  </a:txBody>
                  <a:tcPr marL="21945" marR="21945" marT="10972" marB="10972"/>
                </a:tc>
                <a:extLst>
                  <a:ext uri="{0D108BD9-81ED-4DB2-BD59-A6C34878D82A}">
                    <a16:rowId xmlns:a16="http://schemas.microsoft.com/office/drawing/2014/main" val="3323370641"/>
                  </a:ext>
                </a:extLst>
              </a:tr>
              <a:tr h="691160">
                <a:tc>
                  <a:txBody>
                    <a:bodyPr/>
                    <a:lstStyle/>
                    <a:p>
                      <a:pPr algn="just" fontAlgn="t"/>
                      <a:r>
                        <a:rPr lang="en-US" sz="1600" b="1" dirty="0">
                          <a:effectLst/>
                        </a:rPr>
                        <a:t>Object is a real world entity such as pen, laptop, mobile, bed, keyboard, mouse, chair etc.</a:t>
                      </a:r>
                      <a:endParaRPr lang="en-US" sz="1600" b="1" i="0" dirty="0">
                        <a:solidFill>
                          <a:srgbClr val="000000"/>
                        </a:solidFill>
                        <a:effectLst/>
                        <a:latin typeface="Arial" panose="020B0604020202020204" pitchFamily="34" charset="0"/>
                        <a:cs typeface="Arial" panose="020B0604020202020204" pitchFamily="34" charset="0"/>
                      </a:endParaRPr>
                    </a:p>
                  </a:txBody>
                  <a:tcPr marL="12192" marR="12192" marT="12192" marB="12192">
                    <a:solidFill>
                      <a:schemeClr val="tx2">
                        <a:lumMod val="50000"/>
                        <a:lumOff val="50000"/>
                      </a:schemeClr>
                    </a:solidFill>
                  </a:tcPr>
                </a:tc>
                <a:tc>
                  <a:txBody>
                    <a:bodyPr/>
                    <a:lstStyle/>
                    <a:p>
                      <a:pPr algn="just" fontAlgn="t"/>
                      <a:r>
                        <a:rPr lang="en-US" sz="1600" b="1" dirty="0">
                          <a:effectLst/>
                        </a:rPr>
                        <a:t>Class is a group of similar objects.</a:t>
                      </a:r>
                      <a:endParaRPr lang="en-US" sz="1600" b="1" i="0" dirty="0">
                        <a:solidFill>
                          <a:srgbClr val="000000"/>
                        </a:solidFill>
                        <a:effectLst/>
                        <a:latin typeface="Arial" panose="020B0604020202020204" pitchFamily="34" charset="0"/>
                        <a:cs typeface="Arial" panose="020B0604020202020204" pitchFamily="34" charset="0"/>
                      </a:endParaRPr>
                    </a:p>
                  </a:txBody>
                  <a:tcPr marL="12192" marR="12192" marT="12192" marB="12192"/>
                </a:tc>
                <a:extLst>
                  <a:ext uri="{0D108BD9-81ED-4DB2-BD59-A6C34878D82A}">
                    <a16:rowId xmlns:a16="http://schemas.microsoft.com/office/drawing/2014/main" val="469697533"/>
                  </a:ext>
                </a:extLst>
              </a:tr>
              <a:tr h="300513">
                <a:tc>
                  <a:txBody>
                    <a:bodyPr/>
                    <a:lstStyle/>
                    <a:p>
                      <a:pPr algn="just" fontAlgn="t"/>
                      <a:r>
                        <a:rPr lang="en-US" sz="1600" b="1">
                          <a:effectLst/>
                        </a:rPr>
                        <a:t>Object is a physical entity.</a:t>
                      </a:r>
                      <a:endParaRPr lang="en-US" sz="1600" b="1" i="0">
                        <a:solidFill>
                          <a:srgbClr val="000000"/>
                        </a:solidFill>
                        <a:effectLst/>
                        <a:latin typeface="Arial" panose="020B0604020202020204" pitchFamily="34" charset="0"/>
                        <a:cs typeface="Arial" panose="020B0604020202020204" pitchFamily="34" charset="0"/>
                      </a:endParaRPr>
                    </a:p>
                  </a:txBody>
                  <a:tcPr marL="12192" marR="12192" marT="12192" marB="12192">
                    <a:solidFill>
                      <a:schemeClr val="tx2">
                        <a:lumMod val="50000"/>
                        <a:lumOff val="50000"/>
                      </a:schemeClr>
                    </a:solidFill>
                  </a:tcPr>
                </a:tc>
                <a:tc>
                  <a:txBody>
                    <a:bodyPr/>
                    <a:lstStyle/>
                    <a:p>
                      <a:pPr algn="just" fontAlgn="t"/>
                      <a:r>
                        <a:rPr lang="en-US" sz="1600" b="1">
                          <a:effectLst/>
                        </a:rPr>
                        <a:t>Class is a logical entity.</a:t>
                      </a:r>
                      <a:endParaRPr lang="en-US" sz="1600" b="1" i="0">
                        <a:solidFill>
                          <a:srgbClr val="000000"/>
                        </a:solidFill>
                        <a:effectLst/>
                        <a:latin typeface="Arial" panose="020B0604020202020204" pitchFamily="34" charset="0"/>
                        <a:cs typeface="Arial" panose="020B0604020202020204" pitchFamily="34" charset="0"/>
                      </a:endParaRPr>
                    </a:p>
                  </a:txBody>
                  <a:tcPr marL="12192" marR="12192" marT="12192" marB="12192"/>
                </a:tc>
                <a:extLst>
                  <a:ext uri="{0D108BD9-81ED-4DB2-BD59-A6C34878D82A}">
                    <a16:rowId xmlns:a16="http://schemas.microsoft.com/office/drawing/2014/main" val="1392015095"/>
                  </a:ext>
                </a:extLst>
              </a:tr>
              <a:tr h="846899">
                <a:tc>
                  <a:txBody>
                    <a:bodyPr/>
                    <a:lstStyle/>
                    <a:p>
                      <a:pPr algn="l" fontAlgn="t"/>
                      <a:r>
                        <a:rPr lang="en-US" sz="1600" b="1" dirty="0">
                          <a:effectLst/>
                        </a:rPr>
                        <a:t>Object is created through new keyword mainly e.g.</a:t>
                      </a:r>
                      <a:br>
                        <a:rPr lang="en-US" sz="1600" b="1" dirty="0">
                          <a:effectLst/>
                        </a:rPr>
                      </a:br>
                      <a:r>
                        <a:rPr lang="en-US" sz="1600" b="1" dirty="0" smtClean="0">
                          <a:effectLst/>
                        </a:rPr>
                        <a:t>                     Student boy=new </a:t>
                      </a:r>
                      <a:r>
                        <a:rPr lang="en-US" sz="1600" b="1" dirty="0">
                          <a:effectLst/>
                        </a:rPr>
                        <a:t>Student();</a:t>
                      </a:r>
                      <a:endParaRPr lang="en-US" sz="1600" b="1" i="0" dirty="0">
                        <a:solidFill>
                          <a:srgbClr val="000000"/>
                        </a:solidFill>
                        <a:effectLst/>
                        <a:latin typeface="Arial" panose="020B0604020202020204" pitchFamily="34" charset="0"/>
                        <a:cs typeface="Arial" panose="020B0604020202020204" pitchFamily="34" charset="0"/>
                      </a:endParaRPr>
                    </a:p>
                  </a:txBody>
                  <a:tcPr marL="12192" marR="12192" marT="12192" marB="12192">
                    <a:solidFill>
                      <a:schemeClr val="tx2">
                        <a:lumMod val="50000"/>
                        <a:lumOff val="50000"/>
                      </a:schemeClr>
                    </a:solidFill>
                  </a:tcPr>
                </a:tc>
                <a:tc>
                  <a:txBody>
                    <a:bodyPr/>
                    <a:lstStyle/>
                    <a:p>
                      <a:pPr algn="l" fontAlgn="t"/>
                      <a:r>
                        <a:rPr lang="en-US" sz="1600" b="1" dirty="0">
                          <a:effectLst/>
                        </a:rPr>
                        <a:t>Class is declared using class keyword e.g.</a:t>
                      </a:r>
                      <a:br>
                        <a:rPr lang="en-US" sz="1600" b="1" dirty="0">
                          <a:effectLst/>
                        </a:rPr>
                      </a:br>
                      <a:r>
                        <a:rPr lang="en-US" sz="1600" b="1" dirty="0" smtClean="0">
                          <a:effectLst/>
                        </a:rPr>
                        <a:t>                   class </a:t>
                      </a:r>
                      <a:r>
                        <a:rPr lang="en-US" sz="1600" b="1" dirty="0">
                          <a:effectLst/>
                        </a:rPr>
                        <a:t>Student{}</a:t>
                      </a:r>
                      <a:endParaRPr lang="en-US" sz="1600" b="1" i="0" dirty="0">
                        <a:solidFill>
                          <a:srgbClr val="000000"/>
                        </a:solidFill>
                        <a:effectLst/>
                        <a:latin typeface="Arial" panose="020B0604020202020204" pitchFamily="34" charset="0"/>
                        <a:cs typeface="Arial" panose="020B0604020202020204" pitchFamily="34" charset="0"/>
                      </a:endParaRPr>
                    </a:p>
                  </a:txBody>
                  <a:tcPr marL="12192" marR="12192" marT="12192" marB="12192"/>
                </a:tc>
                <a:extLst>
                  <a:ext uri="{0D108BD9-81ED-4DB2-BD59-A6C34878D82A}">
                    <a16:rowId xmlns:a16="http://schemas.microsoft.com/office/drawing/2014/main" val="621901862"/>
                  </a:ext>
                </a:extLst>
              </a:tr>
              <a:tr h="573706">
                <a:tc>
                  <a:txBody>
                    <a:bodyPr/>
                    <a:lstStyle/>
                    <a:p>
                      <a:pPr algn="just" fontAlgn="t"/>
                      <a:r>
                        <a:rPr lang="en-US" sz="1600" b="1" dirty="0">
                          <a:effectLst/>
                        </a:rPr>
                        <a:t>Object is created many times as per requirement.</a:t>
                      </a:r>
                      <a:endParaRPr lang="en-US" sz="1600" b="1" i="0" dirty="0">
                        <a:solidFill>
                          <a:srgbClr val="000000"/>
                        </a:solidFill>
                        <a:effectLst/>
                        <a:latin typeface="Arial" panose="020B0604020202020204" pitchFamily="34" charset="0"/>
                        <a:cs typeface="Arial" panose="020B0604020202020204" pitchFamily="34" charset="0"/>
                      </a:endParaRPr>
                    </a:p>
                  </a:txBody>
                  <a:tcPr marL="12192" marR="12192" marT="12192" marB="12192">
                    <a:solidFill>
                      <a:schemeClr val="tx2">
                        <a:lumMod val="50000"/>
                        <a:lumOff val="50000"/>
                      </a:schemeClr>
                    </a:solidFill>
                  </a:tcPr>
                </a:tc>
                <a:tc>
                  <a:txBody>
                    <a:bodyPr/>
                    <a:lstStyle/>
                    <a:p>
                      <a:pPr algn="just" fontAlgn="t"/>
                      <a:r>
                        <a:rPr lang="en-US" sz="1600" b="1">
                          <a:effectLst/>
                        </a:rPr>
                        <a:t>Class is declared once.</a:t>
                      </a:r>
                      <a:endParaRPr lang="en-US" sz="1600" b="1" i="0">
                        <a:solidFill>
                          <a:srgbClr val="000000"/>
                        </a:solidFill>
                        <a:effectLst/>
                        <a:latin typeface="Arial" panose="020B0604020202020204" pitchFamily="34" charset="0"/>
                        <a:cs typeface="Arial" panose="020B0604020202020204" pitchFamily="34" charset="0"/>
                      </a:endParaRPr>
                    </a:p>
                  </a:txBody>
                  <a:tcPr marL="12192" marR="12192" marT="12192" marB="12192"/>
                </a:tc>
                <a:extLst>
                  <a:ext uri="{0D108BD9-81ED-4DB2-BD59-A6C34878D82A}">
                    <a16:rowId xmlns:a16="http://schemas.microsoft.com/office/drawing/2014/main" val="2268595688"/>
                  </a:ext>
                </a:extLst>
              </a:tr>
              <a:tr h="396119">
                <a:tc>
                  <a:txBody>
                    <a:bodyPr/>
                    <a:lstStyle/>
                    <a:p>
                      <a:pPr algn="just" fontAlgn="t"/>
                      <a:r>
                        <a:rPr lang="en-US" sz="1600" b="1" dirty="0">
                          <a:effectLst/>
                        </a:rPr>
                        <a:t>Object allocates memory when it is created.</a:t>
                      </a:r>
                      <a:endParaRPr lang="en-US" sz="1600" b="1" i="0" dirty="0">
                        <a:solidFill>
                          <a:srgbClr val="000000"/>
                        </a:solidFill>
                        <a:effectLst/>
                        <a:latin typeface="Arial" panose="020B0604020202020204" pitchFamily="34" charset="0"/>
                        <a:cs typeface="Arial" panose="020B0604020202020204" pitchFamily="34" charset="0"/>
                      </a:endParaRPr>
                    </a:p>
                  </a:txBody>
                  <a:tcPr marL="12192" marR="12192" marT="12192" marB="12192">
                    <a:solidFill>
                      <a:schemeClr val="tx2">
                        <a:lumMod val="50000"/>
                        <a:lumOff val="50000"/>
                      </a:schemeClr>
                    </a:solidFill>
                  </a:tcPr>
                </a:tc>
                <a:tc>
                  <a:txBody>
                    <a:bodyPr/>
                    <a:lstStyle/>
                    <a:p>
                      <a:pPr algn="just" fontAlgn="t"/>
                      <a:r>
                        <a:rPr lang="en-US" sz="1600" b="1">
                          <a:effectLst/>
                        </a:rPr>
                        <a:t>Class doesn't allocated memory when it is created.</a:t>
                      </a:r>
                      <a:endParaRPr lang="en-US" sz="1600" b="1" i="0">
                        <a:solidFill>
                          <a:srgbClr val="000000"/>
                        </a:solidFill>
                        <a:effectLst/>
                        <a:latin typeface="Arial" panose="020B0604020202020204" pitchFamily="34" charset="0"/>
                        <a:cs typeface="Arial" panose="020B0604020202020204" pitchFamily="34" charset="0"/>
                      </a:endParaRPr>
                    </a:p>
                  </a:txBody>
                  <a:tcPr marL="12192" marR="12192" marT="12192" marB="12192"/>
                </a:tc>
                <a:extLst>
                  <a:ext uri="{0D108BD9-81ED-4DB2-BD59-A6C34878D82A}">
                    <a16:rowId xmlns:a16="http://schemas.microsoft.com/office/drawing/2014/main" val="3120915047"/>
                  </a:ext>
                </a:extLst>
              </a:tr>
              <a:tr h="1133720">
                <a:tc>
                  <a:txBody>
                    <a:bodyPr/>
                    <a:lstStyle/>
                    <a:p>
                      <a:pPr algn="just" fontAlgn="t"/>
                      <a:r>
                        <a:rPr lang="en-US" sz="1600" b="1" dirty="0">
                          <a:effectLst/>
                        </a:rPr>
                        <a:t>There are many ways to create object in java such as new keyword, </a:t>
                      </a:r>
                      <a:r>
                        <a:rPr lang="en-US" sz="1600" b="1" dirty="0" err="1">
                          <a:effectLst/>
                        </a:rPr>
                        <a:t>newInstance</a:t>
                      </a:r>
                      <a:r>
                        <a:rPr lang="en-US" sz="1600" b="1" dirty="0">
                          <a:effectLst/>
                        </a:rPr>
                        <a:t>() method, clone() method, factory method and deserialization.</a:t>
                      </a:r>
                      <a:endParaRPr lang="en-US" sz="1600" b="1" i="0" dirty="0">
                        <a:solidFill>
                          <a:srgbClr val="000000"/>
                        </a:solidFill>
                        <a:effectLst/>
                        <a:latin typeface="Arial" panose="020B0604020202020204" pitchFamily="34" charset="0"/>
                        <a:cs typeface="Arial" panose="020B0604020202020204" pitchFamily="34" charset="0"/>
                      </a:endParaRPr>
                    </a:p>
                  </a:txBody>
                  <a:tcPr marL="12192" marR="12192" marT="12192" marB="12192">
                    <a:solidFill>
                      <a:schemeClr val="tx2">
                        <a:lumMod val="50000"/>
                        <a:lumOff val="50000"/>
                      </a:schemeClr>
                    </a:solidFill>
                  </a:tcPr>
                </a:tc>
                <a:tc>
                  <a:txBody>
                    <a:bodyPr/>
                    <a:lstStyle/>
                    <a:p>
                      <a:pPr algn="just" fontAlgn="t"/>
                      <a:r>
                        <a:rPr lang="en-US" sz="1600" b="1" dirty="0">
                          <a:effectLst/>
                        </a:rPr>
                        <a:t>There is only one way to define class in java using </a:t>
                      </a:r>
                      <a:r>
                        <a:rPr lang="en-US" sz="1800" b="1" dirty="0">
                          <a:effectLst/>
                        </a:rPr>
                        <a:t>class keyword</a:t>
                      </a:r>
                      <a:r>
                        <a:rPr lang="en-US" sz="1600" b="1" dirty="0">
                          <a:effectLst/>
                        </a:rPr>
                        <a:t>.</a:t>
                      </a:r>
                      <a:endParaRPr lang="en-US" sz="1600" b="1" i="0" dirty="0">
                        <a:solidFill>
                          <a:srgbClr val="000000"/>
                        </a:solidFill>
                        <a:effectLst/>
                        <a:latin typeface="Arial" panose="020B0604020202020204" pitchFamily="34" charset="0"/>
                        <a:cs typeface="Arial" panose="020B0604020202020204" pitchFamily="34" charset="0"/>
                      </a:endParaRPr>
                    </a:p>
                  </a:txBody>
                  <a:tcPr marL="12192" marR="12192" marT="12192" marB="12192"/>
                </a:tc>
                <a:extLst>
                  <a:ext uri="{0D108BD9-81ED-4DB2-BD59-A6C34878D82A}">
                    <a16:rowId xmlns:a16="http://schemas.microsoft.com/office/drawing/2014/main" val="2914057425"/>
                  </a:ext>
                </a:extLst>
              </a:tr>
            </a:tbl>
          </a:graphicData>
        </a:graphic>
      </p:graphicFrame>
    </p:spTree>
    <p:extLst>
      <p:ext uri="{BB962C8B-B14F-4D97-AF65-F5344CB8AC3E}">
        <p14:creationId xmlns:p14="http://schemas.microsoft.com/office/powerpoint/2010/main" val="355377147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are the different ways to create an object in Java?</a:t>
            </a:r>
            <a:br>
              <a:rPr lang="en-US" dirty="0"/>
            </a:br>
            <a:endParaRPr lang="en-US" dirty="0"/>
          </a:p>
        </p:txBody>
      </p:sp>
      <p:sp>
        <p:nvSpPr>
          <p:cNvPr id="3" name="Content Placeholder 2"/>
          <p:cNvSpPr>
            <a:spLocks noGrp="1"/>
          </p:cNvSpPr>
          <p:nvPr>
            <p:ph idx="1"/>
          </p:nvPr>
        </p:nvSpPr>
        <p:spPr/>
        <p:txBody>
          <a:bodyPr/>
          <a:lstStyle/>
          <a:p>
            <a:r>
              <a:rPr lang="en-US" dirty="0" smtClean="0"/>
              <a:t>There </a:t>
            </a:r>
            <a:r>
              <a:rPr lang="en-US" dirty="0"/>
              <a:t>are many ways to create an object in java. They are:</a:t>
            </a:r>
          </a:p>
          <a:p>
            <a:r>
              <a:rPr lang="en-US" sz="2800" b="1" dirty="0">
                <a:solidFill>
                  <a:srgbClr val="FF0000"/>
                </a:solidFill>
              </a:rPr>
              <a:t>By new keyword</a:t>
            </a:r>
          </a:p>
          <a:p>
            <a:r>
              <a:rPr lang="en-US" dirty="0"/>
              <a:t>By </a:t>
            </a:r>
            <a:r>
              <a:rPr lang="en-US" dirty="0" err="1"/>
              <a:t>newInstance</a:t>
            </a:r>
            <a:r>
              <a:rPr lang="en-US" dirty="0"/>
              <a:t>() method</a:t>
            </a:r>
          </a:p>
          <a:p>
            <a:r>
              <a:rPr lang="en-US" dirty="0"/>
              <a:t>By clone() method</a:t>
            </a:r>
          </a:p>
          <a:p>
            <a:r>
              <a:rPr lang="en-US" dirty="0"/>
              <a:t>By deserialization</a:t>
            </a:r>
          </a:p>
          <a:p>
            <a:r>
              <a:rPr lang="en-US" dirty="0"/>
              <a:t>By factory method etc.</a:t>
            </a:r>
          </a:p>
          <a:p>
            <a:endParaRPr lang="en-US" dirty="0"/>
          </a:p>
        </p:txBody>
      </p:sp>
    </p:spTree>
    <p:extLst>
      <p:ext uri="{BB962C8B-B14F-4D97-AF65-F5344CB8AC3E}">
        <p14:creationId xmlns:p14="http://schemas.microsoft.com/office/powerpoint/2010/main" val="215173084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How to create object from class</a:t>
            </a:r>
            <a:endParaRPr lang="en-US" dirty="0"/>
          </a:p>
        </p:txBody>
      </p:sp>
      <p:sp>
        <p:nvSpPr>
          <p:cNvPr id="3" name="Content Placeholder 2"/>
          <p:cNvSpPr>
            <a:spLocks noGrp="1"/>
          </p:cNvSpPr>
          <p:nvPr>
            <p:ph idx="1"/>
          </p:nvPr>
        </p:nvSpPr>
        <p:spPr/>
        <p:txBody>
          <a:bodyPr/>
          <a:lstStyle/>
          <a:p>
            <a:r>
              <a:rPr lang="en-US" dirty="0" smtClean="0"/>
              <a:t>Student </a:t>
            </a:r>
            <a:r>
              <a:rPr lang="en-US" dirty="0" smtClean="0">
                <a:solidFill>
                  <a:srgbClr val="FF0000"/>
                </a:solidFill>
              </a:rPr>
              <a:t>girl</a:t>
            </a:r>
            <a:r>
              <a:rPr lang="en-US" dirty="0" smtClean="0"/>
              <a:t>= new Student();</a:t>
            </a:r>
          </a:p>
          <a:p>
            <a:r>
              <a:rPr lang="en-US" dirty="0" smtClean="0"/>
              <a:t>Student </a:t>
            </a:r>
            <a:r>
              <a:rPr lang="en-US" dirty="0" smtClean="0">
                <a:solidFill>
                  <a:srgbClr val="FF0000"/>
                </a:solidFill>
              </a:rPr>
              <a:t>boy</a:t>
            </a:r>
            <a:r>
              <a:rPr lang="en-US" dirty="0" smtClean="0"/>
              <a:t>= new Student();</a:t>
            </a:r>
          </a:p>
          <a:p>
            <a:endParaRPr lang="en-US" dirty="0"/>
          </a:p>
        </p:txBody>
      </p:sp>
    </p:spTree>
    <p:extLst>
      <p:ext uri="{BB962C8B-B14F-4D97-AF65-F5344CB8AC3E}">
        <p14:creationId xmlns:p14="http://schemas.microsoft.com/office/powerpoint/2010/main" val="26417888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JAVA project Structure</a:t>
            </a:r>
            <a:endParaRPr lang="en-US" dirty="0"/>
          </a:p>
        </p:txBody>
      </p:sp>
      <p:graphicFrame>
        <p:nvGraphicFramePr>
          <p:cNvPr id="4" name="Content Placeholder 3"/>
          <p:cNvGraphicFramePr>
            <a:graphicFrameLocks noGrp="1"/>
          </p:cNvGraphicFramePr>
          <p:nvPr>
            <p:ph idx="1"/>
            <p:extLst/>
          </p:nvPr>
        </p:nvGraphicFramePr>
        <p:xfrm>
          <a:off x="927678" y="2267527"/>
          <a:ext cx="5547014" cy="35941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Content Placeholder 3"/>
          <p:cNvGraphicFramePr>
            <a:graphicFrameLocks/>
          </p:cNvGraphicFramePr>
          <p:nvPr>
            <p:extLst>
              <p:ext uri="{D42A27DB-BD31-4B8C-83A1-F6EECF244321}">
                <p14:modId xmlns:p14="http://schemas.microsoft.com/office/powerpoint/2010/main" val="298705619"/>
              </p:ext>
            </p:extLst>
          </p:nvPr>
        </p:nvGraphicFramePr>
        <p:xfrm>
          <a:off x="5882986" y="2267527"/>
          <a:ext cx="5547014" cy="35941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6" name="TextBox 5"/>
          <p:cNvSpPr txBox="1"/>
          <p:nvPr/>
        </p:nvSpPr>
        <p:spPr>
          <a:xfrm>
            <a:off x="9855200" y="3805382"/>
            <a:ext cx="2225964" cy="369332"/>
          </a:xfrm>
          <a:prstGeom prst="rect">
            <a:avLst/>
          </a:prstGeom>
          <a:noFill/>
          <a:ln>
            <a:solidFill>
              <a:schemeClr val="accent4">
                <a:lumMod val="75000"/>
              </a:schemeClr>
            </a:solidFill>
          </a:ln>
        </p:spPr>
        <p:txBody>
          <a:bodyPr wrap="square" rtlCol="0">
            <a:spAutoFit/>
          </a:bodyPr>
          <a:lstStyle/>
          <a:p>
            <a:r>
              <a:rPr lang="en-US" dirty="0" smtClean="0"/>
              <a:t>Behavior of object</a:t>
            </a:r>
            <a:endParaRPr lang="en-US" dirty="0"/>
          </a:p>
        </p:txBody>
      </p:sp>
    </p:spTree>
    <p:extLst>
      <p:ext uri="{BB962C8B-B14F-4D97-AF65-F5344CB8AC3E}">
        <p14:creationId xmlns:p14="http://schemas.microsoft.com/office/powerpoint/2010/main" val="217907496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a:p>
        </p:txBody>
      </p:sp>
      <p:sp>
        <p:nvSpPr>
          <p:cNvPr id="5" name="Content Placeholder 4"/>
          <p:cNvSpPr>
            <a:spLocks noGrp="1"/>
          </p:cNvSpPr>
          <p:nvPr>
            <p:ph idx="1"/>
          </p:nvPr>
        </p:nvSpPr>
        <p:spPr/>
        <p:txBody>
          <a:bodyPr>
            <a:normAutofit/>
          </a:bodyPr>
          <a:lstStyle/>
          <a:p>
            <a:r>
              <a:rPr lang="en-US" dirty="0" smtClean="0"/>
              <a:t>Class Animal{</a:t>
            </a:r>
          </a:p>
          <a:p>
            <a:r>
              <a:rPr lang="en-US" dirty="0" smtClean="0"/>
              <a:t>Animal </a:t>
            </a:r>
            <a:r>
              <a:rPr lang="en-US" dirty="0" smtClean="0">
                <a:solidFill>
                  <a:srgbClr val="FF0000"/>
                </a:solidFill>
              </a:rPr>
              <a:t>dog</a:t>
            </a:r>
            <a:r>
              <a:rPr lang="en-US" dirty="0" smtClean="0"/>
              <a:t> = new Animal();</a:t>
            </a:r>
          </a:p>
          <a:p>
            <a:pPr marL="0" indent="0">
              <a:buNone/>
            </a:pPr>
            <a:r>
              <a:rPr lang="en-US" dirty="0"/>
              <a:t> </a:t>
            </a:r>
            <a:r>
              <a:rPr lang="en-US" dirty="0" smtClean="0"/>
              <a:t>   	}</a:t>
            </a:r>
            <a:endParaRPr lang="en-US" dirty="0"/>
          </a:p>
          <a:p>
            <a:pPr marL="0" indent="0">
              <a:buNone/>
            </a:pPr>
            <a:r>
              <a:rPr lang="en-US" dirty="0" smtClean="0"/>
              <a:t>Class Vehicle{</a:t>
            </a:r>
            <a:endParaRPr lang="en-US" dirty="0"/>
          </a:p>
          <a:p>
            <a:pPr marL="0" indent="0">
              <a:buNone/>
            </a:pPr>
            <a:r>
              <a:rPr lang="en-US" dirty="0" smtClean="0"/>
              <a:t>Vehicle </a:t>
            </a:r>
            <a:r>
              <a:rPr lang="en-US" dirty="0" smtClean="0">
                <a:solidFill>
                  <a:srgbClr val="FF0000"/>
                </a:solidFill>
              </a:rPr>
              <a:t>truck</a:t>
            </a:r>
            <a:r>
              <a:rPr lang="en-US" dirty="0" smtClean="0"/>
              <a:t>=new Vehicle();</a:t>
            </a:r>
            <a:endParaRPr lang="en-US" dirty="0"/>
          </a:p>
          <a:p>
            <a:pPr marL="0" indent="0">
              <a:buNone/>
            </a:pPr>
            <a:r>
              <a:rPr lang="en-US" dirty="0"/>
              <a:t>}</a:t>
            </a:r>
          </a:p>
          <a:p>
            <a:pPr marL="0" indent="0">
              <a:buNone/>
            </a:pPr>
            <a:endParaRPr lang="en-US" dirty="0"/>
          </a:p>
        </p:txBody>
      </p:sp>
    </p:spTree>
    <p:extLst>
      <p:ext uri="{BB962C8B-B14F-4D97-AF65-F5344CB8AC3E}">
        <p14:creationId xmlns:p14="http://schemas.microsoft.com/office/powerpoint/2010/main" val="271860167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35055" y="748145"/>
            <a:ext cx="1237672"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dirty="0" smtClean="0"/>
              <a:t>Class </a:t>
            </a:r>
            <a:endParaRPr lang="en-US" dirty="0"/>
          </a:p>
        </p:txBody>
      </p:sp>
      <p:sp>
        <p:nvSpPr>
          <p:cNvPr id="5" name="TextBox 4"/>
          <p:cNvSpPr txBox="1"/>
          <p:nvPr/>
        </p:nvSpPr>
        <p:spPr>
          <a:xfrm>
            <a:off x="7929418" y="2068822"/>
            <a:ext cx="2581563"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dirty="0" smtClean="0"/>
              <a:t>Abstract/incomplete </a:t>
            </a:r>
            <a:endParaRPr lang="en-US" dirty="0"/>
          </a:p>
        </p:txBody>
      </p:sp>
      <p:sp>
        <p:nvSpPr>
          <p:cNvPr id="7" name="TextBox 6"/>
          <p:cNvSpPr txBox="1"/>
          <p:nvPr/>
        </p:nvSpPr>
        <p:spPr>
          <a:xfrm>
            <a:off x="1981199" y="1888836"/>
            <a:ext cx="2794001"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dirty="0" smtClean="0"/>
              <a:t>Normal / concreate </a:t>
            </a:r>
            <a:endParaRPr lang="en-US" dirty="0"/>
          </a:p>
        </p:txBody>
      </p:sp>
      <p:sp>
        <p:nvSpPr>
          <p:cNvPr id="8" name="TextBox 7"/>
          <p:cNvSpPr txBox="1"/>
          <p:nvPr/>
        </p:nvSpPr>
        <p:spPr>
          <a:xfrm>
            <a:off x="1981198" y="3426691"/>
            <a:ext cx="3071093" cy="646331"/>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smtClean="0"/>
              <a:t>Normal Methods:: which has body and signature</a:t>
            </a:r>
            <a:endParaRPr lang="en-US" dirty="0"/>
          </a:p>
        </p:txBody>
      </p:sp>
      <p:sp>
        <p:nvSpPr>
          <p:cNvPr id="9" name="TextBox 8"/>
          <p:cNvSpPr txBox="1"/>
          <p:nvPr/>
        </p:nvSpPr>
        <p:spPr>
          <a:xfrm>
            <a:off x="8164944" y="3426689"/>
            <a:ext cx="3703783" cy="92333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smtClean="0"/>
              <a:t>Abstract /incomplete  Methods: only have signature but no body</a:t>
            </a:r>
            <a:endParaRPr lang="en-US" dirty="0"/>
          </a:p>
        </p:txBody>
      </p:sp>
      <p:cxnSp>
        <p:nvCxnSpPr>
          <p:cNvPr id="11" name="Straight Arrow Connector 10"/>
          <p:cNvCxnSpPr/>
          <p:nvPr/>
        </p:nvCxnSpPr>
        <p:spPr>
          <a:xfrm flipH="1">
            <a:off x="3934691" y="1117477"/>
            <a:ext cx="600364" cy="64666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2" name="Straight Arrow Connector 11"/>
          <p:cNvCxnSpPr/>
          <p:nvPr/>
        </p:nvCxnSpPr>
        <p:spPr>
          <a:xfrm>
            <a:off x="5883564" y="1117477"/>
            <a:ext cx="2909454" cy="86834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5" name="Straight Arrow Connector 14"/>
          <p:cNvCxnSpPr/>
          <p:nvPr/>
        </p:nvCxnSpPr>
        <p:spPr>
          <a:xfrm flipH="1">
            <a:off x="3216563" y="2401332"/>
            <a:ext cx="34637" cy="86372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Straight Arrow Connector 18"/>
          <p:cNvCxnSpPr/>
          <p:nvPr/>
        </p:nvCxnSpPr>
        <p:spPr>
          <a:xfrm flipH="1">
            <a:off x="9077035" y="2521158"/>
            <a:ext cx="34637" cy="86372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0679000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55509" y="108585"/>
            <a:ext cx="3827751" cy="614429"/>
          </a:xfrm>
          <a:solidFill>
            <a:schemeClr val="accent2"/>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normAutofit fontScale="90000"/>
          </a:bodyPr>
          <a:lstStyle/>
          <a:p>
            <a:r>
              <a:rPr lang="en-US" dirty="0" smtClean="0"/>
              <a:t>Class in JAVA</a:t>
            </a:r>
            <a:endParaRPr lang="en-US" dirty="0"/>
          </a:p>
        </p:txBody>
      </p:sp>
      <p:sp>
        <p:nvSpPr>
          <p:cNvPr id="3" name="Content Placeholder 2"/>
          <p:cNvSpPr>
            <a:spLocks noGrp="1"/>
          </p:cNvSpPr>
          <p:nvPr>
            <p:ph idx="1"/>
          </p:nvPr>
        </p:nvSpPr>
        <p:spPr>
          <a:xfrm>
            <a:off x="1141412" y="1339702"/>
            <a:ext cx="9905999" cy="4954772"/>
          </a:xfrm>
          <a:noFill/>
        </p:spPr>
        <p:txBody>
          <a:bodyPr>
            <a:noAutofit/>
          </a:bodyPr>
          <a:lstStyle/>
          <a:p>
            <a:pPr marL="457200" indent="-457200">
              <a:buFont typeface="+mj-lt"/>
              <a:buAutoNum type="arabicPeriod"/>
            </a:pPr>
            <a:r>
              <a:rPr lang="en-US" sz="3200" dirty="0" smtClean="0"/>
              <a:t>Concreate class/ Normal class- </a:t>
            </a:r>
            <a:r>
              <a:rPr lang="en-US" sz="3200" dirty="0" smtClean="0">
                <a:solidFill>
                  <a:schemeClr val="bg1"/>
                </a:solidFill>
              </a:rPr>
              <a:t>contains</a:t>
            </a:r>
          </a:p>
          <a:p>
            <a:pPr lvl="2"/>
            <a:r>
              <a:rPr lang="en-US" sz="3200" dirty="0" smtClean="0">
                <a:solidFill>
                  <a:srgbClr val="FFC000"/>
                </a:solidFill>
              </a:rPr>
              <a:t>Complete method (Method signature/name + method body/description)- mean non-abstract method</a:t>
            </a:r>
          </a:p>
          <a:p>
            <a:pPr lvl="2"/>
            <a:r>
              <a:rPr lang="en-US" sz="3200" dirty="0" smtClean="0">
                <a:solidFill>
                  <a:srgbClr val="FFC000"/>
                </a:solidFill>
              </a:rPr>
              <a:t>No abstract word before class</a:t>
            </a:r>
          </a:p>
          <a:p>
            <a:pPr lvl="2"/>
            <a:r>
              <a:rPr lang="en-US" sz="3200" dirty="0" smtClean="0">
                <a:solidFill>
                  <a:srgbClr val="FFC000"/>
                </a:solidFill>
              </a:rPr>
              <a:t>Instantiation possible- we can create object from this class</a:t>
            </a:r>
          </a:p>
          <a:p>
            <a:pPr lvl="2"/>
            <a:r>
              <a:rPr lang="en-US" sz="3200" dirty="0" smtClean="0">
                <a:solidFill>
                  <a:srgbClr val="FFC000"/>
                </a:solidFill>
              </a:rPr>
              <a:t>No need </a:t>
            </a:r>
            <a:r>
              <a:rPr lang="en-US" sz="3200" dirty="0" smtClean="0">
                <a:solidFill>
                  <a:srgbClr val="FFC000"/>
                </a:solidFill>
              </a:rPr>
              <a:t>inheritance</a:t>
            </a:r>
          </a:p>
          <a:p>
            <a:pPr lvl="2"/>
            <a:endParaRPr lang="en-US" sz="2400" dirty="0"/>
          </a:p>
        </p:txBody>
      </p:sp>
    </p:spTree>
    <p:extLst>
      <p:ext uri="{BB962C8B-B14F-4D97-AF65-F5344CB8AC3E}">
        <p14:creationId xmlns:p14="http://schemas.microsoft.com/office/powerpoint/2010/main" val="177080181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3661329" y="118788"/>
            <a:ext cx="3707034" cy="880672"/>
          </a:xfrm>
          <a:solidFill>
            <a:schemeClr val="accent2"/>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r>
              <a:rPr lang="en-US" dirty="0" smtClean="0"/>
              <a:t>Class in JAVA</a:t>
            </a:r>
            <a:endParaRPr lang="en-US" dirty="0"/>
          </a:p>
        </p:txBody>
      </p:sp>
      <p:sp>
        <p:nvSpPr>
          <p:cNvPr id="3" name="Content Placeholder 2"/>
          <p:cNvSpPr>
            <a:spLocks noGrp="1"/>
          </p:cNvSpPr>
          <p:nvPr>
            <p:ph idx="1"/>
          </p:nvPr>
        </p:nvSpPr>
        <p:spPr>
          <a:xfrm>
            <a:off x="1141412" y="1148316"/>
            <a:ext cx="9905999" cy="5454503"/>
          </a:xfrm>
          <a:noFill/>
        </p:spPr>
        <p:txBody>
          <a:bodyPr>
            <a:normAutofit/>
          </a:bodyPr>
          <a:lstStyle/>
          <a:p>
            <a:pPr marL="0" indent="0">
              <a:buNone/>
            </a:pPr>
            <a:r>
              <a:rPr lang="en-US" dirty="0" smtClean="0"/>
              <a:t>2. </a:t>
            </a:r>
            <a:r>
              <a:rPr lang="en-US" sz="2800" dirty="0" smtClean="0"/>
              <a:t>Abstract </a:t>
            </a:r>
            <a:r>
              <a:rPr lang="en-US" sz="2800" dirty="0"/>
              <a:t>class- </a:t>
            </a:r>
          </a:p>
          <a:p>
            <a:pPr lvl="2"/>
            <a:r>
              <a:rPr lang="en-US" sz="2800" dirty="0">
                <a:solidFill>
                  <a:srgbClr val="FFC000"/>
                </a:solidFill>
              </a:rPr>
              <a:t>Abstract method – only method name/signature no body or description inside</a:t>
            </a:r>
          </a:p>
          <a:p>
            <a:pPr lvl="2"/>
            <a:r>
              <a:rPr lang="en-US" sz="2800" dirty="0">
                <a:solidFill>
                  <a:srgbClr val="FFC000"/>
                </a:solidFill>
              </a:rPr>
              <a:t>Also contain abstract method</a:t>
            </a:r>
          </a:p>
          <a:p>
            <a:pPr lvl="2"/>
            <a:r>
              <a:rPr lang="en-US" sz="2800" dirty="0">
                <a:solidFill>
                  <a:srgbClr val="FFC000"/>
                </a:solidFill>
              </a:rPr>
              <a:t>Abstract word before class</a:t>
            </a:r>
          </a:p>
          <a:p>
            <a:pPr lvl="2"/>
            <a:r>
              <a:rPr lang="en-US" sz="2800" dirty="0">
                <a:solidFill>
                  <a:srgbClr val="FFC000"/>
                </a:solidFill>
              </a:rPr>
              <a:t>Not possible Instantiation - we can not create object from this class</a:t>
            </a:r>
          </a:p>
          <a:p>
            <a:pPr lvl="2"/>
            <a:r>
              <a:rPr lang="en-US" sz="2800" dirty="0">
                <a:solidFill>
                  <a:srgbClr val="FFC000"/>
                </a:solidFill>
              </a:rPr>
              <a:t>Must inheritance and complete the class by completing the method description</a:t>
            </a:r>
          </a:p>
          <a:p>
            <a:endParaRPr lang="en-US" dirty="0"/>
          </a:p>
        </p:txBody>
      </p:sp>
    </p:spTree>
    <p:extLst>
      <p:ext uri="{BB962C8B-B14F-4D97-AF65-F5344CB8AC3E}">
        <p14:creationId xmlns:p14="http://schemas.microsoft.com/office/powerpoint/2010/main" val="27955643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What the meaning in English ?</a:t>
            </a:r>
            <a:endParaRPr lang="en-US" dirty="0"/>
          </a:p>
        </p:txBody>
      </p:sp>
      <p:sp>
        <p:nvSpPr>
          <p:cNvPr id="3" name="Content Placeholder 2"/>
          <p:cNvSpPr>
            <a:spLocks noGrp="1"/>
          </p:cNvSpPr>
          <p:nvPr>
            <p:ph idx="1"/>
          </p:nvPr>
        </p:nvSpPr>
        <p:spPr>
          <a:noFill/>
        </p:spPr>
        <p:txBody>
          <a:bodyPr/>
          <a:lstStyle/>
          <a:p>
            <a:r>
              <a:rPr lang="en-US" dirty="0"/>
              <a:t>A</a:t>
            </a:r>
            <a:r>
              <a:rPr lang="en-US" dirty="0" smtClean="0"/>
              <a:t>n</a:t>
            </a:r>
            <a:r>
              <a:rPr lang="en-US" dirty="0"/>
              <a:t> </a:t>
            </a:r>
            <a:r>
              <a:rPr lang="en-US" b="1" dirty="0"/>
              <a:t>abstract</a:t>
            </a:r>
            <a:r>
              <a:rPr lang="en-US" dirty="0"/>
              <a:t> or general idea or </a:t>
            </a:r>
            <a:r>
              <a:rPr lang="en-US" dirty="0" smtClean="0"/>
              <a:t>term </a:t>
            </a:r>
            <a:r>
              <a:rPr lang="en-US" dirty="0"/>
              <a:t>apart from </a:t>
            </a:r>
            <a:r>
              <a:rPr lang="en-US" dirty="0" smtClean="0"/>
              <a:t>specific </a:t>
            </a:r>
            <a:r>
              <a:rPr lang="en-US" dirty="0"/>
              <a:t>objects, or actual </a:t>
            </a:r>
            <a:r>
              <a:rPr lang="en-US" dirty="0" smtClean="0"/>
              <a:t>instances and not realistic.</a:t>
            </a:r>
          </a:p>
          <a:p>
            <a:endParaRPr lang="en-US" dirty="0"/>
          </a:p>
          <a:p>
            <a:r>
              <a:rPr lang="en-US" b="1" dirty="0"/>
              <a:t>Definition</a:t>
            </a:r>
            <a:r>
              <a:rPr lang="en-US" dirty="0"/>
              <a:t> of </a:t>
            </a:r>
            <a:r>
              <a:rPr lang="en-US" b="1" dirty="0"/>
              <a:t>abstraction</a:t>
            </a:r>
            <a:r>
              <a:rPr lang="en-US" dirty="0"/>
              <a:t> - the quality of dealing with ideas rather than events,</a:t>
            </a:r>
            <a:endParaRPr lang="en-US" dirty="0" smtClean="0"/>
          </a:p>
          <a:p>
            <a:endParaRPr lang="en-US" dirty="0"/>
          </a:p>
        </p:txBody>
      </p:sp>
    </p:spTree>
    <p:extLst>
      <p:ext uri="{BB962C8B-B14F-4D97-AF65-F5344CB8AC3E}">
        <p14:creationId xmlns:p14="http://schemas.microsoft.com/office/powerpoint/2010/main" val="191130706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Abstract class in Java</a:t>
            </a:r>
            <a:br>
              <a:rPr lang="en-US" dirty="0"/>
            </a:br>
            <a:endParaRPr lang="en-US" dirty="0"/>
          </a:p>
        </p:txBody>
      </p:sp>
      <p:sp>
        <p:nvSpPr>
          <p:cNvPr id="3" name="Content Placeholder 2"/>
          <p:cNvSpPr>
            <a:spLocks noGrp="1"/>
          </p:cNvSpPr>
          <p:nvPr>
            <p:ph idx="1"/>
          </p:nvPr>
        </p:nvSpPr>
        <p:spPr/>
        <p:txBody>
          <a:bodyPr/>
          <a:lstStyle/>
          <a:p>
            <a:r>
              <a:rPr lang="en-US" dirty="0" smtClean="0"/>
              <a:t>Abstract mean incomplete</a:t>
            </a:r>
          </a:p>
          <a:p>
            <a:endParaRPr lang="en-US" dirty="0"/>
          </a:p>
          <a:p>
            <a:r>
              <a:rPr lang="en-US" dirty="0" smtClean="0"/>
              <a:t>A </a:t>
            </a:r>
            <a:r>
              <a:rPr lang="en-US" dirty="0"/>
              <a:t>class that is declared with abstract keyword, is known as abstract class in java. It can have abstract and non-abstract methods (method with body).</a:t>
            </a:r>
          </a:p>
          <a:p>
            <a:r>
              <a:rPr lang="en-US" dirty="0"/>
              <a:t>Before learning java abstract class, let's understand the abstraction in java first.</a:t>
            </a:r>
          </a:p>
          <a:p>
            <a:endParaRPr lang="en-US" dirty="0"/>
          </a:p>
        </p:txBody>
      </p:sp>
    </p:spTree>
    <p:extLst>
      <p:ext uri="{BB962C8B-B14F-4D97-AF65-F5344CB8AC3E}">
        <p14:creationId xmlns:p14="http://schemas.microsoft.com/office/powerpoint/2010/main" val="110946834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Inheritance: Java OOPs concept</a:t>
            </a:r>
            <a:endParaRPr lang="en-US" dirty="0"/>
          </a:p>
        </p:txBody>
      </p:sp>
      <p:sp>
        <p:nvSpPr>
          <p:cNvPr id="3" name="Content Placeholder 2"/>
          <p:cNvSpPr>
            <a:spLocks noGrp="1"/>
          </p:cNvSpPr>
          <p:nvPr>
            <p:ph idx="1"/>
          </p:nvPr>
        </p:nvSpPr>
        <p:spPr/>
        <p:txBody>
          <a:bodyPr/>
          <a:lstStyle/>
          <a:p>
            <a:r>
              <a:rPr lang="en-US" dirty="0" smtClean="0">
                <a:sym typeface="Wingdings" panose="05000000000000000000" pitchFamily="2" charset="2"/>
              </a:rPr>
              <a:t>Parent  child</a:t>
            </a:r>
          </a:p>
          <a:p>
            <a:r>
              <a:rPr lang="en-US" dirty="0" smtClean="0">
                <a:sym typeface="Wingdings" panose="05000000000000000000" pitchFamily="2" charset="2"/>
              </a:rPr>
              <a:t>Genetic code transfer</a:t>
            </a:r>
          </a:p>
          <a:p>
            <a:endParaRPr lang="en-US" dirty="0">
              <a:sym typeface="Wingdings" panose="05000000000000000000" pitchFamily="2" charset="2"/>
            </a:endParaRPr>
          </a:p>
          <a:p>
            <a:r>
              <a:rPr lang="en-US" dirty="0" smtClean="0">
                <a:sym typeface="Wingdings" panose="05000000000000000000" pitchFamily="2" charset="2"/>
              </a:rPr>
              <a:t>Same :</a:t>
            </a:r>
          </a:p>
          <a:p>
            <a:endParaRPr lang="en-US" dirty="0" smtClean="0">
              <a:sym typeface="Wingdings" panose="05000000000000000000" pitchFamily="2" charset="2"/>
            </a:endParaRPr>
          </a:p>
          <a:p>
            <a:r>
              <a:rPr lang="en-US" dirty="0" smtClean="0">
                <a:sym typeface="Wingdings" panose="05000000000000000000" pitchFamily="2" charset="2"/>
              </a:rPr>
              <a:t>Class A extends Class B  extends  Class C</a:t>
            </a:r>
            <a:endParaRPr lang="en-US" dirty="0"/>
          </a:p>
        </p:txBody>
      </p:sp>
      <p:sp>
        <p:nvSpPr>
          <p:cNvPr id="4" name="Curved Down Arrow 3"/>
          <p:cNvSpPr/>
          <p:nvPr/>
        </p:nvSpPr>
        <p:spPr>
          <a:xfrm>
            <a:off x="2041236" y="3823855"/>
            <a:ext cx="2032000" cy="618836"/>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Curved Down Arrow 4"/>
          <p:cNvSpPr/>
          <p:nvPr/>
        </p:nvSpPr>
        <p:spPr>
          <a:xfrm>
            <a:off x="4484254" y="3773378"/>
            <a:ext cx="2032000" cy="618836"/>
          </a:xfrm>
          <a:prstGeom prst="curvedDown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28326016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51678" y="258619"/>
            <a:ext cx="10178322" cy="5620974"/>
          </a:xfrm>
          <a:solidFill>
            <a:schemeClr val="tx1"/>
          </a:solidFill>
        </p:spPr>
        <p:txBody>
          <a:bodyPr>
            <a:normAutofit/>
          </a:bodyPr>
          <a:lstStyle/>
          <a:p>
            <a:pPr marL="0" lvl="0" indent="0" algn="just" eaLnBrk="0" fontAlgn="base" hangingPunct="0">
              <a:lnSpc>
                <a:spcPct val="100000"/>
              </a:lnSpc>
              <a:spcBef>
                <a:spcPct val="0"/>
              </a:spcBef>
              <a:spcAft>
                <a:spcPct val="0"/>
              </a:spcAft>
              <a:buClrTx/>
              <a:buNone/>
            </a:pPr>
            <a:endParaRPr lang="en-US" dirty="0">
              <a:solidFill>
                <a:srgbClr val="000000"/>
              </a:solidFill>
              <a:latin typeface="Verdana" panose="020B0604030504040204" pitchFamily="34" charset="0"/>
            </a:endParaRPr>
          </a:p>
          <a:p>
            <a:pPr marL="0" lvl="0" indent="0" algn="just" eaLnBrk="0" fontAlgn="base" hangingPunct="0">
              <a:lnSpc>
                <a:spcPct val="100000"/>
              </a:lnSpc>
              <a:spcBef>
                <a:spcPct val="0"/>
              </a:spcBef>
              <a:spcAft>
                <a:spcPct val="0"/>
              </a:spcAft>
              <a:buClrTx/>
              <a:buFontTx/>
              <a:buAutoNum type="arabicPeriod"/>
            </a:pPr>
            <a:r>
              <a:rPr lang="en-US" dirty="0">
                <a:solidFill>
                  <a:srgbClr val="008200"/>
                </a:solidFill>
                <a:latin typeface="Verdana" panose="020B0604030504040204" pitchFamily="34" charset="0"/>
              </a:rPr>
              <a:t>//save by A.java</a:t>
            </a:r>
            <a:r>
              <a:rPr lang="en-US" dirty="0">
                <a:solidFill>
                  <a:srgbClr val="000000"/>
                </a:solidFill>
                <a:latin typeface="Verdana" panose="020B0604030504040204" pitchFamily="34" charset="0"/>
              </a:rPr>
              <a:t>  </a:t>
            </a:r>
          </a:p>
          <a:p>
            <a:pPr marL="0" lvl="0" indent="0" algn="just" eaLnBrk="0" fontAlgn="base" hangingPunct="0">
              <a:lnSpc>
                <a:spcPct val="100000"/>
              </a:lnSpc>
              <a:spcBef>
                <a:spcPct val="0"/>
              </a:spcBef>
              <a:spcAft>
                <a:spcPct val="0"/>
              </a:spcAft>
              <a:buClrTx/>
              <a:buFontTx/>
              <a:buAutoNum type="arabicPeriod" startAt="2"/>
            </a:pPr>
            <a:r>
              <a:rPr lang="en-US" b="1" dirty="0">
                <a:solidFill>
                  <a:srgbClr val="006699"/>
                </a:solidFill>
                <a:latin typeface="Verdana" panose="020B0604030504040204" pitchFamily="34" charset="0"/>
              </a:rPr>
              <a:t>package</a:t>
            </a:r>
            <a:r>
              <a:rPr lang="en-US" dirty="0">
                <a:solidFill>
                  <a:srgbClr val="000000"/>
                </a:solidFill>
                <a:latin typeface="Verdana" panose="020B0604030504040204" pitchFamily="34" charset="0"/>
              </a:rPr>
              <a:t> pack;  </a:t>
            </a:r>
          </a:p>
          <a:p>
            <a:pPr marL="0" lvl="0" indent="0" algn="just" eaLnBrk="0" fontAlgn="base" hangingPunct="0">
              <a:lnSpc>
                <a:spcPct val="100000"/>
              </a:lnSpc>
              <a:spcBef>
                <a:spcPct val="0"/>
              </a:spcBef>
              <a:spcAft>
                <a:spcPct val="0"/>
              </a:spcAft>
              <a:buClrTx/>
              <a:buFontTx/>
              <a:buAutoNum type="arabicPeriod" startAt="3"/>
            </a:pPr>
            <a:r>
              <a:rPr lang="en-US" b="1" dirty="0">
                <a:solidFill>
                  <a:srgbClr val="006699"/>
                </a:solidFill>
                <a:latin typeface="Verdana" panose="020B0604030504040204" pitchFamily="34" charset="0"/>
              </a:rPr>
              <a:t>public</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class</a:t>
            </a:r>
            <a:r>
              <a:rPr lang="en-US" dirty="0">
                <a:solidFill>
                  <a:srgbClr val="000000"/>
                </a:solidFill>
                <a:latin typeface="Verdana" panose="020B0604030504040204" pitchFamily="34" charset="0"/>
              </a:rPr>
              <a:t> A{  </a:t>
            </a:r>
          </a:p>
          <a:p>
            <a:pPr marL="0" lvl="0" indent="0" algn="just" eaLnBrk="0" fontAlgn="base" hangingPunct="0">
              <a:lnSpc>
                <a:spcPct val="100000"/>
              </a:lnSpc>
              <a:spcBef>
                <a:spcPct val="0"/>
              </a:spcBef>
              <a:spcAft>
                <a:spcPct val="0"/>
              </a:spcAft>
              <a:buClrTx/>
              <a:buFontTx/>
              <a:buAutoNum type="arabicPeriod" startAt="4"/>
            </a:pPr>
            <a:r>
              <a:rPr lang="en-US" b="1" dirty="0">
                <a:solidFill>
                  <a:srgbClr val="006699"/>
                </a:solidFill>
                <a:latin typeface="Verdana" panose="020B0604030504040204" pitchFamily="34" charset="0"/>
              </a:rPr>
              <a:t>protected</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void</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msg</a:t>
            </a:r>
            <a:r>
              <a:rPr lang="en-US" dirty="0">
                <a:solidFill>
                  <a:srgbClr val="000000"/>
                </a:solidFill>
                <a:latin typeface="Verdana" panose="020B0604030504040204" pitchFamily="34" charset="0"/>
              </a:rPr>
              <a:t>(){</a:t>
            </a:r>
            <a:r>
              <a:rPr lang="en-US" dirty="0" err="1">
                <a:solidFill>
                  <a:srgbClr val="000000"/>
                </a:solidFill>
                <a:latin typeface="Verdana" panose="020B0604030504040204" pitchFamily="34" charset="0"/>
              </a:rPr>
              <a:t>System.out.println</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"Hello"</a:t>
            </a:r>
            <a:r>
              <a:rPr lang="en-US" dirty="0">
                <a:solidFill>
                  <a:srgbClr val="000000"/>
                </a:solidFill>
                <a:latin typeface="Verdana" panose="020B0604030504040204" pitchFamily="34" charset="0"/>
              </a:rPr>
              <a:t>);}  </a:t>
            </a:r>
          </a:p>
          <a:p>
            <a:pPr marL="0" lvl="0" indent="0" algn="just" eaLnBrk="0" fontAlgn="base" hangingPunct="0">
              <a:lnSpc>
                <a:spcPct val="100000"/>
              </a:lnSpc>
              <a:spcBef>
                <a:spcPct val="0"/>
              </a:spcBef>
              <a:spcAft>
                <a:spcPct val="0"/>
              </a:spcAft>
              <a:buClrTx/>
              <a:buFontTx/>
              <a:buAutoNum type="arabicPeriod" startAt="5"/>
            </a:pPr>
            <a:r>
              <a:rPr lang="en-US" dirty="0">
                <a:solidFill>
                  <a:srgbClr val="000000"/>
                </a:solidFill>
                <a:latin typeface="Verdana" panose="020B0604030504040204" pitchFamily="34" charset="0"/>
              </a:rPr>
              <a:t>}  </a:t>
            </a:r>
          </a:p>
          <a:p>
            <a:pPr marL="0" lvl="0" indent="0" algn="just" eaLnBrk="0" fontAlgn="base" hangingPunct="0">
              <a:lnSpc>
                <a:spcPct val="100000"/>
              </a:lnSpc>
              <a:spcBef>
                <a:spcPct val="0"/>
              </a:spcBef>
              <a:spcAft>
                <a:spcPct val="0"/>
              </a:spcAft>
              <a:buClrTx/>
              <a:buFontTx/>
              <a:buAutoNum type="arabicPeriod"/>
            </a:pPr>
            <a:r>
              <a:rPr lang="en-US" dirty="0">
                <a:solidFill>
                  <a:srgbClr val="008200"/>
                </a:solidFill>
                <a:latin typeface="Verdana" panose="020B0604030504040204" pitchFamily="34" charset="0"/>
              </a:rPr>
              <a:t>//save by B.java</a:t>
            </a:r>
            <a:r>
              <a:rPr lang="en-US" dirty="0">
                <a:solidFill>
                  <a:srgbClr val="000000"/>
                </a:solidFill>
                <a:latin typeface="Verdana" panose="020B0604030504040204" pitchFamily="34" charset="0"/>
              </a:rPr>
              <a:t>  </a:t>
            </a:r>
          </a:p>
          <a:p>
            <a:pPr marL="0" lvl="0" indent="0" algn="just" eaLnBrk="0" fontAlgn="base" hangingPunct="0">
              <a:lnSpc>
                <a:spcPct val="100000"/>
              </a:lnSpc>
              <a:spcBef>
                <a:spcPct val="0"/>
              </a:spcBef>
              <a:spcAft>
                <a:spcPct val="0"/>
              </a:spcAft>
              <a:buClrTx/>
              <a:buFontTx/>
              <a:buAutoNum type="arabicPeriod" startAt="2"/>
            </a:pPr>
            <a:r>
              <a:rPr lang="en-US" b="1" dirty="0">
                <a:solidFill>
                  <a:srgbClr val="006699"/>
                </a:solidFill>
                <a:latin typeface="Verdana" panose="020B0604030504040204" pitchFamily="34" charset="0"/>
              </a:rPr>
              <a:t>package</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mypack</a:t>
            </a:r>
            <a:r>
              <a:rPr lang="en-US" dirty="0">
                <a:solidFill>
                  <a:srgbClr val="000000"/>
                </a:solidFill>
                <a:latin typeface="Verdana" panose="020B0604030504040204" pitchFamily="34" charset="0"/>
              </a:rPr>
              <a:t>;  </a:t>
            </a:r>
          </a:p>
          <a:p>
            <a:pPr marL="0" lvl="0" indent="0" algn="just" eaLnBrk="0" fontAlgn="base" hangingPunct="0">
              <a:lnSpc>
                <a:spcPct val="100000"/>
              </a:lnSpc>
              <a:spcBef>
                <a:spcPct val="0"/>
              </a:spcBef>
              <a:spcAft>
                <a:spcPct val="0"/>
              </a:spcAft>
              <a:buClrTx/>
              <a:buFontTx/>
              <a:buAutoNum type="arabicPeriod" startAt="3"/>
            </a:pPr>
            <a:r>
              <a:rPr lang="en-US" b="1" dirty="0">
                <a:solidFill>
                  <a:srgbClr val="006699"/>
                </a:solidFill>
                <a:latin typeface="Verdana" panose="020B0604030504040204" pitchFamily="34" charset="0"/>
              </a:rPr>
              <a:t>import</a:t>
            </a:r>
            <a:r>
              <a:rPr lang="en-US" dirty="0">
                <a:solidFill>
                  <a:srgbClr val="000000"/>
                </a:solidFill>
                <a:latin typeface="Verdana" panose="020B0604030504040204" pitchFamily="34" charset="0"/>
              </a:rPr>
              <a:t> pack.*;  </a:t>
            </a:r>
          </a:p>
          <a:p>
            <a:pPr marL="0" lvl="0" indent="0" algn="just" eaLnBrk="0" fontAlgn="base" hangingPunct="0">
              <a:lnSpc>
                <a:spcPct val="100000"/>
              </a:lnSpc>
              <a:spcBef>
                <a:spcPct val="0"/>
              </a:spcBef>
              <a:spcAft>
                <a:spcPct val="0"/>
              </a:spcAft>
              <a:buClrTx/>
              <a:buFontTx/>
              <a:buAutoNum type="arabicPeriod" startAt="4"/>
            </a:pPr>
            <a:r>
              <a:rPr lang="en-US" dirty="0">
                <a:solidFill>
                  <a:srgbClr val="000000"/>
                </a:solidFill>
                <a:latin typeface="Verdana" panose="020B0604030504040204" pitchFamily="34" charset="0"/>
              </a:rPr>
              <a:t>  </a:t>
            </a:r>
          </a:p>
          <a:p>
            <a:pPr marL="0" lvl="0" indent="0" algn="just" eaLnBrk="0" fontAlgn="base" hangingPunct="0">
              <a:lnSpc>
                <a:spcPct val="100000"/>
              </a:lnSpc>
              <a:spcBef>
                <a:spcPct val="0"/>
              </a:spcBef>
              <a:spcAft>
                <a:spcPct val="0"/>
              </a:spcAft>
              <a:buClrTx/>
              <a:buFontTx/>
              <a:buAutoNum type="arabicPeriod" startAt="5"/>
            </a:pPr>
            <a:r>
              <a:rPr lang="en-US" b="1" dirty="0">
                <a:solidFill>
                  <a:srgbClr val="006699"/>
                </a:solidFill>
                <a:latin typeface="Verdana" panose="020B0604030504040204" pitchFamily="34" charset="0"/>
              </a:rPr>
              <a:t>class</a:t>
            </a:r>
            <a:r>
              <a:rPr lang="en-US" dirty="0">
                <a:solidFill>
                  <a:srgbClr val="000000"/>
                </a:solidFill>
                <a:latin typeface="Verdana" panose="020B0604030504040204" pitchFamily="34" charset="0"/>
              </a:rPr>
              <a:t> B </a:t>
            </a:r>
            <a:r>
              <a:rPr lang="en-US" b="1" dirty="0">
                <a:solidFill>
                  <a:srgbClr val="006699"/>
                </a:solidFill>
                <a:latin typeface="Verdana" panose="020B0604030504040204" pitchFamily="34" charset="0"/>
              </a:rPr>
              <a:t>extends</a:t>
            </a:r>
            <a:r>
              <a:rPr lang="en-US" dirty="0">
                <a:solidFill>
                  <a:srgbClr val="000000"/>
                </a:solidFill>
                <a:latin typeface="Verdana" panose="020B0604030504040204" pitchFamily="34" charset="0"/>
              </a:rPr>
              <a:t> A{  </a:t>
            </a:r>
          </a:p>
          <a:p>
            <a:pPr marL="0" lvl="0" indent="0" algn="just" eaLnBrk="0" fontAlgn="base" hangingPunct="0">
              <a:lnSpc>
                <a:spcPct val="100000"/>
              </a:lnSpc>
              <a:spcBef>
                <a:spcPct val="0"/>
              </a:spcBef>
              <a:spcAft>
                <a:spcPct val="0"/>
              </a:spcAft>
              <a:buClrTx/>
              <a:buFontTx/>
              <a:buAutoNum type="arabicPeriod" startAt="6"/>
            </a:pP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public</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static</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void</a:t>
            </a:r>
            <a:r>
              <a:rPr lang="en-US" dirty="0">
                <a:solidFill>
                  <a:srgbClr val="000000"/>
                </a:solidFill>
                <a:latin typeface="Verdana" panose="020B0604030504040204" pitchFamily="34" charset="0"/>
              </a:rPr>
              <a:t> main(String </a:t>
            </a:r>
            <a:r>
              <a:rPr lang="en-US" dirty="0" err="1">
                <a:solidFill>
                  <a:srgbClr val="000000"/>
                </a:solidFill>
                <a:latin typeface="Verdana" panose="020B0604030504040204" pitchFamily="34" charset="0"/>
              </a:rPr>
              <a:t>args</a:t>
            </a:r>
            <a:r>
              <a:rPr lang="en-US" dirty="0">
                <a:solidFill>
                  <a:srgbClr val="000000"/>
                </a:solidFill>
                <a:latin typeface="Verdana" panose="020B0604030504040204" pitchFamily="34" charset="0"/>
              </a:rPr>
              <a:t>[]){  </a:t>
            </a:r>
          </a:p>
          <a:p>
            <a:pPr marL="0" lvl="0" indent="0" algn="just" eaLnBrk="0" fontAlgn="base" hangingPunct="0">
              <a:lnSpc>
                <a:spcPct val="100000"/>
              </a:lnSpc>
              <a:spcBef>
                <a:spcPct val="0"/>
              </a:spcBef>
              <a:spcAft>
                <a:spcPct val="0"/>
              </a:spcAft>
              <a:buClrTx/>
              <a:buFontTx/>
              <a:buAutoNum type="arabicPeriod" startAt="7"/>
            </a:pPr>
            <a:r>
              <a:rPr lang="en-US" dirty="0">
                <a:solidFill>
                  <a:srgbClr val="000000"/>
                </a:solidFill>
                <a:latin typeface="Verdana" panose="020B0604030504040204" pitchFamily="34" charset="0"/>
              </a:rPr>
              <a:t>   B </a:t>
            </a:r>
            <a:r>
              <a:rPr lang="en-US" dirty="0" err="1">
                <a:solidFill>
                  <a:srgbClr val="000000"/>
                </a:solidFill>
                <a:latin typeface="Verdana" panose="020B0604030504040204" pitchFamily="34" charset="0"/>
              </a:rPr>
              <a:t>obj</a:t>
            </a:r>
            <a:r>
              <a:rPr lang="en-US" dirty="0">
                <a:solidFill>
                  <a:srgbClr val="000000"/>
                </a:solidFill>
                <a:latin typeface="Verdana" panose="020B0604030504040204" pitchFamily="34" charset="0"/>
              </a:rPr>
              <a:t> = </a:t>
            </a:r>
            <a:r>
              <a:rPr lang="en-US" b="1" dirty="0">
                <a:solidFill>
                  <a:srgbClr val="006699"/>
                </a:solidFill>
                <a:latin typeface="Verdana" panose="020B0604030504040204" pitchFamily="34" charset="0"/>
              </a:rPr>
              <a:t>new</a:t>
            </a:r>
            <a:r>
              <a:rPr lang="en-US" dirty="0">
                <a:solidFill>
                  <a:srgbClr val="000000"/>
                </a:solidFill>
                <a:latin typeface="Verdana" panose="020B0604030504040204" pitchFamily="34" charset="0"/>
              </a:rPr>
              <a:t> B();  </a:t>
            </a:r>
          </a:p>
          <a:p>
            <a:pPr marL="0" lvl="0" indent="0" algn="just" eaLnBrk="0" fontAlgn="base" hangingPunct="0">
              <a:lnSpc>
                <a:spcPct val="100000"/>
              </a:lnSpc>
              <a:spcBef>
                <a:spcPct val="0"/>
              </a:spcBef>
              <a:spcAft>
                <a:spcPct val="0"/>
              </a:spcAft>
              <a:buClrTx/>
              <a:buFontTx/>
              <a:buAutoNum type="arabicPeriod" startAt="8"/>
            </a:pPr>
            <a:r>
              <a:rPr lang="en-US" dirty="0">
                <a:solidFill>
                  <a:srgbClr val="000000"/>
                </a:solidFill>
                <a:latin typeface="Verdana" panose="020B0604030504040204" pitchFamily="34" charset="0"/>
              </a:rPr>
              <a:t>   obj.msg();  </a:t>
            </a:r>
          </a:p>
          <a:p>
            <a:pPr marL="0" lvl="0" indent="0" algn="just" eaLnBrk="0" fontAlgn="base" hangingPunct="0">
              <a:lnSpc>
                <a:spcPct val="100000"/>
              </a:lnSpc>
              <a:spcBef>
                <a:spcPct val="0"/>
              </a:spcBef>
              <a:spcAft>
                <a:spcPct val="0"/>
              </a:spcAft>
              <a:buClrTx/>
              <a:buFontTx/>
              <a:buAutoNum type="arabicPeriod" startAt="9"/>
            </a:pPr>
            <a:r>
              <a:rPr lang="en-US" dirty="0">
                <a:solidFill>
                  <a:srgbClr val="000000"/>
                </a:solidFill>
                <a:latin typeface="Verdana" panose="020B0604030504040204" pitchFamily="34" charset="0"/>
              </a:rPr>
              <a:t>  }  </a:t>
            </a:r>
          </a:p>
          <a:p>
            <a:pPr marL="0" lvl="0" indent="0" algn="just" eaLnBrk="0" fontAlgn="base" hangingPunct="0">
              <a:lnSpc>
                <a:spcPct val="100000"/>
              </a:lnSpc>
              <a:spcBef>
                <a:spcPct val="0"/>
              </a:spcBef>
              <a:spcAft>
                <a:spcPct val="0"/>
              </a:spcAft>
              <a:buClrTx/>
              <a:buFontTx/>
              <a:buAutoNum type="arabicPeriod" startAt="10"/>
            </a:pPr>
            <a:r>
              <a:rPr lang="en-US" dirty="0">
                <a:solidFill>
                  <a:srgbClr val="000000"/>
                </a:solidFill>
                <a:latin typeface="Verdana" panose="020B0604030504040204" pitchFamily="34" charset="0"/>
              </a:rPr>
              <a:t>}  </a:t>
            </a:r>
          </a:p>
          <a:p>
            <a:pPr marL="0" lvl="0" indent="0" algn="just" eaLnBrk="0" fontAlgn="base" hangingPunct="0">
              <a:lnSpc>
                <a:spcPct val="100000"/>
              </a:lnSpc>
              <a:spcBef>
                <a:spcPct val="0"/>
              </a:spcBef>
              <a:spcAft>
                <a:spcPct val="0"/>
              </a:spcAft>
              <a:buClrTx/>
              <a:buNone/>
            </a:pPr>
            <a:r>
              <a:rPr lang="en-US" dirty="0" err="1">
                <a:solidFill>
                  <a:srgbClr val="000000"/>
                </a:solidFill>
                <a:latin typeface="Arial Unicode MS" panose="020B0604020202020204" pitchFamily="34" charset="-128"/>
              </a:rPr>
              <a:t>Output:Hello</a:t>
            </a:r>
            <a:endParaRPr lang="en-US" dirty="0">
              <a:solidFill>
                <a:schemeClr val="tx1"/>
              </a:solidFill>
            </a:endParaRPr>
          </a:p>
          <a:p>
            <a:endParaRPr lang="en-US" dirty="0"/>
          </a:p>
        </p:txBody>
      </p:sp>
    </p:spTree>
    <p:extLst>
      <p:ext uri="{BB962C8B-B14F-4D97-AF65-F5344CB8AC3E}">
        <p14:creationId xmlns:p14="http://schemas.microsoft.com/office/powerpoint/2010/main" val="143093030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Super class and Sub class ??</a:t>
            </a:r>
            <a:endParaRPr lang="en-US" dirty="0"/>
          </a:p>
        </p:txBody>
      </p:sp>
      <p:sp>
        <p:nvSpPr>
          <p:cNvPr id="3" name="Content Placeholder 2"/>
          <p:cNvSpPr>
            <a:spLocks noGrp="1"/>
          </p:cNvSpPr>
          <p:nvPr>
            <p:ph idx="1"/>
          </p:nvPr>
        </p:nvSpPr>
        <p:spPr/>
        <p:txBody>
          <a:bodyPr/>
          <a:lstStyle/>
          <a:p>
            <a:r>
              <a:rPr lang="en-US" dirty="0" smtClean="0"/>
              <a:t>1</a:t>
            </a:r>
            <a:r>
              <a:rPr lang="en-US" baseline="30000" dirty="0" smtClean="0"/>
              <a:t>st</a:t>
            </a:r>
            <a:r>
              <a:rPr lang="en-US" dirty="0" smtClean="0"/>
              <a:t> class/ main class/parent class- called SUPER class</a:t>
            </a:r>
          </a:p>
          <a:p>
            <a:r>
              <a:rPr lang="en-US" dirty="0" smtClean="0"/>
              <a:t>Extended class/2</a:t>
            </a:r>
            <a:r>
              <a:rPr lang="en-US" baseline="30000" dirty="0" smtClean="0"/>
              <a:t>nd</a:t>
            </a:r>
            <a:r>
              <a:rPr lang="en-US" dirty="0" smtClean="0"/>
              <a:t> class/child class- called SUB class</a:t>
            </a:r>
            <a:endParaRPr lang="en-US" dirty="0"/>
          </a:p>
        </p:txBody>
      </p:sp>
      <p:pic>
        <p:nvPicPr>
          <p:cNvPr id="5"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15564" y="2796724"/>
            <a:ext cx="3902363" cy="3082867"/>
          </a:xfrm>
          <a:prstGeom prst="rect">
            <a:avLst/>
          </a:prstGeom>
        </p:spPr>
      </p:pic>
    </p:spTree>
    <p:extLst>
      <p:ext uri="{BB962C8B-B14F-4D97-AF65-F5344CB8AC3E}">
        <p14:creationId xmlns:p14="http://schemas.microsoft.com/office/powerpoint/2010/main" val="424123971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 class in Java can contain:</a:t>
            </a:r>
            <a:br>
              <a:rPr lang="en-US" dirty="0"/>
            </a:br>
            <a:endParaRPr lang="en-US" dirty="0"/>
          </a:p>
        </p:txBody>
      </p:sp>
      <p:sp>
        <p:nvSpPr>
          <p:cNvPr id="3" name="Content Placeholder 2"/>
          <p:cNvSpPr>
            <a:spLocks noGrp="1"/>
          </p:cNvSpPr>
          <p:nvPr>
            <p:ph idx="1"/>
          </p:nvPr>
        </p:nvSpPr>
        <p:spPr/>
        <p:txBody>
          <a:bodyPr/>
          <a:lstStyle/>
          <a:p>
            <a:r>
              <a:rPr lang="en-US" dirty="0" smtClean="0"/>
              <a:t>Variable</a:t>
            </a:r>
          </a:p>
          <a:p>
            <a:r>
              <a:rPr lang="en-US" b="1" dirty="0" smtClean="0"/>
              <a:t>methods</a:t>
            </a:r>
            <a:endParaRPr lang="en-US" dirty="0"/>
          </a:p>
          <a:p>
            <a:r>
              <a:rPr lang="en-US" b="1" dirty="0"/>
              <a:t>constructors</a:t>
            </a:r>
            <a:endParaRPr lang="en-US" dirty="0"/>
          </a:p>
          <a:p>
            <a:r>
              <a:rPr lang="en-US" b="1" dirty="0" smtClean="0"/>
              <a:t>nested </a:t>
            </a:r>
            <a:r>
              <a:rPr lang="en-US" b="1" dirty="0"/>
              <a:t>class and </a:t>
            </a:r>
            <a:endParaRPr lang="en-US" b="1" dirty="0" smtClean="0"/>
          </a:p>
          <a:p>
            <a:r>
              <a:rPr lang="en-US" b="1" dirty="0" smtClean="0"/>
              <a:t>interface</a:t>
            </a:r>
            <a:endParaRPr lang="en-US" dirty="0"/>
          </a:p>
          <a:p>
            <a:endParaRPr lang="en-US" dirty="0"/>
          </a:p>
        </p:txBody>
      </p:sp>
    </p:spTree>
    <p:extLst>
      <p:ext uri="{BB962C8B-B14F-4D97-AF65-F5344CB8AC3E}">
        <p14:creationId xmlns:p14="http://schemas.microsoft.com/office/powerpoint/2010/main" val="41865736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382385"/>
            <a:ext cx="10178322" cy="781397"/>
          </a:xfrm>
        </p:spPr>
        <p:txBody>
          <a:bodyPr>
            <a:normAutofit/>
          </a:bodyPr>
          <a:lstStyle/>
          <a:p>
            <a:r>
              <a:rPr lang="en-US" dirty="0" smtClean="0"/>
              <a:t>ECLIPSE JAVA project</a:t>
            </a:r>
            <a:endParaRPr lang="en-US" dirty="0"/>
          </a:p>
        </p:txBody>
      </p:sp>
      <p:pic>
        <p:nvPicPr>
          <p:cNvPr id="4" name="Content Placeholder 3"/>
          <p:cNvPicPr>
            <a:picLocks noGrp="1" noChangeAspect="1"/>
          </p:cNvPicPr>
          <p:nvPr>
            <p:ph idx="1"/>
          </p:nvPr>
        </p:nvPicPr>
        <p:blipFill>
          <a:blip r:embed="rId2"/>
          <a:stretch>
            <a:fillRect/>
          </a:stretch>
        </p:blipFill>
        <p:spPr>
          <a:xfrm>
            <a:off x="1598757" y="1339273"/>
            <a:ext cx="5343916" cy="5218545"/>
          </a:xfrm>
          <a:prstGeom prst="rect">
            <a:avLst/>
          </a:prstGeom>
        </p:spPr>
      </p:pic>
      <p:sp>
        <p:nvSpPr>
          <p:cNvPr id="5" name="TextBox 4"/>
          <p:cNvSpPr txBox="1"/>
          <p:nvPr/>
        </p:nvSpPr>
        <p:spPr>
          <a:xfrm>
            <a:off x="8506691" y="1339273"/>
            <a:ext cx="1902691" cy="369332"/>
          </a:xfrm>
          <a:prstGeom prst="rect">
            <a:avLst/>
          </a:prstGeom>
          <a:solidFill>
            <a:srgbClr val="00B0F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r>
              <a:rPr lang="en-US" dirty="0" smtClean="0"/>
              <a:t>Project Name</a:t>
            </a:r>
            <a:endParaRPr lang="en-US" dirty="0"/>
          </a:p>
        </p:txBody>
      </p:sp>
      <p:cxnSp>
        <p:nvCxnSpPr>
          <p:cNvPr id="7" name="Straight Arrow Connector 6"/>
          <p:cNvCxnSpPr/>
          <p:nvPr/>
        </p:nvCxnSpPr>
        <p:spPr>
          <a:xfrm flipH="1">
            <a:off x="5264727" y="1524000"/>
            <a:ext cx="3140364" cy="27709"/>
          </a:xfrm>
          <a:prstGeom prst="straightConnector1">
            <a:avLst/>
          </a:prstGeom>
          <a:ln w="762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8" name="Right Brace 7"/>
          <p:cNvSpPr/>
          <p:nvPr/>
        </p:nvSpPr>
        <p:spPr>
          <a:xfrm>
            <a:off x="5532582" y="2004291"/>
            <a:ext cx="471054" cy="1311564"/>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p:cNvSpPr txBox="1"/>
          <p:nvPr/>
        </p:nvSpPr>
        <p:spPr>
          <a:xfrm>
            <a:off x="8590593" y="2258061"/>
            <a:ext cx="3089563" cy="646331"/>
          </a:xfrm>
          <a:prstGeom prst="rect">
            <a:avLst/>
          </a:prstGeom>
          <a:solidFill>
            <a:srgbClr val="00B0F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r>
              <a:rPr lang="en-US" dirty="0" smtClean="0"/>
              <a:t>Maven Project Folder /Folder Structure of Maven</a:t>
            </a:r>
            <a:endParaRPr lang="en-US" dirty="0"/>
          </a:p>
        </p:txBody>
      </p:sp>
      <p:cxnSp>
        <p:nvCxnSpPr>
          <p:cNvPr id="10" name="Straight Arrow Connector 9"/>
          <p:cNvCxnSpPr/>
          <p:nvPr/>
        </p:nvCxnSpPr>
        <p:spPr>
          <a:xfrm flipH="1">
            <a:off x="6189138" y="2660073"/>
            <a:ext cx="2215953" cy="0"/>
          </a:xfrm>
          <a:prstGeom prst="straightConnector1">
            <a:avLst/>
          </a:prstGeom>
          <a:ln w="762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5264727" y="3666836"/>
            <a:ext cx="3140364" cy="27709"/>
          </a:xfrm>
          <a:prstGeom prst="straightConnector1">
            <a:avLst/>
          </a:prstGeom>
          <a:ln w="762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8575964" y="3454217"/>
            <a:ext cx="2378363" cy="369332"/>
          </a:xfrm>
          <a:prstGeom prst="rect">
            <a:avLst/>
          </a:prstGeom>
          <a:solidFill>
            <a:srgbClr val="00B05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r>
              <a:rPr lang="en-US" b="1" dirty="0" smtClean="0"/>
              <a:t>Library / JAR file</a:t>
            </a:r>
            <a:endParaRPr lang="en-US" b="1" dirty="0"/>
          </a:p>
        </p:txBody>
      </p:sp>
      <p:sp>
        <p:nvSpPr>
          <p:cNvPr id="17" name="TextBox 16"/>
          <p:cNvSpPr txBox="1"/>
          <p:nvPr/>
        </p:nvSpPr>
        <p:spPr>
          <a:xfrm>
            <a:off x="8575963" y="3999040"/>
            <a:ext cx="2729346" cy="369332"/>
          </a:xfrm>
          <a:prstGeom prst="rect">
            <a:avLst/>
          </a:prstGeom>
          <a:solidFill>
            <a:srgbClr val="00B05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r>
              <a:rPr lang="en-US" b="1" dirty="0" smtClean="0"/>
              <a:t>Additional Library File</a:t>
            </a:r>
            <a:endParaRPr lang="en-US" b="1" dirty="0"/>
          </a:p>
        </p:txBody>
      </p:sp>
      <p:cxnSp>
        <p:nvCxnSpPr>
          <p:cNvPr id="18" name="Straight Arrow Connector 17"/>
          <p:cNvCxnSpPr/>
          <p:nvPr/>
        </p:nvCxnSpPr>
        <p:spPr>
          <a:xfrm flipH="1">
            <a:off x="5264727" y="4169851"/>
            <a:ext cx="3140364" cy="27709"/>
          </a:xfrm>
          <a:prstGeom prst="straightConnector1">
            <a:avLst/>
          </a:prstGeom>
          <a:ln w="762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8575963" y="4543495"/>
            <a:ext cx="2378363" cy="369332"/>
          </a:xfrm>
          <a:prstGeom prst="rect">
            <a:avLst/>
          </a:prstGeom>
          <a:solidFill>
            <a:schemeClr val="accent4">
              <a:lumMod val="60000"/>
              <a:lumOff val="4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r>
              <a:rPr lang="en-US" b="1" dirty="0" smtClean="0">
                <a:solidFill>
                  <a:schemeClr val="bg1"/>
                </a:solidFill>
              </a:rPr>
              <a:t>Java JDK-JRE File</a:t>
            </a:r>
            <a:endParaRPr lang="en-US" b="1" dirty="0">
              <a:solidFill>
                <a:schemeClr val="bg1"/>
              </a:solidFill>
            </a:endParaRPr>
          </a:p>
        </p:txBody>
      </p:sp>
      <p:cxnSp>
        <p:nvCxnSpPr>
          <p:cNvPr id="21" name="Straight Arrow Connector 20"/>
          <p:cNvCxnSpPr/>
          <p:nvPr/>
        </p:nvCxnSpPr>
        <p:spPr>
          <a:xfrm flipH="1" flipV="1">
            <a:off x="5606473" y="4701308"/>
            <a:ext cx="2798618" cy="26853"/>
          </a:xfrm>
          <a:prstGeom prst="straightConnector1">
            <a:avLst/>
          </a:prstGeom>
          <a:ln w="762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8575962" y="5087949"/>
            <a:ext cx="2378363" cy="369332"/>
          </a:xfrm>
          <a:prstGeom prst="rect">
            <a:avLst/>
          </a:prstGeom>
          <a:ln/>
        </p:spPr>
        <p:style>
          <a:lnRef idx="1">
            <a:schemeClr val="accent6"/>
          </a:lnRef>
          <a:fillRef idx="3">
            <a:schemeClr val="accent6"/>
          </a:fillRef>
          <a:effectRef idx="2">
            <a:schemeClr val="accent6"/>
          </a:effectRef>
          <a:fontRef idx="minor">
            <a:schemeClr val="lt1"/>
          </a:fontRef>
        </p:style>
        <p:txBody>
          <a:bodyPr wrap="square" rtlCol="0">
            <a:spAutoFit/>
          </a:bodyPr>
          <a:lstStyle/>
          <a:p>
            <a:r>
              <a:rPr lang="en-US" dirty="0" smtClean="0"/>
              <a:t>Browser </a:t>
            </a:r>
            <a:r>
              <a:rPr lang="en-US" dirty="0" smtClean="0">
                <a:solidFill>
                  <a:schemeClr val="bg1"/>
                </a:solidFill>
              </a:rPr>
              <a:t>Driver</a:t>
            </a:r>
            <a:endParaRPr lang="en-US" dirty="0">
              <a:solidFill>
                <a:schemeClr val="bg1"/>
              </a:solidFill>
            </a:endParaRPr>
          </a:p>
        </p:txBody>
      </p:sp>
      <p:cxnSp>
        <p:nvCxnSpPr>
          <p:cNvPr id="25" name="Straight Arrow Connector 24"/>
          <p:cNvCxnSpPr/>
          <p:nvPr/>
        </p:nvCxnSpPr>
        <p:spPr>
          <a:xfrm flipH="1" flipV="1">
            <a:off x="3408219" y="5098962"/>
            <a:ext cx="4996872" cy="132947"/>
          </a:xfrm>
          <a:prstGeom prst="straightConnector1">
            <a:avLst/>
          </a:prstGeom>
          <a:ln w="7620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30" idx="1"/>
          </p:cNvCxnSpPr>
          <p:nvPr/>
        </p:nvCxnSpPr>
        <p:spPr>
          <a:xfrm flipH="1" flipV="1">
            <a:off x="3541387" y="5513052"/>
            <a:ext cx="5049206" cy="198090"/>
          </a:xfrm>
          <a:prstGeom prst="straightConnector1">
            <a:avLst/>
          </a:prstGeom>
          <a:ln w="762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8590593" y="5526476"/>
            <a:ext cx="3278134" cy="369332"/>
          </a:xfrm>
          <a:prstGeom prst="rect">
            <a:avLst/>
          </a:prstGeom>
          <a:solidFill>
            <a:schemeClr val="accent4">
              <a:lumMod val="60000"/>
              <a:lumOff val="4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r>
              <a:rPr lang="en-US" dirty="0" smtClean="0">
                <a:solidFill>
                  <a:schemeClr val="bg1"/>
                </a:solidFill>
              </a:rPr>
              <a:t>Simple Java Project Folder</a:t>
            </a:r>
            <a:endParaRPr lang="en-US" dirty="0">
              <a:solidFill>
                <a:schemeClr val="bg1"/>
              </a:solidFill>
            </a:endParaRPr>
          </a:p>
        </p:txBody>
      </p:sp>
      <p:sp>
        <p:nvSpPr>
          <p:cNvPr id="33" name="TextBox 32"/>
          <p:cNvSpPr txBox="1"/>
          <p:nvPr/>
        </p:nvSpPr>
        <p:spPr>
          <a:xfrm>
            <a:off x="8575962" y="6228579"/>
            <a:ext cx="2729347" cy="369332"/>
          </a:xfrm>
          <a:prstGeom prst="rect">
            <a:avLst/>
          </a:prstGeom>
          <a:solidFill>
            <a:srgbClr val="00B05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r>
              <a:rPr lang="en-US" b="1" dirty="0" smtClean="0"/>
              <a:t>All Reports and Logs</a:t>
            </a:r>
            <a:endParaRPr lang="en-US" b="1" dirty="0"/>
          </a:p>
        </p:txBody>
      </p:sp>
      <p:cxnSp>
        <p:nvCxnSpPr>
          <p:cNvPr id="34" name="Straight Arrow Connector 33"/>
          <p:cNvCxnSpPr/>
          <p:nvPr/>
        </p:nvCxnSpPr>
        <p:spPr>
          <a:xfrm flipH="1" flipV="1">
            <a:off x="4599709" y="6207327"/>
            <a:ext cx="3976255" cy="161267"/>
          </a:xfrm>
          <a:prstGeom prst="straightConnector1">
            <a:avLst/>
          </a:prstGeom>
          <a:ln w="762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36" name="Right Brace 35"/>
          <p:cNvSpPr/>
          <p:nvPr/>
        </p:nvSpPr>
        <p:spPr>
          <a:xfrm>
            <a:off x="4036291" y="5786642"/>
            <a:ext cx="563418" cy="771176"/>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27540892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a:p>
        </p:txBody>
      </p:sp>
      <p:sp>
        <p:nvSpPr>
          <p:cNvPr id="3" name="Content Placeholder 2"/>
          <p:cNvSpPr>
            <a:spLocks noGrp="1"/>
          </p:cNvSpPr>
          <p:nvPr>
            <p:ph idx="1"/>
          </p:nvPr>
        </p:nvSpPr>
        <p:spPr/>
        <p:txBody>
          <a:bodyPr/>
          <a:lstStyle/>
          <a:p>
            <a:endParaRPr lang="en-US"/>
          </a:p>
        </p:txBody>
      </p:sp>
      <p:pic>
        <p:nvPicPr>
          <p:cNvPr id="4"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5959" y="382385"/>
            <a:ext cx="10889760" cy="6570058"/>
          </a:xfrm>
          <a:prstGeom prst="rect">
            <a:avLst/>
          </a:prstGeom>
        </p:spPr>
      </p:pic>
    </p:spTree>
    <p:extLst>
      <p:ext uri="{BB962C8B-B14F-4D97-AF65-F5344CB8AC3E}">
        <p14:creationId xmlns:p14="http://schemas.microsoft.com/office/powerpoint/2010/main" val="340282075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Variable</a:t>
            </a:r>
            <a:endParaRPr lang="en-US" dirty="0"/>
          </a:p>
        </p:txBody>
      </p:sp>
      <p:sp>
        <p:nvSpPr>
          <p:cNvPr id="3" name="Content Placeholder 2"/>
          <p:cNvSpPr>
            <a:spLocks noGrp="1"/>
          </p:cNvSpPr>
          <p:nvPr>
            <p:ph idx="1"/>
          </p:nvPr>
        </p:nvSpPr>
        <p:spPr>
          <a:xfrm>
            <a:off x="1154954" y="1696720"/>
            <a:ext cx="9633119" cy="3982720"/>
          </a:xfrm>
        </p:spPr>
        <p:txBody>
          <a:bodyPr>
            <a:normAutofit/>
          </a:bodyPr>
          <a:lstStyle/>
          <a:p>
            <a:r>
              <a:rPr lang="en-US" sz="2400" dirty="0" smtClean="0"/>
              <a:t>It’s a container to hold data.</a:t>
            </a:r>
          </a:p>
          <a:p>
            <a:r>
              <a:rPr lang="en-US" sz="2400" dirty="0" smtClean="0"/>
              <a:t>An address or an index to some space of computer memory which hold data.</a:t>
            </a:r>
          </a:p>
          <a:p>
            <a:r>
              <a:rPr lang="en-US" sz="2400" dirty="0" smtClean="0"/>
              <a:t>Called variable as it can be change.</a:t>
            </a:r>
          </a:p>
          <a:p>
            <a:r>
              <a:rPr lang="en-US" sz="2400" dirty="0" smtClean="0"/>
              <a:t>Each variable has name and type according to data type it holds</a:t>
            </a:r>
          </a:p>
          <a:p>
            <a:pPr lvl="1"/>
            <a:endParaRPr lang="en-US" sz="22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4159" y="4198937"/>
            <a:ext cx="3876675" cy="2219325"/>
          </a:xfrm>
          <a:prstGeom prst="rect">
            <a:avLst/>
          </a:prstGeom>
        </p:spPr>
      </p:pic>
    </p:spTree>
    <p:extLst>
      <p:ext uri="{BB962C8B-B14F-4D97-AF65-F5344CB8AC3E}">
        <p14:creationId xmlns:p14="http://schemas.microsoft.com/office/powerpoint/2010/main" val="36079068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252051"/>
            <a:ext cx="10668000" cy="6353898"/>
          </a:xfrm>
          <a:prstGeom prst="rect">
            <a:avLst/>
          </a:prstGeom>
        </p:spPr>
      </p:pic>
      <p:cxnSp>
        <p:nvCxnSpPr>
          <p:cNvPr id="4" name="Straight Arrow Connector 3"/>
          <p:cNvCxnSpPr/>
          <p:nvPr/>
        </p:nvCxnSpPr>
        <p:spPr>
          <a:xfrm>
            <a:off x="8890000" y="2052320"/>
            <a:ext cx="1534160" cy="32512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5" name="TextBox 4"/>
          <p:cNvSpPr txBox="1"/>
          <p:nvPr/>
        </p:nvSpPr>
        <p:spPr>
          <a:xfrm>
            <a:off x="10251440" y="2519680"/>
            <a:ext cx="965200" cy="365760"/>
          </a:xfrm>
          <a:prstGeom prst="rect">
            <a:avLst/>
          </a:prstGeom>
          <a:solidFill>
            <a:srgbClr val="92D050"/>
          </a:solidFill>
        </p:spPr>
        <p:txBody>
          <a:bodyPr wrap="square" rtlCol="0">
            <a:spAutoFit/>
          </a:bodyPr>
          <a:lstStyle/>
          <a:p>
            <a:r>
              <a:rPr lang="en-US" b="1" dirty="0" smtClean="0">
                <a:solidFill>
                  <a:schemeClr val="bg1"/>
                </a:solidFill>
              </a:rPr>
              <a:t>String</a:t>
            </a:r>
            <a:endParaRPr lang="en-US" b="1" dirty="0">
              <a:solidFill>
                <a:schemeClr val="bg1"/>
              </a:solidFill>
            </a:endParaRPr>
          </a:p>
        </p:txBody>
      </p:sp>
    </p:spTree>
    <p:extLst>
      <p:ext uri="{BB962C8B-B14F-4D97-AF65-F5344CB8AC3E}">
        <p14:creationId xmlns:p14="http://schemas.microsoft.com/office/powerpoint/2010/main" val="361567532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3184" y="0"/>
            <a:ext cx="11318032" cy="6858000"/>
          </a:xfrm>
          <a:prstGeom prst="rect">
            <a:avLst/>
          </a:prstGeom>
        </p:spPr>
      </p:pic>
    </p:spTree>
    <p:extLst>
      <p:ext uri="{BB962C8B-B14F-4D97-AF65-F5344CB8AC3E}">
        <p14:creationId xmlns:p14="http://schemas.microsoft.com/office/powerpoint/2010/main" val="178262536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6898" y="1101012"/>
            <a:ext cx="10775444" cy="5178490"/>
          </a:xfrm>
          <a:prstGeom prst="rect">
            <a:avLst/>
          </a:prstGeom>
        </p:spPr>
      </p:pic>
      <p:sp>
        <p:nvSpPr>
          <p:cNvPr id="3" name="Rectangle 2"/>
          <p:cNvSpPr/>
          <p:nvPr/>
        </p:nvSpPr>
        <p:spPr>
          <a:xfrm>
            <a:off x="985934" y="0"/>
            <a:ext cx="8475307" cy="923330"/>
          </a:xfrm>
          <a:prstGeom prst="rect">
            <a:avLst/>
          </a:prstGeom>
        </p:spPr>
        <p:txBody>
          <a:bodyPr wrap="square">
            <a:spAutoFit/>
          </a:bodyPr>
          <a:lstStyle/>
          <a:p>
            <a:r>
              <a:rPr lang="en-US" b="1" dirty="0"/>
              <a:t>How to calculate </a:t>
            </a:r>
            <a:r>
              <a:rPr lang="en-US" b="1" dirty="0" smtClean="0"/>
              <a:t>Range of value </a:t>
            </a:r>
            <a:r>
              <a:rPr lang="en-US" b="1" dirty="0"/>
              <a:t>in variable/data: -(2to power n -1) to (2 to power n-1)-1</a:t>
            </a:r>
          </a:p>
          <a:p>
            <a:r>
              <a:rPr lang="en-US" b="1" dirty="0"/>
              <a:t>Like -128 to 127(n = data size)</a:t>
            </a:r>
          </a:p>
        </p:txBody>
      </p:sp>
    </p:spTree>
    <p:extLst>
      <p:ext uri="{BB962C8B-B14F-4D97-AF65-F5344CB8AC3E}">
        <p14:creationId xmlns:p14="http://schemas.microsoft.com/office/powerpoint/2010/main" val="95339090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According to size</a:t>
            </a:r>
            <a:endParaRPr lang="en-US" dirty="0"/>
          </a:p>
        </p:txBody>
      </p:sp>
      <p:sp>
        <p:nvSpPr>
          <p:cNvPr id="3" name="Content Placeholder 2"/>
          <p:cNvSpPr>
            <a:spLocks noGrp="1"/>
          </p:cNvSpPr>
          <p:nvPr>
            <p:ph idx="1"/>
          </p:nvPr>
        </p:nvSpPr>
        <p:spPr/>
        <p:txBody>
          <a:bodyPr/>
          <a:lstStyle/>
          <a:p>
            <a:r>
              <a:rPr lang="en-US" dirty="0" smtClean="0"/>
              <a:t>Byte type= 1 byte</a:t>
            </a:r>
          </a:p>
          <a:p>
            <a:r>
              <a:rPr lang="en-US" dirty="0" smtClean="0"/>
              <a:t>Short type= 2 byte</a:t>
            </a:r>
          </a:p>
          <a:p>
            <a:r>
              <a:rPr lang="en-US" dirty="0" smtClean="0"/>
              <a:t>Integer = 4 byte</a:t>
            </a:r>
          </a:p>
          <a:p>
            <a:r>
              <a:rPr lang="en-US" dirty="0" smtClean="0"/>
              <a:t>Double = 8 byte</a:t>
            </a:r>
          </a:p>
          <a:p>
            <a:r>
              <a:rPr lang="en-US" dirty="0" smtClean="0"/>
              <a:t>Long type=8 byte</a:t>
            </a:r>
          </a:p>
          <a:p>
            <a:r>
              <a:rPr lang="en-US" dirty="0" smtClean="0"/>
              <a:t>Float type= 4 byte</a:t>
            </a:r>
          </a:p>
          <a:p>
            <a:r>
              <a:rPr lang="en-US" dirty="0" smtClean="0"/>
              <a:t>Boolean=True/false</a:t>
            </a:r>
          </a:p>
          <a:p>
            <a:endParaRPr lang="en-US" dirty="0" smtClean="0"/>
          </a:p>
          <a:p>
            <a:endParaRPr lang="en-US" dirty="0"/>
          </a:p>
        </p:txBody>
      </p:sp>
    </p:spTree>
    <p:extLst>
      <p:ext uri="{BB962C8B-B14F-4D97-AF65-F5344CB8AC3E}">
        <p14:creationId xmlns:p14="http://schemas.microsoft.com/office/powerpoint/2010/main" val="8350521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Type of variance during coding</a:t>
            </a:r>
            <a:endParaRPr lang="en-US" dirty="0"/>
          </a:p>
        </p:txBody>
      </p:sp>
      <p:sp>
        <p:nvSpPr>
          <p:cNvPr id="3" name="Content Placeholder 2"/>
          <p:cNvSpPr>
            <a:spLocks noGrp="1"/>
          </p:cNvSpPr>
          <p:nvPr>
            <p:ph idx="1"/>
          </p:nvPr>
        </p:nvSpPr>
        <p:spPr>
          <a:xfrm>
            <a:off x="1103312" y="1554480"/>
            <a:ext cx="8946541" cy="4693919"/>
          </a:xfrm>
        </p:spPr>
        <p:txBody>
          <a:bodyPr/>
          <a:lstStyle/>
          <a:p>
            <a:r>
              <a:rPr lang="en-US" sz="2400" dirty="0"/>
              <a:t>3 kind of variable in java</a:t>
            </a:r>
            <a:r>
              <a:rPr lang="en-US" sz="2400" dirty="0" smtClean="0"/>
              <a:t>:</a:t>
            </a:r>
          </a:p>
          <a:p>
            <a:pPr lvl="1"/>
            <a:r>
              <a:rPr lang="en-US" sz="2200" dirty="0" smtClean="0"/>
              <a:t>Another name of class variable is </a:t>
            </a:r>
            <a:r>
              <a:rPr lang="en-US" sz="2200" b="1" dirty="0" smtClean="0"/>
              <a:t>static variable</a:t>
            </a:r>
            <a:endParaRPr lang="en-US" sz="2200" b="1" dirty="0"/>
          </a:p>
          <a:p>
            <a:endParaRPr lang="en-US" dirty="0"/>
          </a:p>
        </p:txBody>
      </p:sp>
      <p:pic>
        <p:nvPicPr>
          <p:cNvPr id="4" name="Picture 3"/>
          <p:cNvPicPr>
            <a:picLocks noChangeAspect="1"/>
          </p:cNvPicPr>
          <p:nvPr/>
        </p:nvPicPr>
        <p:blipFill>
          <a:blip r:embed="rId2"/>
          <a:stretch>
            <a:fillRect/>
          </a:stretch>
        </p:blipFill>
        <p:spPr>
          <a:xfrm>
            <a:off x="2157424" y="2686405"/>
            <a:ext cx="6838315" cy="3561994"/>
          </a:xfrm>
          <a:prstGeom prst="rect">
            <a:avLst/>
          </a:prstGeom>
        </p:spPr>
      </p:pic>
    </p:spTree>
    <p:extLst>
      <p:ext uri="{BB962C8B-B14F-4D97-AF65-F5344CB8AC3E}">
        <p14:creationId xmlns:p14="http://schemas.microsoft.com/office/powerpoint/2010/main" val="190347801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5120" y="207577"/>
            <a:ext cx="11704319" cy="6223703"/>
          </a:xfrm>
        </p:spPr>
      </p:pic>
    </p:spTree>
    <p:extLst>
      <p:ext uri="{BB962C8B-B14F-4D97-AF65-F5344CB8AC3E}">
        <p14:creationId xmlns:p14="http://schemas.microsoft.com/office/powerpoint/2010/main" val="315677003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a:p>
        </p:txBody>
      </p:sp>
      <p:graphicFrame>
        <p:nvGraphicFramePr>
          <p:cNvPr id="4" name="Content Placeholder 3"/>
          <p:cNvGraphicFramePr>
            <a:graphicFrameLocks noGrp="1"/>
          </p:cNvGraphicFramePr>
          <p:nvPr>
            <p:ph idx="1"/>
            <p:extLst/>
          </p:nvPr>
        </p:nvGraphicFramePr>
        <p:xfrm>
          <a:off x="1043711" y="2286000"/>
          <a:ext cx="10386291" cy="2652636"/>
        </p:xfrm>
        <a:graphic>
          <a:graphicData uri="http://schemas.openxmlformats.org/drawingml/2006/table">
            <a:tbl>
              <a:tblPr firstRow="1" bandRow="1">
                <a:tableStyleId>{5C22544A-7EE6-4342-B048-85BDC9FD1C3A}</a:tableStyleId>
              </a:tblPr>
              <a:tblGrid>
                <a:gridCol w="3462097">
                  <a:extLst>
                    <a:ext uri="{9D8B030D-6E8A-4147-A177-3AD203B41FA5}">
                      <a16:colId xmlns:a16="http://schemas.microsoft.com/office/drawing/2014/main" val="240508089"/>
                    </a:ext>
                  </a:extLst>
                </a:gridCol>
                <a:gridCol w="3462097">
                  <a:extLst>
                    <a:ext uri="{9D8B030D-6E8A-4147-A177-3AD203B41FA5}">
                      <a16:colId xmlns:a16="http://schemas.microsoft.com/office/drawing/2014/main" val="2432516249"/>
                    </a:ext>
                  </a:extLst>
                </a:gridCol>
                <a:gridCol w="3462097">
                  <a:extLst>
                    <a:ext uri="{9D8B030D-6E8A-4147-A177-3AD203B41FA5}">
                      <a16:colId xmlns:a16="http://schemas.microsoft.com/office/drawing/2014/main" val="1442306542"/>
                    </a:ext>
                  </a:extLst>
                </a:gridCol>
              </a:tblGrid>
              <a:tr h="434559">
                <a:tc>
                  <a:txBody>
                    <a:bodyPr/>
                    <a:lstStyle/>
                    <a:p>
                      <a:r>
                        <a:rPr lang="en-US" dirty="0" smtClean="0"/>
                        <a:t>Static/ class level variable</a:t>
                      </a:r>
                      <a:endParaRPr lang="en-US" dirty="0"/>
                    </a:p>
                  </a:txBody>
                  <a:tcPr/>
                </a:tc>
                <a:tc>
                  <a:txBody>
                    <a:bodyPr/>
                    <a:lstStyle/>
                    <a:p>
                      <a:r>
                        <a:rPr lang="en-US" dirty="0" smtClean="0"/>
                        <a:t>Instance variable</a:t>
                      </a:r>
                      <a:endParaRPr lang="en-US" dirty="0"/>
                    </a:p>
                  </a:txBody>
                  <a:tcPr/>
                </a:tc>
                <a:tc>
                  <a:txBody>
                    <a:bodyPr/>
                    <a:lstStyle/>
                    <a:p>
                      <a:r>
                        <a:rPr lang="en-US" dirty="0" smtClean="0"/>
                        <a:t>Local variable</a:t>
                      </a:r>
                      <a:endParaRPr lang="en-US" dirty="0"/>
                    </a:p>
                  </a:txBody>
                  <a:tcPr/>
                </a:tc>
                <a:extLst>
                  <a:ext uri="{0D108BD9-81ED-4DB2-BD59-A6C34878D82A}">
                    <a16:rowId xmlns:a16="http://schemas.microsoft.com/office/drawing/2014/main" val="3419837390"/>
                  </a:ext>
                </a:extLst>
              </a:tr>
              <a:tr h="750061">
                <a:tc>
                  <a:txBody>
                    <a:bodyPr/>
                    <a:lstStyle/>
                    <a:p>
                      <a:r>
                        <a:rPr lang="en-US" dirty="0" smtClean="0"/>
                        <a:t>Inside class but outside methods</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Inside class but outside methods</a:t>
                      </a:r>
                    </a:p>
                    <a:p>
                      <a:endParaRPr lang="en-US" dirty="0"/>
                    </a:p>
                  </a:txBody>
                  <a:tcPr/>
                </a:tc>
                <a:tc>
                  <a:txBody>
                    <a:bodyPr/>
                    <a:lstStyle/>
                    <a:p>
                      <a:r>
                        <a:rPr lang="en-US" dirty="0" smtClean="0"/>
                        <a:t>Inside methods</a:t>
                      </a:r>
                      <a:endParaRPr lang="en-US" dirty="0"/>
                    </a:p>
                  </a:txBody>
                  <a:tcPr/>
                </a:tc>
                <a:extLst>
                  <a:ext uri="{0D108BD9-81ED-4DB2-BD59-A6C34878D82A}">
                    <a16:rowId xmlns:a16="http://schemas.microsoft.com/office/drawing/2014/main" val="1785168135"/>
                  </a:ext>
                </a:extLst>
              </a:tr>
              <a:tr h="434559">
                <a:tc>
                  <a:txBody>
                    <a:bodyPr/>
                    <a:lstStyle/>
                    <a:p>
                      <a:r>
                        <a:rPr lang="en-US" dirty="0" smtClean="0"/>
                        <a:t>Use static word</a:t>
                      </a:r>
                      <a:endParaRPr lang="en-US" dirty="0"/>
                    </a:p>
                  </a:txBody>
                  <a:tcPr/>
                </a:tc>
                <a:tc>
                  <a:txBody>
                    <a:bodyPr/>
                    <a:lstStyle/>
                    <a:p>
                      <a:r>
                        <a:rPr lang="en-US" dirty="0" smtClean="0"/>
                        <a:t>No static</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No static</a:t>
                      </a:r>
                    </a:p>
                  </a:txBody>
                  <a:tcPr/>
                </a:tc>
                <a:extLst>
                  <a:ext uri="{0D108BD9-81ED-4DB2-BD59-A6C34878D82A}">
                    <a16:rowId xmlns:a16="http://schemas.microsoft.com/office/drawing/2014/main" val="3914039432"/>
                  </a:ext>
                </a:extLst>
              </a:tr>
              <a:tr h="434559">
                <a:tc>
                  <a:txBody>
                    <a:bodyPr/>
                    <a:lstStyle/>
                    <a:p>
                      <a:r>
                        <a:rPr lang="en-US" dirty="0" smtClean="0"/>
                        <a:t>Static method only</a:t>
                      </a:r>
                      <a:r>
                        <a:rPr lang="en-US" baseline="0" dirty="0" smtClean="0"/>
                        <a:t> handle it</a:t>
                      </a:r>
                      <a:endParaRPr lang="en-US" dirty="0"/>
                    </a:p>
                  </a:txBody>
                  <a:tcPr/>
                </a:tc>
                <a:tc>
                  <a:txBody>
                    <a:bodyPr/>
                    <a:lstStyle/>
                    <a:p>
                      <a:r>
                        <a:rPr lang="en-US" dirty="0" smtClean="0"/>
                        <a:t>Static or non-static methods</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Static or non-static methods</a:t>
                      </a:r>
                    </a:p>
                  </a:txBody>
                  <a:tcPr/>
                </a:tc>
                <a:extLst>
                  <a:ext uri="{0D108BD9-81ED-4DB2-BD59-A6C34878D82A}">
                    <a16:rowId xmlns:a16="http://schemas.microsoft.com/office/drawing/2014/main" val="3219641361"/>
                  </a:ext>
                </a:extLst>
              </a:tr>
              <a:tr h="434559">
                <a:tc>
                  <a:txBody>
                    <a:bodyPr/>
                    <a:lstStyle/>
                    <a:p>
                      <a:r>
                        <a:rPr lang="en-US" dirty="0" smtClean="0"/>
                        <a:t>Interface use it</a:t>
                      </a:r>
                      <a:endParaRPr lang="en-US" dirty="0"/>
                    </a:p>
                  </a:txBody>
                  <a:tcPr/>
                </a:tc>
                <a:tc>
                  <a:txBody>
                    <a:bodyPr/>
                    <a:lstStyle/>
                    <a:p>
                      <a:r>
                        <a:rPr lang="en-US" dirty="0" smtClean="0"/>
                        <a:t>Constructor use it</a:t>
                      </a:r>
                      <a:endParaRPr lang="en-US" dirty="0"/>
                    </a:p>
                  </a:txBody>
                  <a:tcPr/>
                </a:tc>
                <a:tc>
                  <a:txBody>
                    <a:bodyPr/>
                    <a:lstStyle/>
                    <a:p>
                      <a:r>
                        <a:rPr lang="en-US" dirty="0" smtClean="0"/>
                        <a:t>Only method use it</a:t>
                      </a:r>
                      <a:endParaRPr lang="en-US" dirty="0"/>
                    </a:p>
                  </a:txBody>
                  <a:tcPr/>
                </a:tc>
                <a:extLst>
                  <a:ext uri="{0D108BD9-81ED-4DB2-BD59-A6C34878D82A}">
                    <a16:rowId xmlns:a16="http://schemas.microsoft.com/office/drawing/2014/main" val="2295463972"/>
                  </a:ext>
                </a:extLst>
              </a:tr>
            </a:tbl>
          </a:graphicData>
        </a:graphic>
      </p:graphicFrame>
    </p:spTree>
    <p:extLst>
      <p:ext uri="{BB962C8B-B14F-4D97-AF65-F5344CB8AC3E}">
        <p14:creationId xmlns:p14="http://schemas.microsoft.com/office/powerpoint/2010/main" val="169325105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073" y="131905"/>
            <a:ext cx="10935854" cy="6594190"/>
          </a:xfrm>
          <a:prstGeom prst="rect">
            <a:avLst/>
          </a:prstGeom>
        </p:spPr>
      </p:pic>
    </p:spTree>
    <p:extLst>
      <p:ext uri="{BB962C8B-B14F-4D97-AF65-F5344CB8AC3E}">
        <p14:creationId xmlns:p14="http://schemas.microsoft.com/office/powerpoint/2010/main" val="23220075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9055" y="382385"/>
            <a:ext cx="10917381" cy="1012306"/>
          </a:xfrm>
        </p:spPr>
        <p:txBody>
          <a:bodyPr>
            <a:normAutofit/>
          </a:bodyPr>
          <a:lstStyle/>
          <a:p>
            <a:r>
              <a:rPr lang="en-US" dirty="0" smtClean="0"/>
              <a:t>Why maven project has 4 folders ??</a:t>
            </a:r>
            <a:endParaRPr lang="en-US" dirty="0"/>
          </a:p>
        </p:txBody>
      </p:sp>
      <p:pic>
        <p:nvPicPr>
          <p:cNvPr id="4" name="Content Placeholder 3"/>
          <p:cNvPicPr>
            <a:picLocks noGrp="1" noChangeAspect="1"/>
          </p:cNvPicPr>
          <p:nvPr>
            <p:ph idx="1"/>
          </p:nvPr>
        </p:nvPicPr>
        <p:blipFill>
          <a:blip r:embed="rId2"/>
          <a:stretch>
            <a:fillRect/>
          </a:stretch>
        </p:blipFill>
        <p:spPr>
          <a:xfrm>
            <a:off x="1054849" y="2225963"/>
            <a:ext cx="5860706" cy="3215406"/>
          </a:xfrm>
          <a:prstGeom prst="rect">
            <a:avLst/>
          </a:prstGeom>
          <a:ln w="228600" cap="sq" cmpd="thickThin">
            <a:solidFill>
              <a:srgbClr val="000000"/>
            </a:solidFill>
            <a:prstDash val="solid"/>
            <a:miter lim="800000"/>
          </a:ln>
          <a:effectLst>
            <a:innerShdw blurRad="76200">
              <a:srgbClr val="000000"/>
            </a:innerShdw>
          </a:effectLst>
        </p:spPr>
      </p:pic>
      <p:sp>
        <p:nvSpPr>
          <p:cNvPr id="6" name="TextBox 5"/>
          <p:cNvSpPr txBox="1"/>
          <p:nvPr/>
        </p:nvSpPr>
        <p:spPr>
          <a:xfrm>
            <a:off x="8590593" y="3029298"/>
            <a:ext cx="3089563" cy="646331"/>
          </a:xfrm>
          <a:prstGeom prst="rect">
            <a:avLst/>
          </a:prstGeom>
          <a:solidFill>
            <a:srgbClr val="00B0F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r>
              <a:rPr lang="en-US" b="1" dirty="0" smtClean="0">
                <a:solidFill>
                  <a:schemeClr val="bg1"/>
                </a:solidFill>
              </a:rPr>
              <a:t>All Application related file here</a:t>
            </a:r>
            <a:endParaRPr lang="en-US" b="1" dirty="0">
              <a:solidFill>
                <a:schemeClr val="bg1"/>
              </a:solidFill>
            </a:endParaRPr>
          </a:p>
        </p:txBody>
      </p:sp>
      <p:sp>
        <p:nvSpPr>
          <p:cNvPr id="8" name="TextBox 7"/>
          <p:cNvSpPr txBox="1"/>
          <p:nvPr/>
        </p:nvSpPr>
        <p:spPr>
          <a:xfrm>
            <a:off x="8590592" y="4968705"/>
            <a:ext cx="3089563" cy="923330"/>
          </a:xfrm>
          <a:prstGeom prst="rect">
            <a:avLst/>
          </a:prstGeom>
          <a:solidFill>
            <a:srgbClr val="00B0F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r>
              <a:rPr lang="en-US" b="1" dirty="0" smtClean="0">
                <a:solidFill>
                  <a:schemeClr val="bg1"/>
                </a:solidFill>
              </a:rPr>
              <a:t>Test data &amp; test supporting fie + Cucumber feature file here</a:t>
            </a:r>
            <a:endParaRPr lang="en-US" b="1" dirty="0">
              <a:solidFill>
                <a:schemeClr val="bg1"/>
              </a:solidFill>
            </a:endParaRPr>
          </a:p>
        </p:txBody>
      </p:sp>
      <p:cxnSp>
        <p:nvCxnSpPr>
          <p:cNvPr id="10" name="Straight Arrow Connector 9"/>
          <p:cNvCxnSpPr/>
          <p:nvPr/>
        </p:nvCxnSpPr>
        <p:spPr>
          <a:xfrm flipH="1">
            <a:off x="4932218" y="2438400"/>
            <a:ext cx="3491346" cy="590898"/>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11" name="Straight Arrow Connector 10"/>
          <p:cNvCxnSpPr/>
          <p:nvPr/>
        </p:nvCxnSpPr>
        <p:spPr>
          <a:xfrm flipH="1">
            <a:off x="5791200" y="3223437"/>
            <a:ext cx="2870028" cy="447665"/>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13" name="Straight Arrow Connector 12"/>
          <p:cNvCxnSpPr/>
          <p:nvPr/>
        </p:nvCxnSpPr>
        <p:spPr>
          <a:xfrm flipH="1">
            <a:off x="4682836" y="4197468"/>
            <a:ext cx="3838484" cy="184666"/>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15" name="Straight Arrow Connector 14"/>
          <p:cNvCxnSpPr>
            <a:stCxn id="8" idx="1"/>
          </p:cNvCxnSpPr>
          <p:nvPr/>
        </p:nvCxnSpPr>
        <p:spPr>
          <a:xfrm flipH="1" flipV="1">
            <a:off x="5606474" y="5070765"/>
            <a:ext cx="2984118" cy="359605"/>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
        <p:nvSpPr>
          <p:cNvPr id="18" name="TextBox 17"/>
          <p:cNvSpPr txBox="1"/>
          <p:nvPr/>
        </p:nvSpPr>
        <p:spPr>
          <a:xfrm>
            <a:off x="8590593" y="2299165"/>
            <a:ext cx="3089563" cy="369332"/>
          </a:xfrm>
          <a:prstGeom prst="rect">
            <a:avLst/>
          </a:prstGeom>
          <a:ln/>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n-US" b="1" dirty="0" smtClean="0">
                <a:solidFill>
                  <a:schemeClr val="bg1"/>
                </a:solidFill>
              </a:rPr>
              <a:t>Test Code</a:t>
            </a:r>
            <a:endParaRPr lang="en-US" b="1" dirty="0">
              <a:solidFill>
                <a:schemeClr val="bg1"/>
              </a:solidFill>
            </a:endParaRPr>
          </a:p>
        </p:txBody>
      </p:sp>
      <p:sp>
        <p:nvSpPr>
          <p:cNvPr id="19" name="TextBox 18"/>
          <p:cNvSpPr txBox="1"/>
          <p:nvPr/>
        </p:nvSpPr>
        <p:spPr>
          <a:xfrm>
            <a:off x="8590593" y="3070402"/>
            <a:ext cx="3089563" cy="646331"/>
          </a:xfrm>
          <a:prstGeom prst="rect">
            <a:avLst/>
          </a:prstGeom>
          <a:solidFill>
            <a:srgbClr val="00B0F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r>
              <a:rPr lang="en-US" b="1" dirty="0" smtClean="0">
                <a:solidFill>
                  <a:schemeClr val="bg1"/>
                </a:solidFill>
              </a:rPr>
              <a:t>All Application related file here</a:t>
            </a:r>
            <a:endParaRPr lang="en-US" b="1" dirty="0">
              <a:solidFill>
                <a:schemeClr val="bg1"/>
              </a:solidFill>
            </a:endParaRPr>
          </a:p>
        </p:txBody>
      </p:sp>
      <p:sp>
        <p:nvSpPr>
          <p:cNvPr id="20" name="TextBox 19"/>
          <p:cNvSpPr txBox="1"/>
          <p:nvPr/>
        </p:nvSpPr>
        <p:spPr>
          <a:xfrm>
            <a:off x="8590591" y="4077504"/>
            <a:ext cx="3089563" cy="369332"/>
          </a:xfrm>
          <a:prstGeom prst="rect">
            <a:avLst/>
          </a:prstGeom>
          <a:ln/>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n-US" b="1" dirty="0" smtClean="0">
                <a:solidFill>
                  <a:schemeClr val="bg1"/>
                </a:solidFill>
              </a:rPr>
              <a:t>Test Code</a:t>
            </a:r>
            <a:endParaRPr lang="en-US" b="1" dirty="0">
              <a:solidFill>
                <a:schemeClr val="bg1"/>
              </a:solidFill>
            </a:endParaRPr>
          </a:p>
        </p:txBody>
      </p:sp>
    </p:spTree>
    <p:extLst>
      <p:ext uri="{BB962C8B-B14F-4D97-AF65-F5344CB8AC3E}">
        <p14:creationId xmlns:p14="http://schemas.microsoft.com/office/powerpoint/2010/main" val="20198910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Static word in java</a:t>
            </a:r>
            <a:endParaRPr lang="en-US" dirty="0"/>
          </a:p>
        </p:txBody>
      </p:sp>
      <p:sp>
        <p:nvSpPr>
          <p:cNvPr id="3" name="Content Placeholder 2"/>
          <p:cNvSpPr>
            <a:spLocks noGrp="1"/>
          </p:cNvSpPr>
          <p:nvPr>
            <p:ph idx="1"/>
          </p:nvPr>
        </p:nvSpPr>
        <p:spPr/>
        <p:txBody>
          <a:bodyPr/>
          <a:lstStyle/>
          <a:p>
            <a:r>
              <a:rPr lang="en-US" dirty="0" smtClean="0"/>
              <a:t>Static mean class level</a:t>
            </a:r>
          </a:p>
          <a:p>
            <a:r>
              <a:rPr lang="en-US" dirty="0" smtClean="0"/>
              <a:t>It read after class by JVM</a:t>
            </a:r>
          </a:p>
          <a:p>
            <a:r>
              <a:rPr lang="en-US" dirty="0" smtClean="0"/>
              <a:t>No need to create object to call it</a:t>
            </a:r>
          </a:p>
          <a:p>
            <a:r>
              <a:rPr lang="en-US" dirty="0" smtClean="0"/>
              <a:t>So we call and use it directly without object</a:t>
            </a:r>
          </a:p>
          <a:p>
            <a:pPr lvl="1"/>
            <a:r>
              <a:rPr lang="en-US" dirty="0" smtClean="0"/>
              <a:t>Static variable</a:t>
            </a:r>
          </a:p>
          <a:p>
            <a:pPr lvl="1"/>
            <a:r>
              <a:rPr lang="en-US" dirty="0" smtClean="0"/>
              <a:t>Static method</a:t>
            </a:r>
          </a:p>
          <a:p>
            <a:pPr lvl="1"/>
            <a:r>
              <a:rPr lang="en-US" dirty="0" smtClean="0"/>
              <a:t>Static interface</a:t>
            </a:r>
            <a:endParaRPr lang="en-US" dirty="0"/>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b="20740"/>
          <a:stretch/>
        </p:blipFill>
        <p:spPr>
          <a:xfrm>
            <a:off x="5962072" y="1284401"/>
            <a:ext cx="5467928" cy="1745126"/>
          </a:xfrm>
          <a:prstGeom prst="rect">
            <a:avLst/>
          </a:prstGeom>
        </p:spPr>
      </p:pic>
    </p:spTree>
    <p:extLst>
      <p:ext uri="{BB962C8B-B14F-4D97-AF65-F5344CB8AC3E}">
        <p14:creationId xmlns:p14="http://schemas.microsoft.com/office/powerpoint/2010/main" val="195510398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endParaRPr lang="en-US" dirty="0"/>
          </a:p>
          <a:p>
            <a:endParaRPr lang="en-US" dirty="0"/>
          </a:p>
        </p:txBody>
      </p:sp>
      <p:pic>
        <p:nvPicPr>
          <p:cNvPr id="4" name="Picture 3"/>
          <p:cNvPicPr>
            <a:picLocks noChangeAspect="1"/>
          </p:cNvPicPr>
          <p:nvPr/>
        </p:nvPicPr>
        <p:blipFill>
          <a:blip r:embed="rId2"/>
          <a:stretch>
            <a:fillRect/>
          </a:stretch>
        </p:blipFill>
        <p:spPr>
          <a:xfrm>
            <a:off x="640080" y="317014"/>
            <a:ext cx="6949757" cy="6145326"/>
          </a:xfrm>
          <a:prstGeom prst="rect">
            <a:avLst/>
          </a:prstGeom>
        </p:spPr>
      </p:pic>
      <p:sp>
        <p:nvSpPr>
          <p:cNvPr id="6" name="Rectangle 5"/>
          <p:cNvSpPr/>
          <p:nvPr/>
        </p:nvSpPr>
        <p:spPr>
          <a:xfrm>
            <a:off x="1103312" y="1849120"/>
            <a:ext cx="3753168" cy="5994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113472" y="2509520"/>
            <a:ext cx="3753168" cy="599440"/>
          </a:xfrm>
          <a:prstGeom prst="rect">
            <a:avLst/>
          </a:prstGeom>
          <a:no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8" name="Rectangle 7"/>
          <p:cNvSpPr/>
          <p:nvPr/>
        </p:nvSpPr>
        <p:spPr>
          <a:xfrm>
            <a:off x="1899920" y="3698240"/>
            <a:ext cx="1666240" cy="282426"/>
          </a:xfrm>
          <a:prstGeom prst="rect">
            <a:avLst/>
          </a:prstGeom>
          <a:noFill/>
          <a:ln>
            <a:solidFill>
              <a:srgbClr val="FF000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2" name="TextBox 1"/>
          <p:cNvSpPr txBox="1"/>
          <p:nvPr/>
        </p:nvSpPr>
        <p:spPr>
          <a:xfrm>
            <a:off x="8017165" y="1849119"/>
            <a:ext cx="1727200" cy="369332"/>
          </a:xfrm>
          <a:prstGeom prst="rect">
            <a:avLst/>
          </a:prstGeom>
          <a:solidFill>
            <a:schemeClr val="tx2">
              <a:lumMod val="50000"/>
              <a:lumOff val="5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r>
              <a:rPr lang="en-US" dirty="0" smtClean="0"/>
              <a:t>Static Variable</a:t>
            </a:r>
            <a:endParaRPr lang="en-US" dirty="0"/>
          </a:p>
        </p:txBody>
      </p:sp>
      <p:sp>
        <p:nvSpPr>
          <p:cNvPr id="9" name="TextBox 8"/>
          <p:cNvSpPr txBox="1"/>
          <p:nvPr/>
        </p:nvSpPr>
        <p:spPr>
          <a:xfrm>
            <a:off x="8017165" y="2624574"/>
            <a:ext cx="1865744" cy="369332"/>
          </a:xfrm>
          <a:prstGeom prst="rect">
            <a:avLst/>
          </a:prstGeom>
          <a:solidFill>
            <a:srgbClr val="92D05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r>
              <a:rPr lang="en-US" dirty="0" smtClean="0"/>
              <a:t>Instance  Variable</a:t>
            </a:r>
            <a:endParaRPr lang="en-US" dirty="0"/>
          </a:p>
        </p:txBody>
      </p:sp>
      <p:sp>
        <p:nvSpPr>
          <p:cNvPr id="10" name="TextBox 9"/>
          <p:cNvSpPr txBox="1"/>
          <p:nvPr/>
        </p:nvSpPr>
        <p:spPr>
          <a:xfrm>
            <a:off x="8017165" y="3640767"/>
            <a:ext cx="1727200" cy="369332"/>
          </a:xfrm>
          <a:prstGeom prst="rect">
            <a:avLst/>
          </a:prstGeom>
          <a:solidFill>
            <a:schemeClr val="accent3">
              <a:lumMod val="60000"/>
              <a:lumOff val="4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r>
              <a:rPr lang="en-US" dirty="0" smtClean="0"/>
              <a:t>Local   Variable</a:t>
            </a:r>
            <a:endParaRPr lang="en-US" dirty="0"/>
          </a:p>
        </p:txBody>
      </p:sp>
      <p:cxnSp>
        <p:nvCxnSpPr>
          <p:cNvPr id="11" name="Straight Arrow Connector 10"/>
          <p:cNvCxnSpPr>
            <a:stCxn id="2" idx="1"/>
          </p:cNvCxnSpPr>
          <p:nvPr/>
        </p:nvCxnSpPr>
        <p:spPr>
          <a:xfrm flipH="1">
            <a:off x="4987636" y="2033785"/>
            <a:ext cx="3029529" cy="745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4955309" y="2788592"/>
            <a:ext cx="3029529" cy="7451"/>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a:off x="3704367" y="3866600"/>
            <a:ext cx="4174251" cy="7451"/>
          </a:xfrm>
          <a:prstGeom prst="straightConnector1">
            <a:avLst/>
          </a:prstGeom>
          <a:ln w="571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4263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8160" y="262277"/>
            <a:ext cx="10977775" cy="6174999"/>
          </a:xfrm>
        </p:spPr>
      </p:pic>
    </p:spTree>
    <p:extLst>
      <p:ext uri="{BB962C8B-B14F-4D97-AF65-F5344CB8AC3E}">
        <p14:creationId xmlns:p14="http://schemas.microsoft.com/office/powerpoint/2010/main" val="97920386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n 3"/>
          <p:cNvSpPr/>
          <p:nvPr/>
        </p:nvSpPr>
        <p:spPr>
          <a:xfrm>
            <a:off x="4973782" y="1685427"/>
            <a:ext cx="868219" cy="951345"/>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a</a:t>
            </a:r>
            <a:endParaRPr lang="en-US" b="1" dirty="0">
              <a:solidFill>
                <a:schemeClr val="tx1"/>
              </a:solidFill>
            </a:endParaRPr>
          </a:p>
        </p:txBody>
      </p:sp>
      <p:sp>
        <p:nvSpPr>
          <p:cNvPr id="5" name="Right Arrow 4"/>
          <p:cNvSpPr/>
          <p:nvPr/>
        </p:nvSpPr>
        <p:spPr>
          <a:xfrm>
            <a:off x="5902037" y="2075871"/>
            <a:ext cx="729672" cy="277091"/>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6853383" y="1934965"/>
            <a:ext cx="1302327" cy="646331"/>
          </a:xfrm>
          <a:prstGeom prst="rect">
            <a:avLst/>
          </a:prstGeom>
          <a:noFill/>
          <a:ln w="38100">
            <a:solidFill>
              <a:schemeClr val="tx1"/>
            </a:solidFill>
          </a:ln>
        </p:spPr>
        <p:txBody>
          <a:bodyPr wrap="square" rtlCol="0">
            <a:spAutoFit/>
          </a:bodyPr>
          <a:lstStyle/>
          <a:p>
            <a:r>
              <a:rPr lang="en-US" dirty="0" smtClean="0"/>
              <a:t>Name of container</a:t>
            </a:r>
            <a:endParaRPr lang="en-US" dirty="0"/>
          </a:p>
        </p:txBody>
      </p:sp>
      <p:sp>
        <p:nvSpPr>
          <p:cNvPr id="7" name="Equal 6"/>
          <p:cNvSpPr/>
          <p:nvPr/>
        </p:nvSpPr>
        <p:spPr>
          <a:xfrm>
            <a:off x="8340435" y="1976602"/>
            <a:ext cx="637309" cy="646330"/>
          </a:xfrm>
          <a:prstGeom prst="mathEqua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TextBox 7"/>
          <p:cNvSpPr txBox="1"/>
          <p:nvPr/>
        </p:nvSpPr>
        <p:spPr>
          <a:xfrm>
            <a:off x="9310255" y="1962835"/>
            <a:ext cx="1491672" cy="646331"/>
          </a:xfrm>
          <a:prstGeom prst="rect">
            <a:avLst/>
          </a:prstGeom>
          <a:noFill/>
          <a:ln w="38100">
            <a:solidFill>
              <a:schemeClr val="tx1"/>
            </a:solidFill>
          </a:ln>
        </p:spPr>
        <p:txBody>
          <a:bodyPr wrap="square" rtlCol="0">
            <a:spAutoFit/>
          </a:bodyPr>
          <a:lstStyle/>
          <a:p>
            <a:r>
              <a:rPr lang="en-US" dirty="0" smtClean="0"/>
              <a:t>Variable Declaration</a:t>
            </a:r>
            <a:endParaRPr lang="en-US" dirty="0"/>
          </a:p>
        </p:txBody>
      </p:sp>
      <p:sp>
        <p:nvSpPr>
          <p:cNvPr id="9" name="Curved Down Arrow 8"/>
          <p:cNvSpPr/>
          <p:nvPr/>
        </p:nvSpPr>
        <p:spPr>
          <a:xfrm rot="20744079">
            <a:off x="3199240" y="1131716"/>
            <a:ext cx="1968765" cy="731535"/>
          </a:xfrm>
          <a:prstGeom prst="curved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TextBox 9"/>
          <p:cNvSpPr txBox="1"/>
          <p:nvPr/>
        </p:nvSpPr>
        <p:spPr>
          <a:xfrm>
            <a:off x="2475348" y="1900415"/>
            <a:ext cx="1163781" cy="369332"/>
          </a:xfrm>
          <a:prstGeom prst="rect">
            <a:avLst/>
          </a:prstGeom>
          <a:solidFill>
            <a:srgbClr val="00B050"/>
          </a:solidFill>
          <a:ln>
            <a:solidFill>
              <a:srgbClr val="00B050"/>
            </a:solidFill>
          </a:ln>
        </p:spPr>
        <p:txBody>
          <a:bodyPr wrap="square" rtlCol="0">
            <a:spAutoFit/>
          </a:bodyPr>
          <a:lstStyle/>
          <a:p>
            <a:r>
              <a:rPr lang="en-US" dirty="0" smtClean="0"/>
              <a:t>In</a:t>
            </a:r>
            <a:r>
              <a:rPr lang="en-US" b="1" dirty="0" smtClean="0"/>
              <a:t>t </a:t>
            </a:r>
            <a:r>
              <a:rPr lang="en-US" b="1" dirty="0"/>
              <a:t>a</a:t>
            </a:r>
          </a:p>
        </p:txBody>
      </p:sp>
      <p:sp>
        <p:nvSpPr>
          <p:cNvPr id="11" name="TextBox 10"/>
          <p:cNvSpPr txBox="1"/>
          <p:nvPr/>
        </p:nvSpPr>
        <p:spPr>
          <a:xfrm>
            <a:off x="2350655" y="4304123"/>
            <a:ext cx="1163781" cy="369332"/>
          </a:xfrm>
          <a:prstGeom prst="rect">
            <a:avLst/>
          </a:prstGeom>
          <a:solidFill>
            <a:srgbClr val="00B050"/>
          </a:solidFill>
          <a:ln>
            <a:solidFill>
              <a:srgbClr val="00B050"/>
            </a:solidFill>
          </a:ln>
        </p:spPr>
        <p:txBody>
          <a:bodyPr wrap="square" rtlCol="0">
            <a:spAutoFit/>
          </a:bodyPr>
          <a:lstStyle/>
          <a:p>
            <a:r>
              <a:rPr lang="en-US" dirty="0" smtClean="0"/>
              <a:t>In</a:t>
            </a:r>
            <a:r>
              <a:rPr lang="en-US" b="1" dirty="0" smtClean="0"/>
              <a:t>t a</a:t>
            </a:r>
            <a:endParaRPr lang="en-US" b="1" dirty="0"/>
          </a:p>
        </p:txBody>
      </p:sp>
      <p:sp>
        <p:nvSpPr>
          <p:cNvPr id="12" name="TextBox 11"/>
          <p:cNvSpPr txBox="1"/>
          <p:nvPr/>
        </p:nvSpPr>
        <p:spPr>
          <a:xfrm>
            <a:off x="3602180" y="4341068"/>
            <a:ext cx="1408546" cy="369332"/>
          </a:xfrm>
          <a:prstGeom prst="rect">
            <a:avLst/>
          </a:prstGeom>
          <a:noFill/>
        </p:spPr>
        <p:txBody>
          <a:bodyPr wrap="square" rtlCol="0">
            <a:spAutoFit/>
          </a:bodyPr>
          <a:lstStyle/>
          <a:p>
            <a:r>
              <a:rPr lang="en-US" b="1" dirty="0" smtClean="0"/>
              <a:t>= 10   </a:t>
            </a:r>
            <a:r>
              <a:rPr lang="en-US" b="1" dirty="0" smtClean="0">
                <a:sym typeface="Wingdings" panose="05000000000000000000" pitchFamily="2" charset="2"/>
              </a:rPr>
              <a:t></a:t>
            </a:r>
            <a:endParaRPr lang="en-US" b="1" dirty="0"/>
          </a:p>
        </p:txBody>
      </p:sp>
      <p:sp>
        <p:nvSpPr>
          <p:cNvPr id="13" name="Can 12"/>
          <p:cNvSpPr/>
          <p:nvPr/>
        </p:nvSpPr>
        <p:spPr>
          <a:xfrm>
            <a:off x="4793672" y="4050061"/>
            <a:ext cx="868219" cy="951345"/>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10</a:t>
            </a:r>
            <a:endParaRPr lang="en-US" b="1" dirty="0"/>
          </a:p>
        </p:txBody>
      </p:sp>
      <p:sp>
        <p:nvSpPr>
          <p:cNvPr id="14" name="Right Arrow 13"/>
          <p:cNvSpPr/>
          <p:nvPr/>
        </p:nvSpPr>
        <p:spPr>
          <a:xfrm>
            <a:off x="5902038" y="4326999"/>
            <a:ext cx="729672" cy="277091"/>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6719453" y="4280878"/>
            <a:ext cx="1620984" cy="646331"/>
          </a:xfrm>
          <a:prstGeom prst="rect">
            <a:avLst/>
          </a:prstGeom>
          <a:noFill/>
          <a:ln w="38100">
            <a:solidFill>
              <a:schemeClr val="tx1"/>
            </a:solidFill>
          </a:ln>
        </p:spPr>
        <p:txBody>
          <a:bodyPr wrap="square" rtlCol="0">
            <a:spAutoFit/>
          </a:bodyPr>
          <a:lstStyle/>
          <a:p>
            <a:r>
              <a:rPr lang="en-US" dirty="0" smtClean="0"/>
              <a:t>Put value/date</a:t>
            </a:r>
            <a:endParaRPr lang="en-US" dirty="0"/>
          </a:p>
        </p:txBody>
      </p:sp>
      <p:sp>
        <p:nvSpPr>
          <p:cNvPr id="16" name="TextBox 15"/>
          <p:cNvSpPr txBox="1"/>
          <p:nvPr/>
        </p:nvSpPr>
        <p:spPr>
          <a:xfrm>
            <a:off x="9310255" y="4142379"/>
            <a:ext cx="1491672" cy="646331"/>
          </a:xfrm>
          <a:prstGeom prst="rect">
            <a:avLst/>
          </a:prstGeom>
          <a:noFill/>
          <a:ln w="38100">
            <a:solidFill>
              <a:schemeClr val="tx1"/>
            </a:solidFill>
          </a:ln>
        </p:spPr>
        <p:txBody>
          <a:bodyPr wrap="square" rtlCol="0">
            <a:spAutoFit/>
          </a:bodyPr>
          <a:lstStyle/>
          <a:p>
            <a:r>
              <a:rPr lang="en-US" dirty="0" smtClean="0"/>
              <a:t>Variable Initialization</a:t>
            </a:r>
            <a:endParaRPr lang="en-US" dirty="0"/>
          </a:p>
        </p:txBody>
      </p:sp>
      <p:sp>
        <p:nvSpPr>
          <p:cNvPr id="17" name="Equal 16"/>
          <p:cNvSpPr/>
          <p:nvPr/>
        </p:nvSpPr>
        <p:spPr>
          <a:xfrm>
            <a:off x="8340436" y="4142379"/>
            <a:ext cx="637309" cy="646330"/>
          </a:xfrm>
          <a:prstGeom prst="mathEqua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Curved Down Arrow 17"/>
          <p:cNvSpPr/>
          <p:nvPr/>
        </p:nvSpPr>
        <p:spPr>
          <a:xfrm rot="20744079">
            <a:off x="3889470" y="3375535"/>
            <a:ext cx="1493472" cy="801704"/>
          </a:xfrm>
          <a:prstGeom prst="curved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73885664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25010" y="766619"/>
            <a:ext cx="10116894" cy="5690754"/>
          </a:xfrm>
        </p:spPr>
      </p:pic>
    </p:spTree>
    <p:extLst>
      <p:ext uri="{BB962C8B-B14F-4D97-AF65-F5344CB8AC3E}">
        <p14:creationId xmlns:p14="http://schemas.microsoft.com/office/powerpoint/2010/main" val="258179626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251678" y="646545"/>
            <a:ext cx="10178322" cy="5430982"/>
          </a:xfrm>
        </p:spPr>
        <p:txBody>
          <a:bodyPr>
            <a:normAutofit/>
          </a:bodyPr>
          <a:lstStyle/>
          <a:p>
            <a:r>
              <a:rPr lang="en-US" dirty="0"/>
              <a:t>i</a:t>
            </a:r>
            <a:r>
              <a:rPr lang="en-US" dirty="0" smtClean="0"/>
              <a:t>nt a=10;</a:t>
            </a:r>
          </a:p>
          <a:p>
            <a:r>
              <a:rPr lang="en-US" dirty="0"/>
              <a:t>d</a:t>
            </a:r>
            <a:r>
              <a:rPr lang="en-US" dirty="0" smtClean="0"/>
              <a:t>ouble b=10.25;</a:t>
            </a:r>
          </a:p>
          <a:p>
            <a:r>
              <a:rPr lang="en-US" dirty="0"/>
              <a:t>String </a:t>
            </a:r>
            <a:r>
              <a:rPr lang="en-US" dirty="0" smtClean="0"/>
              <a:t>username= </a:t>
            </a:r>
            <a:r>
              <a:rPr lang="en-US" dirty="0">
                <a:solidFill>
                  <a:schemeClr val="tx1"/>
                </a:solidFill>
              </a:rPr>
              <a:t>“</a:t>
            </a:r>
            <a:r>
              <a:rPr lang="en-US" dirty="0"/>
              <a:t> </a:t>
            </a:r>
            <a:r>
              <a:rPr lang="en-US" dirty="0" smtClean="0">
                <a:solidFill>
                  <a:srgbClr val="00B0F0"/>
                </a:solidFill>
              </a:rPr>
              <a:t>sarower</a:t>
            </a:r>
            <a:r>
              <a:rPr lang="en-US" dirty="0" smtClean="0">
                <a:solidFill>
                  <a:schemeClr val="tx1"/>
                </a:solidFill>
              </a:rPr>
              <a:t>”;</a:t>
            </a:r>
            <a:endParaRPr lang="en-US" dirty="0" smtClean="0"/>
          </a:p>
          <a:p>
            <a:r>
              <a:rPr lang="en-US" dirty="0" smtClean="0"/>
              <a:t>String password= </a:t>
            </a:r>
            <a:r>
              <a:rPr lang="en-US" dirty="0" smtClean="0">
                <a:solidFill>
                  <a:schemeClr val="tx1"/>
                </a:solidFill>
              </a:rPr>
              <a:t>“</a:t>
            </a:r>
            <a:r>
              <a:rPr lang="en-US" dirty="0" smtClean="0"/>
              <a:t> </a:t>
            </a:r>
            <a:r>
              <a:rPr lang="en-US" dirty="0" smtClean="0">
                <a:solidFill>
                  <a:srgbClr val="00B0F0"/>
                </a:solidFill>
              </a:rPr>
              <a:t>sarower123# </a:t>
            </a:r>
            <a:r>
              <a:rPr lang="en-US" dirty="0" smtClean="0">
                <a:solidFill>
                  <a:schemeClr val="tx1"/>
                </a:solidFill>
              </a:rPr>
              <a:t>”;</a:t>
            </a:r>
          </a:p>
          <a:p>
            <a:r>
              <a:rPr lang="en-US" dirty="0">
                <a:solidFill>
                  <a:schemeClr val="tx1"/>
                </a:solidFill>
              </a:rPr>
              <a:t>b</a:t>
            </a:r>
            <a:r>
              <a:rPr lang="en-US" dirty="0" smtClean="0">
                <a:solidFill>
                  <a:schemeClr val="tx1"/>
                </a:solidFill>
              </a:rPr>
              <a:t>oolean c = </a:t>
            </a:r>
            <a:r>
              <a:rPr lang="en-US" dirty="0" smtClean="0">
                <a:solidFill>
                  <a:srgbClr val="FF0000"/>
                </a:solidFill>
              </a:rPr>
              <a:t>true </a:t>
            </a:r>
            <a:r>
              <a:rPr lang="en-US" dirty="0" smtClean="0">
                <a:solidFill>
                  <a:schemeClr val="tx1"/>
                </a:solidFill>
              </a:rPr>
              <a:t>;</a:t>
            </a:r>
          </a:p>
          <a:p>
            <a:endParaRPr lang="en-US" dirty="0">
              <a:solidFill>
                <a:schemeClr val="tx1"/>
              </a:solidFill>
            </a:endParaRPr>
          </a:p>
          <a:p>
            <a:r>
              <a:rPr lang="en-US" dirty="0" smtClean="0">
                <a:solidFill>
                  <a:schemeClr val="tx1"/>
                </a:solidFill>
              </a:rPr>
              <a:t>WRONG : if u mismatch data type</a:t>
            </a:r>
          </a:p>
          <a:p>
            <a:r>
              <a:rPr lang="en-US" dirty="0"/>
              <a:t>int a</a:t>
            </a:r>
            <a:r>
              <a:rPr lang="en-US" dirty="0" smtClean="0"/>
              <a:t>=</a:t>
            </a:r>
            <a:r>
              <a:rPr lang="en-US" dirty="0">
                <a:solidFill>
                  <a:schemeClr val="tx1"/>
                </a:solidFill>
              </a:rPr>
              <a:t> “</a:t>
            </a:r>
            <a:r>
              <a:rPr lang="en-US" dirty="0"/>
              <a:t> </a:t>
            </a:r>
            <a:r>
              <a:rPr lang="en-US" dirty="0">
                <a:solidFill>
                  <a:srgbClr val="00B0F0"/>
                </a:solidFill>
              </a:rPr>
              <a:t>sarower123# </a:t>
            </a:r>
            <a:r>
              <a:rPr lang="en-US" dirty="0" smtClean="0">
                <a:solidFill>
                  <a:schemeClr val="tx1"/>
                </a:solidFill>
              </a:rPr>
              <a:t>”;</a:t>
            </a:r>
            <a:endParaRPr lang="en-US" dirty="0"/>
          </a:p>
          <a:p>
            <a:r>
              <a:rPr lang="en-US" dirty="0"/>
              <a:t>double b</a:t>
            </a:r>
            <a:r>
              <a:rPr lang="en-US" dirty="0" smtClean="0"/>
              <a:t>= </a:t>
            </a:r>
            <a:r>
              <a:rPr lang="en-US" dirty="0">
                <a:solidFill>
                  <a:srgbClr val="FF0000"/>
                </a:solidFill>
              </a:rPr>
              <a:t>true </a:t>
            </a:r>
            <a:r>
              <a:rPr lang="en-US" dirty="0" smtClean="0">
                <a:solidFill>
                  <a:srgbClr val="FF0000"/>
                </a:solidFill>
              </a:rPr>
              <a:t> </a:t>
            </a:r>
            <a:r>
              <a:rPr lang="en-US" dirty="0" smtClean="0"/>
              <a:t>;</a:t>
            </a:r>
          </a:p>
          <a:p>
            <a:r>
              <a:rPr lang="en-US" b="1" dirty="0">
                <a:solidFill>
                  <a:srgbClr val="C00000"/>
                </a:solidFill>
              </a:rPr>
              <a:t>String </a:t>
            </a:r>
            <a:r>
              <a:rPr lang="en-US" b="1" dirty="0" smtClean="0">
                <a:solidFill>
                  <a:srgbClr val="C00000"/>
                </a:solidFill>
              </a:rPr>
              <a:t>password= 10 ;==</a:t>
            </a:r>
            <a:r>
              <a:rPr lang="en-US" b="1" dirty="0" smtClean="0">
                <a:solidFill>
                  <a:srgbClr val="C00000"/>
                </a:solidFill>
                <a:sym typeface="Wingdings" panose="05000000000000000000" pitchFamily="2" charset="2"/>
              </a:rPr>
              <a:t> wrong</a:t>
            </a:r>
            <a:endParaRPr lang="en-US" b="1" dirty="0">
              <a:solidFill>
                <a:srgbClr val="C00000"/>
              </a:solidFill>
            </a:endParaRPr>
          </a:p>
          <a:p>
            <a:r>
              <a:rPr lang="en-US" b="1" dirty="0">
                <a:solidFill>
                  <a:srgbClr val="C00000"/>
                </a:solidFill>
              </a:rPr>
              <a:t>String password</a:t>
            </a:r>
            <a:r>
              <a:rPr lang="en-US" b="1" dirty="0" smtClean="0">
                <a:solidFill>
                  <a:srgbClr val="C00000"/>
                </a:solidFill>
              </a:rPr>
              <a:t>= “10 </a:t>
            </a:r>
            <a:r>
              <a:rPr lang="en-US" b="1" dirty="0">
                <a:solidFill>
                  <a:srgbClr val="C00000"/>
                </a:solidFill>
              </a:rPr>
              <a:t>”</a:t>
            </a:r>
            <a:r>
              <a:rPr lang="en-US" b="1" dirty="0" smtClean="0">
                <a:solidFill>
                  <a:srgbClr val="C00000"/>
                </a:solidFill>
              </a:rPr>
              <a:t> ; </a:t>
            </a:r>
            <a:r>
              <a:rPr lang="en-US" b="1" dirty="0" smtClean="0">
                <a:solidFill>
                  <a:srgbClr val="C00000"/>
                </a:solidFill>
                <a:sym typeface="Wingdings" panose="05000000000000000000" pitchFamily="2" charset="2"/>
              </a:rPr>
              <a:t> Right</a:t>
            </a:r>
            <a:endParaRPr lang="en-US" b="1" dirty="0">
              <a:solidFill>
                <a:srgbClr val="C00000"/>
              </a:solidFill>
            </a:endParaRPr>
          </a:p>
          <a:p>
            <a:r>
              <a:rPr lang="en-US" dirty="0">
                <a:solidFill>
                  <a:schemeClr val="tx1"/>
                </a:solidFill>
              </a:rPr>
              <a:t>boolean c = </a:t>
            </a:r>
            <a:r>
              <a:rPr lang="en-US" dirty="0" smtClean="0"/>
              <a:t>10.25</a:t>
            </a:r>
            <a:r>
              <a:rPr lang="en-US" dirty="0" smtClean="0">
                <a:solidFill>
                  <a:schemeClr val="tx1"/>
                </a:solidFill>
              </a:rPr>
              <a:t>;</a:t>
            </a:r>
            <a:endParaRPr lang="en-US" dirty="0">
              <a:solidFill>
                <a:schemeClr val="tx1"/>
              </a:solidFill>
            </a:endParaRPr>
          </a:p>
        </p:txBody>
      </p:sp>
    </p:spTree>
    <p:extLst>
      <p:ext uri="{BB962C8B-B14F-4D97-AF65-F5344CB8AC3E}">
        <p14:creationId xmlns:p14="http://schemas.microsoft.com/office/powerpoint/2010/main" val="205038443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Java Variable data type</a:t>
            </a:r>
            <a:endParaRPr lang="en-US" dirty="0"/>
          </a:p>
        </p:txBody>
      </p:sp>
      <p:sp>
        <p:nvSpPr>
          <p:cNvPr id="3" name="Content Placeholder 2"/>
          <p:cNvSpPr>
            <a:spLocks noGrp="1"/>
          </p:cNvSpPr>
          <p:nvPr>
            <p:ph idx="1"/>
          </p:nvPr>
        </p:nvSpPr>
        <p:spPr/>
        <p:txBody>
          <a:bodyPr>
            <a:normAutofit/>
          </a:bodyPr>
          <a:lstStyle/>
          <a:p>
            <a:r>
              <a:rPr lang="en-US" sz="2800" b="1" dirty="0" smtClean="0"/>
              <a:t>Int can handle only number ,no fraction</a:t>
            </a:r>
          </a:p>
          <a:p>
            <a:r>
              <a:rPr lang="en-US" sz="2800" b="1" dirty="0" smtClean="0"/>
              <a:t>Double can handle fraction</a:t>
            </a:r>
          </a:p>
          <a:p>
            <a:r>
              <a:rPr lang="en-US" sz="2800" b="1" dirty="0" smtClean="0"/>
              <a:t>String can handle – character/number/special sign but </a:t>
            </a:r>
          </a:p>
          <a:p>
            <a:pPr marL="0" indent="0">
              <a:buNone/>
            </a:pPr>
            <a:r>
              <a:rPr lang="en-US" sz="2800" b="1" dirty="0"/>
              <a:t> </a:t>
            </a:r>
            <a:r>
              <a:rPr lang="en-US" sz="2800" b="1" dirty="0" smtClean="0"/>
              <a:t>  double coat “ </a:t>
            </a:r>
            <a:r>
              <a:rPr lang="en-US" sz="2800" b="1" dirty="0" err="1" smtClean="0"/>
              <a:t>StringName</a:t>
            </a:r>
            <a:r>
              <a:rPr lang="en-US" sz="2800" b="1" dirty="0" smtClean="0"/>
              <a:t>” must</a:t>
            </a:r>
            <a:endParaRPr lang="en-US" sz="2800" b="1" dirty="0"/>
          </a:p>
        </p:txBody>
      </p:sp>
    </p:spTree>
    <p:extLst>
      <p:ext uri="{BB962C8B-B14F-4D97-AF65-F5344CB8AC3E}">
        <p14:creationId xmlns:p14="http://schemas.microsoft.com/office/powerpoint/2010/main" val="339474739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Methods</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77308" y="1128451"/>
            <a:ext cx="9952692" cy="5598390"/>
          </a:xfrm>
        </p:spPr>
      </p:pic>
    </p:spTree>
    <p:extLst>
      <p:ext uri="{BB962C8B-B14F-4D97-AF65-F5344CB8AC3E}">
        <p14:creationId xmlns:p14="http://schemas.microsoft.com/office/powerpoint/2010/main" val="133332398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t="15015"/>
          <a:stretch/>
        </p:blipFill>
        <p:spPr>
          <a:xfrm>
            <a:off x="988291" y="665017"/>
            <a:ext cx="10317168" cy="5260109"/>
          </a:xfrm>
        </p:spPr>
      </p:pic>
    </p:spTree>
    <p:extLst>
      <p:ext uri="{BB962C8B-B14F-4D97-AF65-F5344CB8AC3E}">
        <p14:creationId xmlns:p14="http://schemas.microsoft.com/office/powerpoint/2010/main" val="282403496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12"/>
          <p:cNvSpPr>
            <a:spLocks noGrp="1"/>
          </p:cNvSpPr>
          <p:nvPr>
            <p:ph idx="1"/>
          </p:nvPr>
        </p:nvSpPr>
        <p:spPr>
          <a:xfrm>
            <a:off x="1251678" y="554183"/>
            <a:ext cx="10178322" cy="5325410"/>
          </a:xfrm>
        </p:spPr>
        <p:txBody>
          <a:bodyPr>
            <a:normAutofit/>
          </a:bodyPr>
          <a:lstStyle/>
          <a:p>
            <a:r>
              <a:rPr lang="en-US" dirty="0">
                <a:solidFill>
                  <a:srgbClr val="00B0F0"/>
                </a:solidFill>
              </a:rPr>
              <a:t>p</a:t>
            </a:r>
            <a:r>
              <a:rPr lang="en-US" dirty="0" smtClean="0">
                <a:solidFill>
                  <a:srgbClr val="00B0F0"/>
                </a:solidFill>
              </a:rPr>
              <a:t>ublic Class Student{</a:t>
            </a:r>
          </a:p>
          <a:p>
            <a:r>
              <a:rPr lang="en-US" dirty="0" smtClean="0">
                <a:solidFill>
                  <a:srgbClr val="00B050"/>
                </a:solidFill>
              </a:rPr>
              <a:t>Int age;</a:t>
            </a:r>
          </a:p>
          <a:p>
            <a:r>
              <a:rPr lang="en-US" dirty="0" smtClean="0">
                <a:solidFill>
                  <a:srgbClr val="00B050"/>
                </a:solidFill>
              </a:rPr>
              <a:t>String name;</a:t>
            </a:r>
          </a:p>
          <a:p>
            <a:r>
              <a:rPr lang="en-US" dirty="0" smtClean="0">
                <a:solidFill>
                  <a:srgbClr val="FF0000"/>
                </a:solidFill>
              </a:rPr>
              <a:t>Public void running(){</a:t>
            </a:r>
          </a:p>
          <a:p>
            <a:r>
              <a:rPr lang="en-US" dirty="0">
                <a:solidFill>
                  <a:srgbClr val="92D050"/>
                </a:solidFill>
              </a:rPr>
              <a:t>a</a:t>
            </a:r>
            <a:r>
              <a:rPr lang="en-US" dirty="0" smtClean="0">
                <a:solidFill>
                  <a:srgbClr val="92D050"/>
                </a:solidFill>
              </a:rPr>
              <a:t>ge=10;</a:t>
            </a:r>
          </a:p>
          <a:p>
            <a:r>
              <a:rPr lang="en-US" dirty="0">
                <a:solidFill>
                  <a:srgbClr val="92D050"/>
                </a:solidFill>
              </a:rPr>
              <a:t>n</a:t>
            </a:r>
            <a:r>
              <a:rPr lang="en-US" dirty="0" smtClean="0">
                <a:solidFill>
                  <a:srgbClr val="92D050"/>
                </a:solidFill>
              </a:rPr>
              <a:t>ame= sarower;</a:t>
            </a:r>
          </a:p>
          <a:p>
            <a:r>
              <a:rPr lang="en-US" dirty="0" smtClean="0">
                <a:solidFill>
                  <a:srgbClr val="92D050"/>
                </a:solidFill>
              </a:rPr>
              <a:t>Student boy =new student();</a:t>
            </a:r>
            <a:endParaRPr lang="en-US" dirty="0">
              <a:solidFill>
                <a:srgbClr val="92D050"/>
              </a:solidFill>
            </a:endParaRPr>
          </a:p>
          <a:p>
            <a:r>
              <a:rPr lang="en-US" dirty="0" smtClean="0">
                <a:solidFill>
                  <a:srgbClr val="C00000"/>
                </a:solidFill>
              </a:rPr>
              <a:t>}</a:t>
            </a:r>
            <a:endParaRPr lang="en-US" dirty="0">
              <a:solidFill>
                <a:srgbClr val="C00000"/>
              </a:solidFill>
            </a:endParaRPr>
          </a:p>
          <a:p>
            <a:endParaRPr lang="en-US" dirty="0" smtClean="0"/>
          </a:p>
          <a:p>
            <a:r>
              <a:rPr lang="en-US" dirty="0" smtClean="0">
                <a:solidFill>
                  <a:srgbClr val="00B0F0"/>
                </a:solidFill>
              </a:rPr>
              <a:t>}</a:t>
            </a:r>
            <a:endParaRPr lang="en-US" dirty="0">
              <a:solidFill>
                <a:srgbClr val="00B0F0"/>
              </a:solidFill>
            </a:endParaRPr>
          </a:p>
        </p:txBody>
      </p:sp>
    </p:spTree>
    <p:extLst>
      <p:ext uri="{BB962C8B-B14F-4D97-AF65-F5344CB8AC3E}">
        <p14:creationId xmlns:p14="http://schemas.microsoft.com/office/powerpoint/2010/main" val="2691788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Inside folder</a:t>
            </a:r>
            <a:endParaRPr lang="en-US" dirty="0"/>
          </a:p>
        </p:txBody>
      </p:sp>
      <p:pic>
        <p:nvPicPr>
          <p:cNvPr id="4" name="Content Placeholder 3"/>
          <p:cNvPicPr>
            <a:picLocks noGrp="1" noChangeAspect="1"/>
          </p:cNvPicPr>
          <p:nvPr>
            <p:ph idx="1"/>
          </p:nvPr>
        </p:nvPicPr>
        <p:blipFill>
          <a:blip r:embed="rId2"/>
          <a:stretch>
            <a:fillRect/>
          </a:stretch>
        </p:blipFill>
        <p:spPr>
          <a:xfrm>
            <a:off x="1059110" y="1634836"/>
            <a:ext cx="5156963" cy="4535055"/>
          </a:xfrm>
          <a:prstGeom prst="rect">
            <a:avLst/>
          </a:prstGeom>
        </p:spPr>
      </p:pic>
      <p:sp>
        <p:nvSpPr>
          <p:cNvPr id="5" name="TextBox 4"/>
          <p:cNvSpPr txBox="1"/>
          <p:nvPr/>
        </p:nvSpPr>
        <p:spPr>
          <a:xfrm>
            <a:off x="8590593" y="4968704"/>
            <a:ext cx="1329264" cy="369332"/>
          </a:xfrm>
          <a:prstGeom prst="rect">
            <a:avLst/>
          </a:prstGeom>
          <a:solidFill>
            <a:srgbClr val="C00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r>
              <a:rPr lang="en-US" b="1" dirty="0" smtClean="0">
                <a:solidFill>
                  <a:schemeClr val="bg1"/>
                </a:solidFill>
              </a:rPr>
              <a:t>Method</a:t>
            </a:r>
            <a:endParaRPr lang="en-US" b="1" dirty="0">
              <a:solidFill>
                <a:schemeClr val="bg1"/>
              </a:solidFill>
            </a:endParaRPr>
          </a:p>
        </p:txBody>
      </p:sp>
      <p:cxnSp>
        <p:nvCxnSpPr>
          <p:cNvPr id="6" name="Straight Arrow Connector 5"/>
          <p:cNvCxnSpPr/>
          <p:nvPr/>
        </p:nvCxnSpPr>
        <p:spPr>
          <a:xfrm flipH="1">
            <a:off x="5606474" y="2438400"/>
            <a:ext cx="2817090" cy="45516"/>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7" name="Straight Arrow Connector 6"/>
          <p:cNvCxnSpPr>
            <a:stCxn id="11" idx="1"/>
          </p:cNvCxnSpPr>
          <p:nvPr/>
        </p:nvCxnSpPr>
        <p:spPr>
          <a:xfrm flipH="1" flipV="1">
            <a:off x="4544293" y="3005672"/>
            <a:ext cx="4046300" cy="249396"/>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8" name="Straight Arrow Connector 7"/>
          <p:cNvCxnSpPr/>
          <p:nvPr/>
        </p:nvCxnSpPr>
        <p:spPr>
          <a:xfrm flipH="1" flipV="1">
            <a:off x="4414982" y="3439734"/>
            <a:ext cx="4106338" cy="757734"/>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9" name="Straight Arrow Connector 8"/>
          <p:cNvCxnSpPr/>
          <p:nvPr/>
        </p:nvCxnSpPr>
        <p:spPr>
          <a:xfrm flipH="1" flipV="1">
            <a:off x="4802909" y="3980901"/>
            <a:ext cx="3718411" cy="1161477"/>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
        <p:nvSpPr>
          <p:cNvPr id="10" name="TextBox 9"/>
          <p:cNvSpPr txBox="1"/>
          <p:nvPr/>
        </p:nvSpPr>
        <p:spPr>
          <a:xfrm>
            <a:off x="8590594" y="2299165"/>
            <a:ext cx="1329262" cy="369332"/>
          </a:xfrm>
          <a:prstGeom prst="rect">
            <a:avLst/>
          </a:prstGeom>
          <a:solidFill>
            <a:srgbClr val="00B0F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r>
              <a:rPr lang="en-US" b="1" dirty="0" smtClean="0">
                <a:solidFill>
                  <a:schemeClr val="bg1"/>
                </a:solidFill>
              </a:rPr>
              <a:t>Package</a:t>
            </a:r>
            <a:endParaRPr lang="en-US" b="1" dirty="0">
              <a:solidFill>
                <a:schemeClr val="bg1"/>
              </a:solidFill>
            </a:endParaRPr>
          </a:p>
        </p:txBody>
      </p:sp>
      <p:sp>
        <p:nvSpPr>
          <p:cNvPr id="11" name="TextBox 10"/>
          <p:cNvSpPr txBox="1"/>
          <p:nvPr/>
        </p:nvSpPr>
        <p:spPr>
          <a:xfrm>
            <a:off x="8590593" y="3070402"/>
            <a:ext cx="3089563" cy="369332"/>
          </a:xfrm>
          <a:prstGeom prst="rect">
            <a:avLst/>
          </a:prstGeom>
          <a:solidFill>
            <a:srgbClr val="00B05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r>
              <a:rPr lang="en-US" b="1" dirty="0" smtClean="0">
                <a:solidFill>
                  <a:schemeClr val="bg1"/>
                </a:solidFill>
              </a:rPr>
              <a:t>.java file /class code</a:t>
            </a:r>
            <a:endParaRPr lang="en-US" b="1" dirty="0">
              <a:solidFill>
                <a:schemeClr val="bg1"/>
              </a:solidFill>
            </a:endParaRPr>
          </a:p>
        </p:txBody>
      </p:sp>
      <p:sp>
        <p:nvSpPr>
          <p:cNvPr id="12" name="TextBox 11"/>
          <p:cNvSpPr txBox="1"/>
          <p:nvPr/>
        </p:nvSpPr>
        <p:spPr>
          <a:xfrm>
            <a:off x="8521320" y="4053906"/>
            <a:ext cx="3089563" cy="369332"/>
          </a:xfrm>
          <a:prstGeom prst="rect">
            <a:avLst/>
          </a:prstGeom>
          <a:solidFill>
            <a:srgbClr val="00B05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r>
              <a:rPr lang="en-US" b="1" dirty="0" smtClean="0">
                <a:solidFill>
                  <a:schemeClr val="bg1"/>
                </a:solidFill>
              </a:rPr>
              <a:t>.class file/ after compiler</a:t>
            </a:r>
            <a:endParaRPr lang="en-US" b="1" dirty="0">
              <a:solidFill>
                <a:schemeClr val="bg1"/>
              </a:solidFill>
            </a:endParaRPr>
          </a:p>
        </p:txBody>
      </p:sp>
      <p:sp>
        <p:nvSpPr>
          <p:cNvPr id="18" name="TextBox 17"/>
          <p:cNvSpPr txBox="1"/>
          <p:nvPr/>
        </p:nvSpPr>
        <p:spPr>
          <a:xfrm>
            <a:off x="8590592" y="5807519"/>
            <a:ext cx="1329264" cy="369332"/>
          </a:xfrm>
          <a:prstGeom prst="rect">
            <a:avLst/>
          </a:prstGeom>
          <a:solidFill>
            <a:srgbClr val="C00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r>
              <a:rPr lang="en-US" b="1" dirty="0" smtClean="0">
                <a:solidFill>
                  <a:schemeClr val="bg1"/>
                </a:solidFill>
              </a:rPr>
              <a:t>Variable</a:t>
            </a:r>
            <a:endParaRPr lang="en-US" b="1" dirty="0">
              <a:solidFill>
                <a:schemeClr val="bg1"/>
              </a:solidFill>
            </a:endParaRPr>
          </a:p>
        </p:txBody>
      </p:sp>
      <p:cxnSp>
        <p:nvCxnSpPr>
          <p:cNvPr id="19" name="Straight Arrow Connector 18"/>
          <p:cNvCxnSpPr/>
          <p:nvPr/>
        </p:nvCxnSpPr>
        <p:spPr>
          <a:xfrm flipH="1" flipV="1">
            <a:off x="3232727" y="5449919"/>
            <a:ext cx="5323229" cy="635477"/>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156945104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98619" y="193646"/>
            <a:ext cx="4895274" cy="840827"/>
          </a:xfrm>
          <a:solidFill>
            <a:schemeClr val="accent2"/>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normAutofit/>
          </a:bodyPr>
          <a:lstStyle/>
          <a:p>
            <a:r>
              <a:rPr lang="en-US" dirty="0" smtClean="0"/>
              <a:t>Method in JAVA</a:t>
            </a:r>
            <a:endParaRPr lang="en-US" dirty="0"/>
          </a:p>
        </p:txBody>
      </p:sp>
      <p:sp>
        <p:nvSpPr>
          <p:cNvPr id="3" name="Content Placeholder 2"/>
          <p:cNvSpPr>
            <a:spLocks noGrp="1"/>
          </p:cNvSpPr>
          <p:nvPr>
            <p:ph idx="1"/>
          </p:nvPr>
        </p:nvSpPr>
        <p:spPr>
          <a:xfrm>
            <a:off x="1141412" y="1270322"/>
            <a:ext cx="9905999" cy="5370622"/>
          </a:xfrm>
          <a:noFill/>
        </p:spPr>
        <p:txBody>
          <a:bodyPr>
            <a:normAutofit/>
          </a:bodyPr>
          <a:lstStyle/>
          <a:p>
            <a:pPr marL="457200" indent="-457200">
              <a:buFont typeface="+mj-lt"/>
              <a:buAutoNum type="arabicPeriod"/>
            </a:pPr>
            <a:r>
              <a:rPr lang="en-US" sz="3200" dirty="0" smtClean="0"/>
              <a:t>Concreate method- contains</a:t>
            </a:r>
          </a:p>
          <a:p>
            <a:pPr lvl="2"/>
            <a:r>
              <a:rPr lang="en-US" sz="3200" dirty="0" smtClean="0">
                <a:solidFill>
                  <a:srgbClr val="FFC000"/>
                </a:solidFill>
              </a:rPr>
              <a:t>Method name /signature</a:t>
            </a:r>
          </a:p>
          <a:p>
            <a:pPr lvl="2"/>
            <a:r>
              <a:rPr lang="en-US" sz="3200" dirty="0" smtClean="0">
                <a:solidFill>
                  <a:srgbClr val="FFC000"/>
                </a:solidFill>
              </a:rPr>
              <a:t>Method description or body</a:t>
            </a:r>
          </a:p>
          <a:p>
            <a:pPr marL="457200" indent="-457200">
              <a:buFont typeface="+mj-lt"/>
              <a:buAutoNum type="arabicPeriod"/>
            </a:pPr>
            <a:r>
              <a:rPr lang="en-US" sz="3200" dirty="0" smtClean="0"/>
              <a:t>Abstract method- </a:t>
            </a:r>
          </a:p>
          <a:p>
            <a:pPr lvl="2"/>
            <a:r>
              <a:rPr lang="en-US" sz="3200" dirty="0" smtClean="0">
                <a:solidFill>
                  <a:srgbClr val="FFC000"/>
                </a:solidFill>
              </a:rPr>
              <a:t>Abstract method – only method name/signature but</a:t>
            </a:r>
          </a:p>
          <a:p>
            <a:pPr lvl="2"/>
            <a:r>
              <a:rPr lang="en-US" sz="3200" dirty="0">
                <a:solidFill>
                  <a:srgbClr val="FFC000"/>
                </a:solidFill>
              </a:rPr>
              <a:t>N</a:t>
            </a:r>
            <a:r>
              <a:rPr lang="en-US" sz="3200" dirty="0" smtClean="0">
                <a:solidFill>
                  <a:srgbClr val="FFC000"/>
                </a:solidFill>
              </a:rPr>
              <a:t>o body or description inside</a:t>
            </a:r>
            <a:endParaRPr lang="en-US" sz="3200" dirty="0">
              <a:solidFill>
                <a:srgbClr val="FFC000"/>
              </a:solidFill>
            </a:endParaRPr>
          </a:p>
          <a:p>
            <a:r>
              <a:rPr lang="en-US" sz="3400" dirty="0" smtClean="0">
                <a:solidFill>
                  <a:schemeClr val="bg1"/>
                </a:solidFill>
              </a:rPr>
              <a:t>If a class contain a abstract method than class convert automatically abstract class</a:t>
            </a:r>
          </a:p>
        </p:txBody>
      </p:sp>
    </p:spTree>
    <p:extLst>
      <p:ext uri="{BB962C8B-B14F-4D97-AF65-F5344CB8AC3E}">
        <p14:creationId xmlns:p14="http://schemas.microsoft.com/office/powerpoint/2010/main" val="99808922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a:p>
        </p:txBody>
      </p:sp>
      <p:graphicFrame>
        <p:nvGraphicFramePr>
          <p:cNvPr id="4" name="Content Placeholder 3"/>
          <p:cNvGraphicFramePr>
            <a:graphicFrameLocks noGrp="1"/>
          </p:cNvGraphicFramePr>
          <p:nvPr>
            <p:ph idx="1"/>
            <p:extLst/>
          </p:nvPr>
        </p:nvGraphicFramePr>
        <p:xfrm>
          <a:off x="932875" y="535709"/>
          <a:ext cx="10497125" cy="5876423"/>
        </p:xfrm>
        <a:graphic>
          <a:graphicData uri="http://schemas.openxmlformats.org/drawingml/2006/table">
            <a:tbl>
              <a:tblPr firstRow="1" bandRow="1">
                <a:tableStyleId>{5C22544A-7EE6-4342-B048-85BDC9FD1C3A}</a:tableStyleId>
              </a:tblPr>
              <a:tblGrid>
                <a:gridCol w="2099425">
                  <a:extLst>
                    <a:ext uri="{9D8B030D-6E8A-4147-A177-3AD203B41FA5}">
                      <a16:colId xmlns:a16="http://schemas.microsoft.com/office/drawing/2014/main" val="524634808"/>
                    </a:ext>
                  </a:extLst>
                </a:gridCol>
                <a:gridCol w="2099425">
                  <a:extLst>
                    <a:ext uri="{9D8B030D-6E8A-4147-A177-3AD203B41FA5}">
                      <a16:colId xmlns:a16="http://schemas.microsoft.com/office/drawing/2014/main" val="4073497787"/>
                    </a:ext>
                  </a:extLst>
                </a:gridCol>
                <a:gridCol w="2099425">
                  <a:extLst>
                    <a:ext uri="{9D8B030D-6E8A-4147-A177-3AD203B41FA5}">
                      <a16:colId xmlns:a16="http://schemas.microsoft.com/office/drawing/2014/main" val="2426575069"/>
                    </a:ext>
                  </a:extLst>
                </a:gridCol>
                <a:gridCol w="2099425">
                  <a:extLst>
                    <a:ext uri="{9D8B030D-6E8A-4147-A177-3AD203B41FA5}">
                      <a16:colId xmlns:a16="http://schemas.microsoft.com/office/drawing/2014/main" val="3972888012"/>
                    </a:ext>
                  </a:extLst>
                </a:gridCol>
                <a:gridCol w="2099425">
                  <a:extLst>
                    <a:ext uri="{9D8B030D-6E8A-4147-A177-3AD203B41FA5}">
                      <a16:colId xmlns:a16="http://schemas.microsoft.com/office/drawing/2014/main" val="2539697390"/>
                    </a:ext>
                  </a:extLst>
                </a:gridCol>
              </a:tblGrid>
              <a:tr h="1162597">
                <a:tc>
                  <a:txBody>
                    <a:bodyPr/>
                    <a:lstStyle/>
                    <a:p>
                      <a:r>
                        <a:rPr lang="en-US" b="1" dirty="0" smtClean="0"/>
                        <a:t>Types of Method</a:t>
                      </a:r>
                      <a:endParaRPr lang="en-US" b="1" dirty="0"/>
                    </a:p>
                  </a:txBody>
                  <a:tcPr/>
                </a:tc>
                <a:tc>
                  <a:txBody>
                    <a:bodyPr/>
                    <a:lstStyle/>
                    <a:p>
                      <a:r>
                        <a:rPr lang="en-US" b="1" dirty="0" smtClean="0"/>
                        <a:t>Why name</a:t>
                      </a:r>
                      <a:endParaRPr lang="en-US" b="1" dirty="0"/>
                    </a:p>
                  </a:txBody>
                  <a:tcPr/>
                </a:tc>
                <a:tc>
                  <a:txBody>
                    <a:bodyPr/>
                    <a:lstStyle/>
                    <a:p>
                      <a:r>
                        <a:rPr lang="en-US" b="1" dirty="0" smtClean="0"/>
                        <a:t>Static variable</a:t>
                      </a:r>
                      <a:endParaRPr lang="en-US" b="1" dirty="0"/>
                    </a:p>
                  </a:txBody>
                  <a:tcPr/>
                </a:tc>
                <a:tc>
                  <a:txBody>
                    <a:bodyPr/>
                    <a:lstStyle/>
                    <a:p>
                      <a:r>
                        <a:rPr lang="en-US" b="1" dirty="0" smtClean="0"/>
                        <a:t>Non -static/instance variable</a:t>
                      </a:r>
                      <a:endParaRPr lang="en-US" b="1" dirty="0"/>
                    </a:p>
                  </a:txBody>
                  <a:tcPr/>
                </a:tc>
                <a:tc>
                  <a:txBody>
                    <a:bodyPr/>
                    <a:lstStyle/>
                    <a:p>
                      <a:r>
                        <a:rPr lang="en-US" b="1" dirty="0" smtClean="0"/>
                        <a:t>class</a:t>
                      </a:r>
                      <a:endParaRPr lang="en-US" b="1" dirty="0"/>
                    </a:p>
                  </a:txBody>
                  <a:tcPr/>
                </a:tc>
                <a:extLst>
                  <a:ext uri="{0D108BD9-81ED-4DB2-BD59-A6C34878D82A}">
                    <a16:rowId xmlns:a16="http://schemas.microsoft.com/office/drawing/2014/main" val="2643526010"/>
                  </a:ext>
                </a:extLst>
              </a:tr>
              <a:tr h="547612">
                <a:tc>
                  <a:txBody>
                    <a:bodyPr/>
                    <a:lstStyle/>
                    <a:p>
                      <a:r>
                        <a:rPr lang="en-US" b="1" dirty="0" smtClean="0"/>
                        <a:t>Static Method</a:t>
                      </a:r>
                      <a:endParaRPr lang="en-US" b="1" dirty="0"/>
                    </a:p>
                  </a:txBody>
                  <a:tcPr/>
                </a:tc>
                <a:tc>
                  <a:txBody>
                    <a:bodyPr/>
                    <a:lstStyle/>
                    <a:p>
                      <a:r>
                        <a:rPr lang="en-US" b="1" dirty="0" smtClean="0"/>
                        <a:t>Static word used</a:t>
                      </a:r>
                      <a:endParaRPr lang="en-US" b="1" dirty="0"/>
                    </a:p>
                  </a:txBody>
                  <a:tcPr/>
                </a:tc>
                <a:tc>
                  <a:txBody>
                    <a:bodyPr/>
                    <a:lstStyle/>
                    <a:p>
                      <a:r>
                        <a:rPr lang="en-US" b="1" dirty="0" smtClean="0"/>
                        <a:t>Yes</a:t>
                      </a:r>
                      <a:endParaRPr lang="en-US" b="1" dirty="0"/>
                    </a:p>
                  </a:txBody>
                  <a:tcPr/>
                </a:tc>
                <a:tc>
                  <a:txBody>
                    <a:bodyPr/>
                    <a:lstStyle/>
                    <a:p>
                      <a:r>
                        <a:rPr lang="en-US" b="1" dirty="0" smtClean="0"/>
                        <a:t>No</a:t>
                      </a:r>
                      <a:endParaRPr lang="en-US" b="1" dirty="0"/>
                    </a:p>
                  </a:txBody>
                  <a:tcPr/>
                </a:tc>
                <a:tc>
                  <a:txBody>
                    <a:bodyPr/>
                    <a:lstStyle/>
                    <a:p>
                      <a:r>
                        <a:rPr lang="en-US" b="1" dirty="0" smtClean="0"/>
                        <a:t>Normal</a:t>
                      </a:r>
                      <a:endParaRPr lang="en-US" b="1" dirty="0"/>
                    </a:p>
                  </a:txBody>
                  <a:tcPr/>
                </a:tc>
                <a:extLst>
                  <a:ext uri="{0D108BD9-81ED-4DB2-BD59-A6C34878D82A}">
                    <a16:rowId xmlns:a16="http://schemas.microsoft.com/office/drawing/2014/main" val="959420676"/>
                  </a:ext>
                </a:extLst>
              </a:tr>
              <a:tr h="547612">
                <a:tc>
                  <a:txBody>
                    <a:bodyPr/>
                    <a:lstStyle/>
                    <a:p>
                      <a:r>
                        <a:rPr lang="en-US" b="1" dirty="0" smtClean="0"/>
                        <a:t>No static Method</a:t>
                      </a:r>
                      <a:endParaRPr lang="en-US" b="1" dirty="0"/>
                    </a:p>
                  </a:txBody>
                  <a:tcPr/>
                </a:tc>
                <a:tc>
                  <a:txBody>
                    <a:bodyPr/>
                    <a:lstStyle/>
                    <a:p>
                      <a:r>
                        <a:rPr lang="en-US" b="1" dirty="0" smtClean="0"/>
                        <a:t>No Static </a:t>
                      </a:r>
                      <a:endParaRPr lang="en-US" b="1" dirty="0"/>
                    </a:p>
                  </a:txBody>
                  <a:tcPr/>
                </a:tc>
                <a:tc>
                  <a:txBody>
                    <a:bodyPr/>
                    <a:lstStyle/>
                    <a:p>
                      <a:r>
                        <a:rPr lang="en-US" b="1" dirty="0" smtClean="0"/>
                        <a:t>Yes</a:t>
                      </a:r>
                      <a:endParaRPr lang="en-US" b="1" dirty="0"/>
                    </a:p>
                  </a:txBody>
                  <a:tcPr/>
                </a:tc>
                <a:tc>
                  <a:txBody>
                    <a:bodyPr/>
                    <a:lstStyle/>
                    <a:p>
                      <a:r>
                        <a:rPr lang="en-US" b="1" dirty="0" smtClean="0"/>
                        <a:t>Yes</a:t>
                      </a:r>
                      <a:endParaRPr lang="en-US"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Normal</a:t>
                      </a:r>
                    </a:p>
                  </a:txBody>
                  <a:tcPr/>
                </a:tc>
                <a:extLst>
                  <a:ext uri="{0D108BD9-81ED-4DB2-BD59-A6C34878D82A}">
                    <a16:rowId xmlns:a16="http://schemas.microsoft.com/office/drawing/2014/main" val="1072136904"/>
                  </a:ext>
                </a:extLst>
              </a:tr>
              <a:tr h="945192">
                <a:tc>
                  <a:txBody>
                    <a:bodyPr/>
                    <a:lstStyle/>
                    <a:p>
                      <a:r>
                        <a:rPr lang="en-US" b="1" dirty="0" smtClean="0"/>
                        <a:t>Void /return nothing</a:t>
                      </a:r>
                      <a:endParaRPr lang="en-US" b="1" dirty="0"/>
                    </a:p>
                  </a:txBody>
                  <a:tcPr/>
                </a:tc>
                <a:tc>
                  <a:txBody>
                    <a:bodyPr/>
                    <a:lstStyle/>
                    <a:p>
                      <a:r>
                        <a:rPr lang="en-US" b="1" dirty="0" smtClean="0"/>
                        <a:t>Void word</a:t>
                      </a:r>
                      <a:endParaRPr lang="en-US"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Yes</a:t>
                      </a:r>
                    </a:p>
                    <a:p>
                      <a:endParaRPr lang="en-US"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Yes</a:t>
                      </a:r>
                    </a:p>
                    <a:p>
                      <a:endParaRPr lang="en-US"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Normal</a:t>
                      </a:r>
                    </a:p>
                    <a:p>
                      <a:endParaRPr lang="en-US" b="1" dirty="0"/>
                    </a:p>
                  </a:txBody>
                  <a:tcPr/>
                </a:tc>
                <a:extLst>
                  <a:ext uri="{0D108BD9-81ED-4DB2-BD59-A6C34878D82A}">
                    <a16:rowId xmlns:a16="http://schemas.microsoft.com/office/drawing/2014/main" val="2386010579"/>
                  </a:ext>
                </a:extLst>
              </a:tr>
              <a:tr h="945192">
                <a:tc>
                  <a:txBody>
                    <a:bodyPr/>
                    <a:lstStyle/>
                    <a:p>
                      <a:r>
                        <a:rPr lang="en-US" b="1" dirty="0" smtClean="0"/>
                        <a:t>Non-Void/return something</a:t>
                      </a:r>
                      <a:endParaRPr lang="en-US" b="1" dirty="0"/>
                    </a:p>
                  </a:txBody>
                  <a:tcPr/>
                </a:tc>
                <a:tc>
                  <a:txBody>
                    <a:bodyPr/>
                    <a:lstStyle/>
                    <a:p>
                      <a:r>
                        <a:rPr lang="en-US" b="1" dirty="0" smtClean="0"/>
                        <a:t>No void</a:t>
                      </a:r>
                      <a:endParaRPr lang="en-US"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Yes</a:t>
                      </a:r>
                    </a:p>
                    <a:p>
                      <a:endParaRPr lang="en-US"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Yes</a:t>
                      </a:r>
                    </a:p>
                    <a:p>
                      <a:endParaRPr lang="en-US"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Normal</a:t>
                      </a:r>
                    </a:p>
                    <a:p>
                      <a:endParaRPr lang="en-US" b="1" dirty="0"/>
                    </a:p>
                  </a:txBody>
                  <a:tcPr/>
                </a:tc>
                <a:extLst>
                  <a:ext uri="{0D108BD9-81ED-4DB2-BD59-A6C34878D82A}">
                    <a16:rowId xmlns:a16="http://schemas.microsoft.com/office/drawing/2014/main" val="3417322452"/>
                  </a:ext>
                </a:extLst>
              </a:tr>
              <a:tr h="813818">
                <a:tc>
                  <a:txBody>
                    <a:bodyPr/>
                    <a:lstStyle/>
                    <a:p>
                      <a:r>
                        <a:rPr lang="en-US" b="1" dirty="0" smtClean="0"/>
                        <a:t>Main Methods</a:t>
                      </a:r>
                      <a:endParaRPr lang="en-US" b="1" dirty="0"/>
                    </a:p>
                  </a:txBody>
                  <a:tcPr/>
                </a:tc>
                <a:tc>
                  <a:txBody>
                    <a:bodyPr/>
                    <a:lstStyle/>
                    <a:p>
                      <a:r>
                        <a:rPr lang="en-US" b="1" dirty="0" smtClean="0"/>
                        <a:t>Static void main</a:t>
                      </a:r>
                      <a:endParaRPr lang="en-US"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Yes</a:t>
                      </a:r>
                    </a:p>
                    <a:p>
                      <a:endParaRPr lang="en-US" b="1" dirty="0"/>
                    </a:p>
                  </a:txBody>
                  <a:tcPr/>
                </a:tc>
                <a:tc>
                  <a:txBody>
                    <a:bodyPr/>
                    <a:lstStyle/>
                    <a:p>
                      <a:r>
                        <a:rPr lang="en-US" b="1" dirty="0" smtClean="0"/>
                        <a:t>No</a:t>
                      </a:r>
                      <a:endParaRPr lang="en-US"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solidFill>
                            <a:srgbClr val="00B050"/>
                          </a:solidFill>
                        </a:rPr>
                        <a:t>JVM only</a:t>
                      </a:r>
                      <a:r>
                        <a:rPr lang="en-US" b="1" baseline="0" dirty="0" smtClean="0">
                          <a:solidFill>
                            <a:srgbClr val="00B050"/>
                          </a:solidFill>
                        </a:rPr>
                        <a:t> run main method</a:t>
                      </a:r>
                      <a:endParaRPr lang="en-US" b="1" dirty="0" smtClean="0">
                        <a:solidFill>
                          <a:srgbClr val="00B050"/>
                        </a:solidFill>
                      </a:endParaRPr>
                    </a:p>
                    <a:p>
                      <a:endParaRPr lang="en-US" b="1" dirty="0"/>
                    </a:p>
                  </a:txBody>
                  <a:tcPr/>
                </a:tc>
                <a:extLst>
                  <a:ext uri="{0D108BD9-81ED-4DB2-BD59-A6C34878D82A}">
                    <a16:rowId xmlns:a16="http://schemas.microsoft.com/office/drawing/2014/main" val="658426867"/>
                  </a:ext>
                </a:extLst>
              </a:tr>
              <a:tr h="813818">
                <a:tc>
                  <a:txBody>
                    <a:bodyPr/>
                    <a:lstStyle/>
                    <a:p>
                      <a:r>
                        <a:rPr lang="en-US" b="1" dirty="0" smtClean="0"/>
                        <a:t>Abstract method</a:t>
                      </a:r>
                      <a:endParaRPr lang="en-US" b="1" dirty="0"/>
                    </a:p>
                  </a:txBody>
                  <a:tcPr/>
                </a:tc>
                <a:tc>
                  <a:txBody>
                    <a:bodyPr/>
                    <a:lstStyle/>
                    <a:p>
                      <a:r>
                        <a:rPr lang="en-US" b="1" dirty="0" smtClean="0"/>
                        <a:t>No inside description</a:t>
                      </a:r>
                      <a:endParaRPr lang="en-US" b="1" dirty="0"/>
                    </a:p>
                  </a:txBody>
                  <a:tcPr/>
                </a:tc>
                <a:tc>
                  <a:txBody>
                    <a:bodyPr/>
                    <a:lstStyle/>
                    <a:p>
                      <a:r>
                        <a:rPr lang="en-US" b="1" dirty="0" smtClean="0"/>
                        <a:t>Nothing inside as no description</a:t>
                      </a:r>
                      <a:endParaRPr lang="en-US"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Nothing inside</a:t>
                      </a:r>
                    </a:p>
                    <a:p>
                      <a:endParaRPr lang="en-US" b="1" dirty="0"/>
                    </a:p>
                  </a:txBody>
                  <a:tcPr/>
                </a:tc>
                <a:tc>
                  <a:txBody>
                    <a:bodyPr/>
                    <a:lstStyle/>
                    <a:p>
                      <a:r>
                        <a:rPr lang="en-US" b="1" dirty="0" smtClean="0"/>
                        <a:t>Abstract class</a:t>
                      </a:r>
                      <a:endParaRPr lang="en-US" b="1" dirty="0"/>
                    </a:p>
                  </a:txBody>
                  <a:tcPr/>
                </a:tc>
                <a:extLst>
                  <a:ext uri="{0D108BD9-81ED-4DB2-BD59-A6C34878D82A}">
                    <a16:rowId xmlns:a16="http://schemas.microsoft.com/office/drawing/2014/main" val="2767576754"/>
                  </a:ext>
                </a:extLst>
              </a:tr>
            </a:tbl>
          </a:graphicData>
        </a:graphic>
      </p:graphicFrame>
    </p:spTree>
    <p:extLst>
      <p:ext uri="{BB962C8B-B14F-4D97-AF65-F5344CB8AC3E}">
        <p14:creationId xmlns:p14="http://schemas.microsoft.com/office/powerpoint/2010/main" val="193468707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Abstract method</a:t>
            </a:r>
            <a:r>
              <a:rPr lang="en-US" dirty="0"/>
              <a:t/>
            </a:r>
            <a:br>
              <a:rPr lang="en-US" dirty="0"/>
            </a:br>
            <a:endParaRPr lang="en-US" dirty="0"/>
          </a:p>
        </p:txBody>
      </p:sp>
      <p:sp>
        <p:nvSpPr>
          <p:cNvPr id="3" name="Content Placeholder 2"/>
          <p:cNvSpPr>
            <a:spLocks noGrp="1"/>
          </p:cNvSpPr>
          <p:nvPr>
            <p:ph idx="1"/>
          </p:nvPr>
        </p:nvSpPr>
        <p:spPr/>
        <p:txBody>
          <a:bodyPr>
            <a:normAutofit/>
          </a:bodyPr>
          <a:lstStyle/>
          <a:p>
            <a:pPr fontAlgn="t"/>
            <a:r>
              <a:rPr lang="en-US" b="1" dirty="0" smtClean="0"/>
              <a:t>Nothing </a:t>
            </a:r>
            <a:r>
              <a:rPr lang="en-US" b="1" dirty="0"/>
              <a:t>inside </a:t>
            </a:r>
            <a:r>
              <a:rPr lang="en-US" b="1" dirty="0" smtClean="0"/>
              <a:t>the method name as </a:t>
            </a:r>
            <a:r>
              <a:rPr lang="en-US" b="1" dirty="0"/>
              <a:t>no description</a:t>
            </a:r>
            <a:endParaRPr lang="en-US" dirty="0"/>
          </a:p>
          <a:p>
            <a:pPr fontAlgn="t"/>
            <a:r>
              <a:rPr lang="en-US" b="1" dirty="0" smtClean="0"/>
              <a:t>Only method signature present buy no body or description.</a:t>
            </a:r>
          </a:p>
          <a:p>
            <a:pPr fontAlgn="t"/>
            <a:r>
              <a:rPr lang="en-US" b="1" dirty="0" smtClean="0"/>
              <a:t>The class which contain a abstract method is called abstract class</a:t>
            </a:r>
          </a:p>
          <a:p>
            <a:pPr fontAlgn="t"/>
            <a:r>
              <a:rPr lang="en-US" b="1" dirty="0" smtClean="0"/>
              <a:t>The word abstract means incomplete</a:t>
            </a:r>
          </a:p>
          <a:p>
            <a:pPr fontAlgn="t"/>
            <a:r>
              <a:rPr lang="en-US" b="1" dirty="0" smtClean="0"/>
              <a:t>Abstract class must be extend another class and incomplete/abstract method must be complete……..other wise 2</a:t>
            </a:r>
            <a:r>
              <a:rPr lang="en-US" b="1" baseline="30000" dirty="0" smtClean="0"/>
              <a:t>nd</a:t>
            </a:r>
            <a:r>
              <a:rPr lang="en-US" b="1" dirty="0" smtClean="0"/>
              <a:t> class will be abstract too as method not complete</a:t>
            </a:r>
            <a:endParaRPr lang="en-US" dirty="0"/>
          </a:p>
          <a:p>
            <a:endParaRPr lang="en-US" dirty="0"/>
          </a:p>
        </p:txBody>
      </p:sp>
    </p:spTree>
    <p:extLst>
      <p:ext uri="{BB962C8B-B14F-4D97-AF65-F5344CB8AC3E}">
        <p14:creationId xmlns:p14="http://schemas.microsoft.com/office/powerpoint/2010/main" val="143746850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41551" y="535709"/>
            <a:ext cx="10598575" cy="5727700"/>
          </a:xfrm>
        </p:spPr>
      </p:pic>
    </p:spTree>
    <p:extLst>
      <p:ext uri="{BB962C8B-B14F-4D97-AF65-F5344CB8AC3E}">
        <p14:creationId xmlns:p14="http://schemas.microsoft.com/office/powerpoint/2010/main" val="95814574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68549" y="452582"/>
            <a:ext cx="10589341" cy="5432134"/>
          </a:xfrm>
        </p:spPr>
      </p:pic>
    </p:spTree>
    <p:extLst>
      <p:ext uri="{BB962C8B-B14F-4D97-AF65-F5344CB8AC3E}">
        <p14:creationId xmlns:p14="http://schemas.microsoft.com/office/powerpoint/2010/main" val="240110828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77818" y="1713836"/>
            <a:ext cx="10372437" cy="3640802"/>
          </a:xfrm>
        </p:spPr>
      </p:pic>
    </p:spTree>
    <p:extLst>
      <p:ext uri="{BB962C8B-B14F-4D97-AF65-F5344CB8AC3E}">
        <p14:creationId xmlns:p14="http://schemas.microsoft.com/office/powerpoint/2010/main" val="300222925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9049" y="1403927"/>
            <a:ext cx="11333398" cy="4637808"/>
          </a:xfrm>
        </p:spPr>
      </p:pic>
    </p:spTree>
    <p:extLst>
      <p:ext uri="{BB962C8B-B14F-4D97-AF65-F5344CB8AC3E}">
        <p14:creationId xmlns:p14="http://schemas.microsoft.com/office/powerpoint/2010/main" val="44281205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36900" y="775855"/>
            <a:ext cx="10807878" cy="5265880"/>
          </a:xfrm>
        </p:spPr>
      </p:pic>
    </p:spTree>
    <p:extLst>
      <p:ext uri="{BB962C8B-B14F-4D97-AF65-F5344CB8AC3E}">
        <p14:creationId xmlns:p14="http://schemas.microsoft.com/office/powerpoint/2010/main" val="55805112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4660" y="73891"/>
            <a:ext cx="9351280" cy="6456218"/>
          </a:xfrm>
        </p:spPr>
      </p:pic>
    </p:spTree>
    <p:extLst>
      <p:ext uri="{BB962C8B-B14F-4D97-AF65-F5344CB8AC3E}">
        <p14:creationId xmlns:p14="http://schemas.microsoft.com/office/powerpoint/2010/main" val="82217663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21968" y="569168"/>
            <a:ext cx="9792190" cy="5763110"/>
          </a:xfrm>
        </p:spPr>
      </p:pic>
    </p:spTree>
    <p:extLst>
      <p:ext uri="{BB962C8B-B14F-4D97-AF65-F5344CB8AC3E}">
        <p14:creationId xmlns:p14="http://schemas.microsoft.com/office/powerpoint/2010/main" val="2761282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Object</a:t>
            </a:r>
            <a:br>
              <a:rPr lang="en-US" dirty="0"/>
            </a:br>
            <a:endParaRPr lang="en-US" dirty="0"/>
          </a:p>
        </p:txBody>
      </p:sp>
      <p:sp>
        <p:nvSpPr>
          <p:cNvPr id="3" name="Content Placeholder 2"/>
          <p:cNvSpPr>
            <a:spLocks noGrp="1"/>
          </p:cNvSpPr>
          <p:nvPr>
            <p:ph idx="1"/>
          </p:nvPr>
        </p:nvSpPr>
        <p:spPr>
          <a:xfrm>
            <a:off x="1251678" y="1754909"/>
            <a:ext cx="10178322" cy="4124683"/>
          </a:xfrm>
        </p:spPr>
        <p:txBody>
          <a:bodyPr/>
          <a:lstStyle/>
          <a:p>
            <a:r>
              <a:rPr lang="en-US" dirty="0" smtClean="0"/>
              <a:t>Any </a:t>
            </a:r>
            <a:r>
              <a:rPr lang="en-US" dirty="0"/>
              <a:t>entity that has state and behavior is known as an object. For example: chair, pen, table, keyboard, bike etc. It can be physical and logical.</a:t>
            </a:r>
          </a:p>
          <a:p>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86696" y="2918692"/>
            <a:ext cx="8308285" cy="2960900"/>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66798123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Type </a:t>
            </a:r>
            <a:endParaRPr lang="en-US" dirty="0"/>
          </a:p>
        </p:txBody>
      </p:sp>
      <p:sp>
        <p:nvSpPr>
          <p:cNvPr id="4" name="Text Placeholder 3"/>
          <p:cNvSpPr>
            <a:spLocks noGrp="1"/>
          </p:cNvSpPr>
          <p:nvPr>
            <p:ph type="body" idx="1"/>
          </p:nvPr>
        </p:nvSpPr>
        <p:spPr>
          <a:solidFill>
            <a:schemeClr val="bg2">
              <a:lumMod val="75000"/>
            </a:schemeClr>
          </a:solidFill>
          <a:ln>
            <a:solidFill>
              <a:srgbClr val="FFC000"/>
            </a:solidFill>
          </a:ln>
        </p:spPr>
        <p:txBody>
          <a:bodyPr/>
          <a:lstStyle/>
          <a:p>
            <a:r>
              <a:rPr lang="en-US" dirty="0"/>
              <a:t>Access </a:t>
            </a:r>
            <a:r>
              <a:rPr lang="en-US" dirty="0" smtClean="0"/>
              <a:t>Modifier</a:t>
            </a:r>
            <a:endParaRPr lang="en-US" dirty="0"/>
          </a:p>
        </p:txBody>
      </p:sp>
      <p:sp>
        <p:nvSpPr>
          <p:cNvPr id="3" name="Content Placeholder 2"/>
          <p:cNvSpPr>
            <a:spLocks noGrp="1"/>
          </p:cNvSpPr>
          <p:nvPr>
            <p:ph sz="half" idx="2"/>
          </p:nvPr>
        </p:nvSpPr>
        <p:spPr>
          <a:solidFill>
            <a:schemeClr val="bg2">
              <a:lumMod val="75000"/>
            </a:schemeClr>
          </a:solidFill>
          <a:ln>
            <a:solidFill>
              <a:srgbClr val="FFC000"/>
            </a:solidFill>
          </a:ln>
        </p:spPr>
        <p:txBody>
          <a:bodyPr/>
          <a:lstStyle/>
          <a:p>
            <a:r>
              <a:rPr lang="en-US" b="1" dirty="0" smtClean="0">
                <a:solidFill>
                  <a:schemeClr val="tx1"/>
                </a:solidFill>
              </a:rPr>
              <a:t>Public</a:t>
            </a:r>
          </a:p>
          <a:p>
            <a:r>
              <a:rPr lang="en-US" b="1" dirty="0" smtClean="0">
                <a:solidFill>
                  <a:schemeClr val="tx1"/>
                </a:solidFill>
              </a:rPr>
              <a:t>Default</a:t>
            </a:r>
          </a:p>
          <a:p>
            <a:r>
              <a:rPr lang="en-US" b="1" dirty="0" smtClean="0">
                <a:solidFill>
                  <a:schemeClr val="tx1"/>
                </a:solidFill>
              </a:rPr>
              <a:t>Private</a:t>
            </a:r>
          </a:p>
          <a:p>
            <a:r>
              <a:rPr lang="en-US" b="1" dirty="0" smtClean="0">
                <a:solidFill>
                  <a:schemeClr val="tx1"/>
                </a:solidFill>
              </a:rPr>
              <a:t>protected</a:t>
            </a:r>
            <a:endParaRPr lang="en-US" b="1" dirty="0">
              <a:solidFill>
                <a:schemeClr val="tx1"/>
              </a:solidFill>
            </a:endParaRPr>
          </a:p>
        </p:txBody>
      </p:sp>
      <p:sp>
        <p:nvSpPr>
          <p:cNvPr id="5" name="Text Placeholder 4"/>
          <p:cNvSpPr>
            <a:spLocks noGrp="1"/>
          </p:cNvSpPr>
          <p:nvPr>
            <p:ph type="body" sz="quarter" idx="3"/>
          </p:nvPr>
        </p:nvSpPr>
        <p:spPr>
          <a:solidFill>
            <a:schemeClr val="tx1"/>
          </a:solidFill>
          <a:ln>
            <a:solidFill>
              <a:srgbClr val="00B0F0"/>
            </a:solidFill>
          </a:ln>
        </p:spPr>
        <p:txBody>
          <a:bodyPr/>
          <a:lstStyle/>
          <a:p>
            <a:r>
              <a:rPr lang="en-US" dirty="0" smtClean="0">
                <a:solidFill>
                  <a:schemeClr val="bg1"/>
                </a:solidFill>
              </a:rPr>
              <a:t>Non-Access Modifier</a:t>
            </a:r>
            <a:endParaRPr lang="en-US" dirty="0">
              <a:solidFill>
                <a:schemeClr val="bg1"/>
              </a:solidFill>
            </a:endParaRPr>
          </a:p>
        </p:txBody>
      </p:sp>
      <p:sp>
        <p:nvSpPr>
          <p:cNvPr id="6" name="Content Placeholder 5"/>
          <p:cNvSpPr>
            <a:spLocks noGrp="1"/>
          </p:cNvSpPr>
          <p:nvPr>
            <p:ph sz="quarter" idx="4"/>
          </p:nvPr>
        </p:nvSpPr>
        <p:spPr>
          <a:solidFill>
            <a:schemeClr val="tx1"/>
          </a:solidFill>
          <a:ln>
            <a:solidFill>
              <a:srgbClr val="00B0F0"/>
            </a:solidFill>
          </a:ln>
        </p:spPr>
        <p:txBody>
          <a:bodyPr>
            <a:normAutofit/>
          </a:bodyPr>
          <a:lstStyle/>
          <a:p>
            <a:r>
              <a:rPr lang="en-US" dirty="0">
                <a:solidFill>
                  <a:schemeClr val="bg1"/>
                </a:solidFill>
              </a:rPr>
              <a:t>Final</a:t>
            </a:r>
          </a:p>
          <a:p>
            <a:r>
              <a:rPr lang="en-US" dirty="0">
                <a:solidFill>
                  <a:schemeClr val="bg1"/>
                </a:solidFill>
              </a:rPr>
              <a:t>Abstract</a:t>
            </a:r>
          </a:p>
          <a:p>
            <a:r>
              <a:rPr lang="en-US" dirty="0">
                <a:solidFill>
                  <a:schemeClr val="bg1"/>
                </a:solidFill>
              </a:rPr>
              <a:t>Static</a:t>
            </a:r>
          </a:p>
          <a:p>
            <a:r>
              <a:rPr lang="en-US" dirty="0" err="1">
                <a:solidFill>
                  <a:schemeClr val="bg1"/>
                </a:solidFill>
              </a:rPr>
              <a:t>Strictfp</a:t>
            </a:r>
            <a:endParaRPr lang="en-US" dirty="0">
              <a:solidFill>
                <a:schemeClr val="bg1"/>
              </a:solidFill>
            </a:endParaRPr>
          </a:p>
          <a:p>
            <a:r>
              <a:rPr lang="en-US" dirty="0">
                <a:solidFill>
                  <a:schemeClr val="bg1"/>
                </a:solidFill>
              </a:rPr>
              <a:t>Native</a:t>
            </a:r>
          </a:p>
          <a:p>
            <a:r>
              <a:rPr lang="en-US" dirty="0">
                <a:solidFill>
                  <a:schemeClr val="bg1"/>
                </a:solidFill>
              </a:rPr>
              <a:t>Synchronized</a:t>
            </a:r>
          </a:p>
          <a:p>
            <a:r>
              <a:rPr lang="en-US" dirty="0">
                <a:solidFill>
                  <a:schemeClr val="bg1"/>
                </a:solidFill>
              </a:rPr>
              <a:t>Transient</a:t>
            </a:r>
          </a:p>
          <a:p>
            <a:endParaRPr lang="en-US" dirty="0"/>
          </a:p>
        </p:txBody>
      </p:sp>
    </p:spTree>
    <p:extLst>
      <p:ext uri="{BB962C8B-B14F-4D97-AF65-F5344CB8AC3E}">
        <p14:creationId xmlns:p14="http://schemas.microsoft.com/office/powerpoint/2010/main" val="242873709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34952" y="2002538"/>
            <a:ext cx="10272916" cy="2971016"/>
          </a:xfrm>
        </p:spPr>
      </p:pic>
    </p:spTree>
    <p:extLst>
      <p:ext uri="{BB962C8B-B14F-4D97-AF65-F5344CB8AC3E}">
        <p14:creationId xmlns:p14="http://schemas.microsoft.com/office/powerpoint/2010/main" val="1439318210"/>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08567" y="452718"/>
            <a:ext cx="9141916" cy="6229642"/>
          </a:xfrm>
        </p:spPr>
      </p:pic>
    </p:spTree>
    <p:extLst>
      <p:ext uri="{BB962C8B-B14F-4D97-AF65-F5344CB8AC3E}">
        <p14:creationId xmlns:p14="http://schemas.microsoft.com/office/powerpoint/2010/main" val="365595322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93184" y="452718"/>
            <a:ext cx="8159292" cy="6192318"/>
          </a:xfrm>
        </p:spPr>
      </p:pic>
    </p:spTree>
    <p:extLst>
      <p:ext uri="{BB962C8B-B14F-4D97-AF65-F5344CB8AC3E}">
        <p14:creationId xmlns:p14="http://schemas.microsoft.com/office/powerpoint/2010/main" val="3958847161"/>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2255" y="569167"/>
            <a:ext cx="10002981" cy="5719666"/>
          </a:xfrm>
          <a:prstGeom prst="rect">
            <a:avLst/>
          </a:prstGeom>
        </p:spPr>
      </p:pic>
      <p:sp>
        <p:nvSpPr>
          <p:cNvPr id="3" name="TextBox 2"/>
          <p:cNvSpPr txBox="1"/>
          <p:nvPr/>
        </p:nvSpPr>
        <p:spPr>
          <a:xfrm>
            <a:off x="4821382" y="1293090"/>
            <a:ext cx="1551709" cy="323151"/>
          </a:xfrm>
          <a:prstGeom prst="rect">
            <a:avLst/>
          </a:prstGeom>
          <a:solidFill>
            <a:schemeClr val="bg1"/>
          </a:solidFill>
        </p:spPr>
        <p:txBody>
          <a:bodyPr wrap="square" rtlCol="0">
            <a:spAutoFit/>
          </a:bodyPr>
          <a:lstStyle/>
          <a:p>
            <a:endParaRPr lang="en-US" dirty="0"/>
          </a:p>
        </p:txBody>
      </p:sp>
      <p:sp>
        <p:nvSpPr>
          <p:cNvPr id="4" name="TextBox 3"/>
          <p:cNvSpPr txBox="1"/>
          <p:nvPr/>
        </p:nvSpPr>
        <p:spPr>
          <a:xfrm>
            <a:off x="9144000" y="3657600"/>
            <a:ext cx="1547090" cy="126816"/>
          </a:xfrm>
          <a:prstGeom prst="rect">
            <a:avLst/>
          </a:prstGeom>
          <a:solidFill>
            <a:schemeClr val="bg1">
              <a:lumMod val="85000"/>
            </a:schemeClr>
          </a:solidFill>
        </p:spPr>
        <p:txBody>
          <a:bodyPr wrap="square" rtlCol="0">
            <a:spAutoFit/>
          </a:bodyPr>
          <a:lstStyle/>
          <a:p>
            <a:endParaRPr lang="en-US" dirty="0"/>
          </a:p>
        </p:txBody>
      </p:sp>
      <p:sp>
        <p:nvSpPr>
          <p:cNvPr id="5" name="TextBox 4"/>
          <p:cNvSpPr txBox="1"/>
          <p:nvPr/>
        </p:nvSpPr>
        <p:spPr>
          <a:xfrm>
            <a:off x="2863272" y="3408218"/>
            <a:ext cx="1496291" cy="117702"/>
          </a:xfrm>
          <a:prstGeom prst="rect">
            <a:avLst/>
          </a:prstGeom>
          <a:solidFill>
            <a:schemeClr val="bg1"/>
          </a:solidFill>
        </p:spPr>
        <p:txBody>
          <a:bodyPr wrap="square" rtlCol="0">
            <a:spAutoFit/>
          </a:bodyPr>
          <a:lstStyle/>
          <a:p>
            <a:endParaRPr lang="en-US" dirty="0"/>
          </a:p>
        </p:txBody>
      </p:sp>
    </p:spTree>
    <p:extLst>
      <p:ext uri="{BB962C8B-B14F-4D97-AF65-F5344CB8AC3E}">
        <p14:creationId xmlns:p14="http://schemas.microsoft.com/office/powerpoint/2010/main" val="350735101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flipH="1">
            <a:off x="5812971" y="335902"/>
            <a:ext cx="9331" cy="5561045"/>
          </a:xfrm>
          <a:prstGeom prst="line">
            <a:avLst/>
          </a:prstGeom>
          <a:ln w="57150"/>
        </p:spPr>
        <p:style>
          <a:lnRef idx="3">
            <a:schemeClr val="accent3"/>
          </a:lnRef>
          <a:fillRef idx="0">
            <a:schemeClr val="accent3"/>
          </a:fillRef>
          <a:effectRef idx="2">
            <a:schemeClr val="accent3"/>
          </a:effectRef>
          <a:fontRef idx="minor">
            <a:schemeClr val="tx1"/>
          </a:fontRef>
        </p:style>
      </p:cxnSp>
      <p:sp>
        <p:nvSpPr>
          <p:cNvPr id="6" name="TextBox 5"/>
          <p:cNvSpPr txBox="1"/>
          <p:nvPr/>
        </p:nvSpPr>
        <p:spPr>
          <a:xfrm>
            <a:off x="1324947" y="522514"/>
            <a:ext cx="2556588" cy="369332"/>
          </a:xfrm>
          <a:prstGeom prst="rect">
            <a:avLst/>
          </a:prstGeom>
          <a:noFill/>
          <a:ln w="57150">
            <a:solidFill>
              <a:srgbClr val="00B0F0"/>
            </a:solidFill>
          </a:ln>
        </p:spPr>
        <p:txBody>
          <a:bodyPr wrap="square" rtlCol="0">
            <a:spAutoFit/>
          </a:bodyPr>
          <a:lstStyle/>
          <a:p>
            <a:r>
              <a:rPr lang="en-US" b="1" dirty="0" smtClean="0"/>
              <a:t>Package 1</a:t>
            </a:r>
            <a:endParaRPr lang="en-US" b="1" dirty="0"/>
          </a:p>
        </p:txBody>
      </p:sp>
      <p:sp>
        <p:nvSpPr>
          <p:cNvPr id="7" name="TextBox 6"/>
          <p:cNvSpPr txBox="1"/>
          <p:nvPr/>
        </p:nvSpPr>
        <p:spPr>
          <a:xfrm>
            <a:off x="7019730" y="522514"/>
            <a:ext cx="2556588" cy="369332"/>
          </a:xfrm>
          <a:prstGeom prst="rect">
            <a:avLst/>
          </a:prstGeom>
          <a:noFill/>
          <a:ln w="57150">
            <a:solidFill>
              <a:srgbClr val="FF0000"/>
            </a:solidFill>
          </a:ln>
        </p:spPr>
        <p:txBody>
          <a:bodyPr wrap="square" rtlCol="0">
            <a:spAutoFit/>
          </a:bodyPr>
          <a:lstStyle/>
          <a:p>
            <a:r>
              <a:rPr lang="en-US" b="1" dirty="0" smtClean="0"/>
              <a:t>Package 2</a:t>
            </a:r>
            <a:endParaRPr lang="en-US" b="1" dirty="0"/>
          </a:p>
        </p:txBody>
      </p:sp>
      <p:sp>
        <p:nvSpPr>
          <p:cNvPr id="9" name="TextBox 8"/>
          <p:cNvSpPr txBox="1"/>
          <p:nvPr/>
        </p:nvSpPr>
        <p:spPr>
          <a:xfrm>
            <a:off x="1324947" y="1551991"/>
            <a:ext cx="2556588" cy="369332"/>
          </a:xfrm>
          <a:prstGeom prst="rect">
            <a:avLst/>
          </a:prstGeom>
          <a:noFill/>
          <a:ln w="57150">
            <a:solidFill>
              <a:srgbClr val="00B0F0"/>
            </a:solidFill>
          </a:ln>
        </p:spPr>
        <p:txBody>
          <a:bodyPr wrap="square" rtlCol="0">
            <a:spAutoFit/>
          </a:bodyPr>
          <a:lstStyle/>
          <a:p>
            <a:r>
              <a:rPr lang="en-US" b="1" dirty="0" smtClean="0"/>
              <a:t>Class  1</a:t>
            </a:r>
            <a:endParaRPr lang="en-US" b="1" dirty="0"/>
          </a:p>
        </p:txBody>
      </p:sp>
      <p:sp>
        <p:nvSpPr>
          <p:cNvPr id="10" name="TextBox 9"/>
          <p:cNvSpPr txBox="1"/>
          <p:nvPr/>
        </p:nvSpPr>
        <p:spPr>
          <a:xfrm>
            <a:off x="7019730" y="1803918"/>
            <a:ext cx="2556588" cy="369332"/>
          </a:xfrm>
          <a:prstGeom prst="rect">
            <a:avLst/>
          </a:prstGeom>
          <a:noFill/>
          <a:ln w="57150">
            <a:solidFill>
              <a:srgbClr val="FF0000"/>
            </a:solidFill>
          </a:ln>
        </p:spPr>
        <p:txBody>
          <a:bodyPr wrap="square" rtlCol="0">
            <a:spAutoFit/>
          </a:bodyPr>
          <a:lstStyle/>
          <a:p>
            <a:r>
              <a:rPr lang="en-US" b="1" dirty="0" smtClean="0"/>
              <a:t>Class 2</a:t>
            </a:r>
            <a:endParaRPr lang="en-US" b="1" dirty="0"/>
          </a:p>
        </p:txBody>
      </p:sp>
      <p:sp>
        <p:nvSpPr>
          <p:cNvPr id="11" name="TextBox 10"/>
          <p:cNvSpPr txBox="1"/>
          <p:nvPr/>
        </p:nvSpPr>
        <p:spPr>
          <a:xfrm>
            <a:off x="6938863" y="3116424"/>
            <a:ext cx="4080589" cy="369332"/>
          </a:xfrm>
          <a:prstGeom prst="rect">
            <a:avLst/>
          </a:prstGeom>
          <a:noFill/>
          <a:ln w="57150">
            <a:solidFill>
              <a:srgbClr val="FF0000"/>
            </a:solidFill>
          </a:ln>
        </p:spPr>
        <p:txBody>
          <a:bodyPr wrap="square" rtlCol="0">
            <a:spAutoFit/>
          </a:bodyPr>
          <a:lstStyle/>
          <a:p>
            <a:r>
              <a:rPr lang="en-US" b="1" dirty="0" smtClean="0"/>
              <a:t>Subclass 2(class2 extends class1)</a:t>
            </a:r>
            <a:endParaRPr lang="en-US" b="1" dirty="0"/>
          </a:p>
        </p:txBody>
      </p:sp>
      <p:sp>
        <p:nvSpPr>
          <p:cNvPr id="16" name="TextBox 15"/>
          <p:cNvSpPr txBox="1"/>
          <p:nvPr/>
        </p:nvSpPr>
        <p:spPr>
          <a:xfrm>
            <a:off x="1412033" y="2665444"/>
            <a:ext cx="2556588" cy="646331"/>
          </a:xfrm>
          <a:prstGeom prst="rect">
            <a:avLst/>
          </a:prstGeom>
          <a:noFill/>
          <a:ln w="57150">
            <a:solidFill>
              <a:srgbClr val="00B0F0"/>
            </a:solidFill>
          </a:ln>
        </p:spPr>
        <p:txBody>
          <a:bodyPr wrap="square" rtlCol="0">
            <a:spAutoFit/>
          </a:bodyPr>
          <a:lstStyle/>
          <a:p>
            <a:r>
              <a:rPr lang="en-US" b="1" dirty="0" smtClean="0"/>
              <a:t>Other Class/Sub class  1</a:t>
            </a:r>
            <a:endParaRPr lang="en-US" b="1" dirty="0"/>
          </a:p>
        </p:txBody>
      </p:sp>
      <p:sp>
        <p:nvSpPr>
          <p:cNvPr id="17" name="TextBox 16"/>
          <p:cNvSpPr txBox="1"/>
          <p:nvPr/>
        </p:nvSpPr>
        <p:spPr>
          <a:xfrm>
            <a:off x="2058955" y="4596881"/>
            <a:ext cx="2556588" cy="369332"/>
          </a:xfrm>
          <a:prstGeom prst="rect">
            <a:avLst/>
          </a:prstGeom>
          <a:noFill/>
          <a:ln w="57150">
            <a:solidFill>
              <a:srgbClr val="00B0F0"/>
            </a:solidFill>
          </a:ln>
        </p:spPr>
        <p:txBody>
          <a:bodyPr wrap="square" rtlCol="0">
            <a:spAutoFit/>
          </a:bodyPr>
          <a:lstStyle/>
          <a:p>
            <a:r>
              <a:rPr lang="en-US" b="1" dirty="0" smtClean="0"/>
              <a:t>Public</a:t>
            </a:r>
            <a:endParaRPr lang="en-US" b="1" dirty="0"/>
          </a:p>
        </p:txBody>
      </p:sp>
      <p:cxnSp>
        <p:nvCxnSpPr>
          <p:cNvPr id="19" name="Curved Connector 18"/>
          <p:cNvCxnSpPr>
            <a:endCxn id="16" idx="3"/>
          </p:cNvCxnSpPr>
          <p:nvPr/>
        </p:nvCxnSpPr>
        <p:spPr>
          <a:xfrm rot="16200000" flipV="1">
            <a:off x="3487947" y="3469285"/>
            <a:ext cx="1608271" cy="646922"/>
          </a:xfrm>
          <a:prstGeom prst="curvedConnector2">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0" name="Curved Connector 19"/>
          <p:cNvCxnSpPr>
            <a:stCxn id="17" idx="3"/>
            <a:endCxn id="11" idx="1"/>
          </p:cNvCxnSpPr>
          <p:nvPr/>
        </p:nvCxnSpPr>
        <p:spPr>
          <a:xfrm flipV="1">
            <a:off x="4615543" y="3301090"/>
            <a:ext cx="2323320" cy="1480457"/>
          </a:xfrm>
          <a:prstGeom prst="curvedConnector3">
            <a:avLst>
              <a:gd name="adj1" fmla="val 50000"/>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1" name="Curved Connector 20"/>
          <p:cNvCxnSpPr>
            <a:endCxn id="6" idx="3"/>
          </p:cNvCxnSpPr>
          <p:nvPr/>
        </p:nvCxnSpPr>
        <p:spPr>
          <a:xfrm rot="16200000" flipV="1">
            <a:off x="2303689" y="2285026"/>
            <a:ext cx="3889700" cy="734007"/>
          </a:xfrm>
          <a:prstGeom prst="curvedConnector2">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2" name="Curved Connector 21"/>
          <p:cNvCxnSpPr>
            <a:endCxn id="7" idx="1"/>
          </p:cNvCxnSpPr>
          <p:nvPr/>
        </p:nvCxnSpPr>
        <p:spPr>
          <a:xfrm rot="5400000" flipH="1" flipV="1">
            <a:off x="3837797" y="1414948"/>
            <a:ext cx="3889700" cy="2474165"/>
          </a:xfrm>
          <a:prstGeom prst="curvedConnector2">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3" name="Curved Connector 22"/>
          <p:cNvCxnSpPr>
            <a:endCxn id="9" idx="3"/>
          </p:cNvCxnSpPr>
          <p:nvPr/>
        </p:nvCxnSpPr>
        <p:spPr>
          <a:xfrm rot="16200000" flipV="1">
            <a:off x="2798212" y="2819981"/>
            <a:ext cx="2860223" cy="693575"/>
          </a:xfrm>
          <a:prstGeom prst="curvedConnector2">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3" name="Curved Connector 32"/>
          <p:cNvCxnSpPr>
            <a:endCxn id="10" idx="1"/>
          </p:cNvCxnSpPr>
          <p:nvPr/>
        </p:nvCxnSpPr>
        <p:spPr>
          <a:xfrm rot="5400000" flipH="1" flipV="1">
            <a:off x="4487248" y="2076450"/>
            <a:ext cx="2620347" cy="2444617"/>
          </a:xfrm>
          <a:prstGeom prst="curvedConnector2">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2085662"/>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1896" y="503854"/>
            <a:ext cx="7251624" cy="4767940"/>
          </a:xfrm>
          <a:prstGeom prst="rect">
            <a:avLst/>
          </a:prstGeom>
        </p:spPr>
      </p:pic>
      <p:sp>
        <p:nvSpPr>
          <p:cNvPr id="3" name="TextBox 2"/>
          <p:cNvSpPr txBox="1"/>
          <p:nvPr/>
        </p:nvSpPr>
        <p:spPr>
          <a:xfrm>
            <a:off x="3769568" y="5430417"/>
            <a:ext cx="4676280" cy="523220"/>
          </a:xfrm>
          <a:prstGeom prst="rect">
            <a:avLst/>
          </a:prstGeom>
          <a:noFill/>
        </p:spPr>
        <p:txBody>
          <a:bodyPr wrap="none" rtlCol="0">
            <a:spAutoFit/>
          </a:bodyPr>
          <a:lstStyle/>
          <a:p>
            <a:r>
              <a:rPr lang="en-US" sz="2800" dirty="0" smtClean="0">
                <a:solidFill>
                  <a:srgbClr val="FFC000"/>
                </a:solidFill>
              </a:rPr>
              <a:t>Default / Natural property</a:t>
            </a:r>
            <a:endParaRPr lang="en-US" sz="2800" dirty="0">
              <a:solidFill>
                <a:srgbClr val="FFC000"/>
              </a:solidFill>
            </a:endParaRPr>
          </a:p>
        </p:txBody>
      </p:sp>
    </p:spTree>
    <p:extLst>
      <p:ext uri="{BB962C8B-B14F-4D97-AF65-F5344CB8AC3E}">
        <p14:creationId xmlns:p14="http://schemas.microsoft.com/office/powerpoint/2010/main" val="3544264111"/>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flipH="1">
            <a:off x="5812971" y="335902"/>
            <a:ext cx="9331" cy="5561045"/>
          </a:xfrm>
          <a:prstGeom prst="line">
            <a:avLst/>
          </a:prstGeom>
        </p:spPr>
        <p:style>
          <a:lnRef idx="3">
            <a:schemeClr val="accent3"/>
          </a:lnRef>
          <a:fillRef idx="0">
            <a:schemeClr val="accent3"/>
          </a:fillRef>
          <a:effectRef idx="2">
            <a:schemeClr val="accent3"/>
          </a:effectRef>
          <a:fontRef idx="minor">
            <a:schemeClr val="tx1"/>
          </a:fontRef>
        </p:style>
      </p:cxnSp>
      <p:sp>
        <p:nvSpPr>
          <p:cNvPr id="6" name="TextBox 5"/>
          <p:cNvSpPr txBox="1"/>
          <p:nvPr/>
        </p:nvSpPr>
        <p:spPr>
          <a:xfrm>
            <a:off x="1324947" y="522514"/>
            <a:ext cx="2556588" cy="369332"/>
          </a:xfrm>
          <a:prstGeom prst="rect">
            <a:avLst/>
          </a:prstGeom>
          <a:noFill/>
          <a:ln>
            <a:solidFill>
              <a:srgbClr val="00B0F0"/>
            </a:solidFill>
          </a:ln>
        </p:spPr>
        <p:txBody>
          <a:bodyPr wrap="square" rtlCol="0">
            <a:spAutoFit/>
          </a:bodyPr>
          <a:lstStyle/>
          <a:p>
            <a:r>
              <a:rPr lang="en-US" b="1" dirty="0" smtClean="0"/>
              <a:t>Package 1</a:t>
            </a:r>
            <a:endParaRPr lang="en-US" b="1" dirty="0"/>
          </a:p>
        </p:txBody>
      </p:sp>
      <p:sp>
        <p:nvSpPr>
          <p:cNvPr id="7" name="TextBox 6"/>
          <p:cNvSpPr txBox="1"/>
          <p:nvPr/>
        </p:nvSpPr>
        <p:spPr>
          <a:xfrm>
            <a:off x="7019730" y="522514"/>
            <a:ext cx="2556588" cy="369332"/>
          </a:xfrm>
          <a:prstGeom prst="rect">
            <a:avLst/>
          </a:prstGeom>
          <a:noFill/>
          <a:ln>
            <a:solidFill>
              <a:srgbClr val="FF0000"/>
            </a:solidFill>
          </a:ln>
        </p:spPr>
        <p:txBody>
          <a:bodyPr wrap="square" rtlCol="0">
            <a:spAutoFit/>
          </a:bodyPr>
          <a:lstStyle/>
          <a:p>
            <a:r>
              <a:rPr lang="en-US" b="1" dirty="0" smtClean="0"/>
              <a:t>Package 2</a:t>
            </a:r>
            <a:endParaRPr lang="en-US" b="1" dirty="0"/>
          </a:p>
        </p:txBody>
      </p:sp>
      <p:sp>
        <p:nvSpPr>
          <p:cNvPr id="9" name="TextBox 8"/>
          <p:cNvSpPr txBox="1"/>
          <p:nvPr/>
        </p:nvSpPr>
        <p:spPr>
          <a:xfrm>
            <a:off x="1324947" y="1551991"/>
            <a:ext cx="2556588" cy="369332"/>
          </a:xfrm>
          <a:prstGeom prst="rect">
            <a:avLst/>
          </a:prstGeom>
          <a:noFill/>
          <a:ln>
            <a:solidFill>
              <a:srgbClr val="00B0F0"/>
            </a:solidFill>
          </a:ln>
        </p:spPr>
        <p:txBody>
          <a:bodyPr wrap="square" rtlCol="0">
            <a:spAutoFit/>
          </a:bodyPr>
          <a:lstStyle/>
          <a:p>
            <a:r>
              <a:rPr lang="en-US" b="1" dirty="0" smtClean="0"/>
              <a:t>Class  1</a:t>
            </a:r>
            <a:endParaRPr lang="en-US" b="1" dirty="0"/>
          </a:p>
        </p:txBody>
      </p:sp>
      <p:sp>
        <p:nvSpPr>
          <p:cNvPr id="10" name="TextBox 9"/>
          <p:cNvSpPr txBox="1"/>
          <p:nvPr/>
        </p:nvSpPr>
        <p:spPr>
          <a:xfrm>
            <a:off x="7019730" y="1803918"/>
            <a:ext cx="2556588" cy="369332"/>
          </a:xfrm>
          <a:prstGeom prst="rect">
            <a:avLst/>
          </a:prstGeom>
          <a:noFill/>
          <a:ln>
            <a:solidFill>
              <a:srgbClr val="FF0000"/>
            </a:solidFill>
          </a:ln>
        </p:spPr>
        <p:txBody>
          <a:bodyPr wrap="square" rtlCol="0">
            <a:spAutoFit/>
          </a:bodyPr>
          <a:lstStyle/>
          <a:p>
            <a:r>
              <a:rPr lang="en-US" b="1" dirty="0" smtClean="0"/>
              <a:t>Class 2</a:t>
            </a:r>
            <a:endParaRPr lang="en-US" b="1" dirty="0"/>
          </a:p>
        </p:txBody>
      </p:sp>
      <p:sp>
        <p:nvSpPr>
          <p:cNvPr id="11" name="TextBox 10"/>
          <p:cNvSpPr txBox="1"/>
          <p:nvPr/>
        </p:nvSpPr>
        <p:spPr>
          <a:xfrm>
            <a:off x="6938863" y="3116424"/>
            <a:ext cx="4080589" cy="369332"/>
          </a:xfrm>
          <a:prstGeom prst="rect">
            <a:avLst/>
          </a:prstGeom>
          <a:noFill/>
          <a:ln>
            <a:solidFill>
              <a:srgbClr val="FF0000"/>
            </a:solidFill>
          </a:ln>
        </p:spPr>
        <p:txBody>
          <a:bodyPr wrap="square" rtlCol="0">
            <a:spAutoFit/>
          </a:bodyPr>
          <a:lstStyle/>
          <a:p>
            <a:r>
              <a:rPr lang="en-US" b="1" dirty="0" smtClean="0"/>
              <a:t>Subclass 2(class2 extends class1)</a:t>
            </a:r>
            <a:endParaRPr lang="en-US" b="1" dirty="0"/>
          </a:p>
        </p:txBody>
      </p:sp>
      <p:sp>
        <p:nvSpPr>
          <p:cNvPr id="16" name="TextBox 15"/>
          <p:cNvSpPr txBox="1"/>
          <p:nvPr/>
        </p:nvSpPr>
        <p:spPr>
          <a:xfrm>
            <a:off x="1412033" y="2665444"/>
            <a:ext cx="2556588" cy="646331"/>
          </a:xfrm>
          <a:prstGeom prst="rect">
            <a:avLst/>
          </a:prstGeom>
          <a:noFill/>
          <a:ln>
            <a:solidFill>
              <a:srgbClr val="00B0F0"/>
            </a:solidFill>
          </a:ln>
        </p:spPr>
        <p:txBody>
          <a:bodyPr wrap="square" rtlCol="0">
            <a:spAutoFit/>
          </a:bodyPr>
          <a:lstStyle/>
          <a:p>
            <a:r>
              <a:rPr lang="en-US" b="1" dirty="0" smtClean="0"/>
              <a:t>Other Class/Sub class  1</a:t>
            </a:r>
            <a:endParaRPr lang="en-US" b="1" dirty="0"/>
          </a:p>
        </p:txBody>
      </p:sp>
      <p:sp>
        <p:nvSpPr>
          <p:cNvPr id="17" name="TextBox 16"/>
          <p:cNvSpPr txBox="1"/>
          <p:nvPr/>
        </p:nvSpPr>
        <p:spPr>
          <a:xfrm>
            <a:off x="2058955" y="4596881"/>
            <a:ext cx="2556588" cy="369332"/>
          </a:xfrm>
          <a:prstGeom prst="rect">
            <a:avLst/>
          </a:prstGeom>
          <a:noFill/>
          <a:ln>
            <a:solidFill>
              <a:srgbClr val="00B0F0"/>
            </a:solidFill>
          </a:ln>
        </p:spPr>
        <p:txBody>
          <a:bodyPr wrap="square" rtlCol="0">
            <a:spAutoFit/>
          </a:bodyPr>
          <a:lstStyle/>
          <a:p>
            <a:r>
              <a:rPr lang="en-US" b="1" dirty="0" smtClean="0"/>
              <a:t>default</a:t>
            </a:r>
            <a:endParaRPr lang="en-US" b="1" dirty="0"/>
          </a:p>
        </p:txBody>
      </p:sp>
      <p:cxnSp>
        <p:nvCxnSpPr>
          <p:cNvPr id="19" name="Curved Connector 18"/>
          <p:cNvCxnSpPr>
            <a:endCxn id="16" idx="3"/>
          </p:cNvCxnSpPr>
          <p:nvPr/>
        </p:nvCxnSpPr>
        <p:spPr>
          <a:xfrm rot="16200000" flipV="1">
            <a:off x="3487947" y="3469285"/>
            <a:ext cx="1608271" cy="646922"/>
          </a:xfrm>
          <a:prstGeom prst="curvedConnector2">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20" name="Curved Connector 19"/>
          <p:cNvCxnSpPr>
            <a:stCxn id="17" idx="3"/>
            <a:endCxn id="11" idx="1"/>
          </p:cNvCxnSpPr>
          <p:nvPr/>
        </p:nvCxnSpPr>
        <p:spPr>
          <a:xfrm flipV="1">
            <a:off x="4615543" y="3301090"/>
            <a:ext cx="2323320" cy="1480457"/>
          </a:xfrm>
          <a:prstGeom prst="curvedConnector3">
            <a:avLst>
              <a:gd name="adj1" fmla="val 50000"/>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21" name="Curved Connector 20"/>
          <p:cNvCxnSpPr>
            <a:endCxn id="6" idx="3"/>
          </p:cNvCxnSpPr>
          <p:nvPr/>
        </p:nvCxnSpPr>
        <p:spPr>
          <a:xfrm rot="16200000" flipV="1">
            <a:off x="2303689" y="2285026"/>
            <a:ext cx="3889700" cy="734007"/>
          </a:xfrm>
          <a:prstGeom prst="curvedConnector2">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22" name="Curved Connector 21"/>
          <p:cNvCxnSpPr>
            <a:endCxn id="7" idx="1"/>
          </p:cNvCxnSpPr>
          <p:nvPr/>
        </p:nvCxnSpPr>
        <p:spPr>
          <a:xfrm rot="5400000" flipH="1" flipV="1">
            <a:off x="3837797" y="1414948"/>
            <a:ext cx="3889700" cy="2474165"/>
          </a:xfrm>
          <a:prstGeom prst="curvedConnector2">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23" name="Curved Connector 22"/>
          <p:cNvCxnSpPr>
            <a:endCxn id="9" idx="3"/>
          </p:cNvCxnSpPr>
          <p:nvPr/>
        </p:nvCxnSpPr>
        <p:spPr>
          <a:xfrm rot="16200000" flipV="1">
            <a:off x="2798212" y="2819981"/>
            <a:ext cx="2860223" cy="693575"/>
          </a:xfrm>
          <a:prstGeom prst="curvedConnector2">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33" name="Curved Connector 32"/>
          <p:cNvCxnSpPr>
            <a:endCxn id="10" idx="1"/>
          </p:cNvCxnSpPr>
          <p:nvPr/>
        </p:nvCxnSpPr>
        <p:spPr>
          <a:xfrm rot="5400000" flipH="1" flipV="1">
            <a:off x="4487248" y="2076450"/>
            <a:ext cx="2620347" cy="2444617"/>
          </a:xfrm>
          <a:prstGeom prst="curvedConnector2">
            <a:avLst/>
          </a:prstGeom>
          <a:ln>
            <a:tailEnd type="triangle"/>
          </a:ln>
        </p:spPr>
        <p:style>
          <a:lnRef idx="3">
            <a:schemeClr val="accent6"/>
          </a:lnRef>
          <a:fillRef idx="0">
            <a:schemeClr val="accent6"/>
          </a:fillRef>
          <a:effectRef idx="2">
            <a:schemeClr val="accent6"/>
          </a:effectRef>
          <a:fontRef idx="minor">
            <a:schemeClr val="tx1"/>
          </a:fontRef>
        </p:style>
      </p:cxnSp>
      <p:sp>
        <p:nvSpPr>
          <p:cNvPr id="2" name="Multiply 1"/>
          <p:cNvSpPr/>
          <p:nvPr/>
        </p:nvSpPr>
        <p:spPr>
          <a:xfrm>
            <a:off x="5184711" y="1395751"/>
            <a:ext cx="709126" cy="436594"/>
          </a:xfrm>
          <a:prstGeom prst="mathMultiply">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a:p>
        </p:txBody>
      </p:sp>
      <p:sp>
        <p:nvSpPr>
          <p:cNvPr id="18" name="Multiply 17"/>
          <p:cNvSpPr/>
          <p:nvPr/>
        </p:nvSpPr>
        <p:spPr>
          <a:xfrm>
            <a:off x="5882950" y="1961662"/>
            <a:ext cx="709126" cy="436594"/>
          </a:xfrm>
          <a:prstGeom prst="mathMultiply">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a:p>
        </p:txBody>
      </p:sp>
      <p:sp>
        <p:nvSpPr>
          <p:cNvPr id="24" name="Multiply 23"/>
          <p:cNvSpPr/>
          <p:nvPr/>
        </p:nvSpPr>
        <p:spPr>
          <a:xfrm>
            <a:off x="5917163" y="3272805"/>
            <a:ext cx="709126" cy="436594"/>
          </a:xfrm>
          <a:prstGeom prst="mathMultiply">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a:p>
        </p:txBody>
      </p:sp>
      <p:sp>
        <p:nvSpPr>
          <p:cNvPr id="3" name="Rectangle 2"/>
          <p:cNvSpPr/>
          <p:nvPr/>
        </p:nvSpPr>
        <p:spPr>
          <a:xfrm>
            <a:off x="2136711" y="5994737"/>
            <a:ext cx="7697754" cy="369332"/>
          </a:xfrm>
          <a:prstGeom prst="rect">
            <a:avLst/>
          </a:prstGeom>
        </p:spPr>
        <p:txBody>
          <a:bodyPr wrap="square">
            <a:spAutoFit/>
          </a:bodyPr>
          <a:lstStyle/>
          <a:p>
            <a:r>
              <a:rPr lang="en-US" b="1" i="0" dirty="0" smtClean="0">
                <a:effectLst/>
                <a:latin typeface="verdana" panose="020B0604030504040204" pitchFamily="34" charset="0"/>
              </a:rPr>
              <a:t>The default modifier is more restrictive than protected</a:t>
            </a:r>
            <a:endParaRPr lang="en-US" b="1" dirty="0"/>
          </a:p>
        </p:txBody>
      </p:sp>
    </p:spTree>
    <p:extLst>
      <p:ext uri="{BB962C8B-B14F-4D97-AF65-F5344CB8AC3E}">
        <p14:creationId xmlns:p14="http://schemas.microsoft.com/office/powerpoint/2010/main" val="2908638397"/>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03037" y="294057"/>
            <a:ext cx="6164422" cy="6195242"/>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275239995"/>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flipH="1">
            <a:off x="5812971" y="335902"/>
            <a:ext cx="9331" cy="5561045"/>
          </a:xfrm>
          <a:prstGeom prst="line">
            <a:avLst/>
          </a:prstGeom>
        </p:spPr>
        <p:style>
          <a:lnRef idx="3">
            <a:schemeClr val="accent3"/>
          </a:lnRef>
          <a:fillRef idx="0">
            <a:schemeClr val="accent3"/>
          </a:fillRef>
          <a:effectRef idx="2">
            <a:schemeClr val="accent3"/>
          </a:effectRef>
          <a:fontRef idx="minor">
            <a:schemeClr val="tx1"/>
          </a:fontRef>
        </p:style>
      </p:cxnSp>
      <p:sp>
        <p:nvSpPr>
          <p:cNvPr id="6" name="TextBox 5"/>
          <p:cNvSpPr txBox="1"/>
          <p:nvPr/>
        </p:nvSpPr>
        <p:spPr>
          <a:xfrm>
            <a:off x="1324947" y="522514"/>
            <a:ext cx="2556588" cy="369332"/>
          </a:xfrm>
          <a:prstGeom prst="rect">
            <a:avLst/>
          </a:prstGeom>
          <a:noFill/>
          <a:ln>
            <a:solidFill>
              <a:srgbClr val="00B0F0"/>
            </a:solidFill>
          </a:ln>
        </p:spPr>
        <p:txBody>
          <a:bodyPr wrap="square" rtlCol="0">
            <a:spAutoFit/>
          </a:bodyPr>
          <a:lstStyle/>
          <a:p>
            <a:r>
              <a:rPr lang="en-US" b="1" dirty="0" smtClean="0"/>
              <a:t>Package 1</a:t>
            </a:r>
            <a:endParaRPr lang="en-US" b="1" dirty="0"/>
          </a:p>
        </p:txBody>
      </p:sp>
      <p:sp>
        <p:nvSpPr>
          <p:cNvPr id="7" name="TextBox 6"/>
          <p:cNvSpPr txBox="1"/>
          <p:nvPr/>
        </p:nvSpPr>
        <p:spPr>
          <a:xfrm>
            <a:off x="7019730" y="522514"/>
            <a:ext cx="2556588" cy="369332"/>
          </a:xfrm>
          <a:prstGeom prst="rect">
            <a:avLst/>
          </a:prstGeom>
          <a:noFill/>
          <a:ln>
            <a:solidFill>
              <a:srgbClr val="FF0000"/>
            </a:solidFill>
          </a:ln>
        </p:spPr>
        <p:txBody>
          <a:bodyPr wrap="square" rtlCol="0">
            <a:spAutoFit/>
          </a:bodyPr>
          <a:lstStyle/>
          <a:p>
            <a:r>
              <a:rPr lang="en-US" b="1" dirty="0" smtClean="0"/>
              <a:t>Package 2</a:t>
            </a:r>
            <a:endParaRPr lang="en-US" b="1" dirty="0"/>
          </a:p>
        </p:txBody>
      </p:sp>
      <p:sp>
        <p:nvSpPr>
          <p:cNvPr id="9" name="TextBox 8"/>
          <p:cNvSpPr txBox="1"/>
          <p:nvPr/>
        </p:nvSpPr>
        <p:spPr>
          <a:xfrm>
            <a:off x="1324947" y="1551991"/>
            <a:ext cx="2556588" cy="369332"/>
          </a:xfrm>
          <a:prstGeom prst="rect">
            <a:avLst/>
          </a:prstGeom>
          <a:noFill/>
          <a:ln>
            <a:solidFill>
              <a:srgbClr val="00B0F0"/>
            </a:solidFill>
          </a:ln>
        </p:spPr>
        <p:txBody>
          <a:bodyPr wrap="square" rtlCol="0">
            <a:spAutoFit/>
          </a:bodyPr>
          <a:lstStyle/>
          <a:p>
            <a:r>
              <a:rPr lang="en-US" b="1" dirty="0" smtClean="0"/>
              <a:t>Class  1</a:t>
            </a:r>
            <a:endParaRPr lang="en-US" b="1" dirty="0"/>
          </a:p>
        </p:txBody>
      </p:sp>
      <p:sp>
        <p:nvSpPr>
          <p:cNvPr id="10" name="TextBox 9"/>
          <p:cNvSpPr txBox="1"/>
          <p:nvPr/>
        </p:nvSpPr>
        <p:spPr>
          <a:xfrm>
            <a:off x="7019730" y="1803918"/>
            <a:ext cx="2556588" cy="369332"/>
          </a:xfrm>
          <a:prstGeom prst="rect">
            <a:avLst/>
          </a:prstGeom>
          <a:noFill/>
          <a:ln>
            <a:solidFill>
              <a:srgbClr val="FF0000"/>
            </a:solidFill>
          </a:ln>
        </p:spPr>
        <p:txBody>
          <a:bodyPr wrap="square" rtlCol="0">
            <a:spAutoFit/>
          </a:bodyPr>
          <a:lstStyle/>
          <a:p>
            <a:r>
              <a:rPr lang="en-US" b="1" dirty="0" smtClean="0"/>
              <a:t>Class 2</a:t>
            </a:r>
            <a:endParaRPr lang="en-US" b="1" dirty="0"/>
          </a:p>
        </p:txBody>
      </p:sp>
      <p:sp>
        <p:nvSpPr>
          <p:cNvPr id="11" name="TextBox 10"/>
          <p:cNvSpPr txBox="1"/>
          <p:nvPr/>
        </p:nvSpPr>
        <p:spPr>
          <a:xfrm>
            <a:off x="6938863" y="3116424"/>
            <a:ext cx="4080589" cy="369332"/>
          </a:xfrm>
          <a:prstGeom prst="rect">
            <a:avLst/>
          </a:prstGeom>
          <a:noFill/>
          <a:ln>
            <a:solidFill>
              <a:srgbClr val="FF0000"/>
            </a:solidFill>
          </a:ln>
        </p:spPr>
        <p:txBody>
          <a:bodyPr wrap="square" rtlCol="0">
            <a:spAutoFit/>
          </a:bodyPr>
          <a:lstStyle/>
          <a:p>
            <a:r>
              <a:rPr lang="en-US" b="1" dirty="0" smtClean="0"/>
              <a:t>Subclass 2(class2 extends class1)</a:t>
            </a:r>
            <a:endParaRPr lang="en-US" b="1" dirty="0"/>
          </a:p>
        </p:txBody>
      </p:sp>
      <p:sp>
        <p:nvSpPr>
          <p:cNvPr id="16" name="TextBox 15"/>
          <p:cNvSpPr txBox="1"/>
          <p:nvPr/>
        </p:nvSpPr>
        <p:spPr>
          <a:xfrm>
            <a:off x="1412033" y="2665444"/>
            <a:ext cx="2556588" cy="646331"/>
          </a:xfrm>
          <a:prstGeom prst="rect">
            <a:avLst/>
          </a:prstGeom>
          <a:noFill/>
          <a:ln>
            <a:solidFill>
              <a:srgbClr val="00B0F0"/>
            </a:solidFill>
          </a:ln>
        </p:spPr>
        <p:txBody>
          <a:bodyPr wrap="square" rtlCol="0">
            <a:spAutoFit/>
          </a:bodyPr>
          <a:lstStyle/>
          <a:p>
            <a:r>
              <a:rPr lang="en-US" b="1" dirty="0" smtClean="0"/>
              <a:t>Other Class/Sub class  1</a:t>
            </a:r>
            <a:endParaRPr lang="en-US" b="1" dirty="0"/>
          </a:p>
        </p:txBody>
      </p:sp>
      <p:sp>
        <p:nvSpPr>
          <p:cNvPr id="17" name="TextBox 16"/>
          <p:cNvSpPr txBox="1"/>
          <p:nvPr/>
        </p:nvSpPr>
        <p:spPr>
          <a:xfrm>
            <a:off x="2058955" y="4596881"/>
            <a:ext cx="2556588" cy="369332"/>
          </a:xfrm>
          <a:prstGeom prst="rect">
            <a:avLst/>
          </a:prstGeom>
          <a:noFill/>
          <a:ln>
            <a:solidFill>
              <a:srgbClr val="00B0F0"/>
            </a:solidFill>
          </a:ln>
        </p:spPr>
        <p:txBody>
          <a:bodyPr wrap="square" rtlCol="0">
            <a:spAutoFit/>
          </a:bodyPr>
          <a:lstStyle/>
          <a:p>
            <a:r>
              <a:rPr lang="en-US" b="1" dirty="0" smtClean="0"/>
              <a:t>Protected</a:t>
            </a:r>
            <a:endParaRPr lang="en-US" b="1" dirty="0"/>
          </a:p>
        </p:txBody>
      </p:sp>
      <p:cxnSp>
        <p:nvCxnSpPr>
          <p:cNvPr id="19" name="Curved Connector 18"/>
          <p:cNvCxnSpPr>
            <a:endCxn id="16" idx="3"/>
          </p:cNvCxnSpPr>
          <p:nvPr/>
        </p:nvCxnSpPr>
        <p:spPr>
          <a:xfrm rot="16200000" flipV="1">
            <a:off x="3487947" y="3469285"/>
            <a:ext cx="1608271" cy="646922"/>
          </a:xfrm>
          <a:prstGeom prst="curvedConnector2">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20" name="Curved Connector 19"/>
          <p:cNvCxnSpPr>
            <a:stCxn id="17" idx="3"/>
            <a:endCxn id="11" idx="1"/>
          </p:cNvCxnSpPr>
          <p:nvPr/>
        </p:nvCxnSpPr>
        <p:spPr>
          <a:xfrm flipV="1">
            <a:off x="4615543" y="3301090"/>
            <a:ext cx="2323320" cy="1480457"/>
          </a:xfrm>
          <a:prstGeom prst="curvedConnector3">
            <a:avLst>
              <a:gd name="adj1" fmla="val 50000"/>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21" name="Curved Connector 20"/>
          <p:cNvCxnSpPr>
            <a:endCxn id="6" idx="3"/>
          </p:cNvCxnSpPr>
          <p:nvPr/>
        </p:nvCxnSpPr>
        <p:spPr>
          <a:xfrm rot="16200000" flipV="1">
            <a:off x="2303689" y="2285026"/>
            <a:ext cx="3889700" cy="734007"/>
          </a:xfrm>
          <a:prstGeom prst="curvedConnector2">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22" name="Curved Connector 21"/>
          <p:cNvCxnSpPr>
            <a:endCxn id="7" idx="1"/>
          </p:cNvCxnSpPr>
          <p:nvPr/>
        </p:nvCxnSpPr>
        <p:spPr>
          <a:xfrm rot="5400000" flipH="1" flipV="1">
            <a:off x="3837797" y="1414948"/>
            <a:ext cx="3889700" cy="2474165"/>
          </a:xfrm>
          <a:prstGeom prst="curvedConnector2">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23" name="Curved Connector 22"/>
          <p:cNvCxnSpPr>
            <a:endCxn id="9" idx="3"/>
          </p:cNvCxnSpPr>
          <p:nvPr/>
        </p:nvCxnSpPr>
        <p:spPr>
          <a:xfrm rot="16200000" flipV="1">
            <a:off x="2798212" y="2819981"/>
            <a:ext cx="2860223" cy="693575"/>
          </a:xfrm>
          <a:prstGeom prst="curvedConnector2">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33" name="Curved Connector 32"/>
          <p:cNvCxnSpPr>
            <a:endCxn id="10" idx="1"/>
          </p:cNvCxnSpPr>
          <p:nvPr/>
        </p:nvCxnSpPr>
        <p:spPr>
          <a:xfrm rot="5400000" flipH="1" flipV="1">
            <a:off x="4487248" y="2076450"/>
            <a:ext cx="2620347" cy="2444617"/>
          </a:xfrm>
          <a:prstGeom prst="curvedConnector2">
            <a:avLst/>
          </a:prstGeom>
          <a:ln>
            <a:tailEnd type="triangle"/>
          </a:ln>
        </p:spPr>
        <p:style>
          <a:lnRef idx="3">
            <a:schemeClr val="accent6"/>
          </a:lnRef>
          <a:fillRef idx="0">
            <a:schemeClr val="accent6"/>
          </a:fillRef>
          <a:effectRef idx="2">
            <a:schemeClr val="accent6"/>
          </a:effectRef>
          <a:fontRef idx="minor">
            <a:schemeClr val="tx1"/>
          </a:fontRef>
        </p:style>
      </p:cxnSp>
      <p:sp>
        <p:nvSpPr>
          <p:cNvPr id="2" name="Multiply 1"/>
          <p:cNvSpPr/>
          <p:nvPr/>
        </p:nvSpPr>
        <p:spPr>
          <a:xfrm>
            <a:off x="5184711" y="1395751"/>
            <a:ext cx="709126" cy="436594"/>
          </a:xfrm>
          <a:prstGeom prst="mathMultiply">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a:solidFill>
                <a:schemeClr val="tx1"/>
              </a:solidFill>
            </a:endParaRPr>
          </a:p>
        </p:txBody>
      </p:sp>
      <p:sp>
        <p:nvSpPr>
          <p:cNvPr id="18" name="Multiply 17"/>
          <p:cNvSpPr/>
          <p:nvPr/>
        </p:nvSpPr>
        <p:spPr>
          <a:xfrm>
            <a:off x="5882950" y="1961662"/>
            <a:ext cx="709126" cy="436594"/>
          </a:xfrm>
          <a:prstGeom prst="mathMultiply">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a:solidFill>
                <a:schemeClr val="tx1"/>
              </a:solidFill>
            </a:endParaRPr>
          </a:p>
        </p:txBody>
      </p:sp>
    </p:spTree>
    <p:extLst>
      <p:ext uri="{BB962C8B-B14F-4D97-AF65-F5344CB8AC3E}">
        <p14:creationId xmlns:p14="http://schemas.microsoft.com/office/powerpoint/2010/main" val="13676733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Object</a:t>
            </a:r>
            <a:r>
              <a:rPr lang="en-US" dirty="0"/>
              <a:t> </a:t>
            </a:r>
          </a:p>
        </p:txBody>
      </p:sp>
      <p:sp>
        <p:nvSpPr>
          <p:cNvPr id="3" name="Content Placeholder 2"/>
          <p:cNvSpPr>
            <a:spLocks noGrp="1"/>
          </p:cNvSpPr>
          <p:nvPr>
            <p:ph idx="1"/>
          </p:nvPr>
        </p:nvSpPr>
        <p:spPr>
          <a:xfrm>
            <a:off x="1251678" y="1708727"/>
            <a:ext cx="10178322" cy="4719782"/>
          </a:xfrm>
        </p:spPr>
        <p:txBody>
          <a:bodyPr>
            <a:normAutofit fontScale="92500" lnSpcReduction="20000"/>
          </a:bodyPr>
          <a:lstStyle/>
          <a:p>
            <a:r>
              <a:rPr lang="en-US" b="1" dirty="0"/>
              <a:t>Object</a:t>
            </a:r>
            <a:r>
              <a:rPr lang="en-US" dirty="0"/>
              <a:t> means a real word entity such as pen, chair, table etc</a:t>
            </a:r>
            <a:r>
              <a:rPr lang="en-US" dirty="0" smtClean="0"/>
              <a:t>.</a:t>
            </a:r>
          </a:p>
          <a:p>
            <a:r>
              <a:rPr lang="en-US" b="1" dirty="0" smtClean="0"/>
              <a:t>Object-Oriented </a:t>
            </a:r>
            <a:r>
              <a:rPr lang="en-US" b="1" dirty="0"/>
              <a:t>Programming</a:t>
            </a:r>
            <a:r>
              <a:rPr lang="en-US" dirty="0"/>
              <a:t> is a methodology or paradigm to design a program using classes and objects</a:t>
            </a:r>
            <a:r>
              <a:rPr lang="en-US" dirty="0" smtClean="0"/>
              <a:t>.</a:t>
            </a:r>
          </a:p>
          <a:p>
            <a:r>
              <a:rPr lang="en-US" dirty="0"/>
              <a:t>It simplifies </a:t>
            </a:r>
            <a:r>
              <a:rPr lang="en-US" dirty="0" smtClean="0"/>
              <a:t>some </a:t>
            </a:r>
            <a:r>
              <a:rPr lang="en-US" dirty="0"/>
              <a:t>concepts</a:t>
            </a:r>
            <a:r>
              <a:rPr lang="en-US" dirty="0" smtClean="0"/>
              <a:t>:</a:t>
            </a:r>
          </a:p>
          <a:p>
            <a:endParaRPr lang="en-US" dirty="0"/>
          </a:p>
          <a:p>
            <a:r>
              <a:rPr lang="en-US" b="1" dirty="0">
                <a:solidFill>
                  <a:schemeClr val="tx1"/>
                </a:solidFill>
                <a:effectLst>
                  <a:outerShdw blurRad="38100" dist="38100" dir="2700000" algn="tl">
                    <a:srgbClr val="000000">
                      <a:alpha val="43137"/>
                    </a:srgbClr>
                  </a:outerShdw>
                </a:effectLst>
              </a:rPr>
              <a:t>Object</a:t>
            </a:r>
          </a:p>
          <a:p>
            <a:r>
              <a:rPr lang="en-US" b="1" dirty="0">
                <a:solidFill>
                  <a:schemeClr val="tx1"/>
                </a:solidFill>
                <a:effectLst>
                  <a:outerShdw blurRad="38100" dist="38100" dir="2700000" algn="tl">
                    <a:srgbClr val="000000">
                      <a:alpha val="43137"/>
                    </a:srgbClr>
                  </a:outerShdw>
                </a:effectLst>
              </a:rPr>
              <a:t>Class</a:t>
            </a:r>
          </a:p>
          <a:p>
            <a:r>
              <a:rPr lang="en-US" b="1" dirty="0">
                <a:solidFill>
                  <a:schemeClr val="tx1"/>
                </a:solidFill>
                <a:effectLst>
                  <a:outerShdw blurRad="38100" dist="38100" dir="2700000" algn="tl">
                    <a:srgbClr val="000000">
                      <a:alpha val="43137"/>
                    </a:srgbClr>
                  </a:outerShdw>
                </a:effectLst>
              </a:rPr>
              <a:t>Inheritance</a:t>
            </a:r>
          </a:p>
          <a:p>
            <a:r>
              <a:rPr lang="en-US" b="1" dirty="0">
                <a:solidFill>
                  <a:schemeClr val="tx1"/>
                </a:solidFill>
                <a:effectLst>
                  <a:outerShdw blurRad="38100" dist="38100" dir="2700000" algn="tl">
                    <a:srgbClr val="000000">
                      <a:alpha val="43137"/>
                    </a:srgbClr>
                  </a:outerShdw>
                </a:effectLst>
              </a:rPr>
              <a:t>Polymorphism</a:t>
            </a:r>
          </a:p>
          <a:p>
            <a:r>
              <a:rPr lang="en-US" b="1" dirty="0">
                <a:solidFill>
                  <a:schemeClr val="tx1"/>
                </a:solidFill>
                <a:effectLst>
                  <a:outerShdw blurRad="38100" dist="38100" dir="2700000" algn="tl">
                    <a:srgbClr val="000000">
                      <a:alpha val="43137"/>
                    </a:srgbClr>
                  </a:outerShdw>
                </a:effectLst>
              </a:rPr>
              <a:t>Abstraction</a:t>
            </a:r>
          </a:p>
          <a:p>
            <a:r>
              <a:rPr lang="en-US" b="1" dirty="0" smtClean="0">
                <a:solidFill>
                  <a:schemeClr val="tx1"/>
                </a:solidFill>
                <a:effectLst>
                  <a:outerShdw blurRad="38100" dist="38100" dir="2700000" algn="tl">
                    <a:srgbClr val="000000">
                      <a:alpha val="43137"/>
                    </a:srgbClr>
                  </a:outerShdw>
                </a:effectLst>
              </a:rPr>
              <a:t>Encapsulation</a:t>
            </a:r>
          </a:p>
          <a:p>
            <a:r>
              <a:rPr lang="en-US" b="1" dirty="0" smtClean="0">
                <a:solidFill>
                  <a:schemeClr val="tx1"/>
                </a:solidFill>
                <a:effectLst>
                  <a:outerShdw blurRad="38100" dist="38100" dir="2700000" algn="tl">
                    <a:srgbClr val="000000">
                      <a:alpha val="43137"/>
                    </a:srgbClr>
                  </a:outerShdw>
                </a:effectLst>
              </a:rPr>
              <a:t>Interface</a:t>
            </a:r>
          </a:p>
          <a:p>
            <a:r>
              <a:rPr lang="en-US" b="1" dirty="0" smtClean="0">
                <a:solidFill>
                  <a:schemeClr val="tx1"/>
                </a:solidFill>
                <a:effectLst>
                  <a:outerShdw blurRad="38100" dist="38100" dir="2700000" algn="tl">
                    <a:srgbClr val="000000">
                      <a:alpha val="43137"/>
                    </a:srgbClr>
                  </a:outerShdw>
                </a:effectLst>
              </a:rPr>
              <a:t>Constructor</a:t>
            </a:r>
            <a:endParaRPr lang="en-US" b="1" dirty="0">
              <a:solidFill>
                <a:schemeClr val="tx1"/>
              </a:solidFill>
              <a:effectLst>
                <a:outerShdw blurRad="38100" dist="38100" dir="2700000" algn="tl">
                  <a:srgbClr val="000000">
                    <a:alpha val="43137"/>
                  </a:srgbClr>
                </a:outerShdw>
              </a:effectLst>
            </a:endParaRPr>
          </a:p>
          <a:p>
            <a:endParaRPr lang="en-US" dirty="0"/>
          </a:p>
        </p:txBody>
      </p:sp>
      <p:sp>
        <p:nvSpPr>
          <p:cNvPr id="6" name="Right Brace 5"/>
          <p:cNvSpPr/>
          <p:nvPr/>
        </p:nvSpPr>
        <p:spPr>
          <a:xfrm>
            <a:off x="4987636" y="3278909"/>
            <a:ext cx="711200" cy="2817091"/>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86763" y="3200859"/>
            <a:ext cx="2683012" cy="2676304"/>
          </a:xfrm>
          <a:prstGeom prst="rect">
            <a:avLst/>
          </a:prstGeom>
        </p:spPr>
      </p:pic>
    </p:spTree>
    <p:extLst>
      <p:ext uri="{BB962C8B-B14F-4D97-AF65-F5344CB8AC3E}">
        <p14:creationId xmlns:p14="http://schemas.microsoft.com/office/powerpoint/2010/main" val="1752978749"/>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0404" y="452718"/>
            <a:ext cx="9140430" cy="6099012"/>
          </a:xfrm>
        </p:spPr>
      </p:pic>
    </p:spTree>
    <p:extLst>
      <p:ext uri="{BB962C8B-B14F-4D97-AF65-F5344CB8AC3E}">
        <p14:creationId xmlns:p14="http://schemas.microsoft.com/office/powerpoint/2010/main" val="673851377"/>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flipH="1">
            <a:off x="5849917" y="335902"/>
            <a:ext cx="9331" cy="5561045"/>
          </a:xfrm>
          <a:prstGeom prst="line">
            <a:avLst/>
          </a:prstGeom>
        </p:spPr>
        <p:style>
          <a:lnRef idx="3">
            <a:schemeClr val="accent3"/>
          </a:lnRef>
          <a:fillRef idx="0">
            <a:schemeClr val="accent3"/>
          </a:fillRef>
          <a:effectRef idx="2">
            <a:schemeClr val="accent3"/>
          </a:effectRef>
          <a:fontRef idx="minor">
            <a:schemeClr val="tx1"/>
          </a:fontRef>
        </p:style>
      </p:cxnSp>
      <p:sp>
        <p:nvSpPr>
          <p:cNvPr id="6" name="TextBox 5"/>
          <p:cNvSpPr txBox="1"/>
          <p:nvPr/>
        </p:nvSpPr>
        <p:spPr>
          <a:xfrm>
            <a:off x="1361893" y="522514"/>
            <a:ext cx="2556588" cy="369332"/>
          </a:xfrm>
          <a:prstGeom prst="rect">
            <a:avLst/>
          </a:prstGeom>
          <a:noFill/>
          <a:ln>
            <a:solidFill>
              <a:srgbClr val="00B0F0"/>
            </a:solidFill>
          </a:ln>
        </p:spPr>
        <p:txBody>
          <a:bodyPr wrap="square" rtlCol="0">
            <a:spAutoFit/>
          </a:bodyPr>
          <a:lstStyle/>
          <a:p>
            <a:r>
              <a:rPr lang="en-US" b="1" dirty="0" smtClean="0"/>
              <a:t>Package 1</a:t>
            </a:r>
            <a:endParaRPr lang="en-US" b="1" dirty="0"/>
          </a:p>
        </p:txBody>
      </p:sp>
      <p:sp>
        <p:nvSpPr>
          <p:cNvPr id="7" name="TextBox 6"/>
          <p:cNvSpPr txBox="1"/>
          <p:nvPr/>
        </p:nvSpPr>
        <p:spPr>
          <a:xfrm>
            <a:off x="7056676" y="522514"/>
            <a:ext cx="2556588" cy="369332"/>
          </a:xfrm>
          <a:prstGeom prst="rect">
            <a:avLst/>
          </a:prstGeom>
          <a:noFill/>
          <a:ln>
            <a:solidFill>
              <a:srgbClr val="FF0000"/>
            </a:solidFill>
          </a:ln>
        </p:spPr>
        <p:txBody>
          <a:bodyPr wrap="square" rtlCol="0">
            <a:spAutoFit/>
          </a:bodyPr>
          <a:lstStyle/>
          <a:p>
            <a:r>
              <a:rPr lang="en-US" b="1" dirty="0" smtClean="0"/>
              <a:t>Package 2</a:t>
            </a:r>
            <a:endParaRPr lang="en-US" b="1" dirty="0"/>
          </a:p>
        </p:txBody>
      </p:sp>
      <p:sp>
        <p:nvSpPr>
          <p:cNvPr id="9" name="TextBox 8"/>
          <p:cNvSpPr txBox="1"/>
          <p:nvPr/>
        </p:nvSpPr>
        <p:spPr>
          <a:xfrm>
            <a:off x="1361893" y="1551991"/>
            <a:ext cx="2556588" cy="369332"/>
          </a:xfrm>
          <a:prstGeom prst="rect">
            <a:avLst/>
          </a:prstGeom>
          <a:noFill/>
          <a:ln>
            <a:solidFill>
              <a:srgbClr val="00B0F0"/>
            </a:solidFill>
          </a:ln>
        </p:spPr>
        <p:txBody>
          <a:bodyPr wrap="square" rtlCol="0">
            <a:spAutoFit/>
          </a:bodyPr>
          <a:lstStyle/>
          <a:p>
            <a:r>
              <a:rPr lang="en-US" b="1" dirty="0" smtClean="0"/>
              <a:t>Class  1</a:t>
            </a:r>
            <a:endParaRPr lang="en-US" b="1" dirty="0"/>
          </a:p>
        </p:txBody>
      </p:sp>
      <p:sp>
        <p:nvSpPr>
          <p:cNvPr id="10" name="TextBox 9"/>
          <p:cNvSpPr txBox="1"/>
          <p:nvPr/>
        </p:nvSpPr>
        <p:spPr>
          <a:xfrm>
            <a:off x="7056676" y="1803918"/>
            <a:ext cx="2556588" cy="369332"/>
          </a:xfrm>
          <a:prstGeom prst="rect">
            <a:avLst/>
          </a:prstGeom>
          <a:noFill/>
          <a:ln>
            <a:solidFill>
              <a:srgbClr val="FF0000"/>
            </a:solidFill>
          </a:ln>
        </p:spPr>
        <p:txBody>
          <a:bodyPr wrap="square" rtlCol="0">
            <a:spAutoFit/>
          </a:bodyPr>
          <a:lstStyle/>
          <a:p>
            <a:r>
              <a:rPr lang="en-US" b="1" dirty="0" smtClean="0"/>
              <a:t>Class 2</a:t>
            </a:r>
            <a:endParaRPr lang="en-US" b="1" dirty="0"/>
          </a:p>
        </p:txBody>
      </p:sp>
      <p:sp>
        <p:nvSpPr>
          <p:cNvPr id="11" name="TextBox 10"/>
          <p:cNvSpPr txBox="1"/>
          <p:nvPr/>
        </p:nvSpPr>
        <p:spPr>
          <a:xfrm>
            <a:off x="6975809" y="3116424"/>
            <a:ext cx="4080589" cy="369332"/>
          </a:xfrm>
          <a:prstGeom prst="rect">
            <a:avLst/>
          </a:prstGeom>
          <a:noFill/>
          <a:ln>
            <a:solidFill>
              <a:srgbClr val="FF0000"/>
            </a:solidFill>
          </a:ln>
        </p:spPr>
        <p:txBody>
          <a:bodyPr wrap="square" rtlCol="0">
            <a:spAutoFit/>
          </a:bodyPr>
          <a:lstStyle/>
          <a:p>
            <a:r>
              <a:rPr lang="en-US" b="1" dirty="0" smtClean="0"/>
              <a:t>Subclass 2(class2 extends class1)</a:t>
            </a:r>
            <a:endParaRPr lang="en-US" b="1" dirty="0"/>
          </a:p>
        </p:txBody>
      </p:sp>
      <p:sp>
        <p:nvSpPr>
          <p:cNvPr id="16" name="TextBox 15"/>
          <p:cNvSpPr txBox="1"/>
          <p:nvPr/>
        </p:nvSpPr>
        <p:spPr>
          <a:xfrm>
            <a:off x="1448979" y="2665444"/>
            <a:ext cx="2556588" cy="646331"/>
          </a:xfrm>
          <a:prstGeom prst="rect">
            <a:avLst/>
          </a:prstGeom>
          <a:noFill/>
          <a:ln>
            <a:solidFill>
              <a:srgbClr val="00B0F0"/>
            </a:solidFill>
          </a:ln>
        </p:spPr>
        <p:txBody>
          <a:bodyPr wrap="square" rtlCol="0">
            <a:spAutoFit/>
          </a:bodyPr>
          <a:lstStyle/>
          <a:p>
            <a:r>
              <a:rPr lang="en-US" b="1" dirty="0" smtClean="0"/>
              <a:t>Other Class/Sub class  1</a:t>
            </a:r>
            <a:endParaRPr lang="en-US" b="1" dirty="0"/>
          </a:p>
        </p:txBody>
      </p:sp>
      <p:sp>
        <p:nvSpPr>
          <p:cNvPr id="17" name="TextBox 16"/>
          <p:cNvSpPr txBox="1"/>
          <p:nvPr/>
        </p:nvSpPr>
        <p:spPr>
          <a:xfrm>
            <a:off x="2095901" y="4596881"/>
            <a:ext cx="2556588" cy="369332"/>
          </a:xfrm>
          <a:prstGeom prst="rect">
            <a:avLst/>
          </a:prstGeom>
          <a:noFill/>
          <a:ln>
            <a:solidFill>
              <a:srgbClr val="00B0F0"/>
            </a:solidFill>
          </a:ln>
        </p:spPr>
        <p:txBody>
          <a:bodyPr wrap="square" rtlCol="0">
            <a:spAutoFit/>
          </a:bodyPr>
          <a:lstStyle/>
          <a:p>
            <a:r>
              <a:rPr lang="en-US" b="1" dirty="0" smtClean="0"/>
              <a:t>Private</a:t>
            </a:r>
            <a:endParaRPr lang="en-US" b="1" dirty="0"/>
          </a:p>
        </p:txBody>
      </p:sp>
      <p:cxnSp>
        <p:nvCxnSpPr>
          <p:cNvPr id="19" name="Curved Connector 18"/>
          <p:cNvCxnSpPr>
            <a:endCxn id="16" idx="3"/>
          </p:cNvCxnSpPr>
          <p:nvPr/>
        </p:nvCxnSpPr>
        <p:spPr>
          <a:xfrm rot="16200000" flipV="1">
            <a:off x="3524893" y="3469285"/>
            <a:ext cx="1608271" cy="646922"/>
          </a:xfrm>
          <a:prstGeom prst="curvedConnector2">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20" name="Curved Connector 19"/>
          <p:cNvCxnSpPr>
            <a:stCxn id="17" idx="3"/>
            <a:endCxn id="11" idx="1"/>
          </p:cNvCxnSpPr>
          <p:nvPr/>
        </p:nvCxnSpPr>
        <p:spPr>
          <a:xfrm flipV="1">
            <a:off x="4652489" y="3301090"/>
            <a:ext cx="2323320" cy="1480457"/>
          </a:xfrm>
          <a:prstGeom prst="curvedConnector3">
            <a:avLst>
              <a:gd name="adj1" fmla="val 50000"/>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21" name="Curved Connector 20"/>
          <p:cNvCxnSpPr>
            <a:endCxn id="6" idx="3"/>
          </p:cNvCxnSpPr>
          <p:nvPr/>
        </p:nvCxnSpPr>
        <p:spPr>
          <a:xfrm rot="16200000" flipV="1">
            <a:off x="2340635" y="2285026"/>
            <a:ext cx="3889700" cy="734007"/>
          </a:xfrm>
          <a:prstGeom prst="curvedConnector2">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22" name="Curved Connector 21"/>
          <p:cNvCxnSpPr>
            <a:endCxn id="7" idx="1"/>
          </p:cNvCxnSpPr>
          <p:nvPr/>
        </p:nvCxnSpPr>
        <p:spPr>
          <a:xfrm rot="5400000" flipH="1" flipV="1">
            <a:off x="3874743" y="1414948"/>
            <a:ext cx="3889700" cy="2474165"/>
          </a:xfrm>
          <a:prstGeom prst="curvedConnector2">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23" name="Curved Connector 22"/>
          <p:cNvCxnSpPr>
            <a:endCxn id="9" idx="3"/>
          </p:cNvCxnSpPr>
          <p:nvPr/>
        </p:nvCxnSpPr>
        <p:spPr>
          <a:xfrm rot="16200000" flipV="1">
            <a:off x="2835158" y="2819981"/>
            <a:ext cx="2860223" cy="693575"/>
          </a:xfrm>
          <a:prstGeom prst="curvedConnector2">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33" name="Curved Connector 32"/>
          <p:cNvCxnSpPr>
            <a:endCxn id="10" idx="1"/>
          </p:cNvCxnSpPr>
          <p:nvPr/>
        </p:nvCxnSpPr>
        <p:spPr>
          <a:xfrm rot="5400000" flipH="1" flipV="1">
            <a:off x="4524194" y="2076450"/>
            <a:ext cx="2620347" cy="2444617"/>
          </a:xfrm>
          <a:prstGeom prst="curvedConnector2">
            <a:avLst/>
          </a:prstGeom>
          <a:ln>
            <a:tailEnd type="triangle"/>
          </a:ln>
        </p:spPr>
        <p:style>
          <a:lnRef idx="3">
            <a:schemeClr val="accent6"/>
          </a:lnRef>
          <a:fillRef idx="0">
            <a:schemeClr val="accent6"/>
          </a:fillRef>
          <a:effectRef idx="2">
            <a:schemeClr val="accent6"/>
          </a:effectRef>
          <a:fontRef idx="minor">
            <a:schemeClr val="tx1"/>
          </a:fontRef>
        </p:style>
      </p:cxnSp>
      <p:sp>
        <p:nvSpPr>
          <p:cNvPr id="2" name="Multiply 1"/>
          <p:cNvSpPr/>
          <p:nvPr/>
        </p:nvSpPr>
        <p:spPr>
          <a:xfrm>
            <a:off x="5221657" y="1395751"/>
            <a:ext cx="709126" cy="436594"/>
          </a:xfrm>
          <a:prstGeom prst="mathMultiply">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a:solidFill>
                <a:schemeClr val="tx1"/>
              </a:solidFill>
            </a:endParaRPr>
          </a:p>
        </p:txBody>
      </p:sp>
      <p:sp>
        <p:nvSpPr>
          <p:cNvPr id="18" name="Multiply 17"/>
          <p:cNvSpPr/>
          <p:nvPr/>
        </p:nvSpPr>
        <p:spPr>
          <a:xfrm>
            <a:off x="5919896" y="1961662"/>
            <a:ext cx="709126" cy="436594"/>
          </a:xfrm>
          <a:prstGeom prst="mathMultiply">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a:solidFill>
                <a:schemeClr val="tx1"/>
              </a:solidFill>
            </a:endParaRPr>
          </a:p>
        </p:txBody>
      </p:sp>
      <p:sp>
        <p:nvSpPr>
          <p:cNvPr id="24" name="Multiply 23"/>
          <p:cNvSpPr/>
          <p:nvPr/>
        </p:nvSpPr>
        <p:spPr>
          <a:xfrm>
            <a:off x="5954109" y="3272805"/>
            <a:ext cx="709126" cy="436594"/>
          </a:xfrm>
          <a:prstGeom prst="mathMultiply">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a:solidFill>
                <a:schemeClr val="tx1"/>
              </a:solidFill>
            </a:endParaRPr>
          </a:p>
        </p:txBody>
      </p:sp>
      <p:sp>
        <p:nvSpPr>
          <p:cNvPr id="25" name="Multiply 24"/>
          <p:cNvSpPr/>
          <p:nvPr/>
        </p:nvSpPr>
        <p:spPr>
          <a:xfrm>
            <a:off x="3902931" y="2957887"/>
            <a:ext cx="709126" cy="436594"/>
          </a:xfrm>
          <a:prstGeom prst="mathMultiply">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a:solidFill>
                <a:schemeClr val="tx1"/>
              </a:solidFill>
            </a:endParaRPr>
          </a:p>
        </p:txBody>
      </p:sp>
      <p:sp>
        <p:nvSpPr>
          <p:cNvPr id="26" name="Multiply 25"/>
          <p:cNvSpPr/>
          <p:nvPr/>
        </p:nvSpPr>
        <p:spPr>
          <a:xfrm>
            <a:off x="3873383" y="959157"/>
            <a:ext cx="709126" cy="436594"/>
          </a:xfrm>
          <a:prstGeom prst="mathMultiply">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a:solidFill>
                <a:schemeClr val="tx1"/>
              </a:solidFill>
            </a:endParaRPr>
          </a:p>
        </p:txBody>
      </p:sp>
    </p:spTree>
    <p:extLst>
      <p:ext uri="{BB962C8B-B14F-4D97-AF65-F5344CB8AC3E}">
        <p14:creationId xmlns:p14="http://schemas.microsoft.com/office/powerpoint/2010/main" val="347143641"/>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nvPr>
        </p:nvGraphicFramePr>
        <p:xfrm>
          <a:off x="914401" y="709125"/>
          <a:ext cx="10534260" cy="5477421"/>
        </p:xfrm>
        <a:graphic>
          <a:graphicData uri="http://schemas.openxmlformats.org/drawingml/2006/table">
            <a:tbl>
              <a:tblPr/>
              <a:tblGrid>
                <a:gridCol w="2106852">
                  <a:extLst>
                    <a:ext uri="{9D8B030D-6E8A-4147-A177-3AD203B41FA5}">
                      <a16:colId xmlns:a16="http://schemas.microsoft.com/office/drawing/2014/main" val="20000"/>
                    </a:ext>
                  </a:extLst>
                </a:gridCol>
                <a:gridCol w="2106852">
                  <a:extLst>
                    <a:ext uri="{9D8B030D-6E8A-4147-A177-3AD203B41FA5}">
                      <a16:colId xmlns:a16="http://schemas.microsoft.com/office/drawing/2014/main" val="20001"/>
                    </a:ext>
                  </a:extLst>
                </a:gridCol>
                <a:gridCol w="2106852">
                  <a:extLst>
                    <a:ext uri="{9D8B030D-6E8A-4147-A177-3AD203B41FA5}">
                      <a16:colId xmlns:a16="http://schemas.microsoft.com/office/drawing/2014/main" val="20002"/>
                    </a:ext>
                  </a:extLst>
                </a:gridCol>
                <a:gridCol w="2106852">
                  <a:extLst>
                    <a:ext uri="{9D8B030D-6E8A-4147-A177-3AD203B41FA5}">
                      <a16:colId xmlns:a16="http://schemas.microsoft.com/office/drawing/2014/main" val="20003"/>
                    </a:ext>
                  </a:extLst>
                </a:gridCol>
                <a:gridCol w="2106852">
                  <a:extLst>
                    <a:ext uri="{9D8B030D-6E8A-4147-A177-3AD203B41FA5}">
                      <a16:colId xmlns:a16="http://schemas.microsoft.com/office/drawing/2014/main" val="20004"/>
                    </a:ext>
                  </a:extLst>
                </a:gridCol>
              </a:tblGrid>
              <a:tr h="1230347">
                <a:tc>
                  <a:txBody>
                    <a:bodyPr/>
                    <a:lstStyle/>
                    <a:p>
                      <a:pPr algn="l" fontAlgn="t"/>
                      <a:r>
                        <a:rPr lang="en-US" dirty="0">
                          <a:solidFill>
                            <a:srgbClr val="000000"/>
                          </a:solidFill>
                          <a:effectLst/>
                          <a:latin typeface="times new roman" panose="02020603050405020304" pitchFamily="18" charset="0"/>
                        </a:rPr>
                        <a:t>Access Modifier</a:t>
                      </a:r>
                    </a:p>
                  </a:txBody>
                  <a:tcPr marL="31750" marR="31750" marT="31750" marB="31750">
                    <a:lnL w="6350" cap="flat" cmpd="sng" algn="ctr">
                      <a:solidFill>
                        <a:srgbClr val="D06877"/>
                      </a:solidFill>
                      <a:prstDash val="solid"/>
                      <a:round/>
                      <a:headEnd type="none" w="med" len="med"/>
                      <a:tailEnd type="none" w="med" len="med"/>
                    </a:lnL>
                    <a:lnR w="6350" cap="flat" cmpd="sng" algn="ctr">
                      <a:solidFill>
                        <a:srgbClr val="D06877"/>
                      </a:solidFill>
                      <a:prstDash val="solid"/>
                      <a:round/>
                      <a:headEnd type="none" w="med" len="med"/>
                      <a:tailEnd type="none" w="med" len="med"/>
                    </a:lnR>
                    <a:lnT w="6350" cap="flat" cmpd="sng" algn="ctr">
                      <a:solidFill>
                        <a:srgbClr val="D06877"/>
                      </a:solidFill>
                      <a:prstDash val="solid"/>
                      <a:round/>
                      <a:headEnd type="none" w="med" len="med"/>
                      <a:tailEnd type="none" w="med" len="med"/>
                    </a:lnT>
                    <a:lnB w="6350" cap="flat" cmpd="sng" algn="ctr">
                      <a:solidFill>
                        <a:srgbClr val="FFC0CB"/>
                      </a:solidFill>
                      <a:prstDash val="solid"/>
                      <a:round/>
                      <a:headEnd type="none" w="med" len="med"/>
                      <a:tailEnd type="none" w="med" len="med"/>
                    </a:lnB>
                    <a:solidFill>
                      <a:srgbClr val="F6FFE1"/>
                    </a:solidFill>
                  </a:tcPr>
                </a:tc>
                <a:tc>
                  <a:txBody>
                    <a:bodyPr/>
                    <a:lstStyle/>
                    <a:p>
                      <a:pPr algn="l" fontAlgn="t"/>
                      <a:r>
                        <a:rPr lang="en-US">
                          <a:solidFill>
                            <a:srgbClr val="000000"/>
                          </a:solidFill>
                          <a:effectLst/>
                          <a:latin typeface="times new roman" panose="02020603050405020304" pitchFamily="18" charset="0"/>
                        </a:rPr>
                        <a:t>within class</a:t>
                      </a:r>
                    </a:p>
                  </a:txBody>
                  <a:tcPr marL="31750" marR="31750" marT="31750" marB="31750">
                    <a:lnL w="6350" cap="flat" cmpd="sng" algn="ctr">
                      <a:solidFill>
                        <a:srgbClr val="D06877"/>
                      </a:solidFill>
                      <a:prstDash val="solid"/>
                      <a:round/>
                      <a:headEnd type="none" w="med" len="med"/>
                      <a:tailEnd type="none" w="med" len="med"/>
                    </a:lnL>
                    <a:lnR w="6350" cap="flat" cmpd="sng" algn="ctr">
                      <a:solidFill>
                        <a:srgbClr val="D06877"/>
                      </a:solidFill>
                      <a:prstDash val="solid"/>
                      <a:round/>
                      <a:headEnd type="none" w="med" len="med"/>
                      <a:tailEnd type="none" w="med" len="med"/>
                    </a:lnR>
                    <a:lnT w="6350" cap="flat" cmpd="sng" algn="ctr">
                      <a:solidFill>
                        <a:srgbClr val="D06877"/>
                      </a:solidFill>
                      <a:prstDash val="solid"/>
                      <a:round/>
                      <a:headEnd type="none" w="med" len="med"/>
                      <a:tailEnd type="none" w="med" len="med"/>
                    </a:lnT>
                    <a:lnB w="6350" cap="flat" cmpd="sng" algn="ctr">
                      <a:solidFill>
                        <a:srgbClr val="FFC0CB"/>
                      </a:solidFill>
                      <a:prstDash val="solid"/>
                      <a:round/>
                      <a:headEnd type="none" w="med" len="med"/>
                      <a:tailEnd type="none" w="med" len="med"/>
                    </a:lnB>
                    <a:solidFill>
                      <a:srgbClr val="F6FFE1"/>
                    </a:solidFill>
                  </a:tcPr>
                </a:tc>
                <a:tc>
                  <a:txBody>
                    <a:bodyPr/>
                    <a:lstStyle/>
                    <a:p>
                      <a:pPr algn="l" fontAlgn="t"/>
                      <a:r>
                        <a:rPr lang="en-US" dirty="0">
                          <a:solidFill>
                            <a:srgbClr val="000000"/>
                          </a:solidFill>
                          <a:effectLst/>
                          <a:latin typeface="times new roman" panose="02020603050405020304" pitchFamily="18" charset="0"/>
                        </a:rPr>
                        <a:t>within package</a:t>
                      </a:r>
                    </a:p>
                  </a:txBody>
                  <a:tcPr marL="31750" marR="31750" marT="31750" marB="31750">
                    <a:lnL w="6350" cap="flat" cmpd="sng" algn="ctr">
                      <a:solidFill>
                        <a:srgbClr val="D06877"/>
                      </a:solidFill>
                      <a:prstDash val="solid"/>
                      <a:round/>
                      <a:headEnd type="none" w="med" len="med"/>
                      <a:tailEnd type="none" w="med" len="med"/>
                    </a:lnL>
                    <a:lnR w="6350" cap="flat" cmpd="sng" algn="ctr">
                      <a:solidFill>
                        <a:srgbClr val="D06877"/>
                      </a:solidFill>
                      <a:prstDash val="solid"/>
                      <a:round/>
                      <a:headEnd type="none" w="med" len="med"/>
                      <a:tailEnd type="none" w="med" len="med"/>
                    </a:lnR>
                    <a:lnT w="6350" cap="flat" cmpd="sng" algn="ctr">
                      <a:solidFill>
                        <a:srgbClr val="D06877"/>
                      </a:solidFill>
                      <a:prstDash val="solid"/>
                      <a:round/>
                      <a:headEnd type="none" w="med" len="med"/>
                      <a:tailEnd type="none" w="med" len="med"/>
                    </a:lnT>
                    <a:lnB w="6350" cap="flat" cmpd="sng" algn="ctr">
                      <a:solidFill>
                        <a:srgbClr val="FFC0CB"/>
                      </a:solidFill>
                      <a:prstDash val="solid"/>
                      <a:round/>
                      <a:headEnd type="none" w="med" len="med"/>
                      <a:tailEnd type="none" w="med" len="med"/>
                    </a:lnB>
                    <a:solidFill>
                      <a:srgbClr val="F6FFE1"/>
                    </a:solidFill>
                  </a:tcPr>
                </a:tc>
                <a:tc>
                  <a:txBody>
                    <a:bodyPr/>
                    <a:lstStyle/>
                    <a:p>
                      <a:pPr algn="l" fontAlgn="t"/>
                      <a:r>
                        <a:rPr lang="en-US">
                          <a:solidFill>
                            <a:srgbClr val="000000"/>
                          </a:solidFill>
                          <a:effectLst/>
                          <a:latin typeface="times new roman" panose="02020603050405020304" pitchFamily="18" charset="0"/>
                        </a:rPr>
                        <a:t>outside package by subclass only</a:t>
                      </a:r>
                    </a:p>
                  </a:txBody>
                  <a:tcPr marL="31750" marR="31750" marT="31750" marB="31750">
                    <a:lnL w="6350" cap="flat" cmpd="sng" algn="ctr">
                      <a:solidFill>
                        <a:srgbClr val="D06877"/>
                      </a:solidFill>
                      <a:prstDash val="solid"/>
                      <a:round/>
                      <a:headEnd type="none" w="med" len="med"/>
                      <a:tailEnd type="none" w="med" len="med"/>
                    </a:lnL>
                    <a:lnR w="6350" cap="flat" cmpd="sng" algn="ctr">
                      <a:solidFill>
                        <a:srgbClr val="D06877"/>
                      </a:solidFill>
                      <a:prstDash val="solid"/>
                      <a:round/>
                      <a:headEnd type="none" w="med" len="med"/>
                      <a:tailEnd type="none" w="med" len="med"/>
                    </a:lnR>
                    <a:lnT w="6350" cap="flat" cmpd="sng" algn="ctr">
                      <a:solidFill>
                        <a:srgbClr val="D06877"/>
                      </a:solidFill>
                      <a:prstDash val="solid"/>
                      <a:round/>
                      <a:headEnd type="none" w="med" len="med"/>
                      <a:tailEnd type="none" w="med" len="med"/>
                    </a:lnT>
                    <a:lnB w="6350" cap="flat" cmpd="sng" algn="ctr">
                      <a:solidFill>
                        <a:srgbClr val="FFC0CB"/>
                      </a:solidFill>
                      <a:prstDash val="solid"/>
                      <a:round/>
                      <a:headEnd type="none" w="med" len="med"/>
                      <a:tailEnd type="none" w="med" len="med"/>
                    </a:lnB>
                    <a:solidFill>
                      <a:srgbClr val="F6FFE1"/>
                    </a:solidFill>
                  </a:tcPr>
                </a:tc>
                <a:tc>
                  <a:txBody>
                    <a:bodyPr/>
                    <a:lstStyle/>
                    <a:p>
                      <a:pPr algn="l" fontAlgn="t"/>
                      <a:r>
                        <a:rPr lang="en-US">
                          <a:solidFill>
                            <a:srgbClr val="000000"/>
                          </a:solidFill>
                          <a:effectLst/>
                          <a:latin typeface="times new roman" panose="02020603050405020304" pitchFamily="18" charset="0"/>
                        </a:rPr>
                        <a:t>outside package</a:t>
                      </a:r>
                    </a:p>
                  </a:txBody>
                  <a:tcPr marL="31750" marR="31750" marT="31750" marB="31750">
                    <a:lnL w="6350" cap="flat" cmpd="sng" algn="ctr">
                      <a:solidFill>
                        <a:srgbClr val="D06877"/>
                      </a:solidFill>
                      <a:prstDash val="solid"/>
                      <a:round/>
                      <a:headEnd type="none" w="med" len="med"/>
                      <a:tailEnd type="none" w="med" len="med"/>
                    </a:lnL>
                    <a:lnR w="6350" cap="flat" cmpd="sng" algn="ctr">
                      <a:solidFill>
                        <a:srgbClr val="D06877"/>
                      </a:solidFill>
                      <a:prstDash val="solid"/>
                      <a:round/>
                      <a:headEnd type="none" w="med" len="med"/>
                      <a:tailEnd type="none" w="med" len="med"/>
                    </a:lnR>
                    <a:lnT w="6350" cap="flat" cmpd="sng" algn="ctr">
                      <a:solidFill>
                        <a:srgbClr val="D06877"/>
                      </a:solidFill>
                      <a:prstDash val="solid"/>
                      <a:round/>
                      <a:headEnd type="none" w="med" len="med"/>
                      <a:tailEnd type="none" w="med" len="med"/>
                    </a:lnT>
                    <a:lnB w="6350" cap="flat" cmpd="sng" algn="ctr">
                      <a:solidFill>
                        <a:srgbClr val="FFC0CB"/>
                      </a:solidFill>
                      <a:prstDash val="solid"/>
                      <a:round/>
                      <a:headEnd type="none" w="med" len="med"/>
                      <a:tailEnd type="none" w="med" len="med"/>
                    </a:lnB>
                    <a:solidFill>
                      <a:srgbClr val="F6FFE1"/>
                    </a:solidFill>
                  </a:tcPr>
                </a:tc>
                <a:extLst>
                  <a:ext uri="{0D108BD9-81ED-4DB2-BD59-A6C34878D82A}">
                    <a16:rowId xmlns:a16="http://schemas.microsoft.com/office/drawing/2014/main" val="10000"/>
                  </a:ext>
                </a:extLst>
              </a:tr>
              <a:tr h="684743">
                <a:tc>
                  <a:txBody>
                    <a:bodyPr/>
                    <a:lstStyle/>
                    <a:p>
                      <a:pPr algn="just" fontAlgn="t"/>
                      <a:r>
                        <a:rPr lang="en-US" b="1" i="0">
                          <a:solidFill>
                            <a:srgbClr val="000000"/>
                          </a:solidFill>
                          <a:effectLst/>
                          <a:latin typeface="verdana" panose="020B0604030504040204" pitchFamily="34" charset="0"/>
                        </a:rPr>
                        <a:t>Private</a:t>
                      </a:r>
                      <a:endParaRPr lang="en-US" b="0" i="0">
                        <a:solidFill>
                          <a:srgbClr val="000000"/>
                        </a:solidFill>
                        <a:effectLst/>
                        <a:latin typeface="verdana" panose="020B0604030504040204" pitchFamily="34" charset="0"/>
                      </a:endParaRPr>
                    </a:p>
                  </a:txBody>
                  <a:tcPr marL="31750" marR="31750" marT="31750" marB="31750">
                    <a:lnL w="6350" cap="flat" cmpd="sng" algn="ctr">
                      <a:solidFill>
                        <a:srgbClr val="FFC0CB"/>
                      </a:solidFill>
                      <a:prstDash val="solid"/>
                      <a:round/>
                      <a:headEnd type="none" w="med" len="med"/>
                      <a:tailEnd type="none" w="med" len="med"/>
                    </a:lnL>
                    <a:lnR w="6350" cap="flat" cmpd="sng" algn="ctr">
                      <a:solidFill>
                        <a:srgbClr val="FFC0CB"/>
                      </a:solidFill>
                      <a:prstDash val="solid"/>
                      <a:round/>
                      <a:headEnd type="none" w="med" len="med"/>
                      <a:tailEnd type="none" w="med" len="med"/>
                    </a:lnR>
                    <a:lnT w="6350" cap="flat" cmpd="sng" algn="ctr">
                      <a:solidFill>
                        <a:srgbClr val="FFC0CB"/>
                      </a:solidFill>
                      <a:prstDash val="solid"/>
                      <a:round/>
                      <a:headEnd type="none" w="med" len="med"/>
                      <a:tailEnd type="none" w="med" len="med"/>
                    </a:lnT>
                    <a:lnB w="6350" cap="flat" cmpd="sng" algn="ctr">
                      <a:solidFill>
                        <a:srgbClr val="FFC0CB"/>
                      </a:solidFill>
                      <a:prstDash val="solid"/>
                      <a:round/>
                      <a:headEnd type="none" w="med" len="med"/>
                      <a:tailEnd type="none" w="med" len="med"/>
                    </a:lnB>
                    <a:solidFill>
                      <a:srgbClr val="FFFFFF"/>
                    </a:solidFill>
                  </a:tcPr>
                </a:tc>
                <a:tc>
                  <a:txBody>
                    <a:bodyPr/>
                    <a:lstStyle/>
                    <a:p>
                      <a:pPr algn="just" fontAlgn="t"/>
                      <a:r>
                        <a:rPr lang="en-US" b="0" i="0">
                          <a:solidFill>
                            <a:srgbClr val="000000"/>
                          </a:solidFill>
                          <a:effectLst/>
                          <a:latin typeface="verdana" panose="020B0604030504040204" pitchFamily="34" charset="0"/>
                        </a:rPr>
                        <a:t>Y</a:t>
                      </a:r>
                    </a:p>
                  </a:txBody>
                  <a:tcPr marL="31750" marR="31750" marT="31750" marB="31750">
                    <a:lnL w="6350" cap="flat" cmpd="sng" algn="ctr">
                      <a:solidFill>
                        <a:srgbClr val="FFC0CB"/>
                      </a:solidFill>
                      <a:prstDash val="solid"/>
                      <a:round/>
                      <a:headEnd type="none" w="med" len="med"/>
                      <a:tailEnd type="none" w="med" len="med"/>
                    </a:lnL>
                    <a:lnR w="6350" cap="flat" cmpd="sng" algn="ctr">
                      <a:solidFill>
                        <a:srgbClr val="FFC0CB"/>
                      </a:solidFill>
                      <a:prstDash val="solid"/>
                      <a:round/>
                      <a:headEnd type="none" w="med" len="med"/>
                      <a:tailEnd type="none" w="med" len="med"/>
                    </a:lnR>
                    <a:lnT w="6350" cap="flat" cmpd="sng" algn="ctr">
                      <a:solidFill>
                        <a:srgbClr val="FFC0CB"/>
                      </a:solidFill>
                      <a:prstDash val="solid"/>
                      <a:round/>
                      <a:headEnd type="none" w="med" len="med"/>
                      <a:tailEnd type="none" w="med" len="med"/>
                    </a:lnT>
                    <a:lnB w="6350" cap="flat" cmpd="sng" algn="ctr">
                      <a:solidFill>
                        <a:srgbClr val="FFC0CB"/>
                      </a:solidFill>
                      <a:prstDash val="solid"/>
                      <a:round/>
                      <a:headEnd type="none" w="med" len="med"/>
                      <a:tailEnd type="none" w="med" len="med"/>
                    </a:lnB>
                    <a:solidFill>
                      <a:srgbClr val="FFFFFF"/>
                    </a:solidFill>
                  </a:tcPr>
                </a:tc>
                <a:tc>
                  <a:txBody>
                    <a:bodyPr/>
                    <a:lstStyle/>
                    <a:p>
                      <a:pPr algn="just" fontAlgn="t"/>
                      <a:r>
                        <a:rPr lang="en-US" b="0" i="0" dirty="0" smtClean="0">
                          <a:solidFill>
                            <a:srgbClr val="000000"/>
                          </a:solidFill>
                          <a:effectLst/>
                          <a:latin typeface="verdana" panose="020B0604030504040204" pitchFamily="34" charset="0"/>
                        </a:rPr>
                        <a:t>N</a:t>
                      </a:r>
                    </a:p>
                    <a:p>
                      <a:pPr algn="just" fontAlgn="t"/>
                      <a:endParaRPr lang="en-US" b="0" i="0" dirty="0" smtClean="0">
                        <a:solidFill>
                          <a:srgbClr val="000000"/>
                        </a:solidFill>
                        <a:effectLst/>
                        <a:latin typeface="verdana" panose="020B0604030504040204" pitchFamily="34" charset="0"/>
                      </a:endParaRPr>
                    </a:p>
                    <a:p>
                      <a:pPr algn="just" fontAlgn="t"/>
                      <a:endParaRPr lang="en-US" b="0" i="0" dirty="0" smtClean="0">
                        <a:solidFill>
                          <a:srgbClr val="000000"/>
                        </a:solidFill>
                        <a:effectLst/>
                        <a:latin typeface="verdana" panose="020B0604030504040204" pitchFamily="34" charset="0"/>
                      </a:endParaRPr>
                    </a:p>
                    <a:p>
                      <a:pPr algn="just" fontAlgn="t"/>
                      <a:endParaRPr lang="en-US" b="0" i="0" dirty="0">
                        <a:solidFill>
                          <a:srgbClr val="000000"/>
                        </a:solidFill>
                        <a:effectLst/>
                        <a:latin typeface="verdana" panose="020B0604030504040204" pitchFamily="34" charset="0"/>
                      </a:endParaRPr>
                    </a:p>
                  </a:txBody>
                  <a:tcPr marL="31750" marR="31750" marT="31750" marB="31750">
                    <a:lnL w="6350" cap="flat" cmpd="sng" algn="ctr">
                      <a:solidFill>
                        <a:srgbClr val="FFC0CB"/>
                      </a:solidFill>
                      <a:prstDash val="solid"/>
                      <a:round/>
                      <a:headEnd type="none" w="med" len="med"/>
                      <a:tailEnd type="none" w="med" len="med"/>
                    </a:lnL>
                    <a:lnR w="6350" cap="flat" cmpd="sng" algn="ctr">
                      <a:solidFill>
                        <a:srgbClr val="FFC0CB"/>
                      </a:solidFill>
                      <a:prstDash val="solid"/>
                      <a:round/>
                      <a:headEnd type="none" w="med" len="med"/>
                      <a:tailEnd type="none" w="med" len="med"/>
                    </a:lnR>
                    <a:lnT w="6350" cap="flat" cmpd="sng" algn="ctr">
                      <a:solidFill>
                        <a:srgbClr val="FFC0CB"/>
                      </a:solidFill>
                      <a:prstDash val="solid"/>
                      <a:round/>
                      <a:headEnd type="none" w="med" len="med"/>
                      <a:tailEnd type="none" w="med" len="med"/>
                    </a:lnT>
                    <a:lnB w="6350" cap="flat" cmpd="sng" algn="ctr">
                      <a:solidFill>
                        <a:srgbClr val="FFC0CB"/>
                      </a:solidFill>
                      <a:prstDash val="solid"/>
                      <a:round/>
                      <a:headEnd type="none" w="med" len="med"/>
                      <a:tailEnd type="none" w="med" len="med"/>
                    </a:lnB>
                    <a:solidFill>
                      <a:srgbClr val="FFFFFF"/>
                    </a:solidFill>
                  </a:tcPr>
                </a:tc>
                <a:tc>
                  <a:txBody>
                    <a:bodyPr/>
                    <a:lstStyle/>
                    <a:p>
                      <a:pPr algn="just" fontAlgn="t"/>
                      <a:r>
                        <a:rPr lang="en-US" b="0" i="0">
                          <a:solidFill>
                            <a:srgbClr val="000000"/>
                          </a:solidFill>
                          <a:effectLst/>
                          <a:latin typeface="verdana" panose="020B0604030504040204" pitchFamily="34" charset="0"/>
                        </a:rPr>
                        <a:t>N</a:t>
                      </a:r>
                    </a:p>
                  </a:txBody>
                  <a:tcPr marL="31750" marR="31750" marT="31750" marB="31750">
                    <a:lnL w="6350" cap="flat" cmpd="sng" algn="ctr">
                      <a:solidFill>
                        <a:srgbClr val="FFC0CB"/>
                      </a:solidFill>
                      <a:prstDash val="solid"/>
                      <a:round/>
                      <a:headEnd type="none" w="med" len="med"/>
                      <a:tailEnd type="none" w="med" len="med"/>
                    </a:lnL>
                    <a:lnR w="6350" cap="flat" cmpd="sng" algn="ctr">
                      <a:solidFill>
                        <a:srgbClr val="FFC0CB"/>
                      </a:solidFill>
                      <a:prstDash val="solid"/>
                      <a:round/>
                      <a:headEnd type="none" w="med" len="med"/>
                      <a:tailEnd type="none" w="med" len="med"/>
                    </a:lnR>
                    <a:lnT w="6350" cap="flat" cmpd="sng" algn="ctr">
                      <a:solidFill>
                        <a:srgbClr val="FFC0CB"/>
                      </a:solidFill>
                      <a:prstDash val="solid"/>
                      <a:round/>
                      <a:headEnd type="none" w="med" len="med"/>
                      <a:tailEnd type="none" w="med" len="med"/>
                    </a:lnT>
                    <a:lnB w="6350" cap="flat" cmpd="sng" algn="ctr">
                      <a:solidFill>
                        <a:srgbClr val="FFC0CB"/>
                      </a:solidFill>
                      <a:prstDash val="solid"/>
                      <a:round/>
                      <a:headEnd type="none" w="med" len="med"/>
                      <a:tailEnd type="none" w="med" len="med"/>
                    </a:lnB>
                    <a:solidFill>
                      <a:srgbClr val="FFFFFF"/>
                    </a:solidFill>
                  </a:tcPr>
                </a:tc>
                <a:tc>
                  <a:txBody>
                    <a:bodyPr/>
                    <a:lstStyle/>
                    <a:p>
                      <a:pPr algn="just" fontAlgn="t"/>
                      <a:r>
                        <a:rPr lang="en-US" b="0" i="0">
                          <a:solidFill>
                            <a:srgbClr val="000000"/>
                          </a:solidFill>
                          <a:effectLst/>
                          <a:latin typeface="verdana" panose="020B0604030504040204" pitchFamily="34" charset="0"/>
                        </a:rPr>
                        <a:t>N</a:t>
                      </a:r>
                    </a:p>
                  </a:txBody>
                  <a:tcPr marL="31750" marR="31750" marT="31750" marB="31750">
                    <a:lnL w="6350" cap="flat" cmpd="sng" algn="ctr">
                      <a:solidFill>
                        <a:srgbClr val="FFC0CB"/>
                      </a:solidFill>
                      <a:prstDash val="solid"/>
                      <a:round/>
                      <a:headEnd type="none" w="med" len="med"/>
                      <a:tailEnd type="none" w="med" len="med"/>
                    </a:lnL>
                    <a:lnR w="6350" cap="flat" cmpd="sng" algn="ctr">
                      <a:solidFill>
                        <a:srgbClr val="FFC0CB"/>
                      </a:solidFill>
                      <a:prstDash val="solid"/>
                      <a:round/>
                      <a:headEnd type="none" w="med" len="med"/>
                      <a:tailEnd type="none" w="med" len="med"/>
                    </a:lnR>
                    <a:lnT w="6350" cap="flat" cmpd="sng" algn="ctr">
                      <a:solidFill>
                        <a:srgbClr val="FFC0CB"/>
                      </a:solidFill>
                      <a:prstDash val="solid"/>
                      <a:round/>
                      <a:headEnd type="none" w="med" len="med"/>
                      <a:tailEnd type="none" w="med" len="med"/>
                    </a:lnT>
                    <a:lnB w="6350" cap="flat" cmpd="sng" algn="ctr">
                      <a:solidFill>
                        <a:srgbClr val="FFC0CB"/>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684743">
                <a:tc>
                  <a:txBody>
                    <a:bodyPr/>
                    <a:lstStyle/>
                    <a:p>
                      <a:pPr algn="just" fontAlgn="t"/>
                      <a:r>
                        <a:rPr lang="en-US" b="1" i="0">
                          <a:solidFill>
                            <a:srgbClr val="000000"/>
                          </a:solidFill>
                          <a:effectLst/>
                          <a:latin typeface="verdana" panose="020B0604030504040204" pitchFamily="34" charset="0"/>
                        </a:rPr>
                        <a:t>Default</a:t>
                      </a:r>
                      <a:endParaRPr lang="en-US" b="0" i="0">
                        <a:solidFill>
                          <a:srgbClr val="000000"/>
                        </a:solidFill>
                        <a:effectLst/>
                        <a:latin typeface="verdana" panose="020B0604030504040204" pitchFamily="34" charset="0"/>
                      </a:endParaRPr>
                    </a:p>
                  </a:txBody>
                  <a:tcPr marL="31750" marR="31750" marT="31750" marB="31750">
                    <a:lnL w="6350" cap="flat" cmpd="sng" algn="ctr">
                      <a:solidFill>
                        <a:srgbClr val="FFC0CB"/>
                      </a:solidFill>
                      <a:prstDash val="solid"/>
                      <a:round/>
                      <a:headEnd type="none" w="med" len="med"/>
                      <a:tailEnd type="none" w="med" len="med"/>
                    </a:lnL>
                    <a:lnR w="6350" cap="flat" cmpd="sng" algn="ctr">
                      <a:solidFill>
                        <a:srgbClr val="FFC0CB"/>
                      </a:solidFill>
                      <a:prstDash val="solid"/>
                      <a:round/>
                      <a:headEnd type="none" w="med" len="med"/>
                      <a:tailEnd type="none" w="med" len="med"/>
                    </a:lnR>
                    <a:lnT w="6350" cap="flat" cmpd="sng" algn="ctr">
                      <a:solidFill>
                        <a:srgbClr val="FFC0CB"/>
                      </a:solidFill>
                      <a:prstDash val="solid"/>
                      <a:round/>
                      <a:headEnd type="none" w="med" len="med"/>
                      <a:tailEnd type="none" w="med" len="med"/>
                    </a:lnT>
                    <a:lnB w="6350" cap="flat" cmpd="sng" algn="ctr">
                      <a:solidFill>
                        <a:srgbClr val="FFC0CB"/>
                      </a:solidFill>
                      <a:prstDash val="solid"/>
                      <a:round/>
                      <a:headEnd type="none" w="med" len="med"/>
                      <a:tailEnd type="none" w="med" len="med"/>
                    </a:lnB>
                    <a:solidFill>
                      <a:srgbClr val="F6FFE1"/>
                    </a:solidFill>
                  </a:tcPr>
                </a:tc>
                <a:tc>
                  <a:txBody>
                    <a:bodyPr/>
                    <a:lstStyle/>
                    <a:p>
                      <a:pPr algn="just" fontAlgn="t"/>
                      <a:r>
                        <a:rPr lang="en-US" b="0" i="0">
                          <a:solidFill>
                            <a:srgbClr val="000000"/>
                          </a:solidFill>
                          <a:effectLst/>
                          <a:latin typeface="verdana" panose="020B0604030504040204" pitchFamily="34" charset="0"/>
                        </a:rPr>
                        <a:t>Y</a:t>
                      </a:r>
                    </a:p>
                  </a:txBody>
                  <a:tcPr marL="31750" marR="31750" marT="31750" marB="31750">
                    <a:lnL w="6350" cap="flat" cmpd="sng" algn="ctr">
                      <a:solidFill>
                        <a:srgbClr val="FFC0CB"/>
                      </a:solidFill>
                      <a:prstDash val="solid"/>
                      <a:round/>
                      <a:headEnd type="none" w="med" len="med"/>
                      <a:tailEnd type="none" w="med" len="med"/>
                    </a:lnL>
                    <a:lnR w="6350" cap="flat" cmpd="sng" algn="ctr">
                      <a:solidFill>
                        <a:srgbClr val="FFC0CB"/>
                      </a:solidFill>
                      <a:prstDash val="solid"/>
                      <a:round/>
                      <a:headEnd type="none" w="med" len="med"/>
                      <a:tailEnd type="none" w="med" len="med"/>
                    </a:lnR>
                    <a:lnT w="6350" cap="flat" cmpd="sng" algn="ctr">
                      <a:solidFill>
                        <a:srgbClr val="FFC0CB"/>
                      </a:solidFill>
                      <a:prstDash val="solid"/>
                      <a:round/>
                      <a:headEnd type="none" w="med" len="med"/>
                      <a:tailEnd type="none" w="med" len="med"/>
                    </a:lnT>
                    <a:lnB w="6350" cap="flat" cmpd="sng" algn="ctr">
                      <a:solidFill>
                        <a:srgbClr val="FFC0CB"/>
                      </a:solidFill>
                      <a:prstDash val="solid"/>
                      <a:round/>
                      <a:headEnd type="none" w="med" len="med"/>
                      <a:tailEnd type="none" w="med" len="med"/>
                    </a:lnB>
                    <a:solidFill>
                      <a:srgbClr val="F6FFE1"/>
                    </a:solidFill>
                  </a:tcPr>
                </a:tc>
                <a:tc>
                  <a:txBody>
                    <a:bodyPr/>
                    <a:lstStyle/>
                    <a:p>
                      <a:pPr algn="just" fontAlgn="t"/>
                      <a:r>
                        <a:rPr lang="en-US" b="0" i="0" dirty="0" smtClean="0">
                          <a:solidFill>
                            <a:srgbClr val="000000"/>
                          </a:solidFill>
                          <a:effectLst/>
                          <a:latin typeface="verdana" panose="020B0604030504040204" pitchFamily="34" charset="0"/>
                        </a:rPr>
                        <a:t>Y</a:t>
                      </a:r>
                    </a:p>
                    <a:p>
                      <a:pPr algn="just" fontAlgn="t"/>
                      <a:endParaRPr lang="en-US" b="0" i="0" dirty="0" smtClean="0">
                        <a:solidFill>
                          <a:srgbClr val="000000"/>
                        </a:solidFill>
                        <a:effectLst/>
                        <a:latin typeface="verdana" panose="020B0604030504040204" pitchFamily="34" charset="0"/>
                      </a:endParaRPr>
                    </a:p>
                    <a:p>
                      <a:pPr algn="just" fontAlgn="t"/>
                      <a:endParaRPr lang="en-US" b="0" i="0" dirty="0" smtClean="0">
                        <a:solidFill>
                          <a:srgbClr val="000000"/>
                        </a:solidFill>
                        <a:effectLst/>
                        <a:latin typeface="verdana" panose="020B0604030504040204" pitchFamily="34" charset="0"/>
                      </a:endParaRPr>
                    </a:p>
                    <a:p>
                      <a:pPr algn="just" fontAlgn="t"/>
                      <a:endParaRPr lang="en-US" b="0" i="0" dirty="0">
                        <a:solidFill>
                          <a:srgbClr val="000000"/>
                        </a:solidFill>
                        <a:effectLst/>
                        <a:latin typeface="verdana" panose="020B0604030504040204" pitchFamily="34" charset="0"/>
                      </a:endParaRPr>
                    </a:p>
                  </a:txBody>
                  <a:tcPr marL="31750" marR="31750" marT="31750" marB="31750">
                    <a:lnL w="6350" cap="flat" cmpd="sng" algn="ctr">
                      <a:solidFill>
                        <a:srgbClr val="FFC0CB"/>
                      </a:solidFill>
                      <a:prstDash val="solid"/>
                      <a:round/>
                      <a:headEnd type="none" w="med" len="med"/>
                      <a:tailEnd type="none" w="med" len="med"/>
                    </a:lnL>
                    <a:lnR w="6350" cap="flat" cmpd="sng" algn="ctr">
                      <a:solidFill>
                        <a:srgbClr val="FFC0CB"/>
                      </a:solidFill>
                      <a:prstDash val="solid"/>
                      <a:round/>
                      <a:headEnd type="none" w="med" len="med"/>
                      <a:tailEnd type="none" w="med" len="med"/>
                    </a:lnR>
                    <a:lnT w="6350" cap="flat" cmpd="sng" algn="ctr">
                      <a:solidFill>
                        <a:srgbClr val="FFC0CB"/>
                      </a:solidFill>
                      <a:prstDash val="solid"/>
                      <a:round/>
                      <a:headEnd type="none" w="med" len="med"/>
                      <a:tailEnd type="none" w="med" len="med"/>
                    </a:lnT>
                    <a:lnB w="6350" cap="flat" cmpd="sng" algn="ctr">
                      <a:solidFill>
                        <a:srgbClr val="FFC0CB"/>
                      </a:solidFill>
                      <a:prstDash val="solid"/>
                      <a:round/>
                      <a:headEnd type="none" w="med" len="med"/>
                      <a:tailEnd type="none" w="med" len="med"/>
                    </a:lnB>
                    <a:solidFill>
                      <a:srgbClr val="F6FFE1"/>
                    </a:solidFill>
                  </a:tcPr>
                </a:tc>
                <a:tc>
                  <a:txBody>
                    <a:bodyPr/>
                    <a:lstStyle/>
                    <a:p>
                      <a:pPr algn="just" fontAlgn="t"/>
                      <a:r>
                        <a:rPr lang="en-US" b="0" i="0">
                          <a:solidFill>
                            <a:srgbClr val="000000"/>
                          </a:solidFill>
                          <a:effectLst/>
                          <a:latin typeface="verdana" panose="020B0604030504040204" pitchFamily="34" charset="0"/>
                        </a:rPr>
                        <a:t>N</a:t>
                      </a:r>
                    </a:p>
                  </a:txBody>
                  <a:tcPr marL="31750" marR="31750" marT="31750" marB="31750">
                    <a:lnL w="6350" cap="flat" cmpd="sng" algn="ctr">
                      <a:solidFill>
                        <a:srgbClr val="FFC0CB"/>
                      </a:solidFill>
                      <a:prstDash val="solid"/>
                      <a:round/>
                      <a:headEnd type="none" w="med" len="med"/>
                      <a:tailEnd type="none" w="med" len="med"/>
                    </a:lnL>
                    <a:lnR w="6350" cap="flat" cmpd="sng" algn="ctr">
                      <a:solidFill>
                        <a:srgbClr val="FFC0CB"/>
                      </a:solidFill>
                      <a:prstDash val="solid"/>
                      <a:round/>
                      <a:headEnd type="none" w="med" len="med"/>
                      <a:tailEnd type="none" w="med" len="med"/>
                    </a:lnR>
                    <a:lnT w="6350" cap="flat" cmpd="sng" algn="ctr">
                      <a:solidFill>
                        <a:srgbClr val="FFC0CB"/>
                      </a:solidFill>
                      <a:prstDash val="solid"/>
                      <a:round/>
                      <a:headEnd type="none" w="med" len="med"/>
                      <a:tailEnd type="none" w="med" len="med"/>
                    </a:lnT>
                    <a:lnB w="6350" cap="flat" cmpd="sng" algn="ctr">
                      <a:solidFill>
                        <a:srgbClr val="FFC0CB"/>
                      </a:solidFill>
                      <a:prstDash val="solid"/>
                      <a:round/>
                      <a:headEnd type="none" w="med" len="med"/>
                      <a:tailEnd type="none" w="med" len="med"/>
                    </a:lnB>
                    <a:solidFill>
                      <a:srgbClr val="F6FFE1"/>
                    </a:solidFill>
                  </a:tcPr>
                </a:tc>
                <a:tc>
                  <a:txBody>
                    <a:bodyPr/>
                    <a:lstStyle/>
                    <a:p>
                      <a:pPr algn="just" fontAlgn="t"/>
                      <a:r>
                        <a:rPr lang="en-US" b="0" i="0">
                          <a:solidFill>
                            <a:srgbClr val="000000"/>
                          </a:solidFill>
                          <a:effectLst/>
                          <a:latin typeface="verdana" panose="020B0604030504040204" pitchFamily="34" charset="0"/>
                        </a:rPr>
                        <a:t>N</a:t>
                      </a:r>
                    </a:p>
                  </a:txBody>
                  <a:tcPr marL="31750" marR="31750" marT="31750" marB="31750">
                    <a:lnL w="6350" cap="flat" cmpd="sng" algn="ctr">
                      <a:solidFill>
                        <a:srgbClr val="FFC0CB"/>
                      </a:solidFill>
                      <a:prstDash val="solid"/>
                      <a:round/>
                      <a:headEnd type="none" w="med" len="med"/>
                      <a:tailEnd type="none" w="med" len="med"/>
                    </a:lnL>
                    <a:lnR w="6350" cap="flat" cmpd="sng" algn="ctr">
                      <a:solidFill>
                        <a:srgbClr val="FFC0CB"/>
                      </a:solidFill>
                      <a:prstDash val="solid"/>
                      <a:round/>
                      <a:headEnd type="none" w="med" len="med"/>
                      <a:tailEnd type="none" w="med" len="med"/>
                    </a:lnR>
                    <a:lnT w="6350" cap="flat" cmpd="sng" algn="ctr">
                      <a:solidFill>
                        <a:srgbClr val="FFC0CB"/>
                      </a:solidFill>
                      <a:prstDash val="solid"/>
                      <a:round/>
                      <a:headEnd type="none" w="med" len="med"/>
                      <a:tailEnd type="none" w="med" len="med"/>
                    </a:lnT>
                    <a:lnB w="6350" cap="flat" cmpd="sng" algn="ctr">
                      <a:solidFill>
                        <a:srgbClr val="FFC0CB"/>
                      </a:solidFill>
                      <a:prstDash val="solid"/>
                      <a:round/>
                      <a:headEnd type="none" w="med" len="med"/>
                      <a:tailEnd type="none" w="med" len="med"/>
                    </a:lnB>
                    <a:solidFill>
                      <a:srgbClr val="F6FFE1"/>
                    </a:solidFill>
                  </a:tcPr>
                </a:tc>
                <a:extLst>
                  <a:ext uri="{0D108BD9-81ED-4DB2-BD59-A6C34878D82A}">
                    <a16:rowId xmlns:a16="http://schemas.microsoft.com/office/drawing/2014/main" val="10002"/>
                  </a:ext>
                </a:extLst>
              </a:tr>
              <a:tr h="1240771">
                <a:tc>
                  <a:txBody>
                    <a:bodyPr/>
                    <a:lstStyle/>
                    <a:p>
                      <a:pPr algn="just" fontAlgn="t"/>
                      <a:r>
                        <a:rPr lang="en-US" b="1" i="0">
                          <a:solidFill>
                            <a:srgbClr val="000000"/>
                          </a:solidFill>
                          <a:effectLst/>
                          <a:latin typeface="verdana" panose="020B0604030504040204" pitchFamily="34" charset="0"/>
                        </a:rPr>
                        <a:t>Protected</a:t>
                      </a:r>
                      <a:endParaRPr lang="en-US" b="0" i="0">
                        <a:solidFill>
                          <a:srgbClr val="000000"/>
                        </a:solidFill>
                        <a:effectLst/>
                        <a:latin typeface="verdana" panose="020B0604030504040204" pitchFamily="34" charset="0"/>
                      </a:endParaRPr>
                    </a:p>
                  </a:txBody>
                  <a:tcPr marL="31750" marR="31750" marT="31750" marB="31750">
                    <a:lnL w="6350" cap="flat" cmpd="sng" algn="ctr">
                      <a:solidFill>
                        <a:srgbClr val="FFC0CB"/>
                      </a:solidFill>
                      <a:prstDash val="solid"/>
                      <a:round/>
                      <a:headEnd type="none" w="med" len="med"/>
                      <a:tailEnd type="none" w="med" len="med"/>
                    </a:lnL>
                    <a:lnR w="6350" cap="flat" cmpd="sng" algn="ctr">
                      <a:solidFill>
                        <a:srgbClr val="FFC0CB"/>
                      </a:solidFill>
                      <a:prstDash val="solid"/>
                      <a:round/>
                      <a:headEnd type="none" w="med" len="med"/>
                      <a:tailEnd type="none" w="med" len="med"/>
                    </a:lnR>
                    <a:lnT w="6350" cap="flat" cmpd="sng" algn="ctr">
                      <a:solidFill>
                        <a:srgbClr val="FFC0CB"/>
                      </a:solidFill>
                      <a:prstDash val="solid"/>
                      <a:round/>
                      <a:headEnd type="none" w="med" len="med"/>
                      <a:tailEnd type="none" w="med" len="med"/>
                    </a:lnT>
                    <a:lnB w="6350" cap="flat" cmpd="sng" algn="ctr">
                      <a:solidFill>
                        <a:srgbClr val="FFC0CB"/>
                      </a:solidFill>
                      <a:prstDash val="solid"/>
                      <a:round/>
                      <a:headEnd type="none" w="med" len="med"/>
                      <a:tailEnd type="none" w="med" len="med"/>
                    </a:lnB>
                    <a:solidFill>
                      <a:srgbClr val="FFFFFF"/>
                    </a:solidFill>
                  </a:tcPr>
                </a:tc>
                <a:tc>
                  <a:txBody>
                    <a:bodyPr/>
                    <a:lstStyle/>
                    <a:p>
                      <a:pPr algn="just" fontAlgn="t"/>
                      <a:r>
                        <a:rPr lang="en-US" b="0" i="0">
                          <a:solidFill>
                            <a:srgbClr val="000000"/>
                          </a:solidFill>
                          <a:effectLst/>
                          <a:latin typeface="verdana" panose="020B0604030504040204" pitchFamily="34" charset="0"/>
                        </a:rPr>
                        <a:t>Y</a:t>
                      </a:r>
                    </a:p>
                  </a:txBody>
                  <a:tcPr marL="31750" marR="31750" marT="31750" marB="31750">
                    <a:lnL w="6350" cap="flat" cmpd="sng" algn="ctr">
                      <a:solidFill>
                        <a:srgbClr val="FFC0CB"/>
                      </a:solidFill>
                      <a:prstDash val="solid"/>
                      <a:round/>
                      <a:headEnd type="none" w="med" len="med"/>
                      <a:tailEnd type="none" w="med" len="med"/>
                    </a:lnL>
                    <a:lnR w="6350" cap="flat" cmpd="sng" algn="ctr">
                      <a:solidFill>
                        <a:srgbClr val="FFC0CB"/>
                      </a:solidFill>
                      <a:prstDash val="solid"/>
                      <a:round/>
                      <a:headEnd type="none" w="med" len="med"/>
                      <a:tailEnd type="none" w="med" len="med"/>
                    </a:lnR>
                    <a:lnT w="6350" cap="flat" cmpd="sng" algn="ctr">
                      <a:solidFill>
                        <a:srgbClr val="FFC0CB"/>
                      </a:solidFill>
                      <a:prstDash val="solid"/>
                      <a:round/>
                      <a:headEnd type="none" w="med" len="med"/>
                      <a:tailEnd type="none" w="med" len="med"/>
                    </a:lnT>
                    <a:lnB w="6350" cap="flat" cmpd="sng" algn="ctr">
                      <a:solidFill>
                        <a:srgbClr val="FFC0CB"/>
                      </a:solidFill>
                      <a:prstDash val="solid"/>
                      <a:round/>
                      <a:headEnd type="none" w="med" len="med"/>
                      <a:tailEnd type="none" w="med" len="med"/>
                    </a:lnB>
                    <a:solidFill>
                      <a:srgbClr val="FFFFFF"/>
                    </a:solidFill>
                  </a:tcPr>
                </a:tc>
                <a:tc>
                  <a:txBody>
                    <a:bodyPr/>
                    <a:lstStyle/>
                    <a:p>
                      <a:pPr algn="just" fontAlgn="t"/>
                      <a:r>
                        <a:rPr lang="en-US" b="0" i="0">
                          <a:solidFill>
                            <a:srgbClr val="000000"/>
                          </a:solidFill>
                          <a:effectLst/>
                          <a:latin typeface="verdana" panose="020B0604030504040204" pitchFamily="34" charset="0"/>
                        </a:rPr>
                        <a:t>Y</a:t>
                      </a:r>
                    </a:p>
                  </a:txBody>
                  <a:tcPr marL="31750" marR="31750" marT="31750" marB="31750">
                    <a:lnL w="6350" cap="flat" cmpd="sng" algn="ctr">
                      <a:solidFill>
                        <a:srgbClr val="FFC0CB"/>
                      </a:solidFill>
                      <a:prstDash val="solid"/>
                      <a:round/>
                      <a:headEnd type="none" w="med" len="med"/>
                      <a:tailEnd type="none" w="med" len="med"/>
                    </a:lnL>
                    <a:lnR w="6350" cap="flat" cmpd="sng" algn="ctr">
                      <a:solidFill>
                        <a:srgbClr val="FFC0CB"/>
                      </a:solidFill>
                      <a:prstDash val="solid"/>
                      <a:round/>
                      <a:headEnd type="none" w="med" len="med"/>
                      <a:tailEnd type="none" w="med" len="med"/>
                    </a:lnR>
                    <a:lnT w="6350" cap="flat" cmpd="sng" algn="ctr">
                      <a:solidFill>
                        <a:srgbClr val="FFC0CB"/>
                      </a:solidFill>
                      <a:prstDash val="solid"/>
                      <a:round/>
                      <a:headEnd type="none" w="med" len="med"/>
                      <a:tailEnd type="none" w="med" len="med"/>
                    </a:lnT>
                    <a:lnB w="6350" cap="flat" cmpd="sng" algn="ctr">
                      <a:solidFill>
                        <a:srgbClr val="FFC0CB"/>
                      </a:solidFill>
                      <a:prstDash val="solid"/>
                      <a:round/>
                      <a:headEnd type="none" w="med" len="med"/>
                      <a:tailEnd type="none" w="med" len="med"/>
                    </a:lnB>
                    <a:solidFill>
                      <a:srgbClr val="FFFFFF"/>
                    </a:solidFill>
                  </a:tcPr>
                </a:tc>
                <a:tc>
                  <a:txBody>
                    <a:bodyPr/>
                    <a:lstStyle/>
                    <a:p>
                      <a:pPr algn="just" fontAlgn="t"/>
                      <a:r>
                        <a:rPr lang="en-US" b="0" i="0">
                          <a:solidFill>
                            <a:srgbClr val="000000"/>
                          </a:solidFill>
                          <a:effectLst/>
                          <a:latin typeface="verdana" panose="020B0604030504040204" pitchFamily="34" charset="0"/>
                        </a:rPr>
                        <a:t>Y</a:t>
                      </a:r>
                    </a:p>
                  </a:txBody>
                  <a:tcPr marL="31750" marR="31750" marT="31750" marB="31750">
                    <a:lnL w="6350" cap="flat" cmpd="sng" algn="ctr">
                      <a:solidFill>
                        <a:srgbClr val="FFC0CB"/>
                      </a:solidFill>
                      <a:prstDash val="solid"/>
                      <a:round/>
                      <a:headEnd type="none" w="med" len="med"/>
                      <a:tailEnd type="none" w="med" len="med"/>
                    </a:lnL>
                    <a:lnR w="6350" cap="flat" cmpd="sng" algn="ctr">
                      <a:solidFill>
                        <a:srgbClr val="FFC0CB"/>
                      </a:solidFill>
                      <a:prstDash val="solid"/>
                      <a:round/>
                      <a:headEnd type="none" w="med" len="med"/>
                      <a:tailEnd type="none" w="med" len="med"/>
                    </a:lnR>
                    <a:lnT w="6350" cap="flat" cmpd="sng" algn="ctr">
                      <a:solidFill>
                        <a:srgbClr val="FFC0CB"/>
                      </a:solidFill>
                      <a:prstDash val="solid"/>
                      <a:round/>
                      <a:headEnd type="none" w="med" len="med"/>
                      <a:tailEnd type="none" w="med" len="med"/>
                    </a:lnT>
                    <a:lnB w="6350" cap="flat" cmpd="sng" algn="ctr">
                      <a:solidFill>
                        <a:srgbClr val="FFC0CB"/>
                      </a:solidFill>
                      <a:prstDash val="solid"/>
                      <a:round/>
                      <a:headEnd type="none" w="med" len="med"/>
                      <a:tailEnd type="none" w="med" len="med"/>
                    </a:lnB>
                    <a:solidFill>
                      <a:srgbClr val="FFFFFF"/>
                    </a:solidFill>
                  </a:tcPr>
                </a:tc>
                <a:tc>
                  <a:txBody>
                    <a:bodyPr/>
                    <a:lstStyle/>
                    <a:p>
                      <a:pPr algn="just" fontAlgn="t"/>
                      <a:r>
                        <a:rPr lang="en-US" b="0" i="0">
                          <a:solidFill>
                            <a:srgbClr val="000000"/>
                          </a:solidFill>
                          <a:effectLst/>
                          <a:latin typeface="verdana" panose="020B0604030504040204" pitchFamily="34" charset="0"/>
                        </a:rPr>
                        <a:t>N</a:t>
                      </a:r>
                    </a:p>
                  </a:txBody>
                  <a:tcPr marL="31750" marR="31750" marT="31750" marB="31750">
                    <a:lnL w="6350" cap="flat" cmpd="sng" algn="ctr">
                      <a:solidFill>
                        <a:srgbClr val="FFC0CB"/>
                      </a:solidFill>
                      <a:prstDash val="solid"/>
                      <a:round/>
                      <a:headEnd type="none" w="med" len="med"/>
                      <a:tailEnd type="none" w="med" len="med"/>
                    </a:lnL>
                    <a:lnR w="6350" cap="flat" cmpd="sng" algn="ctr">
                      <a:solidFill>
                        <a:srgbClr val="FFC0CB"/>
                      </a:solidFill>
                      <a:prstDash val="solid"/>
                      <a:round/>
                      <a:headEnd type="none" w="med" len="med"/>
                      <a:tailEnd type="none" w="med" len="med"/>
                    </a:lnR>
                    <a:lnT w="6350" cap="flat" cmpd="sng" algn="ctr">
                      <a:solidFill>
                        <a:srgbClr val="FFC0CB"/>
                      </a:solidFill>
                      <a:prstDash val="solid"/>
                      <a:round/>
                      <a:headEnd type="none" w="med" len="med"/>
                      <a:tailEnd type="none" w="med" len="med"/>
                    </a:lnT>
                    <a:lnB w="6350" cap="flat" cmpd="sng" algn="ctr">
                      <a:solidFill>
                        <a:srgbClr val="FFC0CB"/>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684743">
                <a:tc>
                  <a:txBody>
                    <a:bodyPr/>
                    <a:lstStyle/>
                    <a:p>
                      <a:pPr algn="just" fontAlgn="t"/>
                      <a:r>
                        <a:rPr lang="en-US" b="1" i="0">
                          <a:solidFill>
                            <a:srgbClr val="000000"/>
                          </a:solidFill>
                          <a:effectLst/>
                          <a:latin typeface="verdana" panose="020B0604030504040204" pitchFamily="34" charset="0"/>
                        </a:rPr>
                        <a:t>Public</a:t>
                      </a:r>
                      <a:endParaRPr lang="en-US" b="0" i="0">
                        <a:solidFill>
                          <a:srgbClr val="000000"/>
                        </a:solidFill>
                        <a:effectLst/>
                        <a:latin typeface="verdana" panose="020B0604030504040204" pitchFamily="34" charset="0"/>
                      </a:endParaRPr>
                    </a:p>
                  </a:txBody>
                  <a:tcPr marL="31750" marR="31750" marT="31750" marB="31750">
                    <a:lnL w="6350" cap="flat" cmpd="sng" algn="ctr">
                      <a:solidFill>
                        <a:srgbClr val="FFC0CB"/>
                      </a:solidFill>
                      <a:prstDash val="solid"/>
                      <a:round/>
                      <a:headEnd type="none" w="med" len="med"/>
                      <a:tailEnd type="none" w="med" len="med"/>
                    </a:lnL>
                    <a:lnR w="6350" cap="flat" cmpd="sng" algn="ctr">
                      <a:solidFill>
                        <a:srgbClr val="FFC0CB"/>
                      </a:solidFill>
                      <a:prstDash val="solid"/>
                      <a:round/>
                      <a:headEnd type="none" w="med" len="med"/>
                      <a:tailEnd type="none" w="med" len="med"/>
                    </a:lnR>
                    <a:lnT w="6350" cap="flat" cmpd="sng" algn="ctr">
                      <a:solidFill>
                        <a:srgbClr val="FFC0CB"/>
                      </a:solidFill>
                      <a:prstDash val="solid"/>
                      <a:round/>
                      <a:headEnd type="none" w="med" len="med"/>
                      <a:tailEnd type="none" w="med" len="med"/>
                    </a:lnT>
                    <a:lnB w="6350" cap="flat" cmpd="sng" algn="ctr">
                      <a:solidFill>
                        <a:srgbClr val="FFC0CB"/>
                      </a:solidFill>
                      <a:prstDash val="solid"/>
                      <a:round/>
                      <a:headEnd type="none" w="med" len="med"/>
                      <a:tailEnd type="none" w="med" len="med"/>
                    </a:lnB>
                    <a:solidFill>
                      <a:srgbClr val="F6FFE1"/>
                    </a:solidFill>
                  </a:tcPr>
                </a:tc>
                <a:tc>
                  <a:txBody>
                    <a:bodyPr/>
                    <a:lstStyle/>
                    <a:p>
                      <a:pPr algn="just" fontAlgn="t"/>
                      <a:r>
                        <a:rPr lang="en-US" b="0" i="0">
                          <a:solidFill>
                            <a:srgbClr val="000000"/>
                          </a:solidFill>
                          <a:effectLst/>
                          <a:latin typeface="verdana" panose="020B0604030504040204" pitchFamily="34" charset="0"/>
                        </a:rPr>
                        <a:t>Y</a:t>
                      </a:r>
                    </a:p>
                  </a:txBody>
                  <a:tcPr marL="31750" marR="31750" marT="31750" marB="31750">
                    <a:lnL w="6350" cap="flat" cmpd="sng" algn="ctr">
                      <a:solidFill>
                        <a:srgbClr val="FFC0CB"/>
                      </a:solidFill>
                      <a:prstDash val="solid"/>
                      <a:round/>
                      <a:headEnd type="none" w="med" len="med"/>
                      <a:tailEnd type="none" w="med" len="med"/>
                    </a:lnL>
                    <a:lnR w="6350" cap="flat" cmpd="sng" algn="ctr">
                      <a:solidFill>
                        <a:srgbClr val="FFC0CB"/>
                      </a:solidFill>
                      <a:prstDash val="solid"/>
                      <a:round/>
                      <a:headEnd type="none" w="med" len="med"/>
                      <a:tailEnd type="none" w="med" len="med"/>
                    </a:lnR>
                    <a:lnT w="6350" cap="flat" cmpd="sng" algn="ctr">
                      <a:solidFill>
                        <a:srgbClr val="FFC0CB"/>
                      </a:solidFill>
                      <a:prstDash val="solid"/>
                      <a:round/>
                      <a:headEnd type="none" w="med" len="med"/>
                      <a:tailEnd type="none" w="med" len="med"/>
                    </a:lnT>
                    <a:lnB w="6350" cap="flat" cmpd="sng" algn="ctr">
                      <a:solidFill>
                        <a:srgbClr val="FFC0CB"/>
                      </a:solidFill>
                      <a:prstDash val="solid"/>
                      <a:round/>
                      <a:headEnd type="none" w="med" len="med"/>
                      <a:tailEnd type="none" w="med" len="med"/>
                    </a:lnB>
                    <a:solidFill>
                      <a:srgbClr val="F6FFE1"/>
                    </a:solidFill>
                  </a:tcPr>
                </a:tc>
                <a:tc>
                  <a:txBody>
                    <a:bodyPr/>
                    <a:lstStyle/>
                    <a:p>
                      <a:pPr algn="just" fontAlgn="t"/>
                      <a:r>
                        <a:rPr lang="en-US" b="0" i="0">
                          <a:solidFill>
                            <a:srgbClr val="000000"/>
                          </a:solidFill>
                          <a:effectLst/>
                          <a:latin typeface="verdana" panose="020B0604030504040204" pitchFamily="34" charset="0"/>
                        </a:rPr>
                        <a:t>Y</a:t>
                      </a:r>
                    </a:p>
                  </a:txBody>
                  <a:tcPr marL="31750" marR="31750" marT="31750" marB="31750">
                    <a:lnL w="6350" cap="flat" cmpd="sng" algn="ctr">
                      <a:solidFill>
                        <a:srgbClr val="FFC0CB"/>
                      </a:solidFill>
                      <a:prstDash val="solid"/>
                      <a:round/>
                      <a:headEnd type="none" w="med" len="med"/>
                      <a:tailEnd type="none" w="med" len="med"/>
                    </a:lnL>
                    <a:lnR w="6350" cap="flat" cmpd="sng" algn="ctr">
                      <a:solidFill>
                        <a:srgbClr val="FFC0CB"/>
                      </a:solidFill>
                      <a:prstDash val="solid"/>
                      <a:round/>
                      <a:headEnd type="none" w="med" len="med"/>
                      <a:tailEnd type="none" w="med" len="med"/>
                    </a:lnR>
                    <a:lnT w="6350" cap="flat" cmpd="sng" algn="ctr">
                      <a:solidFill>
                        <a:srgbClr val="FFC0CB"/>
                      </a:solidFill>
                      <a:prstDash val="solid"/>
                      <a:round/>
                      <a:headEnd type="none" w="med" len="med"/>
                      <a:tailEnd type="none" w="med" len="med"/>
                    </a:lnT>
                    <a:lnB w="6350" cap="flat" cmpd="sng" algn="ctr">
                      <a:solidFill>
                        <a:srgbClr val="FFC0CB"/>
                      </a:solidFill>
                      <a:prstDash val="solid"/>
                      <a:round/>
                      <a:headEnd type="none" w="med" len="med"/>
                      <a:tailEnd type="none" w="med" len="med"/>
                    </a:lnB>
                    <a:solidFill>
                      <a:srgbClr val="F6FFE1"/>
                    </a:solidFill>
                  </a:tcPr>
                </a:tc>
                <a:tc>
                  <a:txBody>
                    <a:bodyPr/>
                    <a:lstStyle/>
                    <a:p>
                      <a:pPr algn="just" fontAlgn="t"/>
                      <a:r>
                        <a:rPr lang="en-US" b="0" i="0">
                          <a:solidFill>
                            <a:srgbClr val="000000"/>
                          </a:solidFill>
                          <a:effectLst/>
                          <a:latin typeface="verdana" panose="020B0604030504040204" pitchFamily="34" charset="0"/>
                        </a:rPr>
                        <a:t>Y</a:t>
                      </a:r>
                    </a:p>
                  </a:txBody>
                  <a:tcPr marL="31750" marR="31750" marT="31750" marB="31750">
                    <a:lnL w="6350" cap="flat" cmpd="sng" algn="ctr">
                      <a:solidFill>
                        <a:srgbClr val="FFC0CB"/>
                      </a:solidFill>
                      <a:prstDash val="solid"/>
                      <a:round/>
                      <a:headEnd type="none" w="med" len="med"/>
                      <a:tailEnd type="none" w="med" len="med"/>
                    </a:lnL>
                    <a:lnR w="6350" cap="flat" cmpd="sng" algn="ctr">
                      <a:solidFill>
                        <a:srgbClr val="FFC0CB"/>
                      </a:solidFill>
                      <a:prstDash val="solid"/>
                      <a:round/>
                      <a:headEnd type="none" w="med" len="med"/>
                      <a:tailEnd type="none" w="med" len="med"/>
                    </a:lnR>
                    <a:lnT w="6350" cap="flat" cmpd="sng" algn="ctr">
                      <a:solidFill>
                        <a:srgbClr val="FFC0CB"/>
                      </a:solidFill>
                      <a:prstDash val="solid"/>
                      <a:round/>
                      <a:headEnd type="none" w="med" len="med"/>
                      <a:tailEnd type="none" w="med" len="med"/>
                    </a:lnT>
                    <a:lnB w="6350" cap="flat" cmpd="sng" algn="ctr">
                      <a:solidFill>
                        <a:srgbClr val="FFC0CB"/>
                      </a:solidFill>
                      <a:prstDash val="solid"/>
                      <a:round/>
                      <a:headEnd type="none" w="med" len="med"/>
                      <a:tailEnd type="none" w="med" len="med"/>
                    </a:lnB>
                    <a:solidFill>
                      <a:srgbClr val="F6FFE1"/>
                    </a:solidFill>
                  </a:tcPr>
                </a:tc>
                <a:tc>
                  <a:txBody>
                    <a:bodyPr/>
                    <a:lstStyle/>
                    <a:p>
                      <a:pPr algn="just" fontAlgn="t"/>
                      <a:r>
                        <a:rPr lang="en-US" b="0" i="0" dirty="0">
                          <a:solidFill>
                            <a:srgbClr val="000000"/>
                          </a:solidFill>
                          <a:effectLst/>
                          <a:latin typeface="verdana" panose="020B0604030504040204" pitchFamily="34" charset="0"/>
                        </a:rPr>
                        <a:t>Y</a:t>
                      </a:r>
                    </a:p>
                  </a:txBody>
                  <a:tcPr marL="31750" marR="31750" marT="31750" marB="31750">
                    <a:lnL w="6350" cap="flat" cmpd="sng" algn="ctr">
                      <a:solidFill>
                        <a:srgbClr val="FFC0CB"/>
                      </a:solidFill>
                      <a:prstDash val="solid"/>
                      <a:round/>
                      <a:headEnd type="none" w="med" len="med"/>
                      <a:tailEnd type="none" w="med" len="med"/>
                    </a:lnL>
                    <a:lnR w="6350" cap="flat" cmpd="sng" algn="ctr">
                      <a:solidFill>
                        <a:srgbClr val="FFC0CB"/>
                      </a:solidFill>
                      <a:prstDash val="solid"/>
                      <a:round/>
                      <a:headEnd type="none" w="med" len="med"/>
                      <a:tailEnd type="none" w="med" len="med"/>
                    </a:lnR>
                    <a:lnT w="6350" cap="flat" cmpd="sng" algn="ctr">
                      <a:solidFill>
                        <a:srgbClr val="FFC0CB"/>
                      </a:solidFill>
                      <a:prstDash val="solid"/>
                      <a:round/>
                      <a:headEnd type="none" w="med" len="med"/>
                      <a:tailEnd type="none" w="med" len="med"/>
                    </a:lnT>
                    <a:lnB w="6350" cap="flat" cmpd="sng" algn="ctr">
                      <a:solidFill>
                        <a:srgbClr val="FFC0CB"/>
                      </a:solidFill>
                      <a:prstDash val="solid"/>
                      <a:round/>
                      <a:headEnd type="none" w="med" len="med"/>
                      <a:tailEnd type="none" w="med" len="med"/>
                    </a:lnB>
                    <a:solidFill>
                      <a:srgbClr val="F6FFE1"/>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4278720947"/>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Grp="1" noChangeArrowheads="1"/>
          </p:cNvSpPr>
          <p:nvPr>
            <p:ph idx="1"/>
          </p:nvPr>
        </p:nvSpPr>
        <p:spPr bwMode="auto">
          <a:xfrm>
            <a:off x="1017038" y="1178510"/>
            <a:ext cx="9032816" cy="526297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610B4B"/>
                </a:solidFill>
                <a:effectLst/>
                <a:latin typeface="Tahoma" panose="020B0604030504040204" pitchFamily="34" charset="0"/>
                <a:cs typeface="Tahoma" panose="020B0604030504040204" pitchFamily="34" charset="0"/>
              </a:rPr>
              <a:t>Example of public access modifier</a:t>
            </a:r>
          </a:p>
          <a:p>
            <a:pPr marL="0" marR="0" lvl="0" indent="0" algn="just" defTabSz="914400" rtl="0" eaLnBrk="0" fontAlgn="base" latinLnBrk="0" hangingPunct="0">
              <a:lnSpc>
                <a:spcPct val="100000"/>
              </a:lnSpc>
              <a:spcBef>
                <a:spcPct val="0"/>
              </a:spcBef>
              <a:spcAft>
                <a:spcPct val="0"/>
              </a:spcAft>
              <a:buClrTx/>
              <a:buSzTx/>
              <a:buFontTx/>
              <a:buAutoNum type="arabicPeriod"/>
              <a:tabLst/>
            </a:pPr>
            <a:r>
              <a:rPr kumimoji="0" lang="en-US" sz="1800" b="0" i="0" u="none" strike="noStrike" cap="none" normalizeH="0" baseline="0" dirty="0" smtClean="0">
                <a:ln>
                  <a:noFill/>
                </a:ln>
                <a:solidFill>
                  <a:srgbClr val="008200"/>
                </a:solidFill>
                <a:effectLst/>
                <a:latin typeface="Verdana" panose="020B0604030504040204" pitchFamily="34" charset="0"/>
              </a:rPr>
              <a:t>//save by A.java</a:t>
            </a:r>
            <a:r>
              <a:rPr kumimoji="0" lang="en-US" sz="1800" b="0" i="0" u="none" strike="noStrike" cap="none" normalizeH="0" baseline="0" dirty="0" smtClean="0">
                <a:ln>
                  <a:noFill/>
                </a:ln>
                <a:solidFill>
                  <a:srgbClr val="000000"/>
                </a:solidFill>
                <a:effectLst/>
                <a:latin typeface="Verdana" panose="020B0604030504040204" pitchFamily="34" charset="0"/>
              </a:rPr>
              <a:t>  </a:t>
            </a:r>
          </a:p>
          <a:p>
            <a:pPr marL="0" marR="0" lvl="0" indent="0" algn="just" defTabSz="914400" rtl="0" eaLnBrk="0" fontAlgn="base" latinLnBrk="0" hangingPunct="0">
              <a:lnSpc>
                <a:spcPct val="100000"/>
              </a:lnSpc>
              <a:spcBef>
                <a:spcPct val="0"/>
              </a:spcBef>
              <a:spcAft>
                <a:spcPct val="0"/>
              </a:spcAft>
              <a:buClrTx/>
              <a:buSzTx/>
              <a:buFontTx/>
              <a:buAutoNum type="arabicPeriod" startAt="2"/>
              <a:tabLst/>
            </a:pPr>
            <a:r>
              <a:rPr kumimoji="0" lang="en-US" sz="1800" b="0" i="0" u="none" strike="noStrike" cap="none" normalizeH="0" baseline="0" dirty="0" smtClean="0">
                <a:ln>
                  <a:noFill/>
                </a:ln>
                <a:solidFill>
                  <a:srgbClr val="000000"/>
                </a:solidFill>
                <a:effectLst/>
                <a:latin typeface="Verdana" panose="020B0604030504040204" pitchFamily="34" charset="0"/>
              </a:rPr>
              <a:t>  </a:t>
            </a:r>
          </a:p>
          <a:p>
            <a:pPr marL="0" marR="0" lvl="0" indent="0" algn="just" defTabSz="914400" rtl="0" eaLnBrk="0" fontAlgn="base" latinLnBrk="0" hangingPunct="0">
              <a:lnSpc>
                <a:spcPct val="100000"/>
              </a:lnSpc>
              <a:spcBef>
                <a:spcPct val="0"/>
              </a:spcBef>
              <a:spcAft>
                <a:spcPct val="0"/>
              </a:spcAft>
              <a:buClrTx/>
              <a:buSzTx/>
              <a:buFontTx/>
              <a:buAutoNum type="arabicPeriod" startAt="3"/>
              <a:tabLst/>
            </a:pPr>
            <a:r>
              <a:rPr kumimoji="0" lang="en-US" sz="1800" b="1" i="0" u="none" strike="noStrike" cap="none" normalizeH="0" baseline="0" dirty="0" smtClean="0">
                <a:ln>
                  <a:noFill/>
                </a:ln>
                <a:solidFill>
                  <a:srgbClr val="006699"/>
                </a:solidFill>
                <a:effectLst/>
                <a:latin typeface="Verdana" panose="020B0604030504040204" pitchFamily="34" charset="0"/>
              </a:rPr>
              <a:t>package</a:t>
            </a:r>
            <a:r>
              <a:rPr kumimoji="0" lang="en-US" sz="1800" b="0" i="0" u="none" strike="noStrike" cap="none" normalizeH="0" baseline="0" dirty="0" smtClean="0">
                <a:ln>
                  <a:noFill/>
                </a:ln>
                <a:solidFill>
                  <a:srgbClr val="000000"/>
                </a:solidFill>
                <a:effectLst/>
                <a:latin typeface="Verdana" panose="020B0604030504040204" pitchFamily="34" charset="0"/>
              </a:rPr>
              <a:t> pack;  </a:t>
            </a:r>
          </a:p>
          <a:p>
            <a:pPr marL="0" marR="0" lvl="0" indent="0" algn="just" defTabSz="914400" rtl="0" eaLnBrk="0" fontAlgn="base" latinLnBrk="0" hangingPunct="0">
              <a:lnSpc>
                <a:spcPct val="100000"/>
              </a:lnSpc>
              <a:spcBef>
                <a:spcPct val="0"/>
              </a:spcBef>
              <a:spcAft>
                <a:spcPct val="0"/>
              </a:spcAft>
              <a:buClrTx/>
              <a:buSzTx/>
              <a:buFontTx/>
              <a:buAutoNum type="arabicPeriod" startAt="4"/>
              <a:tabLst/>
            </a:pPr>
            <a:r>
              <a:rPr kumimoji="0" lang="en-US" sz="1800" b="1" i="0" u="none" strike="noStrike" cap="none" normalizeH="0" baseline="0" dirty="0" smtClean="0">
                <a:ln>
                  <a:noFill/>
                </a:ln>
                <a:solidFill>
                  <a:srgbClr val="006699"/>
                </a:solidFill>
                <a:effectLst/>
                <a:latin typeface="Verdana" panose="020B0604030504040204" pitchFamily="34" charset="0"/>
              </a:rPr>
              <a:t>public</a:t>
            </a:r>
            <a:r>
              <a:rPr kumimoji="0" lang="en-US" sz="1800" b="0" i="0" u="none" strike="noStrike" cap="none" normalizeH="0" baseline="0" dirty="0" smtClean="0">
                <a:ln>
                  <a:noFill/>
                </a:ln>
                <a:solidFill>
                  <a:srgbClr val="000000"/>
                </a:solidFill>
                <a:effectLst/>
                <a:latin typeface="Verdana" panose="020B0604030504040204" pitchFamily="34" charset="0"/>
              </a:rPr>
              <a:t> </a:t>
            </a:r>
            <a:r>
              <a:rPr kumimoji="0" lang="en-US" sz="1800" b="1" i="0" u="none" strike="noStrike" cap="none" normalizeH="0" baseline="0" dirty="0" smtClean="0">
                <a:ln>
                  <a:noFill/>
                </a:ln>
                <a:solidFill>
                  <a:srgbClr val="006699"/>
                </a:solidFill>
                <a:effectLst/>
                <a:latin typeface="Verdana" panose="020B0604030504040204" pitchFamily="34" charset="0"/>
              </a:rPr>
              <a:t>class</a:t>
            </a:r>
            <a:r>
              <a:rPr kumimoji="0" lang="en-US" sz="1800" b="0" i="0" u="none" strike="noStrike" cap="none" normalizeH="0" baseline="0" dirty="0" smtClean="0">
                <a:ln>
                  <a:noFill/>
                </a:ln>
                <a:solidFill>
                  <a:srgbClr val="000000"/>
                </a:solidFill>
                <a:effectLst/>
                <a:latin typeface="Verdana" panose="020B0604030504040204" pitchFamily="34" charset="0"/>
              </a:rPr>
              <a:t> A{  </a:t>
            </a:r>
          </a:p>
          <a:p>
            <a:pPr marL="0" marR="0" lvl="0" indent="0" algn="just" defTabSz="914400" rtl="0" eaLnBrk="0" fontAlgn="base" latinLnBrk="0" hangingPunct="0">
              <a:lnSpc>
                <a:spcPct val="100000"/>
              </a:lnSpc>
              <a:spcBef>
                <a:spcPct val="0"/>
              </a:spcBef>
              <a:spcAft>
                <a:spcPct val="0"/>
              </a:spcAft>
              <a:buClrTx/>
              <a:buSzTx/>
              <a:buFontTx/>
              <a:buAutoNum type="arabicPeriod" startAt="5"/>
              <a:tabLst/>
            </a:pPr>
            <a:r>
              <a:rPr kumimoji="0" lang="en-US" sz="1800" b="1" i="0" u="none" strike="noStrike" cap="none" normalizeH="0" baseline="0" dirty="0" smtClean="0">
                <a:ln>
                  <a:noFill/>
                </a:ln>
                <a:solidFill>
                  <a:srgbClr val="006699"/>
                </a:solidFill>
                <a:effectLst/>
                <a:latin typeface="Verdana" panose="020B0604030504040204" pitchFamily="34" charset="0"/>
              </a:rPr>
              <a:t>public</a:t>
            </a:r>
            <a:r>
              <a:rPr kumimoji="0" lang="en-US" sz="1800" b="0" i="0" u="none" strike="noStrike" cap="none" normalizeH="0" baseline="0" dirty="0" smtClean="0">
                <a:ln>
                  <a:noFill/>
                </a:ln>
                <a:solidFill>
                  <a:srgbClr val="000000"/>
                </a:solidFill>
                <a:effectLst/>
                <a:latin typeface="Verdana" panose="020B0604030504040204" pitchFamily="34" charset="0"/>
              </a:rPr>
              <a:t> </a:t>
            </a:r>
            <a:r>
              <a:rPr kumimoji="0" lang="en-US" sz="1800" b="1" i="0" u="none" strike="noStrike" cap="none" normalizeH="0" baseline="0" dirty="0" smtClean="0">
                <a:ln>
                  <a:noFill/>
                </a:ln>
                <a:solidFill>
                  <a:srgbClr val="006699"/>
                </a:solidFill>
                <a:effectLst/>
                <a:latin typeface="Verdana" panose="020B0604030504040204" pitchFamily="34" charset="0"/>
              </a:rPr>
              <a:t>void</a:t>
            </a:r>
            <a:r>
              <a:rPr kumimoji="0" lang="en-US" sz="1800" b="0" i="0" u="none" strike="noStrike" cap="none" normalizeH="0" baseline="0" dirty="0" smtClean="0">
                <a:ln>
                  <a:noFill/>
                </a:ln>
                <a:solidFill>
                  <a:srgbClr val="000000"/>
                </a:solidFill>
                <a:effectLst/>
                <a:latin typeface="Verdana" panose="020B0604030504040204" pitchFamily="34" charset="0"/>
              </a:rPr>
              <a:t> </a:t>
            </a:r>
            <a:r>
              <a:rPr kumimoji="0" lang="en-US" sz="1800" b="0" i="0" u="none" strike="noStrike" cap="none" normalizeH="0" baseline="0" dirty="0" err="1" smtClean="0">
                <a:ln>
                  <a:noFill/>
                </a:ln>
                <a:solidFill>
                  <a:srgbClr val="000000"/>
                </a:solidFill>
                <a:effectLst/>
                <a:latin typeface="Verdana" panose="020B0604030504040204" pitchFamily="34" charset="0"/>
              </a:rPr>
              <a:t>msg</a:t>
            </a:r>
            <a:r>
              <a:rPr kumimoji="0" lang="en-US" sz="1800" b="0" i="0" u="none" strike="noStrike" cap="none" normalizeH="0" baseline="0" dirty="0" smtClean="0">
                <a:ln>
                  <a:noFill/>
                </a:ln>
                <a:solidFill>
                  <a:srgbClr val="000000"/>
                </a:solidFill>
                <a:effectLst/>
                <a:latin typeface="Verdana" panose="020B0604030504040204" pitchFamily="34" charset="0"/>
              </a:rPr>
              <a:t>(){</a:t>
            </a:r>
            <a:r>
              <a:rPr kumimoji="0" lang="en-US" sz="1800" b="0" i="0" u="none" strike="noStrike" cap="none" normalizeH="0" baseline="0" dirty="0" err="1" smtClean="0">
                <a:ln>
                  <a:noFill/>
                </a:ln>
                <a:solidFill>
                  <a:srgbClr val="000000"/>
                </a:solidFill>
                <a:effectLst/>
                <a:latin typeface="Verdana" panose="020B0604030504040204" pitchFamily="34" charset="0"/>
              </a:rPr>
              <a:t>System.out.println</a:t>
            </a:r>
            <a:r>
              <a:rPr kumimoji="0" lang="en-US" sz="1800" b="0" i="0" u="none" strike="noStrike" cap="none" normalizeH="0" baseline="0" dirty="0" smtClean="0">
                <a:ln>
                  <a:noFill/>
                </a:ln>
                <a:solidFill>
                  <a:srgbClr val="000000"/>
                </a:solidFill>
                <a:effectLst/>
                <a:latin typeface="Verdana" panose="020B0604030504040204" pitchFamily="34" charset="0"/>
              </a:rPr>
              <a:t>(</a:t>
            </a:r>
            <a:r>
              <a:rPr kumimoji="0" lang="en-US" sz="1800" b="0" i="0" u="none" strike="noStrike" cap="none" normalizeH="0" baseline="0" dirty="0" smtClean="0">
                <a:ln>
                  <a:noFill/>
                </a:ln>
                <a:solidFill>
                  <a:srgbClr val="0000FF"/>
                </a:solidFill>
                <a:effectLst/>
                <a:latin typeface="Verdana" panose="020B0604030504040204" pitchFamily="34" charset="0"/>
              </a:rPr>
              <a:t>"Hello"</a:t>
            </a:r>
            <a:r>
              <a:rPr kumimoji="0" lang="en-US" sz="1800" b="0" i="0" u="none" strike="noStrike" cap="none" normalizeH="0" baseline="0" dirty="0" smtClean="0">
                <a:ln>
                  <a:noFill/>
                </a:ln>
                <a:solidFill>
                  <a:srgbClr val="000000"/>
                </a:solidFill>
                <a:effectLst/>
                <a:latin typeface="Verdana" panose="020B0604030504040204" pitchFamily="34" charset="0"/>
              </a:rPr>
              <a:t>);}  </a:t>
            </a:r>
          </a:p>
          <a:p>
            <a:pPr marL="0" marR="0" lvl="0" indent="0" algn="just" defTabSz="914400" rtl="0" eaLnBrk="0" fontAlgn="base" latinLnBrk="0" hangingPunct="0">
              <a:lnSpc>
                <a:spcPct val="100000"/>
              </a:lnSpc>
              <a:spcBef>
                <a:spcPct val="0"/>
              </a:spcBef>
              <a:spcAft>
                <a:spcPct val="0"/>
              </a:spcAft>
              <a:buClrTx/>
              <a:buSzTx/>
              <a:buFontTx/>
              <a:buAutoNum type="arabicPeriod" startAt="6"/>
              <a:tabLst/>
            </a:pPr>
            <a:r>
              <a:rPr kumimoji="0" lang="en-US" sz="1800" b="0" i="0" u="none" strike="noStrike" cap="none" normalizeH="0" baseline="0" dirty="0" smtClean="0">
                <a:ln>
                  <a:noFill/>
                </a:ln>
                <a:solidFill>
                  <a:srgbClr val="000000"/>
                </a:solidFill>
                <a:effectLst/>
                <a:latin typeface="Verdana" panose="020B0604030504040204" pitchFamily="34" charset="0"/>
              </a:rPr>
              <a:t>}  </a:t>
            </a:r>
          </a:p>
          <a:p>
            <a:pPr marL="0" marR="0" lvl="0" indent="0" algn="just" defTabSz="914400" rtl="0" eaLnBrk="0" fontAlgn="base" latinLnBrk="0" hangingPunct="0">
              <a:lnSpc>
                <a:spcPct val="100000"/>
              </a:lnSpc>
              <a:spcBef>
                <a:spcPct val="0"/>
              </a:spcBef>
              <a:spcAft>
                <a:spcPct val="0"/>
              </a:spcAft>
              <a:buClrTx/>
              <a:buSzTx/>
              <a:buFontTx/>
              <a:buAutoNum type="arabicPeriod"/>
              <a:tabLst/>
            </a:pPr>
            <a:r>
              <a:rPr kumimoji="0" lang="en-US" sz="1800" b="0" i="0" u="none" strike="noStrike" cap="none" normalizeH="0" baseline="0" dirty="0" smtClean="0">
                <a:ln>
                  <a:noFill/>
                </a:ln>
                <a:solidFill>
                  <a:srgbClr val="008200"/>
                </a:solidFill>
                <a:effectLst/>
                <a:latin typeface="Verdana" panose="020B0604030504040204" pitchFamily="34" charset="0"/>
              </a:rPr>
              <a:t>//save by B.java</a:t>
            </a:r>
            <a:r>
              <a:rPr kumimoji="0" lang="en-US" sz="1800" b="0" i="0" u="none" strike="noStrike" cap="none" normalizeH="0" baseline="0" dirty="0" smtClean="0">
                <a:ln>
                  <a:noFill/>
                </a:ln>
                <a:solidFill>
                  <a:srgbClr val="000000"/>
                </a:solidFill>
                <a:effectLst/>
                <a:latin typeface="Verdana" panose="020B0604030504040204" pitchFamily="34" charset="0"/>
              </a:rPr>
              <a:t>  </a:t>
            </a:r>
          </a:p>
          <a:p>
            <a:pPr marL="0" marR="0" lvl="0" indent="0" algn="just" defTabSz="914400" rtl="0" eaLnBrk="0" fontAlgn="base" latinLnBrk="0" hangingPunct="0">
              <a:lnSpc>
                <a:spcPct val="100000"/>
              </a:lnSpc>
              <a:spcBef>
                <a:spcPct val="0"/>
              </a:spcBef>
              <a:spcAft>
                <a:spcPct val="0"/>
              </a:spcAft>
              <a:buClrTx/>
              <a:buSzTx/>
              <a:buFontTx/>
              <a:buAutoNum type="arabicPeriod" startAt="2"/>
              <a:tabLst/>
            </a:pPr>
            <a:r>
              <a:rPr kumimoji="0" lang="en-US" sz="1800" b="0" i="0" u="none" strike="noStrike" cap="none" normalizeH="0" baseline="0" dirty="0" smtClean="0">
                <a:ln>
                  <a:noFill/>
                </a:ln>
                <a:solidFill>
                  <a:srgbClr val="000000"/>
                </a:solidFill>
                <a:effectLst/>
                <a:latin typeface="Verdana" panose="020B0604030504040204" pitchFamily="34" charset="0"/>
              </a:rPr>
              <a:t>  </a:t>
            </a:r>
          </a:p>
          <a:p>
            <a:pPr marL="0" marR="0" lvl="0" indent="0" algn="just" defTabSz="914400" rtl="0" eaLnBrk="0" fontAlgn="base" latinLnBrk="0" hangingPunct="0">
              <a:lnSpc>
                <a:spcPct val="100000"/>
              </a:lnSpc>
              <a:spcBef>
                <a:spcPct val="0"/>
              </a:spcBef>
              <a:spcAft>
                <a:spcPct val="0"/>
              </a:spcAft>
              <a:buClrTx/>
              <a:buSzTx/>
              <a:buFontTx/>
              <a:buAutoNum type="arabicPeriod" startAt="3"/>
              <a:tabLst/>
            </a:pPr>
            <a:r>
              <a:rPr kumimoji="0" lang="en-US" sz="1800" b="1" i="0" u="none" strike="noStrike" cap="none" normalizeH="0" baseline="0" dirty="0" smtClean="0">
                <a:ln>
                  <a:noFill/>
                </a:ln>
                <a:solidFill>
                  <a:srgbClr val="006699"/>
                </a:solidFill>
                <a:effectLst/>
                <a:latin typeface="Verdana" panose="020B0604030504040204" pitchFamily="34" charset="0"/>
              </a:rPr>
              <a:t>package</a:t>
            </a:r>
            <a:r>
              <a:rPr kumimoji="0" lang="en-US" sz="1800" b="0" i="0" u="none" strike="noStrike" cap="none" normalizeH="0" baseline="0" dirty="0" smtClean="0">
                <a:ln>
                  <a:noFill/>
                </a:ln>
                <a:solidFill>
                  <a:srgbClr val="000000"/>
                </a:solidFill>
                <a:effectLst/>
                <a:latin typeface="Verdana" panose="020B0604030504040204" pitchFamily="34" charset="0"/>
              </a:rPr>
              <a:t> </a:t>
            </a:r>
            <a:r>
              <a:rPr kumimoji="0" lang="en-US" sz="1800" b="0" i="0" u="none" strike="noStrike" cap="none" normalizeH="0" baseline="0" dirty="0" err="1" smtClean="0">
                <a:ln>
                  <a:noFill/>
                </a:ln>
                <a:solidFill>
                  <a:srgbClr val="000000"/>
                </a:solidFill>
                <a:effectLst/>
                <a:latin typeface="Verdana" panose="020B0604030504040204" pitchFamily="34" charset="0"/>
              </a:rPr>
              <a:t>mypack</a:t>
            </a:r>
            <a:r>
              <a:rPr kumimoji="0" lang="en-US" sz="1800" b="0" i="0" u="none" strike="noStrike" cap="none" normalizeH="0" baseline="0" dirty="0" smtClean="0">
                <a:ln>
                  <a:noFill/>
                </a:ln>
                <a:solidFill>
                  <a:srgbClr val="000000"/>
                </a:solidFill>
                <a:effectLst/>
                <a:latin typeface="Verdana" panose="020B0604030504040204" pitchFamily="34" charset="0"/>
              </a:rPr>
              <a:t>;  </a:t>
            </a:r>
          </a:p>
          <a:p>
            <a:pPr marL="0" marR="0" lvl="0" indent="0" algn="just" defTabSz="914400" rtl="0" eaLnBrk="0" fontAlgn="base" latinLnBrk="0" hangingPunct="0">
              <a:lnSpc>
                <a:spcPct val="100000"/>
              </a:lnSpc>
              <a:spcBef>
                <a:spcPct val="0"/>
              </a:spcBef>
              <a:spcAft>
                <a:spcPct val="0"/>
              </a:spcAft>
              <a:buClrTx/>
              <a:buSzTx/>
              <a:buFontTx/>
              <a:buAutoNum type="arabicPeriod" startAt="4"/>
              <a:tabLst/>
            </a:pPr>
            <a:r>
              <a:rPr kumimoji="0" lang="en-US" sz="1800" b="1" i="0" u="none" strike="noStrike" cap="none" normalizeH="0" baseline="0" dirty="0" smtClean="0">
                <a:ln>
                  <a:noFill/>
                </a:ln>
                <a:solidFill>
                  <a:srgbClr val="006699"/>
                </a:solidFill>
                <a:effectLst/>
                <a:latin typeface="Verdana" panose="020B0604030504040204" pitchFamily="34" charset="0"/>
              </a:rPr>
              <a:t>import</a:t>
            </a:r>
            <a:r>
              <a:rPr kumimoji="0" lang="en-US" sz="1800" b="0" i="0" u="none" strike="noStrike" cap="none" normalizeH="0" baseline="0" dirty="0" smtClean="0">
                <a:ln>
                  <a:noFill/>
                </a:ln>
                <a:solidFill>
                  <a:srgbClr val="000000"/>
                </a:solidFill>
                <a:effectLst/>
                <a:latin typeface="Verdana" panose="020B0604030504040204" pitchFamily="34" charset="0"/>
              </a:rPr>
              <a:t> pack.*;  </a:t>
            </a:r>
          </a:p>
          <a:p>
            <a:pPr marL="0" marR="0" lvl="0" indent="0" algn="just" defTabSz="914400" rtl="0" eaLnBrk="0" fontAlgn="base" latinLnBrk="0" hangingPunct="0">
              <a:lnSpc>
                <a:spcPct val="100000"/>
              </a:lnSpc>
              <a:spcBef>
                <a:spcPct val="0"/>
              </a:spcBef>
              <a:spcAft>
                <a:spcPct val="0"/>
              </a:spcAft>
              <a:buClrTx/>
              <a:buSzTx/>
              <a:buFontTx/>
              <a:buAutoNum type="arabicPeriod" startAt="5"/>
              <a:tabLst/>
            </a:pPr>
            <a:r>
              <a:rPr kumimoji="0" lang="en-US" sz="1800" b="0" i="0" u="none" strike="noStrike" cap="none" normalizeH="0" baseline="0" dirty="0" smtClean="0">
                <a:ln>
                  <a:noFill/>
                </a:ln>
                <a:solidFill>
                  <a:srgbClr val="000000"/>
                </a:solidFill>
                <a:effectLst/>
                <a:latin typeface="Verdana" panose="020B0604030504040204" pitchFamily="34" charset="0"/>
              </a:rPr>
              <a:t>  </a:t>
            </a:r>
          </a:p>
          <a:p>
            <a:pPr marL="0" marR="0" lvl="0" indent="0" algn="just" defTabSz="914400" rtl="0" eaLnBrk="0" fontAlgn="base" latinLnBrk="0" hangingPunct="0">
              <a:lnSpc>
                <a:spcPct val="100000"/>
              </a:lnSpc>
              <a:spcBef>
                <a:spcPct val="0"/>
              </a:spcBef>
              <a:spcAft>
                <a:spcPct val="0"/>
              </a:spcAft>
              <a:buClrTx/>
              <a:buSzTx/>
              <a:buFontTx/>
              <a:buAutoNum type="arabicPeriod" startAt="6"/>
              <a:tabLst/>
            </a:pPr>
            <a:r>
              <a:rPr kumimoji="0" lang="en-US" sz="1800" b="1" i="0" u="none" strike="noStrike" cap="none" normalizeH="0" baseline="0" dirty="0" smtClean="0">
                <a:ln>
                  <a:noFill/>
                </a:ln>
                <a:solidFill>
                  <a:srgbClr val="006699"/>
                </a:solidFill>
                <a:effectLst/>
                <a:latin typeface="Verdana" panose="020B0604030504040204" pitchFamily="34" charset="0"/>
              </a:rPr>
              <a:t>class</a:t>
            </a:r>
            <a:r>
              <a:rPr kumimoji="0" lang="en-US" sz="1800" b="0" i="0" u="none" strike="noStrike" cap="none" normalizeH="0" baseline="0" dirty="0" smtClean="0">
                <a:ln>
                  <a:noFill/>
                </a:ln>
                <a:solidFill>
                  <a:srgbClr val="000000"/>
                </a:solidFill>
                <a:effectLst/>
                <a:latin typeface="Verdana" panose="020B0604030504040204" pitchFamily="34" charset="0"/>
              </a:rPr>
              <a:t> B{  </a:t>
            </a:r>
          </a:p>
          <a:p>
            <a:pPr marL="0" marR="0" lvl="0" indent="0" algn="just" defTabSz="914400" rtl="0" eaLnBrk="0" fontAlgn="base" latinLnBrk="0" hangingPunct="0">
              <a:lnSpc>
                <a:spcPct val="100000"/>
              </a:lnSpc>
              <a:spcBef>
                <a:spcPct val="0"/>
              </a:spcBef>
              <a:spcAft>
                <a:spcPct val="0"/>
              </a:spcAft>
              <a:buClrTx/>
              <a:buSzTx/>
              <a:buFontTx/>
              <a:buAutoNum type="arabicPeriod" startAt="7"/>
              <a:tabLst/>
            </a:pPr>
            <a:r>
              <a:rPr kumimoji="0" lang="en-US" sz="1800" b="0" i="0" u="none" strike="noStrike" cap="none" normalizeH="0" baseline="0" dirty="0" smtClean="0">
                <a:ln>
                  <a:noFill/>
                </a:ln>
                <a:solidFill>
                  <a:srgbClr val="000000"/>
                </a:solidFill>
                <a:effectLst/>
                <a:latin typeface="Verdana" panose="020B0604030504040204" pitchFamily="34" charset="0"/>
              </a:rPr>
              <a:t>  </a:t>
            </a:r>
            <a:r>
              <a:rPr kumimoji="0" lang="en-US" sz="1800" b="1" i="0" u="none" strike="noStrike" cap="none" normalizeH="0" baseline="0" dirty="0" smtClean="0">
                <a:ln>
                  <a:noFill/>
                </a:ln>
                <a:solidFill>
                  <a:srgbClr val="006699"/>
                </a:solidFill>
                <a:effectLst/>
                <a:latin typeface="Verdana" panose="020B0604030504040204" pitchFamily="34" charset="0"/>
              </a:rPr>
              <a:t>public</a:t>
            </a:r>
            <a:r>
              <a:rPr kumimoji="0" lang="en-US" sz="1800" b="0" i="0" u="none" strike="noStrike" cap="none" normalizeH="0" baseline="0" dirty="0" smtClean="0">
                <a:ln>
                  <a:noFill/>
                </a:ln>
                <a:solidFill>
                  <a:srgbClr val="000000"/>
                </a:solidFill>
                <a:effectLst/>
                <a:latin typeface="Verdana" panose="020B0604030504040204" pitchFamily="34" charset="0"/>
              </a:rPr>
              <a:t> </a:t>
            </a:r>
            <a:r>
              <a:rPr kumimoji="0" lang="en-US" sz="1800" b="1" i="0" u="none" strike="noStrike" cap="none" normalizeH="0" baseline="0" dirty="0" smtClean="0">
                <a:ln>
                  <a:noFill/>
                </a:ln>
                <a:solidFill>
                  <a:srgbClr val="006699"/>
                </a:solidFill>
                <a:effectLst/>
                <a:latin typeface="Verdana" panose="020B0604030504040204" pitchFamily="34" charset="0"/>
              </a:rPr>
              <a:t>static</a:t>
            </a:r>
            <a:r>
              <a:rPr kumimoji="0" lang="en-US" sz="1800" b="0" i="0" u="none" strike="noStrike" cap="none" normalizeH="0" baseline="0" dirty="0" smtClean="0">
                <a:ln>
                  <a:noFill/>
                </a:ln>
                <a:solidFill>
                  <a:srgbClr val="000000"/>
                </a:solidFill>
                <a:effectLst/>
                <a:latin typeface="Verdana" panose="020B0604030504040204" pitchFamily="34" charset="0"/>
              </a:rPr>
              <a:t> </a:t>
            </a:r>
            <a:r>
              <a:rPr kumimoji="0" lang="en-US" sz="1800" b="1" i="0" u="none" strike="noStrike" cap="none" normalizeH="0" baseline="0" dirty="0" smtClean="0">
                <a:ln>
                  <a:noFill/>
                </a:ln>
                <a:solidFill>
                  <a:srgbClr val="006699"/>
                </a:solidFill>
                <a:effectLst/>
                <a:latin typeface="Verdana" panose="020B0604030504040204" pitchFamily="34" charset="0"/>
              </a:rPr>
              <a:t>void</a:t>
            </a:r>
            <a:r>
              <a:rPr kumimoji="0" lang="en-US" sz="1800" b="0" i="0" u="none" strike="noStrike" cap="none" normalizeH="0" baseline="0" dirty="0" smtClean="0">
                <a:ln>
                  <a:noFill/>
                </a:ln>
                <a:solidFill>
                  <a:srgbClr val="000000"/>
                </a:solidFill>
                <a:effectLst/>
                <a:latin typeface="Verdana" panose="020B0604030504040204" pitchFamily="34" charset="0"/>
              </a:rPr>
              <a:t> main(String </a:t>
            </a:r>
            <a:r>
              <a:rPr kumimoji="0" lang="en-US" sz="1800" b="0" i="0" u="none" strike="noStrike" cap="none" normalizeH="0" baseline="0" dirty="0" err="1" smtClean="0">
                <a:ln>
                  <a:noFill/>
                </a:ln>
                <a:solidFill>
                  <a:srgbClr val="000000"/>
                </a:solidFill>
                <a:effectLst/>
                <a:latin typeface="Verdana" panose="020B0604030504040204" pitchFamily="34" charset="0"/>
              </a:rPr>
              <a:t>args</a:t>
            </a:r>
            <a:r>
              <a:rPr kumimoji="0" lang="en-US" sz="1800" b="0" i="0" u="none" strike="noStrike" cap="none" normalizeH="0" baseline="0" dirty="0" smtClean="0">
                <a:ln>
                  <a:noFill/>
                </a:ln>
                <a:solidFill>
                  <a:srgbClr val="000000"/>
                </a:solidFill>
                <a:effectLst/>
                <a:latin typeface="Verdana" panose="020B0604030504040204" pitchFamily="34" charset="0"/>
              </a:rPr>
              <a:t>[]){  </a:t>
            </a:r>
          </a:p>
          <a:p>
            <a:pPr marL="0" marR="0" lvl="0" indent="0" algn="just" defTabSz="914400" rtl="0" eaLnBrk="0" fontAlgn="base" latinLnBrk="0" hangingPunct="0">
              <a:lnSpc>
                <a:spcPct val="100000"/>
              </a:lnSpc>
              <a:spcBef>
                <a:spcPct val="0"/>
              </a:spcBef>
              <a:spcAft>
                <a:spcPct val="0"/>
              </a:spcAft>
              <a:buClrTx/>
              <a:buSzTx/>
              <a:buFontTx/>
              <a:buAutoNum type="arabicPeriod" startAt="8"/>
              <a:tabLst/>
            </a:pPr>
            <a:r>
              <a:rPr kumimoji="0" lang="en-US" sz="1800" b="0" i="0" u="none" strike="noStrike" cap="none" normalizeH="0" baseline="0" dirty="0" smtClean="0">
                <a:ln>
                  <a:noFill/>
                </a:ln>
                <a:solidFill>
                  <a:srgbClr val="000000"/>
                </a:solidFill>
                <a:effectLst/>
                <a:latin typeface="Verdana" panose="020B0604030504040204" pitchFamily="34" charset="0"/>
              </a:rPr>
              <a:t>   A </a:t>
            </a:r>
            <a:r>
              <a:rPr kumimoji="0" lang="en-US" sz="1800" b="0" i="0" u="none" strike="noStrike" cap="none" normalizeH="0" baseline="0" dirty="0" err="1" smtClean="0">
                <a:ln>
                  <a:noFill/>
                </a:ln>
                <a:solidFill>
                  <a:srgbClr val="000000"/>
                </a:solidFill>
                <a:effectLst/>
                <a:latin typeface="Verdana" panose="020B0604030504040204" pitchFamily="34" charset="0"/>
              </a:rPr>
              <a:t>obj</a:t>
            </a:r>
            <a:r>
              <a:rPr kumimoji="0" lang="en-US" sz="1800" b="0" i="0" u="none" strike="noStrike" cap="none" normalizeH="0" baseline="0" dirty="0" smtClean="0">
                <a:ln>
                  <a:noFill/>
                </a:ln>
                <a:solidFill>
                  <a:srgbClr val="000000"/>
                </a:solidFill>
                <a:effectLst/>
                <a:latin typeface="Verdana" panose="020B0604030504040204" pitchFamily="34" charset="0"/>
              </a:rPr>
              <a:t> = </a:t>
            </a:r>
            <a:r>
              <a:rPr kumimoji="0" lang="en-US" sz="1800" b="1" i="0" u="none" strike="noStrike" cap="none" normalizeH="0" baseline="0" dirty="0" smtClean="0">
                <a:ln>
                  <a:noFill/>
                </a:ln>
                <a:solidFill>
                  <a:srgbClr val="006699"/>
                </a:solidFill>
                <a:effectLst/>
                <a:latin typeface="Verdana" panose="020B0604030504040204" pitchFamily="34" charset="0"/>
              </a:rPr>
              <a:t>new</a:t>
            </a:r>
            <a:r>
              <a:rPr kumimoji="0" lang="en-US" sz="1800" b="0" i="0" u="none" strike="noStrike" cap="none" normalizeH="0" baseline="0" dirty="0" smtClean="0">
                <a:ln>
                  <a:noFill/>
                </a:ln>
                <a:solidFill>
                  <a:srgbClr val="000000"/>
                </a:solidFill>
                <a:effectLst/>
                <a:latin typeface="Verdana" panose="020B0604030504040204" pitchFamily="34" charset="0"/>
              </a:rPr>
              <a:t> A();  </a:t>
            </a:r>
          </a:p>
          <a:p>
            <a:pPr marL="0" marR="0" lvl="0" indent="0" algn="just" defTabSz="914400" rtl="0" eaLnBrk="0" fontAlgn="base" latinLnBrk="0" hangingPunct="0">
              <a:lnSpc>
                <a:spcPct val="100000"/>
              </a:lnSpc>
              <a:spcBef>
                <a:spcPct val="0"/>
              </a:spcBef>
              <a:spcAft>
                <a:spcPct val="0"/>
              </a:spcAft>
              <a:buClrTx/>
              <a:buSzTx/>
              <a:buFontTx/>
              <a:buAutoNum type="arabicPeriod" startAt="9"/>
              <a:tabLst/>
            </a:pPr>
            <a:r>
              <a:rPr kumimoji="0" lang="en-US" sz="1800" b="0" i="0" u="none" strike="noStrike" cap="none" normalizeH="0" baseline="0" dirty="0" smtClean="0">
                <a:ln>
                  <a:noFill/>
                </a:ln>
                <a:solidFill>
                  <a:srgbClr val="000000"/>
                </a:solidFill>
                <a:effectLst/>
                <a:latin typeface="Verdana" panose="020B0604030504040204" pitchFamily="34" charset="0"/>
              </a:rPr>
              <a:t>   obj.msg();  </a:t>
            </a:r>
          </a:p>
          <a:p>
            <a:pPr marL="0" marR="0" lvl="0" indent="0" algn="just" defTabSz="914400" rtl="0" eaLnBrk="0" fontAlgn="base" latinLnBrk="0" hangingPunct="0">
              <a:lnSpc>
                <a:spcPct val="100000"/>
              </a:lnSpc>
              <a:spcBef>
                <a:spcPct val="0"/>
              </a:spcBef>
              <a:spcAft>
                <a:spcPct val="0"/>
              </a:spcAft>
              <a:buClrTx/>
              <a:buSzTx/>
              <a:buFontTx/>
              <a:buAutoNum type="arabicPeriod" startAt="10"/>
              <a:tabLst/>
            </a:pPr>
            <a:r>
              <a:rPr kumimoji="0" lang="en-US" sz="1800" b="0" i="0" u="none" strike="noStrike" cap="none" normalizeH="0" baseline="0" dirty="0" smtClean="0">
                <a:ln>
                  <a:noFill/>
                </a:ln>
                <a:solidFill>
                  <a:srgbClr val="000000"/>
                </a:solidFill>
                <a:effectLst/>
                <a:latin typeface="Verdana" panose="020B0604030504040204" pitchFamily="34" charset="0"/>
              </a:rPr>
              <a:t>  }  </a:t>
            </a:r>
          </a:p>
          <a:p>
            <a:pPr marL="0" marR="0" lvl="0" indent="0" algn="just" defTabSz="914400" rtl="0" eaLnBrk="0" fontAlgn="base" latinLnBrk="0" hangingPunct="0">
              <a:lnSpc>
                <a:spcPct val="100000"/>
              </a:lnSpc>
              <a:spcBef>
                <a:spcPct val="0"/>
              </a:spcBef>
              <a:spcAft>
                <a:spcPct val="0"/>
              </a:spcAft>
              <a:buClrTx/>
              <a:buSzTx/>
              <a:buFontTx/>
              <a:buAutoNum type="arabicPeriod" startAt="11"/>
              <a:tabLst/>
            </a:pPr>
            <a:r>
              <a:rPr kumimoji="0" lang="en-US" sz="1800" b="0" i="0" u="none" strike="noStrike" cap="none" normalizeH="0" baseline="0" dirty="0" smtClean="0">
                <a:ln>
                  <a:noFill/>
                </a:ln>
                <a:solidFill>
                  <a:srgbClr val="000000"/>
                </a:solidFill>
                <a:effectLst/>
                <a:latin typeface="Verdana" panose="020B0604030504040204" pitchFamily="34" charset="0"/>
              </a:rPr>
              <a: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err="1" smtClean="0">
                <a:ln>
                  <a:noFill/>
                </a:ln>
                <a:solidFill>
                  <a:srgbClr val="000000"/>
                </a:solidFill>
                <a:effectLst/>
                <a:latin typeface="Arial Unicode MS" panose="020B0604020202020204" pitchFamily="34" charset="-128"/>
              </a:rPr>
              <a:t>Output:Hello</a:t>
            </a:r>
            <a:endParaRPr kumimoji="0" lang="en-US" sz="18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60868808"/>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nvPr>
        </p:nvGraphicFramePr>
        <p:xfrm>
          <a:off x="957295" y="362290"/>
          <a:ext cx="8947150" cy="914400"/>
        </p:xfrm>
        <a:graphic>
          <a:graphicData uri="http://schemas.openxmlformats.org/drawingml/2006/table">
            <a:tbl>
              <a:tblPr/>
              <a:tblGrid>
                <a:gridCol w="8947150">
                  <a:extLst>
                    <a:ext uri="{9D8B030D-6E8A-4147-A177-3AD203B41FA5}">
                      <a16:colId xmlns:a16="http://schemas.microsoft.com/office/drawing/2014/main" val="20000"/>
                    </a:ext>
                  </a:extLst>
                </a:gridCol>
              </a:tblGrid>
              <a:tr h="0">
                <a:tc>
                  <a:txBody>
                    <a:bodyPr/>
                    <a:lstStyle/>
                    <a:p>
                      <a:pPr algn="just"/>
                      <a:r>
                        <a:rPr lang="en-US" b="0" i="0" dirty="0">
                          <a:solidFill>
                            <a:srgbClr val="000000"/>
                          </a:solidFill>
                          <a:effectLst/>
                          <a:latin typeface="verdana" panose="020B0604030504040204" pitchFamily="34" charset="0"/>
                        </a:rPr>
                        <a:t>In this example, we have created two packages pack and </a:t>
                      </a:r>
                      <a:r>
                        <a:rPr lang="en-US" b="0" i="0" dirty="0" err="1">
                          <a:solidFill>
                            <a:srgbClr val="000000"/>
                          </a:solidFill>
                          <a:effectLst/>
                          <a:latin typeface="verdana" panose="020B0604030504040204" pitchFamily="34" charset="0"/>
                        </a:rPr>
                        <a:t>mypack</a:t>
                      </a:r>
                      <a:r>
                        <a:rPr lang="en-US" b="0" i="0" dirty="0">
                          <a:solidFill>
                            <a:srgbClr val="000000"/>
                          </a:solidFill>
                          <a:effectLst/>
                          <a:latin typeface="verdana" panose="020B0604030504040204" pitchFamily="34" charset="0"/>
                        </a:rPr>
                        <a:t>. We are accessing the A class from outside its package, since A class is not public, so it cannot be accessed from outside the package.</a:t>
                      </a:r>
                    </a:p>
                  </a:txBody>
                  <a:tcPr anchor="ctr">
                    <a:lnL>
                      <a:noFill/>
                    </a:lnL>
                    <a:lnR>
                      <a:noFill/>
                    </a:lnR>
                    <a:lnT>
                      <a:noFill/>
                    </a:lnT>
                    <a:lnB>
                      <a:noFill/>
                    </a:lnB>
                    <a:solidFill>
                      <a:srgbClr val="FFFFFF"/>
                    </a:solidFill>
                  </a:tcPr>
                </a:tc>
                <a:extLst>
                  <a:ext uri="{0D108BD9-81ED-4DB2-BD59-A6C34878D82A}">
                    <a16:rowId xmlns:a16="http://schemas.microsoft.com/office/drawing/2014/main" val="10000"/>
                  </a:ext>
                </a:extLst>
              </a:tr>
            </a:tbl>
          </a:graphicData>
        </a:graphic>
      </p:graphicFrame>
      <p:sp>
        <p:nvSpPr>
          <p:cNvPr id="5" name="Rectangle 2"/>
          <p:cNvSpPr>
            <a:spLocks noChangeArrowheads="1"/>
          </p:cNvSpPr>
          <p:nvPr/>
        </p:nvSpPr>
        <p:spPr bwMode="auto">
          <a:xfrm>
            <a:off x="1017037" y="1427910"/>
            <a:ext cx="9414588" cy="523220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610B4B"/>
                </a:solidFill>
                <a:effectLst/>
                <a:latin typeface="Tahoma" panose="020B0604030504040204" pitchFamily="34" charset="0"/>
                <a:cs typeface="Tahoma" panose="020B0604030504040204" pitchFamily="34" charset="0"/>
              </a:rPr>
              <a:t>Example of default access modifier</a:t>
            </a:r>
          </a:p>
          <a:p>
            <a:pPr marL="0" marR="0" lvl="0" indent="0" algn="just" defTabSz="914400" rtl="0" eaLnBrk="0" fontAlgn="base" latinLnBrk="0" hangingPunct="0">
              <a:lnSpc>
                <a:spcPct val="100000"/>
              </a:lnSpc>
              <a:spcBef>
                <a:spcPct val="0"/>
              </a:spcBef>
              <a:spcAft>
                <a:spcPct val="0"/>
              </a:spcAft>
              <a:buClrTx/>
              <a:buSzTx/>
              <a:buFontTx/>
              <a:buAutoNum type="arabicPeriod"/>
              <a:tabLst/>
            </a:pPr>
            <a:r>
              <a:rPr kumimoji="0" lang="en-US" sz="2000" b="0" i="0" u="none" strike="noStrike" cap="none" normalizeH="0" baseline="0" dirty="0" smtClean="0">
                <a:ln>
                  <a:noFill/>
                </a:ln>
                <a:solidFill>
                  <a:srgbClr val="008200"/>
                </a:solidFill>
                <a:effectLst/>
                <a:latin typeface="Verdana" panose="020B0604030504040204" pitchFamily="34" charset="0"/>
              </a:rPr>
              <a:t>//save by A.java</a:t>
            </a:r>
            <a:r>
              <a:rPr kumimoji="0" lang="en-US" sz="2000" b="0" i="0" u="none" strike="noStrike" cap="none" normalizeH="0" baseline="0" dirty="0" smtClean="0">
                <a:ln>
                  <a:noFill/>
                </a:ln>
                <a:solidFill>
                  <a:srgbClr val="000000"/>
                </a:solidFill>
                <a:effectLst/>
                <a:latin typeface="Verdana" panose="020B0604030504040204" pitchFamily="34" charset="0"/>
              </a:rPr>
              <a:t>  </a:t>
            </a:r>
          </a:p>
          <a:p>
            <a:pPr marL="0" marR="0" lvl="0" indent="0" algn="just" defTabSz="914400" rtl="0" eaLnBrk="0" fontAlgn="base" latinLnBrk="0" hangingPunct="0">
              <a:lnSpc>
                <a:spcPct val="100000"/>
              </a:lnSpc>
              <a:spcBef>
                <a:spcPct val="0"/>
              </a:spcBef>
              <a:spcAft>
                <a:spcPct val="0"/>
              </a:spcAft>
              <a:buClrTx/>
              <a:buSzTx/>
              <a:buFontTx/>
              <a:buAutoNum type="arabicPeriod" startAt="2"/>
              <a:tabLst/>
            </a:pPr>
            <a:r>
              <a:rPr kumimoji="0" lang="en-US" sz="2000" b="1" i="0" u="none" strike="noStrike" cap="none" normalizeH="0" baseline="0" dirty="0" smtClean="0">
                <a:ln>
                  <a:noFill/>
                </a:ln>
                <a:solidFill>
                  <a:srgbClr val="006699"/>
                </a:solidFill>
                <a:effectLst/>
                <a:latin typeface="Verdana" panose="020B0604030504040204" pitchFamily="34" charset="0"/>
              </a:rPr>
              <a:t>package</a:t>
            </a:r>
            <a:r>
              <a:rPr kumimoji="0" lang="en-US" sz="2000" b="0" i="0" u="none" strike="noStrike" cap="none" normalizeH="0" baseline="0" dirty="0" smtClean="0">
                <a:ln>
                  <a:noFill/>
                </a:ln>
                <a:solidFill>
                  <a:srgbClr val="000000"/>
                </a:solidFill>
                <a:effectLst/>
                <a:latin typeface="Verdana" panose="020B0604030504040204" pitchFamily="34" charset="0"/>
              </a:rPr>
              <a:t> pack;  </a:t>
            </a:r>
          </a:p>
          <a:p>
            <a:pPr marL="0" marR="0" lvl="0" indent="0" algn="just" defTabSz="914400" rtl="0" eaLnBrk="0" fontAlgn="base" latinLnBrk="0" hangingPunct="0">
              <a:lnSpc>
                <a:spcPct val="100000"/>
              </a:lnSpc>
              <a:spcBef>
                <a:spcPct val="0"/>
              </a:spcBef>
              <a:spcAft>
                <a:spcPct val="0"/>
              </a:spcAft>
              <a:buClrTx/>
              <a:buSzTx/>
              <a:buFontTx/>
              <a:buAutoNum type="arabicPeriod" startAt="3"/>
              <a:tabLst/>
            </a:pPr>
            <a:r>
              <a:rPr kumimoji="0" lang="en-US" sz="2000" b="1" i="0" u="none" strike="noStrike" cap="none" normalizeH="0" baseline="0" dirty="0" smtClean="0">
                <a:ln>
                  <a:noFill/>
                </a:ln>
                <a:solidFill>
                  <a:srgbClr val="006699"/>
                </a:solidFill>
                <a:effectLst/>
                <a:latin typeface="Verdana" panose="020B0604030504040204" pitchFamily="34" charset="0"/>
              </a:rPr>
              <a:t>class</a:t>
            </a:r>
            <a:r>
              <a:rPr kumimoji="0" lang="en-US" sz="2000" b="0" i="0" u="none" strike="noStrike" cap="none" normalizeH="0" baseline="0" dirty="0" smtClean="0">
                <a:ln>
                  <a:noFill/>
                </a:ln>
                <a:solidFill>
                  <a:srgbClr val="000000"/>
                </a:solidFill>
                <a:effectLst/>
                <a:latin typeface="Verdana" panose="020B0604030504040204" pitchFamily="34" charset="0"/>
              </a:rPr>
              <a:t> A{  </a:t>
            </a:r>
          </a:p>
          <a:p>
            <a:pPr marL="0" marR="0" lvl="0" indent="0" algn="just" defTabSz="914400" rtl="0" eaLnBrk="0" fontAlgn="base" latinLnBrk="0" hangingPunct="0">
              <a:lnSpc>
                <a:spcPct val="100000"/>
              </a:lnSpc>
              <a:spcBef>
                <a:spcPct val="0"/>
              </a:spcBef>
              <a:spcAft>
                <a:spcPct val="0"/>
              </a:spcAft>
              <a:buClrTx/>
              <a:buSzTx/>
              <a:buFontTx/>
              <a:buAutoNum type="arabicPeriod" startAt="4"/>
              <a:tabLst/>
            </a:pPr>
            <a:r>
              <a:rPr kumimoji="0" lang="en-US" sz="2000" b="0" i="0" u="none" strike="noStrike" cap="none" normalizeH="0" baseline="0" dirty="0" smtClean="0">
                <a:ln>
                  <a:noFill/>
                </a:ln>
                <a:solidFill>
                  <a:srgbClr val="000000"/>
                </a:solidFill>
                <a:effectLst/>
                <a:latin typeface="Verdana" panose="020B0604030504040204" pitchFamily="34" charset="0"/>
              </a:rPr>
              <a:t>  </a:t>
            </a:r>
            <a:r>
              <a:rPr kumimoji="0" lang="en-US" sz="2000" b="1" i="0" u="none" strike="noStrike" cap="none" normalizeH="0" baseline="0" dirty="0" smtClean="0">
                <a:ln>
                  <a:noFill/>
                </a:ln>
                <a:solidFill>
                  <a:srgbClr val="006699"/>
                </a:solidFill>
                <a:effectLst/>
                <a:latin typeface="Verdana" panose="020B0604030504040204" pitchFamily="34" charset="0"/>
              </a:rPr>
              <a:t>void</a:t>
            </a:r>
            <a:r>
              <a:rPr kumimoji="0" lang="en-US" sz="2000" b="0" i="0" u="none" strike="noStrike" cap="none" normalizeH="0" baseline="0" dirty="0" smtClean="0">
                <a:ln>
                  <a:noFill/>
                </a:ln>
                <a:solidFill>
                  <a:srgbClr val="000000"/>
                </a:solidFill>
                <a:effectLst/>
                <a:latin typeface="Verdana" panose="020B0604030504040204" pitchFamily="34" charset="0"/>
              </a:rPr>
              <a:t> </a:t>
            </a:r>
            <a:r>
              <a:rPr kumimoji="0" lang="en-US" sz="2000" b="0" i="0" u="none" strike="noStrike" cap="none" normalizeH="0" baseline="0" dirty="0" err="1" smtClean="0">
                <a:ln>
                  <a:noFill/>
                </a:ln>
                <a:solidFill>
                  <a:srgbClr val="000000"/>
                </a:solidFill>
                <a:effectLst/>
                <a:latin typeface="Verdana" panose="020B0604030504040204" pitchFamily="34" charset="0"/>
              </a:rPr>
              <a:t>msg</a:t>
            </a:r>
            <a:r>
              <a:rPr kumimoji="0" lang="en-US" sz="2000" b="0" i="0" u="none" strike="noStrike" cap="none" normalizeH="0" baseline="0" dirty="0" smtClean="0">
                <a:ln>
                  <a:noFill/>
                </a:ln>
                <a:solidFill>
                  <a:srgbClr val="000000"/>
                </a:solidFill>
                <a:effectLst/>
                <a:latin typeface="Verdana" panose="020B0604030504040204" pitchFamily="34" charset="0"/>
              </a:rPr>
              <a:t>(){</a:t>
            </a:r>
            <a:r>
              <a:rPr kumimoji="0" lang="en-US" sz="2000" b="0" i="0" u="none" strike="noStrike" cap="none" normalizeH="0" baseline="0" dirty="0" err="1" smtClean="0">
                <a:ln>
                  <a:noFill/>
                </a:ln>
                <a:solidFill>
                  <a:srgbClr val="000000"/>
                </a:solidFill>
                <a:effectLst/>
                <a:latin typeface="Verdana" panose="020B0604030504040204" pitchFamily="34" charset="0"/>
              </a:rPr>
              <a:t>System.out.println</a:t>
            </a:r>
            <a:r>
              <a:rPr kumimoji="0" lang="en-US" sz="2000" b="0" i="0" u="none" strike="noStrike" cap="none" normalizeH="0" baseline="0" dirty="0" smtClean="0">
                <a:ln>
                  <a:noFill/>
                </a:ln>
                <a:solidFill>
                  <a:srgbClr val="000000"/>
                </a:solidFill>
                <a:effectLst/>
                <a:latin typeface="Verdana" panose="020B0604030504040204" pitchFamily="34" charset="0"/>
              </a:rPr>
              <a:t>(</a:t>
            </a:r>
            <a:r>
              <a:rPr kumimoji="0" lang="en-US" sz="2000" b="0" i="0" u="none" strike="noStrike" cap="none" normalizeH="0" baseline="0" dirty="0" smtClean="0">
                <a:ln>
                  <a:noFill/>
                </a:ln>
                <a:solidFill>
                  <a:srgbClr val="0000FF"/>
                </a:solidFill>
                <a:effectLst/>
                <a:latin typeface="Verdana" panose="020B0604030504040204" pitchFamily="34" charset="0"/>
              </a:rPr>
              <a:t>"Hello"</a:t>
            </a:r>
            <a:r>
              <a:rPr kumimoji="0" lang="en-US" sz="2000" b="0" i="0" u="none" strike="noStrike" cap="none" normalizeH="0" baseline="0" dirty="0" smtClean="0">
                <a:ln>
                  <a:noFill/>
                </a:ln>
                <a:solidFill>
                  <a:srgbClr val="000000"/>
                </a:solidFill>
                <a:effectLst/>
                <a:latin typeface="Verdana" panose="020B0604030504040204" pitchFamily="34" charset="0"/>
              </a:rPr>
              <a:t>);}  </a:t>
            </a:r>
          </a:p>
          <a:p>
            <a:pPr marL="0" marR="0" lvl="0" indent="0" algn="just" defTabSz="914400" rtl="0" eaLnBrk="0" fontAlgn="base" latinLnBrk="0" hangingPunct="0">
              <a:lnSpc>
                <a:spcPct val="100000"/>
              </a:lnSpc>
              <a:spcBef>
                <a:spcPct val="0"/>
              </a:spcBef>
              <a:spcAft>
                <a:spcPct val="0"/>
              </a:spcAft>
              <a:buClrTx/>
              <a:buSzTx/>
              <a:buFontTx/>
              <a:buAutoNum type="arabicPeriod" startAt="5"/>
              <a:tabLst/>
            </a:pPr>
            <a:r>
              <a:rPr kumimoji="0" lang="en-US" sz="2000" b="0" i="0" u="none" strike="noStrike" cap="none" normalizeH="0" baseline="0" dirty="0" smtClean="0">
                <a:ln>
                  <a:noFill/>
                </a:ln>
                <a:solidFill>
                  <a:srgbClr val="000000"/>
                </a:solidFill>
                <a:effectLst/>
                <a:latin typeface="Verdana" panose="020B0604030504040204" pitchFamily="34" charset="0"/>
              </a:rPr>
              <a:t>}  </a:t>
            </a:r>
          </a:p>
          <a:p>
            <a:pPr marL="0" marR="0" lvl="0" indent="0" algn="just" defTabSz="914400" rtl="0" eaLnBrk="0" fontAlgn="base" latinLnBrk="0" hangingPunct="0">
              <a:lnSpc>
                <a:spcPct val="100000"/>
              </a:lnSpc>
              <a:spcBef>
                <a:spcPct val="0"/>
              </a:spcBef>
              <a:spcAft>
                <a:spcPct val="0"/>
              </a:spcAft>
              <a:buClrTx/>
              <a:buSzTx/>
              <a:buFontTx/>
              <a:buAutoNum type="arabicPeriod"/>
              <a:tabLst/>
            </a:pPr>
            <a:r>
              <a:rPr kumimoji="0" lang="en-US" sz="2000" b="0" i="0" u="none" strike="noStrike" cap="none" normalizeH="0" baseline="0" dirty="0" smtClean="0">
                <a:ln>
                  <a:noFill/>
                </a:ln>
                <a:solidFill>
                  <a:srgbClr val="008200"/>
                </a:solidFill>
                <a:effectLst/>
                <a:latin typeface="Verdana" panose="020B0604030504040204" pitchFamily="34" charset="0"/>
              </a:rPr>
              <a:t>//save by B.java</a:t>
            </a:r>
            <a:r>
              <a:rPr kumimoji="0" lang="en-US" sz="2000" b="0" i="0" u="none" strike="noStrike" cap="none" normalizeH="0" baseline="0" dirty="0" smtClean="0">
                <a:ln>
                  <a:noFill/>
                </a:ln>
                <a:solidFill>
                  <a:srgbClr val="000000"/>
                </a:solidFill>
                <a:effectLst/>
                <a:latin typeface="Verdana" panose="020B0604030504040204" pitchFamily="34" charset="0"/>
              </a:rPr>
              <a:t>  </a:t>
            </a:r>
          </a:p>
          <a:p>
            <a:pPr marL="0" marR="0" lvl="0" indent="0" algn="just" defTabSz="914400" rtl="0" eaLnBrk="0" fontAlgn="base" latinLnBrk="0" hangingPunct="0">
              <a:lnSpc>
                <a:spcPct val="100000"/>
              </a:lnSpc>
              <a:spcBef>
                <a:spcPct val="0"/>
              </a:spcBef>
              <a:spcAft>
                <a:spcPct val="0"/>
              </a:spcAft>
              <a:buClrTx/>
              <a:buSzTx/>
              <a:buFontTx/>
              <a:buAutoNum type="arabicPeriod" startAt="2"/>
              <a:tabLst/>
            </a:pPr>
            <a:r>
              <a:rPr kumimoji="0" lang="en-US" sz="2000" b="1" i="0" u="none" strike="noStrike" cap="none" normalizeH="0" baseline="0" dirty="0" smtClean="0">
                <a:ln>
                  <a:noFill/>
                </a:ln>
                <a:solidFill>
                  <a:srgbClr val="006699"/>
                </a:solidFill>
                <a:effectLst/>
                <a:latin typeface="Verdana" panose="020B0604030504040204" pitchFamily="34" charset="0"/>
              </a:rPr>
              <a:t>package</a:t>
            </a:r>
            <a:r>
              <a:rPr kumimoji="0" lang="en-US" sz="2000" b="0" i="0" u="none" strike="noStrike" cap="none" normalizeH="0" baseline="0" dirty="0" smtClean="0">
                <a:ln>
                  <a:noFill/>
                </a:ln>
                <a:solidFill>
                  <a:srgbClr val="000000"/>
                </a:solidFill>
                <a:effectLst/>
                <a:latin typeface="Verdana" panose="020B0604030504040204" pitchFamily="34" charset="0"/>
              </a:rPr>
              <a:t> </a:t>
            </a:r>
            <a:r>
              <a:rPr kumimoji="0" lang="en-US" sz="2000" b="0" i="0" u="none" strike="noStrike" cap="none" normalizeH="0" baseline="0" dirty="0" err="1" smtClean="0">
                <a:ln>
                  <a:noFill/>
                </a:ln>
                <a:solidFill>
                  <a:srgbClr val="000000"/>
                </a:solidFill>
                <a:effectLst/>
                <a:latin typeface="Verdana" panose="020B0604030504040204" pitchFamily="34" charset="0"/>
              </a:rPr>
              <a:t>mypack</a:t>
            </a:r>
            <a:r>
              <a:rPr kumimoji="0" lang="en-US" sz="2000" b="0" i="0" u="none" strike="noStrike" cap="none" normalizeH="0" baseline="0" dirty="0" smtClean="0">
                <a:ln>
                  <a:noFill/>
                </a:ln>
                <a:solidFill>
                  <a:srgbClr val="000000"/>
                </a:solidFill>
                <a:effectLst/>
                <a:latin typeface="Verdana" panose="020B0604030504040204" pitchFamily="34" charset="0"/>
              </a:rPr>
              <a:t>;  </a:t>
            </a:r>
          </a:p>
          <a:p>
            <a:pPr marL="0" marR="0" lvl="0" indent="0" algn="just" defTabSz="914400" rtl="0" eaLnBrk="0" fontAlgn="base" latinLnBrk="0" hangingPunct="0">
              <a:lnSpc>
                <a:spcPct val="100000"/>
              </a:lnSpc>
              <a:spcBef>
                <a:spcPct val="0"/>
              </a:spcBef>
              <a:spcAft>
                <a:spcPct val="0"/>
              </a:spcAft>
              <a:buClrTx/>
              <a:buSzTx/>
              <a:buFontTx/>
              <a:buAutoNum type="arabicPeriod" startAt="3"/>
              <a:tabLst/>
            </a:pPr>
            <a:r>
              <a:rPr kumimoji="0" lang="en-US" sz="2000" b="1" i="0" u="none" strike="noStrike" cap="none" normalizeH="0" baseline="0" dirty="0" smtClean="0">
                <a:ln>
                  <a:noFill/>
                </a:ln>
                <a:solidFill>
                  <a:srgbClr val="006699"/>
                </a:solidFill>
                <a:effectLst/>
                <a:latin typeface="Verdana" panose="020B0604030504040204" pitchFamily="34" charset="0"/>
              </a:rPr>
              <a:t>import</a:t>
            </a:r>
            <a:r>
              <a:rPr kumimoji="0" lang="en-US" sz="2000" b="0" i="0" u="none" strike="noStrike" cap="none" normalizeH="0" baseline="0" dirty="0" smtClean="0">
                <a:ln>
                  <a:noFill/>
                </a:ln>
                <a:solidFill>
                  <a:srgbClr val="000000"/>
                </a:solidFill>
                <a:effectLst/>
                <a:latin typeface="Verdana" panose="020B0604030504040204" pitchFamily="34" charset="0"/>
              </a:rPr>
              <a:t> pack.*;  </a:t>
            </a:r>
          </a:p>
          <a:p>
            <a:pPr marL="0" marR="0" lvl="0" indent="0" algn="just" defTabSz="914400" rtl="0" eaLnBrk="0" fontAlgn="base" latinLnBrk="0" hangingPunct="0">
              <a:lnSpc>
                <a:spcPct val="100000"/>
              </a:lnSpc>
              <a:spcBef>
                <a:spcPct val="0"/>
              </a:spcBef>
              <a:spcAft>
                <a:spcPct val="0"/>
              </a:spcAft>
              <a:buClrTx/>
              <a:buSzTx/>
              <a:buFontTx/>
              <a:buAutoNum type="arabicPeriod" startAt="4"/>
              <a:tabLst/>
            </a:pPr>
            <a:r>
              <a:rPr kumimoji="0" lang="en-US" sz="2000" b="1" i="0" u="none" strike="noStrike" cap="none" normalizeH="0" baseline="0" dirty="0" smtClean="0">
                <a:ln>
                  <a:noFill/>
                </a:ln>
                <a:solidFill>
                  <a:srgbClr val="006699"/>
                </a:solidFill>
                <a:effectLst/>
                <a:latin typeface="Verdana" panose="020B0604030504040204" pitchFamily="34" charset="0"/>
              </a:rPr>
              <a:t>class</a:t>
            </a:r>
            <a:r>
              <a:rPr kumimoji="0" lang="en-US" sz="2000" b="0" i="0" u="none" strike="noStrike" cap="none" normalizeH="0" baseline="0" dirty="0" smtClean="0">
                <a:ln>
                  <a:noFill/>
                </a:ln>
                <a:solidFill>
                  <a:srgbClr val="000000"/>
                </a:solidFill>
                <a:effectLst/>
                <a:latin typeface="Verdana" panose="020B0604030504040204" pitchFamily="34" charset="0"/>
              </a:rPr>
              <a:t> B{  </a:t>
            </a:r>
          </a:p>
          <a:p>
            <a:pPr marL="0" marR="0" lvl="0" indent="0" algn="just" defTabSz="914400" rtl="0" eaLnBrk="0" fontAlgn="base" latinLnBrk="0" hangingPunct="0">
              <a:lnSpc>
                <a:spcPct val="100000"/>
              </a:lnSpc>
              <a:spcBef>
                <a:spcPct val="0"/>
              </a:spcBef>
              <a:spcAft>
                <a:spcPct val="0"/>
              </a:spcAft>
              <a:buClrTx/>
              <a:buSzTx/>
              <a:buFontTx/>
              <a:buAutoNum type="arabicPeriod" startAt="5"/>
              <a:tabLst/>
            </a:pPr>
            <a:r>
              <a:rPr kumimoji="0" lang="en-US" sz="2000" b="0" i="0" u="none" strike="noStrike" cap="none" normalizeH="0" baseline="0" dirty="0" smtClean="0">
                <a:ln>
                  <a:noFill/>
                </a:ln>
                <a:solidFill>
                  <a:srgbClr val="000000"/>
                </a:solidFill>
                <a:effectLst/>
                <a:latin typeface="Verdana" panose="020B0604030504040204" pitchFamily="34" charset="0"/>
              </a:rPr>
              <a:t>  </a:t>
            </a:r>
            <a:r>
              <a:rPr kumimoji="0" lang="en-US" sz="2000" b="1" i="0" u="none" strike="noStrike" cap="none" normalizeH="0" baseline="0" dirty="0" smtClean="0">
                <a:ln>
                  <a:noFill/>
                </a:ln>
                <a:solidFill>
                  <a:srgbClr val="006699"/>
                </a:solidFill>
                <a:effectLst/>
                <a:latin typeface="Verdana" panose="020B0604030504040204" pitchFamily="34" charset="0"/>
              </a:rPr>
              <a:t>public</a:t>
            </a:r>
            <a:r>
              <a:rPr kumimoji="0" lang="en-US" sz="2000" b="0" i="0" u="none" strike="noStrike" cap="none" normalizeH="0" baseline="0" dirty="0" smtClean="0">
                <a:ln>
                  <a:noFill/>
                </a:ln>
                <a:solidFill>
                  <a:srgbClr val="000000"/>
                </a:solidFill>
                <a:effectLst/>
                <a:latin typeface="Verdana" panose="020B0604030504040204" pitchFamily="34" charset="0"/>
              </a:rPr>
              <a:t> </a:t>
            </a:r>
            <a:r>
              <a:rPr kumimoji="0" lang="en-US" sz="2000" b="1" i="0" u="none" strike="noStrike" cap="none" normalizeH="0" baseline="0" dirty="0" smtClean="0">
                <a:ln>
                  <a:noFill/>
                </a:ln>
                <a:solidFill>
                  <a:srgbClr val="006699"/>
                </a:solidFill>
                <a:effectLst/>
                <a:latin typeface="Verdana" panose="020B0604030504040204" pitchFamily="34" charset="0"/>
              </a:rPr>
              <a:t>static</a:t>
            </a:r>
            <a:r>
              <a:rPr kumimoji="0" lang="en-US" sz="2000" b="0" i="0" u="none" strike="noStrike" cap="none" normalizeH="0" baseline="0" dirty="0" smtClean="0">
                <a:ln>
                  <a:noFill/>
                </a:ln>
                <a:solidFill>
                  <a:srgbClr val="000000"/>
                </a:solidFill>
                <a:effectLst/>
                <a:latin typeface="Verdana" panose="020B0604030504040204" pitchFamily="34" charset="0"/>
              </a:rPr>
              <a:t> </a:t>
            </a:r>
            <a:r>
              <a:rPr kumimoji="0" lang="en-US" sz="2000" b="1" i="0" u="none" strike="noStrike" cap="none" normalizeH="0" baseline="0" dirty="0" smtClean="0">
                <a:ln>
                  <a:noFill/>
                </a:ln>
                <a:solidFill>
                  <a:srgbClr val="006699"/>
                </a:solidFill>
                <a:effectLst/>
                <a:latin typeface="Verdana" panose="020B0604030504040204" pitchFamily="34" charset="0"/>
              </a:rPr>
              <a:t>void</a:t>
            </a:r>
            <a:r>
              <a:rPr kumimoji="0" lang="en-US" sz="2000" b="0" i="0" u="none" strike="noStrike" cap="none" normalizeH="0" baseline="0" dirty="0" smtClean="0">
                <a:ln>
                  <a:noFill/>
                </a:ln>
                <a:solidFill>
                  <a:srgbClr val="000000"/>
                </a:solidFill>
                <a:effectLst/>
                <a:latin typeface="Verdana" panose="020B0604030504040204" pitchFamily="34" charset="0"/>
              </a:rPr>
              <a:t> main(String </a:t>
            </a:r>
            <a:r>
              <a:rPr kumimoji="0" lang="en-US" sz="2000" b="0" i="0" u="none" strike="noStrike" cap="none" normalizeH="0" baseline="0" dirty="0" err="1" smtClean="0">
                <a:ln>
                  <a:noFill/>
                </a:ln>
                <a:solidFill>
                  <a:srgbClr val="000000"/>
                </a:solidFill>
                <a:effectLst/>
                <a:latin typeface="Verdana" panose="020B0604030504040204" pitchFamily="34" charset="0"/>
              </a:rPr>
              <a:t>args</a:t>
            </a:r>
            <a:r>
              <a:rPr kumimoji="0" lang="en-US" sz="2000" b="0" i="0" u="none" strike="noStrike" cap="none" normalizeH="0" baseline="0" dirty="0" smtClean="0">
                <a:ln>
                  <a:noFill/>
                </a:ln>
                <a:solidFill>
                  <a:srgbClr val="000000"/>
                </a:solidFill>
                <a:effectLst/>
                <a:latin typeface="Verdana" panose="020B0604030504040204" pitchFamily="34" charset="0"/>
              </a:rPr>
              <a:t>[]){  </a:t>
            </a:r>
          </a:p>
          <a:p>
            <a:pPr marL="0" marR="0" lvl="0" indent="0" algn="just" defTabSz="914400" rtl="0" eaLnBrk="0" fontAlgn="base" latinLnBrk="0" hangingPunct="0">
              <a:lnSpc>
                <a:spcPct val="100000"/>
              </a:lnSpc>
              <a:spcBef>
                <a:spcPct val="0"/>
              </a:spcBef>
              <a:spcAft>
                <a:spcPct val="0"/>
              </a:spcAft>
              <a:buClrTx/>
              <a:buSzTx/>
              <a:buFontTx/>
              <a:buAutoNum type="arabicPeriod" startAt="6"/>
              <a:tabLst/>
            </a:pPr>
            <a:r>
              <a:rPr kumimoji="0" lang="en-US" sz="2000" b="0" i="0" u="none" strike="noStrike" cap="none" normalizeH="0" baseline="0" dirty="0" smtClean="0">
                <a:ln>
                  <a:noFill/>
                </a:ln>
                <a:solidFill>
                  <a:srgbClr val="000000"/>
                </a:solidFill>
                <a:effectLst/>
                <a:latin typeface="Verdana" panose="020B0604030504040204" pitchFamily="34" charset="0"/>
              </a:rPr>
              <a:t>   A </a:t>
            </a:r>
            <a:r>
              <a:rPr kumimoji="0" lang="en-US" sz="2000" b="0" i="0" u="none" strike="noStrike" cap="none" normalizeH="0" baseline="0" dirty="0" err="1" smtClean="0">
                <a:ln>
                  <a:noFill/>
                </a:ln>
                <a:solidFill>
                  <a:srgbClr val="000000"/>
                </a:solidFill>
                <a:effectLst/>
                <a:latin typeface="Verdana" panose="020B0604030504040204" pitchFamily="34" charset="0"/>
              </a:rPr>
              <a:t>obj</a:t>
            </a:r>
            <a:r>
              <a:rPr kumimoji="0" lang="en-US" sz="2000" b="0" i="0" u="none" strike="noStrike" cap="none" normalizeH="0" baseline="0" dirty="0" smtClean="0">
                <a:ln>
                  <a:noFill/>
                </a:ln>
                <a:solidFill>
                  <a:srgbClr val="000000"/>
                </a:solidFill>
                <a:effectLst/>
                <a:latin typeface="Verdana" panose="020B0604030504040204" pitchFamily="34" charset="0"/>
              </a:rPr>
              <a:t> = </a:t>
            </a:r>
            <a:r>
              <a:rPr kumimoji="0" lang="en-US" sz="2000" b="1" i="0" u="none" strike="noStrike" cap="none" normalizeH="0" baseline="0" dirty="0" smtClean="0">
                <a:ln>
                  <a:noFill/>
                </a:ln>
                <a:solidFill>
                  <a:srgbClr val="006699"/>
                </a:solidFill>
                <a:effectLst/>
                <a:latin typeface="Verdana" panose="020B0604030504040204" pitchFamily="34" charset="0"/>
              </a:rPr>
              <a:t>new</a:t>
            </a:r>
            <a:r>
              <a:rPr kumimoji="0" lang="en-US" sz="2000" b="0" i="0" u="none" strike="noStrike" cap="none" normalizeH="0" baseline="0" dirty="0" smtClean="0">
                <a:ln>
                  <a:noFill/>
                </a:ln>
                <a:solidFill>
                  <a:srgbClr val="000000"/>
                </a:solidFill>
                <a:effectLst/>
                <a:latin typeface="Verdana" panose="020B0604030504040204" pitchFamily="34" charset="0"/>
              </a:rPr>
              <a:t> A();</a:t>
            </a:r>
            <a:r>
              <a:rPr kumimoji="0" lang="en-US" sz="2000" b="0" i="0" u="none" strike="noStrike" cap="none" normalizeH="0" baseline="0" dirty="0" smtClean="0">
                <a:ln>
                  <a:noFill/>
                </a:ln>
                <a:solidFill>
                  <a:srgbClr val="008200"/>
                </a:solidFill>
                <a:effectLst/>
                <a:latin typeface="Verdana" panose="020B0604030504040204" pitchFamily="34" charset="0"/>
              </a:rPr>
              <a:t>//Compile Time Error</a:t>
            </a:r>
            <a:r>
              <a:rPr kumimoji="0" lang="en-US" sz="2000" b="0" i="0" u="none" strike="noStrike" cap="none" normalizeH="0" baseline="0" dirty="0" smtClean="0">
                <a:ln>
                  <a:noFill/>
                </a:ln>
                <a:solidFill>
                  <a:srgbClr val="000000"/>
                </a:solidFill>
                <a:effectLst/>
                <a:latin typeface="Verdana" panose="020B0604030504040204" pitchFamily="34" charset="0"/>
              </a:rPr>
              <a:t>  </a:t>
            </a:r>
          </a:p>
          <a:p>
            <a:pPr marL="0" marR="0" lvl="0" indent="0" algn="just" defTabSz="914400" rtl="0" eaLnBrk="0" fontAlgn="base" latinLnBrk="0" hangingPunct="0">
              <a:lnSpc>
                <a:spcPct val="100000"/>
              </a:lnSpc>
              <a:spcBef>
                <a:spcPct val="0"/>
              </a:spcBef>
              <a:spcAft>
                <a:spcPct val="0"/>
              </a:spcAft>
              <a:buClrTx/>
              <a:buSzTx/>
              <a:buFontTx/>
              <a:buAutoNum type="arabicPeriod" startAt="7"/>
              <a:tabLst/>
            </a:pPr>
            <a:r>
              <a:rPr kumimoji="0" lang="en-US" sz="2000" b="0" i="0" u="none" strike="noStrike" cap="none" normalizeH="0" baseline="0" dirty="0" smtClean="0">
                <a:ln>
                  <a:noFill/>
                </a:ln>
                <a:solidFill>
                  <a:srgbClr val="000000"/>
                </a:solidFill>
                <a:effectLst/>
                <a:latin typeface="Verdana" panose="020B0604030504040204" pitchFamily="34" charset="0"/>
              </a:rPr>
              <a:t>   obj.msg();</a:t>
            </a:r>
            <a:r>
              <a:rPr kumimoji="0" lang="en-US" sz="2000" b="0" i="0" u="none" strike="noStrike" cap="none" normalizeH="0" baseline="0" dirty="0" smtClean="0">
                <a:ln>
                  <a:noFill/>
                </a:ln>
                <a:solidFill>
                  <a:srgbClr val="008200"/>
                </a:solidFill>
                <a:effectLst/>
                <a:latin typeface="Verdana" panose="020B0604030504040204" pitchFamily="34" charset="0"/>
              </a:rPr>
              <a:t>//Compile Time Error</a:t>
            </a:r>
            <a:r>
              <a:rPr kumimoji="0" lang="en-US" sz="2000" b="0" i="0" u="none" strike="noStrike" cap="none" normalizeH="0" baseline="0" dirty="0" smtClean="0">
                <a:ln>
                  <a:noFill/>
                </a:ln>
                <a:solidFill>
                  <a:srgbClr val="000000"/>
                </a:solidFill>
                <a:effectLst/>
                <a:latin typeface="Verdana" panose="020B0604030504040204" pitchFamily="34" charset="0"/>
              </a:rPr>
              <a:t>  </a:t>
            </a:r>
          </a:p>
          <a:p>
            <a:pPr marL="0" marR="0" lvl="0" indent="0" algn="just" defTabSz="914400" rtl="0" eaLnBrk="0" fontAlgn="base" latinLnBrk="0" hangingPunct="0">
              <a:lnSpc>
                <a:spcPct val="100000"/>
              </a:lnSpc>
              <a:spcBef>
                <a:spcPct val="0"/>
              </a:spcBef>
              <a:spcAft>
                <a:spcPct val="0"/>
              </a:spcAft>
              <a:buClrTx/>
              <a:buSzTx/>
              <a:buFontTx/>
              <a:buAutoNum type="arabicPeriod" startAt="8"/>
              <a:tabLst/>
            </a:pPr>
            <a:r>
              <a:rPr kumimoji="0" lang="en-US" sz="2000" b="0" i="0" u="none" strike="noStrike" cap="none" normalizeH="0" baseline="0" dirty="0" smtClean="0">
                <a:ln>
                  <a:noFill/>
                </a:ln>
                <a:solidFill>
                  <a:srgbClr val="000000"/>
                </a:solidFill>
                <a:effectLst/>
                <a:latin typeface="Verdana" panose="020B0604030504040204" pitchFamily="34" charset="0"/>
              </a:rPr>
              <a:t>  }  </a:t>
            </a:r>
          </a:p>
          <a:p>
            <a:pPr marL="0" marR="0" lvl="0" indent="0" algn="just" defTabSz="914400" rtl="0" eaLnBrk="0" fontAlgn="base" latinLnBrk="0" hangingPunct="0">
              <a:lnSpc>
                <a:spcPct val="100000"/>
              </a:lnSpc>
              <a:spcBef>
                <a:spcPct val="0"/>
              </a:spcBef>
              <a:spcAft>
                <a:spcPct val="0"/>
              </a:spcAft>
              <a:buClrTx/>
              <a:buSzTx/>
              <a:buFontTx/>
              <a:buAutoNum type="arabicPeriod" startAt="9"/>
              <a:tabLst/>
            </a:pPr>
            <a:r>
              <a:rPr kumimoji="0" lang="en-US" sz="2000" b="0" i="0" u="none" strike="noStrike" cap="none" normalizeH="0" baseline="0" dirty="0" smtClean="0">
                <a:ln>
                  <a:noFill/>
                </a:ln>
                <a:solidFill>
                  <a:srgbClr val="000000"/>
                </a:solidFill>
                <a:effectLst/>
                <a:latin typeface="Verdana" panose="020B0604030504040204" pitchFamily="34" charset="0"/>
              </a:rPr>
              <a: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Verdana" panose="020B0604030504040204" pitchFamily="34" charset="0"/>
              </a:rPr>
              <a:t>In the above example, the scope of class A and its method </a:t>
            </a:r>
            <a:r>
              <a:rPr kumimoji="0" lang="en-US" sz="2000" b="0" i="0" u="none" strike="noStrike" cap="none" normalizeH="0" baseline="0" dirty="0" err="1" smtClean="0">
                <a:ln>
                  <a:noFill/>
                </a:ln>
                <a:solidFill>
                  <a:srgbClr val="000000"/>
                </a:solidFill>
                <a:effectLst/>
                <a:latin typeface="Verdana" panose="020B0604030504040204" pitchFamily="34" charset="0"/>
              </a:rPr>
              <a:t>msg</a:t>
            </a:r>
            <a:r>
              <a:rPr kumimoji="0" lang="en-US" sz="2000" b="0" i="0" u="none" strike="noStrike" cap="none" normalizeH="0" baseline="0" dirty="0" smtClean="0">
                <a:ln>
                  <a:noFill/>
                </a:ln>
                <a:solidFill>
                  <a:srgbClr val="000000"/>
                </a:solidFill>
                <a:effectLst/>
                <a:latin typeface="Verdana" panose="020B0604030504040204" pitchFamily="34" charset="0"/>
              </a:rPr>
              <a:t>() is default so it cannot be accessed from outside the package.</a:t>
            </a:r>
            <a:endParaRPr kumimoji="0" lang="en-US" sz="20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967952956"/>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85935" y="280119"/>
            <a:ext cx="8727232" cy="646331"/>
          </a:xfrm>
          <a:prstGeom prst="rect">
            <a:avLst/>
          </a:prstGeom>
        </p:spPr>
        <p:txBody>
          <a:bodyPr wrap="square">
            <a:spAutoFit/>
          </a:bodyPr>
          <a:lstStyle/>
          <a:p>
            <a:r>
              <a:rPr lang="en-US" b="0" i="0" dirty="0" smtClean="0">
                <a:solidFill>
                  <a:srgbClr val="000000"/>
                </a:solidFill>
                <a:effectLst/>
                <a:latin typeface="verdana" panose="020B0604030504040204" pitchFamily="34" charset="0"/>
              </a:rPr>
              <a:t>he </a:t>
            </a:r>
            <a:r>
              <a:rPr lang="en-US" b="1" i="0" dirty="0" smtClean="0">
                <a:solidFill>
                  <a:srgbClr val="000000"/>
                </a:solidFill>
                <a:effectLst/>
                <a:latin typeface="verdana" panose="020B0604030504040204" pitchFamily="34" charset="0"/>
              </a:rPr>
              <a:t>protected access modifier</a:t>
            </a:r>
            <a:r>
              <a:rPr lang="en-US" b="0" i="0" dirty="0" smtClean="0">
                <a:solidFill>
                  <a:srgbClr val="000000"/>
                </a:solidFill>
                <a:effectLst/>
                <a:latin typeface="verdana" panose="020B0604030504040204" pitchFamily="34" charset="0"/>
              </a:rPr>
              <a:t> is accessible within package and outside the package but through inheritance only(subclass).</a:t>
            </a:r>
            <a:endParaRPr lang="en-US" dirty="0"/>
          </a:p>
        </p:txBody>
      </p:sp>
      <p:sp>
        <p:nvSpPr>
          <p:cNvPr id="3" name="Rectangle 2"/>
          <p:cNvSpPr>
            <a:spLocks noChangeArrowheads="1"/>
          </p:cNvSpPr>
          <p:nvPr/>
        </p:nvSpPr>
        <p:spPr bwMode="auto">
          <a:xfrm rot="10800000" flipV="1">
            <a:off x="1082350" y="1517361"/>
            <a:ext cx="9581502" cy="523220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rgbClr val="000000"/>
              </a:solidFill>
              <a:effectLst/>
              <a:latin typeface="Verdana" panose="020B0604030504040204" pitchFamily="34" charset="0"/>
            </a:endParaRPr>
          </a:p>
          <a:p>
            <a:pPr marL="0" marR="0" lvl="0" indent="0" algn="just" defTabSz="914400" rtl="0" eaLnBrk="0" fontAlgn="base" latinLnBrk="0" hangingPunct="0">
              <a:lnSpc>
                <a:spcPct val="100000"/>
              </a:lnSpc>
              <a:spcBef>
                <a:spcPct val="0"/>
              </a:spcBef>
              <a:spcAft>
                <a:spcPct val="0"/>
              </a:spcAft>
              <a:buClrTx/>
              <a:buSzTx/>
              <a:buFontTx/>
              <a:buAutoNum type="arabicPeriod"/>
              <a:tabLst/>
            </a:pPr>
            <a:r>
              <a:rPr kumimoji="0" lang="en-US" sz="2000" b="0" i="0" u="none" strike="noStrike" cap="none" normalizeH="0" baseline="0" dirty="0" smtClean="0">
                <a:ln>
                  <a:noFill/>
                </a:ln>
                <a:solidFill>
                  <a:srgbClr val="008200"/>
                </a:solidFill>
                <a:effectLst/>
                <a:latin typeface="Verdana" panose="020B0604030504040204" pitchFamily="34" charset="0"/>
              </a:rPr>
              <a:t>//save by A.java</a:t>
            </a:r>
            <a:r>
              <a:rPr kumimoji="0" lang="en-US" sz="2000" b="0" i="0" u="none" strike="noStrike" cap="none" normalizeH="0" baseline="0" dirty="0" smtClean="0">
                <a:ln>
                  <a:noFill/>
                </a:ln>
                <a:solidFill>
                  <a:srgbClr val="000000"/>
                </a:solidFill>
                <a:effectLst/>
                <a:latin typeface="Verdana" panose="020B0604030504040204" pitchFamily="34" charset="0"/>
              </a:rPr>
              <a:t>  </a:t>
            </a:r>
          </a:p>
          <a:p>
            <a:pPr marL="0" marR="0" lvl="0" indent="0" algn="just" defTabSz="914400" rtl="0" eaLnBrk="0" fontAlgn="base" latinLnBrk="0" hangingPunct="0">
              <a:lnSpc>
                <a:spcPct val="100000"/>
              </a:lnSpc>
              <a:spcBef>
                <a:spcPct val="0"/>
              </a:spcBef>
              <a:spcAft>
                <a:spcPct val="0"/>
              </a:spcAft>
              <a:buClrTx/>
              <a:buSzTx/>
              <a:buFontTx/>
              <a:buAutoNum type="arabicPeriod" startAt="2"/>
              <a:tabLst/>
            </a:pPr>
            <a:r>
              <a:rPr kumimoji="0" lang="en-US" sz="2000" b="1" i="0" u="none" strike="noStrike" cap="none" normalizeH="0" baseline="0" dirty="0" smtClean="0">
                <a:ln>
                  <a:noFill/>
                </a:ln>
                <a:solidFill>
                  <a:srgbClr val="006699"/>
                </a:solidFill>
                <a:effectLst/>
                <a:latin typeface="Verdana" panose="020B0604030504040204" pitchFamily="34" charset="0"/>
              </a:rPr>
              <a:t>package</a:t>
            </a:r>
            <a:r>
              <a:rPr kumimoji="0" lang="en-US" sz="2000" b="0" i="0" u="none" strike="noStrike" cap="none" normalizeH="0" baseline="0" dirty="0" smtClean="0">
                <a:ln>
                  <a:noFill/>
                </a:ln>
                <a:solidFill>
                  <a:srgbClr val="000000"/>
                </a:solidFill>
                <a:effectLst/>
                <a:latin typeface="Verdana" panose="020B0604030504040204" pitchFamily="34" charset="0"/>
              </a:rPr>
              <a:t> pack;  </a:t>
            </a:r>
          </a:p>
          <a:p>
            <a:pPr marL="0" marR="0" lvl="0" indent="0" algn="just" defTabSz="914400" rtl="0" eaLnBrk="0" fontAlgn="base" latinLnBrk="0" hangingPunct="0">
              <a:lnSpc>
                <a:spcPct val="100000"/>
              </a:lnSpc>
              <a:spcBef>
                <a:spcPct val="0"/>
              </a:spcBef>
              <a:spcAft>
                <a:spcPct val="0"/>
              </a:spcAft>
              <a:buClrTx/>
              <a:buSzTx/>
              <a:buFontTx/>
              <a:buAutoNum type="arabicPeriod" startAt="3"/>
              <a:tabLst/>
            </a:pPr>
            <a:r>
              <a:rPr kumimoji="0" lang="en-US" sz="2000" b="1" i="0" u="none" strike="noStrike" cap="none" normalizeH="0" baseline="0" dirty="0" smtClean="0">
                <a:ln>
                  <a:noFill/>
                </a:ln>
                <a:solidFill>
                  <a:srgbClr val="006699"/>
                </a:solidFill>
                <a:effectLst/>
                <a:latin typeface="Verdana" panose="020B0604030504040204" pitchFamily="34" charset="0"/>
              </a:rPr>
              <a:t>public</a:t>
            </a:r>
            <a:r>
              <a:rPr kumimoji="0" lang="en-US" sz="2000" b="0" i="0" u="none" strike="noStrike" cap="none" normalizeH="0" baseline="0" dirty="0" smtClean="0">
                <a:ln>
                  <a:noFill/>
                </a:ln>
                <a:solidFill>
                  <a:srgbClr val="000000"/>
                </a:solidFill>
                <a:effectLst/>
                <a:latin typeface="Verdana" panose="020B0604030504040204" pitchFamily="34" charset="0"/>
              </a:rPr>
              <a:t> </a:t>
            </a:r>
            <a:r>
              <a:rPr kumimoji="0" lang="en-US" sz="2000" b="1" i="0" u="none" strike="noStrike" cap="none" normalizeH="0" baseline="0" dirty="0" smtClean="0">
                <a:ln>
                  <a:noFill/>
                </a:ln>
                <a:solidFill>
                  <a:srgbClr val="006699"/>
                </a:solidFill>
                <a:effectLst/>
                <a:latin typeface="Verdana" panose="020B0604030504040204" pitchFamily="34" charset="0"/>
              </a:rPr>
              <a:t>class</a:t>
            </a:r>
            <a:r>
              <a:rPr kumimoji="0" lang="en-US" sz="2000" b="0" i="0" u="none" strike="noStrike" cap="none" normalizeH="0" baseline="0" dirty="0" smtClean="0">
                <a:ln>
                  <a:noFill/>
                </a:ln>
                <a:solidFill>
                  <a:srgbClr val="000000"/>
                </a:solidFill>
                <a:effectLst/>
                <a:latin typeface="Verdana" panose="020B0604030504040204" pitchFamily="34" charset="0"/>
              </a:rPr>
              <a:t> A{  </a:t>
            </a:r>
          </a:p>
          <a:p>
            <a:pPr marL="0" marR="0" lvl="0" indent="0" algn="just" defTabSz="914400" rtl="0" eaLnBrk="0" fontAlgn="base" latinLnBrk="0" hangingPunct="0">
              <a:lnSpc>
                <a:spcPct val="100000"/>
              </a:lnSpc>
              <a:spcBef>
                <a:spcPct val="0"/>
              </a:spcBef>
              <a:spcAft>
                <a:spcPct val="0"/>
              </a:spcAft>
              <a:buClrTx/>
              <a:buSzTx/>
              <a:buFontTx/>
              <a:buAutoNum type="arabicPeriod" startAt="4"/>
              <a:tabLst/>
            </a:pPr>
            <a:r>
              <a:rPr kumimoji="0" lang="en-US" sz="2000" b="1" i="0" u="none" strike="noStrike" cap="none" normalizeH="0" baseline="0" dirty="0" smtClean="0">
                <a:ln>
                  <a:noFill/>
                </a:ln>
                <a:solidFill>
                  <a:srgbClr val="006699"/>
                </a:solidFill>
                <a:effectLst/>
                <a:latin typeface="Verdana" panose="020B0604030504040204" pitchFamily="34" charset="0"/>
              </a:rPr>
              <a:t>protected</a:t>
            </a:r>
            <a:r>
              <a:rPr kumimoji="0" lang="en-US" sz="2000" b="0" i="0" u="none" strike="noStrike" cap="none" normalizeH="0" baseline="0" dirty="0" smtClean="0">
                <a:ln>
                  <a:noFill/>
                </a:ln>
                <a:solidFill>
                  <a:srgbClr val="000000"/>
                </a:solidFill>
                <a:effectLst/>
                <a:latin typeface="Verdana" panose="020B0604030504040204" pitchFamily="34" charset="0"/>
              </a:rPr>
              <a:t> </a:t>
            </a:r>
            <a:r>
              <a:rPr kumimoji="0" lang="en-US" sz="2000" b="1" i="0" u="none" strike="noStrike" cap="none" normalizeH="0" baseline="0" dirty="0" smtClean="0">
                <a:ln>
                  <a:noFill/>
                </a:ln>
                <a:solidFill>
                  <a:srgbClr val="006699"/>
                </a:solidFill>
                <a:effectLst/>
                <a:latin typeface="Verdana" panose="020B0604030504040204" pitchFamily="34" charset="0"/>
              </a:rPr>
              <a:t>void</a:t>
            </a:r>
            <a:r>
              <a:rPr kumimoji="0" lang="en-US" sz="2000" b="0" i="0" u="none" strike="noStrike" cap="none" normalizeH="0" baseline="0" dirty="0" smtClean="0">
                <a:ln>
                  <a:noFill/>
                </a:ln>
                <a:solidFill>
                  <a:srgbClr val="000000"/>
                </a:solidFill>
                <a:effectLst/>
                <a:latin typeface="Verdana" panose="020B0604030504040204" pitchFamily="34" charset="0"/>
              </a:rPr>
              <a:t> </a:t>
            </a:r>
            <a:r>
              <a:rPr kumimoji="0" lang="en-US" sz="2000" b="0" i="0" u="none" strike="noStrike" cap="none" normalizeH="0" baseline="0" dirty="0" err="1" smtClean="0">
                <a:ln>
                  <a:noFill/>
                </a:ln>
                <a:solidFill>
                  <a:srgbClr val="000000"/>
                </a:solidFill>
                <a:effectLst/>
                <a:latin typeface="Verdana" panose="020B0604030504040204" pitchFamily="34" charset="0"/>
              </a:rPr>
              <a:t>msg</a:t>
            </a:r>
            <a:r>
              <a:rPr kumimoji="0" lang="en-US" sz="2000" b="0" i="0" u="none" strike="noStrike" cap="none" normalizeH="0" baseline="0" dirty="0" smtClean="0">
                <a:ln>
                  <a:noFill/>
                </a:ln>
                <a:solidFill>
                  <a:srgbClr val="000000"/>
                </a:solidFill>
                <a:effectLst/>
                <a:latin typeface="Verdana" panose="020B0604030504040204" pitchFamily="34" charset="0"/>
              </a:rPr>
              <a:t>(){</a:t>
            </a:r>
            <a:r>
              <a:rPr kumimoji="0" lang="en-US" sz="2000" b="0" i="0" u="none" strike="noStrike" cap="none" normalizeH="0" baseline="0" dirty="0" err="1" smtClean="0">
                <a:ln>
                  <a:noFill/>
                </a:ln>
                <a:solidFill>
                  <a:srgbClr val="000000"/>
                </a:solidFill>
                <a:effectLst/>
                <a:latin typeface="Verdana" panose="020B0604030504040204" pitchFamily="34" charset="0"/>
              </a:rPr>
              <a:t>System.out.println</a:t>
            </a:r>
            <a:r>
              <a:rPr kumimoji="0" lang="en-US" sz="2000" b="0" i="0" u="none" strike="noStrike" cap="none" normalizeH="0" baseline="0" dirty="0" smtClean="0">
                <a:ln>
                  <a:noFill/>
                </a:ln>
                <a:solidFill>
                  <a:srgbClr val="000000"/>
                </a:solidFill>
                <a:effectLst/>
                <a:latin typeface="Verdana" panose="020B0604030504040204" pitchFamily="34" charset="0"/>
              </a:rPr>
              <a:t>(</a:t>
            </a:r>
            <a:r>
              <a:rPr kumimoji="0" lang="en-US" sz="2000" b="0" i="0" u="none" strike="noStrike" cap="none" normalizeH="0" baseline="0" dirty="0" smtClean="0">
                <a:ln>
                  <a:noFill/>
                </a:ln>
                <a:solidFill>
                  <a:srgbClr val="0000FF"/>
                </a:solidFill>
                <a:effectLst/>
                <a:latin typeface="Verdana" panose="020B0604030504040204" pitchFamily="34" charset="0"/>
              </a:rPr>
              <a:t>"Hello"</a:t>
            </a:r>
            <a:r>
              <a:rPr kumimoji="0" lang="en-US" sz="2000" b="0" i="0" u="none" strike="noStrike" cap="none" normalizeH="0" baseline="0" dirty="0" smtClean="0">
                <a:ln>
                  <a:noFill/>
                </a:ln>
                <a:solidFill>
                  <a:srgbClr val="000000"/>
                </a:solidFill>
                <a:effectLst/>
                <a:latin typeface="Verdana" panose="020B0604030504040204" pitchFamily="34" charset="0"/>
              </a:rPr>
              <a:t>);}  </a:t>
            </a:r>
          </a:p>
          <a:p>
            <a:pPr marL="0" marR="0" lvl="0" indent="0" algn="just" defTabSz="914400" rtl="0" eaLnBrk="0" fontAlgn="base" latinLnBrk="0" hangingPunct="0">
              <a:lnSpc>
                <a:spcPct val="100000"/>
              </a:lnSpc>
              <a:spcBef>
                <a:spcPct val="0"/>
              </a:spcBef>
              <a:spcAft>
                <a:spcPct val="0"/>
              </a:spcAft>
              <a:buClrTx/>
              <a:buSzTx/>
              <a:buFontTx/>
              <a:buAutoNum type="arabicPeriod" startAt="5"/>
              <a:tabLst/>
            </a:pPr>
            <a:r>
              <a:rPr kumimoji="0" lang="en-US" sz="2000" b="0" i="0" u="none" strike="noStrike" cap="none" normalizeH="0" baseline="0" dirty="0" smtClean="0">
                <a:ln>
                  <a:noFill/>
                </a:ln>
                <a:solidFill>
                  <a:srgbClr val="000000"/>
                </a:solidFill>
                <a:effectLst/>
                <a:latin typeface="Verdana" panose="020B0604030504040204" pitchFamily="34" charset="0"/>
              </a:rPr>
              <a:t>}  </a:t>
            </a:r>
          </a:p>
          <a:p>
            <a:pPr marL="0" marR="0" lvl="0" indent="0" algn="just" defTabSz="914400" rtl="0" eaLnBrk="0" fontAlgn="base" latinLnBrk="0" hangingPunct="0">
              <a:lnSpc>
                <a:spcPct val="100000"/>
              </a:lnSpc>
              <a:spcBef>
                <a:spcPct val="0"/>
              </a:spcBef>
              <a:spcAft>
                <a:spcPct val="0"/>
              </a:spcAft>
              <a:buClrTx/>
              <a:buSzTx/>
              <a:buFontTx/>
              <a:buAutoNum type="arabicPeriod"/>
              <a:tabLst/>
            </a:pPr>
            <a:r>
              <a:rPr kumimoji="0" lang="en-US" sz="2000" b="0" i="0" u="none" strike="noStrike" cap="none" normalizeH="0" baseline="0" dirty="0" smtClean="0">
                <a:ln>
                  <a:noFill/>
                </a:ln>
                <a:solidFill>
                  <a:srgbClr val="008200"/>
                </a:solidFill>
                <a:effectLst/>
                <a:latin typeface="Verdana" panose="020B0604030504040204" pitchFamily="34" charset="0"/>
              </a:rPr>
              <a:t>//save by B.java</a:t>
            </a:r>
            <a:r>
              <a:rPr kumimoji="0" lang="en-US" sz="2000" b="0" i="0" u="none" strike="noStrike" cap="none" normalizeH="0" baseline="0" dirty="0" smtClean="0">
                <a:ln>
                  <a:noFill/>
                </a:ln>
                <a:solidFill>
                  <a:srgbClr val="000000"/>
                </a:solidFill>
                <a:effectLst/>
                <a:latin typeface="Verdana" panose="020B0604030504040204" pitchFamily="34" charset="0"/>
              </a:rPr>
              <a:t>  </a:t>
            </a:r>
          </a:p>
          <a:p>
            <a:pPr marL="0" marR="0" lvl="0" indent="0" algn="just" defTabSz="914400" rtl="0" eaLnBrk="0" fontAlgn="base" latinLnBrk="0" hangingPunct="0">
              <a:lnSpc>
                <a:spcPct val="100000"/>
              </a:lnSpc>
              <a:spcBef>
                <a:spcPct val="0"/>
              </a:spcBef>
              <a:spcAft>
                <a:spcPct val="0"/>
              </a:spcAft>
              <a:buClrTx/>
              <a:buSzTx/>
              <a:buFontTx/>
              <a:buAutoNum type="arabicPeriod" startAt="2"/>
              <a:tabLst/>
            </a:pPr>
            <a:r>
              <a:rPr kumimoji="0" lang="en-US" sz="2000" b="1" i="0" u="none" strike="noStrike" cap="none" normalizeH="0" baseline="0" dirty="0" smtClean="0">
                <a:ln>
                  <a:noFill/>
                </a:ln>
                <a:solidFill>
                  <a:srgbClr val="006699"/>
                </a:solidFill>
                <a:effectLst/>
                <a:latin typeface="Verdana" panose="020B0604030504040204" pitchFamily="34" charset="0"/>
              </a:rPr>
              <a:t>package</a:t>
            </a:r>
            <a:r>
              <a:rPr kumimoji="0" lang="en-US" sz="2000" b="0" i="0" u="none" strike="noStrike" cap="none" normalizeH="0" baseline="0" dirty="0" smtClean="0">
                <a:ln>
                  <a:noFill/>
                </a:ln>
                <a:solidFill>
                  <a:srgbClr val="000000"/>
                </a:solidFill>
                <a:effectLst/>
                <a:latin typeface="Verdana" panose="020B0604030504040204" pitchFamily="34" charset="0"/>
              </a:rPr>
              <a:t> </a:t>
            </a:r>
            <a:r>
              <a:rPr kumimoji="0" lang="en-US" sz="2000" b="0" i="0" u="none" strike="noStrike" cap="none" normalizeH="0" baseline="0" dirty="0" err="1" smtClean="0">
                <a:ln>
                  <a:noFill/>
                </a:ln>
                <a:solidFill>
                  <a:srgbClr val="000000"/>
                </a:solidFill>
                <a:effectLst/>
                <a:latin typeface="Verdana" panose="020B0604030504040204" pitchFamily="34" charset="0"/>
              </a:rPr>
              <a:t>mypack</a:t>
            </a:r>
            <a:r>
              <a:rPr kumimoji="0" lang="en-US" sz="2000" b="0" i="0" u="none" strike="noStrike" cap="none" normalizeH="0" baseline="0" dirty="0" smtClean="0">
                <a:ln>
                  <a:noFill/>
                </a:ln>
                <a:solidFill>
                  <a:srgbClr val="000000"/>
                </a:solidFill>
                <a:effectLst/>
                <a:latin typeface="Verdana" panose="020B0604030504040204" pitchFamily="34" charset="0"/>
              </a:rPr>
              <a:t>;  </a:t>
            </a:r>
          </a:p>
          <a:p>
            <a:pPr marL="0" marR="0" lvl="0" indent="0" algn="just" defTabSz="914400" rtl="0" eaLnBrk="0" fontAlgn="base" latinLnBrk="0" hangingPunct="0">
              <a:lnSpc>
                <a:spcPct val="100000"/>
              </a:lnSpc>
              <a:spcBef>
                <a:spcPct val="0"/>
              </a:spcBef>
              <a:spcAft>
                <a:spcPct val="0"/>
              </a:spcAft>
              <a:buClrTx/>
              <a:buSzTx/>
              <a:buFontTx/>
              <a:buAutoNum type="arabicPeriod" startAt="3"/>
              <a:tabLst/>
            </a:pPr>
            <a:r>
              <a:rPr kumimoji="0" lang="en-US" sz="2000" b="1" i="0" u="none" strike="noStrike" cap="none" normalizeH="0" baseline="0" dirty="0" smtClean="0">
                <a:ln>
                  <a:noFill/>
                </a:ln>
                <a:solidFill>
                  <a:srgbClr val="006699"/>
                </a:solidFill>
                <a:effectLst/>
                <a:latin typeface="Verdana" panose="020B0604030504040204" pitchFamily="34" charset="0"/>
              </a:rPr>
              <a:t>import</a:t>
            </a:r>
            <a:r>
              <a:rPr kumimoji="0" lang="en-US" sz="2000" b="0" i="0" u="none" strike="noStrike" cap="none" normalizeH="0" baseline="0" dirty="0" smtClean="0">
                <a:ln>
                  <a:noFill/>
                </a:ln>
                <a:solidFill>
                  <a:srgbClr val="000000"/>
                </a:solidFill>
                <a:effectLst/>
                <a:latin typeface="Verdana" panose="020B0604030504040204" pitchFamily="34" charset="0"/>
              </a:rPr>
              <a:t> pack.*;  </a:t>
            </a:r>
          </a:p>
          <a:p>
            <a:pPr marL="0" marR="0" lvl="0" indent="0" algn="just" defTabSz="914400" rtl="0" eaLnBrk="0" fontAlgn="base" latinLnBrk="0" hangingPunct="0">
              <a:lnSpc>
                <a:spcPct val="100000"/>
              </a:lnSpc>
              <a:spcBef>
                <a:spcPct val="0"/>
              </a:spcBef>
              <a:spcAft>
                <a:spcPct val="0"/>
              </a:spcAft>
              <a:buClrTx/>
              <a:buSzTx/>
              <a:buFontTx/>
              <a:buAutoNum type="arabicPeriod" startAt="4"/>
              <a:tabLst/>
            </a:pPr>
            <a:r>
              <a:rPr kumimoji="0" lang="en-US" sz="2000" b="0" i="0" u="none" strike="noStrike" cap="none" normalizeH="0" baseline="0" dirty="0" smtClean="0">
                <a:ln>
                  <a:noFill/>
                </a:ln>
                <a:solidFill>
                  <a:srgbClr val="000000"/>
                </a:solidFill>
                <a:effectLst/>
                <a:latin typeface="Verdana" panose="020B0604030504040204" pitchFamily="34" charset="0"/>
              </a:rPr>
              <a:t>  </a:t>
            </a:r>
          </a:p>
          <a:p>
            <a:pPr marL="0" marR="0" lvl="0" indent="0" algn="just" defTabSz="914400" rtl="0" eaLnBrk="0" fontAlgn="base" latinLnBrk="0" hangingPunct="0">
              <a:lnSpc>
                <a:spcPct val="100000"/>
              </a:lnSpc>
              <a:spcBef>
                <a:spcPct val="0"/>
              </a:spcBef>
              <a:spcAft>
                <a:spcPct val="0"/>
              </a:spcAft>
              <a:buClrTx/>
              <a:buSzTx/>
              <a:buFontTx/>
              <a:buAutoNum type="arabicPeriod" startAt="5"/>
              <a:tabLst/>
            </a:pPr>
            <a:r>
              <a:rPr kumimoji="0" lang="en-US" sz="2000" b="1" i="0" u="none" strike="noStrike" cap="none" normalizeH="0" baseline="0" dirty="0" smtClean="0">
                <a:ln>
                  <a:noFill/>
                </a:ln>
                <a:solidFill>
                  <a:srgbClr val="006699"/>
                </a:solidFill>
                <a:effectLst/>
                <a:latin typeface="Verdana" panose="020B0604030504040204" pitchFamily="34" charset="0"/>
              </a:rPr>
              <a:t>class</a:t>
            </a:r>
            <a:r>
              <a:rPr kumimoji="0" lang="en-US" sz="2000" b="0" i="0" u="none" strike="noStrike" cap="none" normalizeH="0" baseline="0" dirty="0" smtClean="0">
                <a:ln>
                  <a:noFill/>
                </a:ln>
                <a:solidFill>
                  <a:srgbClr val="000000"/>
                </a:solidFill>
                <a:effectLst/>
                <a:latin typeface="Verdana" panose="020B0604030504040204" pitchFamily="34" charset="0"/>
              </a:rPr>
              <a:t> B </a:t>
            </a:r>
            <a:r>
              <a:rPr kumimoji="0" lang="en-US" sz="2000" b="1" i="0" u="none" strike="noStrike" cap="none" normalizeH="0" baseline="0" dirty="0" smtClean="0">
                <a:ln>
                  <a:noFill/>
                </a:ln>
                <a:solidFill>
                  <a:srgbClr val="006699"/>
                </a:solidFill>
                <a:effectLst/>
                <a:latin typeface="Verdana" panose="020B0604030504040204" pitchFamily="34" charset="0"/>
              </a:rPr>
              <a:t>extends</a:t>
            </a:r>
            <a:r>
              <a:rPr kumimoji="0" lang="en-US" sz="2000" b="0" i="0" u="none" strike="noStrike" cap="none" normalizeH="0" baseline="0" dirty="0" smtClean="0">
                <a:ln>
                  <a:noFill/>
                </a:ln>
                <a:solidFill>
                  <a:srgbClr val="000000"/>
                </a:solidFill>
                <a:effectLst/>
                <a:latin typeface="Verdana" panose="020B0604030504040204" pitchFamily="34" charset="0"/>
              </a:rPr>
              <a:t> A{  </a:t>
            </a:r>
          </a:p>
          <a:p>
            <a:pPr marL="0" marR="0" lvl="0" indent="0" algn="just" defTabSz="914400" rtl="0" eaLnBrk="0" fontAlgn="base" latinLnBrk="0" hangingPunct="0">
              <a:lnSpc>
                <a:spcPct val="100000"/>
              </a:lnSpc>
              <a:spcBef>
                <a:spcPct val="0"/>
              </a:spcBef>
              <a:spcAft>
                <a:spcPct val="0"/>
              </a:spcAft>
              <a:buClrTx/>
              <a:buSzTx/>
              <a:buFontTx/>
              <a:buAutoNum type="arabicPeriod" startAt="6"/>
              <a:tabLst/>
            </a:pPr>
            <a:r>
              <a:rPr kumimoji="0" lang="en-US" sz="2000" b="0" i="0" u="none" strike="noStrike" cap="none" normalizeH="0" baseline="0" dirty="0" smtClean="0">
                <a:ln>
                  <a:noFill/>
                </a:ln>
                <a:solidFill>
                  <a:srgbClr val="000000"/>
                </a:solidFill>
                <a:effectLst/>
                <a:latin typeface="Verdana" panose="020B0604030504040204" pitchFamily="34" charset="0"/>
              </a:rPr>
              <a:t>  </a:t>
            </a:r>
            <a:r>
              <a:rPr kumimoji="0" lang="en-US" sz="2000" b="1" i="0" u="none" strike="noStrike" cap="none" normalizeH="0" baseline="0" dirty="0" smtClean="0">
                <a:ln>
                  <a:noFill/>
                </a:ln>
                <a:solidFill>
                  <a:srgbClr val="006699"/>
                </a:solidFill>
                <a:effectLst/>
                <a:latin typeface="Verdana" panose="020B0604030504040204" pitchFamily="34" charset="0"/>
              </a:rPr>
              <a:t>public</a:t>
            </a:r>
            <a:r>
              <a:rPr kumimoji="0" lang="en-US" sz="2000" b="0" i="0" u="none" strike="noStrike" cap="none" normalizeH="0" baseline="0" dirty="0" smtClean="0">
                <a:ln>
                  <a:noFill/>
                </a:ln>
                <a:solidFill>
                  <a:srgbClr val="000000"/>
                </a:solidFill>
                <a:effectLst/>
                <a:latin typeface="Verdana" panose="020B0604030504040204" pitchFamily="34" charset="0"/>
              </a:rPr>
              <a:t> </a:t>
            </a:r>
            <a:r>
              <a:rPr kumimoji="0" lang="en-US" sz="2000" b="1" i="0" u="none" strike="noStrike" cap="none" normalizeH="0" baseline="0" dirty="0" smtClean="0">
                <a:ln>
                  <a:noFill/>
                </a:ln>
                <a:solidFill>
                  <a:srgbClr val="006699"/>
                </a:solidFill>
                <a:effectLst/>
                <a:latin typeface="Verdana" panose="020B0604030504040204" pitchFamily="34" charset="0"/>
              </a:rPr>
              <a:t>static</a:t>
            </a:r>
            <a:r>
              <a:rPr kumimoji="0" lang="en-US" sz="2000" b="0" i="0" u="none" strike="noStrike" cap="none" normalizeH="0" baseline="0" dirty="0" smtClean="0">
                <a:ln>
                  <a:noFill/>
                </a:ln>
                <a:solidFill>
                  <a:srgbClr val="000000"/>
                </a:solidFill>
                <a:effectLst/>
                <a:latin typeface="Verdana" panose="020B0604030504040204" pitchFamily="34" charset="0"/>
              </a:rPr>
              <a:t> </a:t>
            </a:r>
            <a:r>
              <a:rPr kumimoji="0" lang="en-US" sz="2000" b="1" i="0" u="none" strike="noStrike" cap="none" normalizeH="0" baseline="0" dirty="0" smtClean="0">
                <a:ln>
                  <a:noFill/>
                </a:ln>
                <a:solidFill>
                  <a:srgbClr val="006699"/>
                </a:solidFill>
                <a:effectLst/>
                <a:latin typeface="Verdana" panose="020B0604030504040204" pitchFamily="34" charset="0"/>
              </a:rPr>
              <a:t>void</a:t>
            </a:r>
            <a:r>
              <a:rPr kumimoji="0" lang="en-US" sz="2000" b="0" i="0" u="none" strike="noStrike" cap="none" normalizeH="0" baseline="0" dirty="0" smtClean="0">
                <a:ln>
                  <a:noFill/>
                </a:ln>
                <a:solidFill>
                  <a:srgbClr val="000000"/>
                </a:solidFill>
                <a:effectLst/>
                <a:latin typeface="Verdana" panose="020B0604030504040204" pitchFamily="34" charset="0"/>
              </a:rPr>
              <a:t> main(String </a:t>
            </a:r>
            <a:r>
              <a:rPr kumimoji="0" lang="en-US" sz="2000" b="0" i="0" u="none" strike="noStrike" cap="none" normalizeH="0" baseline="0" dirty="0" err="1" smtClean="0">
                <a:ln>
                  <a:noFill/>
                </a:ln>
                <a:solidFill>
                  <a:srgbClr val="000000"/>
                </a:solidFill>
                <a:effectLst/>
                <a:latin typeface="Verdana" panose="020B0604030504040204" pitchFamily="34" charset="0"/>
              </a:rPr>
              <a:t>args</a:t>
            </a:r>
            <a:r>
              <a:rPr kumimoji="0" lang="en-US" sz="2000" b="0" i="0" u="none" strike="noStrike" cap="none" normalizeH="0" baseline="0" dirty="0" smtClean="0">
                <a:ln>
                  <a:noFill/>
                </a:ln>
                <a:solidFill>
                  <a:srgbClr val="000000"/>
                </a:solidFill>
                <a:effectLst/>
                <a:latin typeface="Verdana" panose="020B0604030504040204" pitchFamily="34" charset="0"/>
              </a:rPr>
              <a:t>[]){  </a:t>
            </a:r>
          </a:p>
          <a:p>
            <a:pPr marL="0" marR="0" lvl="0" indent="0" algn="just" defTabSz="914400" rtl="0" eaLnBrk="0" fontAlgn="base" latinLnBrk="0" hangingPunct="0">
              <a:lnSpc>
                <a:spcPct val="100000"/>
              </a:lnSpc>
              <a:spcBef>
                <a:spcPct val="0"/>
              </a:spcBef>
              <a:spcAft>
                <a:spcPct val="0"/>
              </a:spcAft>
              <a:buClrTx/>
              <a:buSzTx/>
              <a:buFontTx/>
              <a:buAutoNum type="arabicPeriod" startAt="7"/>
              <a:tabLst/>
            </a:pPr>
            <a:r>
              <a:rPr kumimoji="0" lang="en-US" sz="2000" b="0" i="0" u="none" strike="noStrike" cap="none" normalizeH="0" baseline="0" dirty="0" smtClean="0">
                <a:ln>
                  <a:noFill/>
                </a:ln>
                <a:solidFill>
                  <a:srgbClr val="000000"/>
                </a:solidFill>
                <a:effectLst/>
                <a:latin typeface="Verdana" panose="020B0604030504040204" pitchFamily="34" charset="0"/>
              </a:rPr>
              <a:t>   B </a:t>
            </a:r>
            <a:r>
              <a:rPr kumimoji="0" lang="en-US" sz="2000" b="0" i="0" u="none" strike="noStrike" cap="none" normalizeH="0" baseline="0" dirty="0" err="1" smtClean="0">
                <a:ln>
                  <a:noFill/>
                </a:ln>
                <a:solidFill>
                  <a:srgbClr val="000000"/>
                </a:solidFill>
                <a:effectLst/>
                <a:latin typeface="Verdana" panose="020B0604030504040204" pitchFamily="34" charset="0"/>
              </a:rPr>
              <a:t>obj</a:t>
            </a:r>
            <a:r>
              <a:rPr kumimoji="0" lang="en-US" sz="2000" b="0" i="0" u="none" strike="noStrike" cap="none" normalizeH="0" baseline="0" dirty="0" smtClean="0">
                <a:ln>
                  <a:noFill/>
                </a:ln>
                <a:solidFill>
                  <a:srgbClr val="000000"/>
                </a:solidFill>
                <a:effectLst/>
                <a:latin typeface="Verdana" panose="020B0604030504040204" pitchFamily="34" charset="0"/>
              </a:rPr>
              <a:t> = </a:t>
            </a:r>
            <a:r>
              <a:rPr kumimoji="0" lang="en-US" sz="2000" b="1" i="0" u="none" strike="noStrike" cap="none" normalizeH="0" baseline="0" dirty="0" smtClean="0">
                <a:ln>
                  <a:noFill/>
                </a:ln>
                <a:solidFill>
                  <a:srgbClr val="006699"/>
                </a:solidFill>
                <a:effectLst/>
                <a:latin typeface="Verdana" panose="020B0604030504040204" pitchFamily="34" charset="0"/>
              </a:rPr>
              <a:t>new</a:t>
            </a:r>
            <a:r>
              <a:rPr kumimoji="0" lang="en-US" sz="2000" b="0" i="0" u="none" strike="noStrike" cap="none" normalizeH="0" baseline="0" dirty="0" smtClean="0">
                <a:ln>
                  <a:noFill/>
                </a:ln>
                <a:solidFill>
                  <a:srgbClr val="000000"/>
                </a:solidFill>
                <a:effectLst/>
                <a:latin typeface="Verdana" panose="020B0604030504040204" pitchFamily="34" charset="0"/>
              </a:rPr>
              <a:t> B();  </a:t>
            </a:r>
          </a:p>
          <a:p>
            <a:pPr marL="0" marR="0" lvl="0" indent="0" algn="just" defTabSz="914400" rtl="0" eaLnBrk="0" fontAlgn="base" latinLnBrk="0" hangingPunct="0">
              <a:lnSpc>
                <a:spcPct val="100000"/>
              </a:lnSpc>
              <a:spcBef>
                <a:spcPct val="0"/>
              </a:spcBef>
              <a:spcAft>
                <a:spcPct val="0"/>
              </a:spcAft>
              <a:buClrTx/>
              <a:buSzTx/>
              <a:buFontTx/>
              <a:buAutoNum type="arabicPeriod" startAt="8"/>
              <a:tabLst/>
            </a:pPr>
            <a:r>
              <a:rPr kumimoji="0" lang="en-US" sz="2000" b="0" i="0" u="none" strike="noStrike" cap="none" normalizeH="0" baseline="0" dirty="0" smtClean="0">
                <a:ln>
                  <a:noFill/>
                </a:ln>
                <a:solidFill>
                  <a:srgbClr val="000000"/>
                </a:solidFill>
                <a:effectLst/>
                <a:latin typeface="Verdana" panose="020B0604030504040204" pitchFamily="34" charset="0"/>
              </a:rPr>
              <a:t>   obj.msg();  </a:t>
            </a:r>
          </a:p>
          <a:p>
            <a:pPr marL="0" marR="0" lvl="0" indent="0" algn="just" defTabSz="914400" rtl="0" eaLnBrk="0" fontAlgn="base" latinLnBrk="0" hangingPunct="0">
              <a:lnSpc>
                <a:spcPct val="100000"/>
              </a:lnSpc>
              <a:spcBef>
                <a:spcPct val="0"/>
              </a:spcBef>
              <a:spcAft>
                <a:spcPct val="0"/>
              </a:spcAft>
              <a:buClrTx/>
              <a:buSzTx/>
              <a:buFontTx/>
              <a:buAutoNum type="arabicPeriod" startAt="9"/>
              <a:tabLst/>
            </a:pPr>
            <a:r>
              <a:rPr kumimoji="0" lang="en-US" sz="2000" b="0" i="0" u="none" strike="noStrike" cap="none" normalizeH="0" baseline="0" dirty="0" smtClean="0">
                <a:ln>
                  <a:noFill/>
                </a:ln>
                <a:solidFill>
                  <a:srgbClr val="000000"/>
                </a:solidFill>
                <a:effectLst/>
                <a:latin typeface="Verdana" panose="020B0604030504040204" pitchFamily="34" charset="0"/>
              </a:rPr>
              <a:t>  }  </a:t>
            </a:r>
          </a:p>
          <a:p>
            <a:pPr marL="0" marR="0" lvl="0" indent="0" algn="just" defTabSz="914400" rtl="0" eaLnBrk="0" fontAlgn="base" latinLnBrk="0" hangingPunct="0">
              <a:lnSpc>
                <a:spcPct val="100000"/>
              </a:lnSpc>
              <a:spcBef>
                <a:spcPct val="0"/>
              </a:spcBef>
              <a:spcAft>
                <a:spcPct val="0"/>
              </a:spcAft>
              <a:buClrTx/>
              <a:buSzTx/>
              <a:buFontTx/>
              <a:buAutoNum type="arabicPeriod" startAt="10"/>
              <a:tabLst/>
            </a:pPr>
            <a:r>
              <a:rPr kumimoji="0" lang="en-US" sz="2000" b="0" i="0" u="none" strike="noStrike" cap="none" normalizeH="0" baseline="0" dirty="0" smtClean="0">
                <a:ln>
                  <a:noFill/>
                </a:ln>
                <a:solidFill>
                  <a:srgbClr val="000000"/>
                </a:solidFill>
                <a:effectLst/>
                <a:latin typeface="Verdana" panose="020B0604030504040204" pitchFamily="34" charset="0"/>
              </a:rPr>
              <a: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err="1" smtClean="0">
                <a:ln>
                  <a:noFill/>
                </a:ln>
                <a:solidFill>
                  <a:srgbClr val="000000"/>
                </a:solidFill>
                <a:effectLst/>
                <a:latin typeface="Arial Unicode MS" panose="020B0604020202020204" pitchFamily="34" charset="-128"/>
              </a:rPr>
              <a:t>Output:Hello</a:t>
            </a:r>
            <a:endParaRPr kumimoji="0" lang="en-US" sz="20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2310181501"/>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60849" y="362635"/>
            <a:ext cx="6951306" cy="369332"/>
          </a:xfrm>
          <a:prstGeom prst="rect">
            <a:avLst/>
          </a:prstGeom>
        </p:spPr>
        <p:txBody>
          <a:bodyPr wrap="square">
            <a:spAutoFit/>
          </a:bodyPr>
          <a:lstStyle/>
          <a:p>
            <a:r>
              <a:rPr lang="en-US" b="0" i="0" dirty="0" smtClean="0">
                <a:effectLst/>
                <a:latin typeface="verdana" panose="020B0604030504040204" pitchFamily="34" charset="0"/>
              </a:rPr>
              <a:t>The private access modifier is accessible only within class.</a:t>
            </a:r>
            <a:endParaRPr lang="en-US" dirty="0"/>
          </a:p>
        </p:txBody>
      </p:sp>
      <p:sp>
        <p:nvSpPr>
          <p:cNvPr id="4" name="Rectangle 3"/>
          <p:cNvSpPr/>
          <p:nvPr/>
        </p:nvSpPr>
        <p:spPr>
          <a:xfrm>
            <a:off x="1362269" y="1296955"/>
            <a:ext cx="9759821" cy="4524315"/>
          </a:xfrm>
          <a:prstGeom prst="rect">
            <a:avLst/>
          </a:prstGeom>
          <a:solidFill>
            <a:schemeClr val="tx1"/>
          </a:solidFill>
        </p:spPr>
        <p:txBody>
          <a:bodyPr wrap="square">
            <a:spAutoFit/>
          </a:bodyPr>
          <a:lstStyle/>
          <a:p>
            <a:pPr algn="just">
              <a:buFont typeface="+mj-lt"/>
              <a:buAutoNum type="arabicPeriod"/>
            </a:pPr>
            <a:r>
              <a:rPr lang="en-US" sz="2400" b="1" i="0" dirty="0" smtClean="0">
                <a:solidFill>
                  <a:schemeClr val="bg1"/>
                </a:solidFill>
                <a:effectLst/>
                <a:latin typeface="verdana" panose="020B0604030504040204" pitchFamily="34" charset="0"/>
              </a:rPr>
              <a:t>class</a:t>
            </a:r>
            <a:r>
              <a:rPr lang="en-US" sz="2400" b="0" i="0" dirty="0" smtClean="0">
                <a:solidFill>
                  <a:schemeClr val="bg1"/>
                </a:solidFill>
                <a:effectLst/>
                <a:latin typeface="verdana" panose="020B0604030504040204" pitchFamily="34" charset="0"/>
              </a:rPr>
              <a:t> A{  </a:t>
            </a:r>
          </a:p>
          <a:p>
            <a:pPr algn="just">
              <a:buFont typeface="+mj-lt"/>
              <a:buAutoNum type="arabicPeriod"/>
            </a:pPr>
            <a:r>
              <a:rPr lang="en-US" sz="2400" b="1" i="0" dirty="0" smtClean="0">
                <a:solidFill>
                  <a:schemeClr val="bg1"/>
                </a:solidFill>
                <a:effectLst/>
                <a:latin typeface="verdana" panose="020B0604030504040204" pitchFamily="34" charset="0"/>
              </a:rPr>
              <a:t>private</a:t>
            </a:r>
            <a:r>
              <a:rPr lang="en-US" sz="2400" b="0" i="0" dirty="0" smtClean="0">
                <a:solidFill>
                  <a:schemeClr val="bg1"/>
                </a:solidFill>
                <a:effectLst/>
                <a:latin typeface="verdana" panose="020B0604030504040204" pitchFamily="34" charset="0"/>
              </a:rPr>
              <a:t> </a:t>
            </a:r>
            <a:r>
              <a:rPr lang="en-US" sz="2400" b="1" i="0" dirty="0" err="1" smtClean="0">
                <a:solidFill>
                  <a:schemeClr val="bg1"/>
                </a:solidFill>
                <a:effectLst/>
                <a:latin typeface="verdana" panose="020B0604030504040204" pitchFamily="34" charset="0"/>
              </a:rPr>
              <a:t>int</a:t>
            </a:r>
            <a:r>
              <a:rPr lang="en-US" sz="2400" b="0" i="0" dirty="0" smtClean="0">
                <a:solidFill>
                  <a:schemeClr val="bg1"/>
                </a:solidFill>
                <a:effectLst/>
                <a:latin typeface="verdana" panose="020B0604030504040204" pitchFamily="34" charset="0"/>
              </a:rPr>
              <a:t> data=40;  </a:t>
            </a:r>
          </a:p>
          <a:p>
            <a:pPr algn="just">
              <a:buFont typeface="+mj-lt"/>
              <a:buAutoNum type="arabicPeriod"/>
            </a:pPr>
            <a:r>
              <a:rPr lang="en-US" sz="2400" b="1" i="0" dirty="0" smtClean="0">
                <a:solidFill>
                  <a:schemeClr val="bg1"/>
                </a:solidFill>
                <a:effectLst/>
                <a:latin typeface="verdana" panose="020B0604030504040204" pitchFamily="34" charset="0"/>
              </a:rPr>
              <a:t>private</a:t>
            </a:r>
            <a:r>
              <a:rPr lang="en-US" sz="2400" b="0" i="0" dirty="0" smtClean="0">
                <a:solidFill>
                  <a:schemeClr val="bg1"/>
                </a:solidFill>
                <a:effectLst/>
                <a:latin typeface="verdana" panose="020B0604030504040204" pitchFamily="34" charset="0"/>
              </a:rPr>
              <a:t> </a:t>
            </a:r>
            <a:r>
              <a:rPr lang="en-US" sz="2400" b="1" i="0" dirty="0" smtClean="0">
                <a:solidFill>
                  <a:schemeClr val="bg1"/>
                </a:solidFill>
                <a:effectLst/>
                <a:latin typeface="verdana" panose="020B0604030504040204" pitchFamily="34" charset="0"/>
              </a:rPr>
              <a:t>void</a:t>
            </a:r>
            <a:r>
              <a:rPr lang="en-US" sz="2400" b="0" i="0" dirty="0" smtClean="0">
                <a:solidFill>
                  <a:schemeClr val="bg1"/>
                </a:solidFill>
                <a:effectLst/>
                <a:latin typeface="verdana" panose="020B0604030504040204" pitchFamily="34" charset="0"/>
              </a:rPr>
              <a:t> </a:t>
            </a:r>
            <a:r>
              <a:rPr lang="en-US" sz="2400" b="0" i="0" dirty="0" err="1" smtClean="0">
                <a:solidFill>
                  <a:schemeClr val="bg1"/>
                </a:solidFill>
                <a:effectLst/>
                <a:latin typeface="verdana" panose="020B0604030504040204" pitchFamily="34" charset="0"/>
              </a:rPr>
              <a:t>msg</a:t>
            </a:r>
            <a:r>
              <a:rPr lang="en-US" sz="2400" b="0" i="0" dirty="0" smtClean="0">
                <a:solidFill>
                  <a:schemeClr val="bg1"/>
                </a:solidFill>
                <a:effectLst/>
                <a:latin typeface="verdana" panose="020B0604030504040204" pitchFamily="34" charset="0"/>
              </a:rPr>
              <a:t>(){</a:t>
            </a:r>
            <a:r>
              <a:rPr lang="en-US" sz="2400" b="0" i="0" dirty="0" err="1" smtClean="0">
                <a:solidFill>
                  <a:schemeClr val="bg1"/>
                </a:solidFill>
                <a:effectLst/>
                <a:latin typeface="verdana" panose="020B0604030504040204" pitchFamily="34" charset="0"/>
              </a:rPr>
              <a:t>System.out.println</a:t>
            </a:r>
            <a:r>
              <a:rPr lang="en-US" sz="2400" b="0" i="0" dirty="0" smtClean="0">
                <a:solidFill>
                  <a:schemeClr val="bg1"/>
                </a:solidFill>
                <a:effectLst/>
                <a:latin typeface="verdana" panose="020B0604030504040204" pitchFamily="34" charset="0"/>
              </a:rPr>
              <a:t>("Hello java");}  </a:t>
            </a:r>
          </a:p>
          <a:p>
            <a:pPr algn="just">
              <a:buFont typeface="+mj-lt"/>
              <a:buAutoNum type="arabicPeriod"/>
            </a:pPr>
            <a:r>
              <a:rPr lang="en-US" sz="2400" b="0" i="0" dirty="0" smtClean="0">
                <a:solidFill>
                  <a:schemeClr val="bg1"/>
                </a:solidFill>
                <a:effectLst/>
                <a:latin typeface="verdana" panose="020B0604030504040204" pitchFamily="34" charset="0"/>
              </a:rPr>
              <a:t>}  </a:t>
            </a:r>
          </a:p>
          <a:p>
            <a:pPr algn="just">
              <a:buFont typeface="+mj-lt"/>
              <a:buAutoNum type="arabicPeriod"/>
            </a:pPr>
            <a:r>
              <a:rPr lang="en-US" sz="2400" b="0" i="0" dirty="0" smtClean="0">
                <a:solidFill>
                  <a:schemeClr val="bg1"/>
                </a:solidFill>
                <a:effectLst/>
                <a:latin typeface="verdana" panose="020B0604030504040204" pitchFamily="34" charset="0"/>
              </a:rPr>
              <a:t>  </a:t>
            </a:r>
          </a:p>
          <a:p>
            <a:pPr algn="just">
              <a:buFont typeface="+mj-lt"/>
              <a:buAutoNum type="arabicPeriod"/>
            </a:pPr>
            <a:r>
              <a:rPr lang="en-US" sz="2400" b="1" i="0" dirty="0" smtClean="0">
                <a:solidFill>
                  <a:schemeClr val="bg1"/>
                </a:solidFill>
                <a:effectLst/>
                <a:latin typeface="verdana" panose="020B0604030504040204" pitchFamily="34" charset="0"/>
              </a:rPr>
              <a:t>public</a:t>
            </a:r>
            <a:r>
              <a:rPr lang="en-US" sz="2400" b="0" i="0" dirty="0" smtClean="0">
                <a:solidFill>
                  <a:schemeClr val="bg1"/>
                </a:solidFill>
                <a:effectLst/>
                <a:latin typeface="verdana" panose="020B0604030504040204" pitchFamily="34" charset="0"/>
              </a:rPr>
              <a:t> </a:t>
            </a:r>
            <a:r>
              <a:rPr lang="en-US" sz="2400" b="1" i="0" dirty="0" smtClean="0">
                <a:solidFill>
                  <a:schemeClr val="bg1"/>
                </a:solidFill>
                <a:effectLst/>
                <a:latin typeface="verdana" panose="020B0604030504040204" pitchFamily="34" charset="0"/>
              </a:rPr>
              <a:t>class</a:t>
            </a:r>
            <a:r>
              <a:rPr lang="en-US" sz="2400" b="0" i="0" dirty="0" smtClean="0">
                <a:solidFill>
                  <a:schemeClr val="bg1"/>
                </a:solidFill>
                <a:effectLst/>
                <a:latin typeface="verdana" panose="020B0604030504040204" pitchFamily="34" charset="0"/>
              </a:rPr>
              <a:t> Simple{  </a:t>
            </a:r>
          </a:p>
          <a:p>
            <a:pPr algn="just">
              <a:buFont typeface="+mj-lt"/>
              <a:buAutoNum type="arabicPeriod"/>
            </a:pPr>
            <a:r>
              <a:rPr lang="en-US" sz="2400" b="0" i="0" dirty="0" smtClean="0">
                <a:solidFill>
                  <a:schemeClr val="bg1"/>
                </a:solidFill>
                <a:effectLst/>
                <a:latin typeface="verdana" panose="020B0604030504040204" pitchFamily="34" charset="0"/>
              </a:rPr>
              <a:t> </a:t>
            </a:r>
            <a:r>
              <a:rPr lang="en-US" sz="2400" b="1" i="0" dirty="0" smtClean="0">
                <a:solidFill>
                  <a:schemeClr val="bg1"/>
                </a:solidFill>
                <a:effectLst/>
                <a:latin typeface="verdana" panose="020B0604030504040204" pitchFamily="34" charset="0"/>
              </a:rPr>
              <a:t>public</a:t>
            </a:r>
            <a:r>
              <a:rPr lang="en-US" sz="2400" b="0" i="0" dirty="0" smtClean="0">
                <a:solidFill>
                  <a:schemeClr val="bg1"/>
                </a:solidFill>
                <a:effectLst/>
                <a:latin typeface="verdana" panose="020B0604030504040204" pitchFamily="34" charset="0"/>
              </a:rPr>
              <a:t> </a:t>
            </a:r>
            <a:r>
              <a:rPr lang="en-US" sz="2400" b="1" i="0" dirty="0" smtClean="0">
                <a:solidFill>
                  <a:schemeClr val="bg1"/>
                </a:solidFill>
                <a:effectLst/>
                <a:latin typeface="verdana" panose="020B0604030504040204" pitchFamily="34" charset="0"/>
              </a:rPr>
              <a:t>static</a:t>
            </a:r>
            <a:r>
              <a:rPr lang="en-US" sz="2400" b="0" i="0" dirty="0" smtClean="0">
                <a:solidFill>
                  <a:schemeClr val="bg1"/>
                </a:solidFill>
                <a:effectLst/>
                <a:latin typeface="verdana" panose="020B0604030504040204" pitchFamily="34" charset="0"/>
              </a:rPr>
              <a:t> </a:t>
            </a:r>
            <a:r>
              <a:rPr lang="en-US" sz="2400" b="1" i="0" dirty="0" smtClean="0">
                <a:solidFill>
                  <a:schemeClr val="bg1"/>
                </a:solidFill>
                <a:effectLst/>
                <a:latin typeface="verdana" panose="020B0604030504040204" pitchFamily="34" charset="0"/>
              </a:rPr>
              <a:t>void</a:t>
            </a:r>
            <a:r>
              <a:rPr lang="en-US" sz="2400" b="0" i="0" dirty="0" smtClean="0">
                <a:solidFill>
                  <a:schemeClr val="bg1"/>
                </a:solidFill>
                <a:effectLst/>
                <a:latin typeface="verdana" panose="020B0604030504040204" pitchFamily="34" charset="0"/>
              </a:rPr>
              <a:t> main(String </a:t>
            </a:r>
            <a:r>
              <a:rPr lang="en-US" sz="2400" b="0" i="0" dirty="0" err="1" smtClean="0">
                <a:solidFill>
                  <a:schemeClr val="bg1"/>
                </a:solidFill>
                <a:effectLst/>
                <a:latin typeface="verdana" panose="020B0604030504040204" pitchFamily="34" charset="0"/>
              </a:rPr>
              <a:t>args</a:t>
            </a:r>
            <a:r>
              <a:rPr lang="en-US" sz="2400" b="0" i="0" dirty="0" smtClean="0">
                <a:solidFill>
                  <a:schemeClr val="bg1"/>
                </a:solidFill>
                <a:effectLst/>
                <a:latin typeface="verdana" panose="020B0604030504040204" pitchFamily="34" charset="0"/>
              </a:rPr>
              <a:t>[]){  </a:t>
            </a:r>
          </a:p>
          <a:p>
            <a:pPr algn="just">
              <a:buFont typeface="+mj-lt"/>
              <a:buAutoNum type="arabicPeriod"/>
            </a:pPr>
            <a:r>
              <a:rPr lang="en-US" sz="2400" b="0" i="0" dirty="0" smtClean="0">
                <a:solidFill>
                  <a:schemeClr val="bg1"/>
                </a:solidFill>
                <a:effectLst/>
                <a:latin typeface="verdana" panose="020B0604030504040204" pitchFamily="34" charset="0"/>
              </a:rPr>
              <a:t>   A </a:t>
            </a:r>
            <a:r>
              <a:rPr lang="en-US" sz="2400" b="0" i="0" dirty="0" err="1" smtClean="0">
                <a:solidFill>
                  <a:schemeClr val="bg1"/>
                </a:solidFill>
                <a:effectLst/>
                <a:latin typeface="verdana" panose="020B0604030504040204" pitchFamily="34" charset="0"/>
              </a:rPr>
              <a:t>obj</a:t>
            </a:r>
            <a:r>
              <a:rPr lang="en-US" sz="2400" b="0" i="0" dirty="0" smtClean="0">
                <a:solidFill>
                  <a:schemeClr val="bg1"/>
                </a:solidFill>
                <a:effectLst/>
                <a:latin typeface="verdana" panose="020B0604030504040204" pitchFamily="34" charset="0"/>
              </a:rPr>
              <a:t>=</a:t>
            </a:r>
            <a:r>
              <a:rPr lang="en-US" sz="2400" b="1" i="0" dirty="0" smtClean="0">
                <a:solidFill>
                  <a:schemeClr val="bg1"/>
                </a:solidFill>
                <a:effectLst/>
                <a:latin typeface="verdana" panose="020B0604030504040204" pitchFamily="34" charset="0"/>
              </a:rPr>
              <a:t>new</a:t>
            </a:r>
            <a:r>
              <a:rPr lang="en-US" sz="2400" b="0" i="0" dirty="0" smtClean="0">
                <a:solidFill>
                  <a:schemeClr val="bg1"/>
                </a:solidFill>
                <a:effectLst/>
                <a:latin typeface="verdana" panose="020B0604030504040204" pitchFamily="34" charset="0"/>
              </a:rPr>
              <a:t> A();  </a:t>
            </a:r>
          </a:p>
          <a:p>
            <a:pPr algn="just">
              <a:buFont typeface="+mj-lt"/>
              <a:buAutoNum type="arabicPeriod"/>
            </a:pPr>
            <a:r>
              <a:rPr lang="en-US" sz="2400" b="0" i="0" dirty="0" smtClean="0">
                <a:solidFill>
                  <a:schemeClr val="bg1"/>
                </a:solidFill>
                <a:effectLst/>
                <a:latin typeface="verdana" panose="020B0604030504040204" pitchFamily="34" charset="0"/>
              </a:rPr>
              <a:t>   </a:t>
            </a:r>
            <a:r>
              <a:rPr lang="en-US" sz="2400" b="0" i="0" dirty="0" err="1" smtClean="0">
                <a:solidFill>
                  <a:schemeClr val="bg1"/>
                </a:solidFill>
                <a:effectLst/>
                <a:latin typeface="verdana" panose="020B0604030504040204" pitchFamily="34" charset="0"/>
              </a:rPr>
              <a:t>System.out.println</a:t>
            </a:r>
            <a:r>
              <a:rPr lang="en-US" sz="2400" b="0" i="0" dirty="0" smtClean="0">
                <a:solidFill>
                  <a:schemeClr val="bg1"/>
                </a:solidFill>
                <a:effectLst/>
                <a:latin typeface="verdana" panose="020B0604030504040204" pitchFamily="34" charset="0"/>
              </a:rPr>
              <a:t>(</a:t>
            </a:r>
            <a:r>
              <a:rPr lang="en-US" sz="2400" b="0" i="0" dirty="0" err="1" smtClean="0">
                <a:solidFill>
                  <a:schemeClr val="bg1"/>
                </a:solidFill>
                <a:effectLst/>
                <a:latin typeface="verdana" panose="020B0604030504040204" pitchFamily="34" charset="0"/>
              </a:rPr>
              <a:t>obj.data</a:t>
            </a:r>
            <a:r>
              <a:rPr lang="en-US" sz="2400" b="0" i="0" dirty="0" smtClean="0">
                <a:solidFill>
                  <a:schemeClr val="bg1"/>
                </a:solidFill>
                <a:effectLst/>
                <a:latin typeface="verdana" panose="020B0604030504040204" pitchFamily="34" charset="0"/>
              </a:rPr>
              <a:t>);</a:t>
            </a:r>
            <a:r>
              <a:rPr lang="en-US" sz="2400" b="0" i="0" dirty="0" smtClean="0">
                <a:solidFill>
                  <a:srgbClr val="FF0000"/>
                </a:solidFill>
                <a:effectLst/>
                <a:latin typeface="verdana" panose="020B0604030504040204" pitchFamily="34" charset="0"/>
              </a:rPr>
              <a:t>//Compile Time Error</a:t>
            </a:r>
            <a:r>
              <a:rPr lang="en-US" sz="2400" b="0" i="0" dirty="0" smtClean="0">
                <a:solidFill>
                  <a:schemeClr val="bg1"/>
                </a:solidFill>
                <a:effectLst/>
                <a:latin typeface="verdana" panose="020B0604030504040204" pitchFamily="34" charset="0"/>
              </a:rPr>
              <a:t>  </a:t>
            </a:r>
          </a:p>
          <a:p>
            <a:pPr algn="just">
              <a:buFont typeface="+mj-lt"/>
              <a:buAutoNum type="arabicPeriod"/>
            </a:pPr>
            <a:r>
              <a:rPr lang="en-US" sz="2400" b="0" i="0" dirty="0" smtClean="0">
                <a:solidFill>
                  <a:schemeClr val="bg1"/>
                </a:solidFill>
                <a:effectLst/>
                <a:latin typeface="verdana" panose="020B0604030504040204" pitchFamily="34" charset="0"/>
              </a:rPr>
              <a:t>   obj.msg();//</a:t>
            </a:r>
            <a:r>
              <a:rPr lang="en-US" sz="2400" b="0" i="0" dirty="0" smtClean="0">
                <a:solidFill>
                  <a:srgbClr val="FF0000"/>
                </a:solidFill>
                <a:effectLst/>
                <a:latin typeface="verdana" panose="020B0604030504040204" pitchFamily="34" charset="0"/>
              </a:rPr>
              <a:t>Compile Time Error</a:t>
            </a:r>
            <a:r>
              <a:rPr lang="en-US" sz="2400" b="0" i="0" dirty="0" smtClean="0">
                <a:solidFill>
                  <a:schemeClr val="bg1"/>
                </a:solidFill>
                <a:effectLst/>
                <a:latin typeface="verdana" panose="020B0604030504040204" pitchFamily="34" charset="0"/>
              </a:rPr>
              <a:t>  </a:t>
            </a:r>
          </a:p>
          <a:p>
            <a:pPr algn="just">
              <a:buFont typeface="+mj-lt"/>
              <a:buAutoNum type="arabicPeriod"/>
            </a:pPr>
            <a:r>
              <a:rPr lang="en-US" sz="2400" b="0" i="0" dirty="0" smtClean="0">
                <a:solidFill>
                  <a:schemeClr val="bg1"/>
                </a:solidFill>
                <a:effectLst/>
                <a:latin typeface="verdana" panose="020B0604030504040204" pitchFamily="34" charset="0"/>
              </a:rPr>
              <a:t>   }  </a:t>
            </a:r>
          </a:p>
          <a:p>
            <a:pPr algn="just">
              <a:buFont typeface="+mj-lt"/>
              <a:buAutoNum type="arabicPeriod"/>
            </a:pPr>
            <a:r>
              <a:rPr lang="en-US" sz="2400" b="0" i="0" dirty="0" smtClean="0">
                <a:solidFill>
                  <a:schemeClr val="bg1"/>
                </a:solidFill>
                <a:effectLst/>
                <a:latin typeface="verdana" panose="020B0604030504040204" pitchFamily="34" charset="0"/>
              </a:rPr>
              <a:t>}  </a:t>
            </a:r>
            <a:endParaRPr lang="en-US" sz="2400" b="0" i="0" dirty="0">
              <a:solidFill>
                <a:schemeClr val="bg1"/>
              </a:solidFill>
              <a:effectLst/>
              <a:latin typeface="verdana" panose="020B0604030504040204" pitchFamily="34" charset="0"/>
            </a:endParaRPr>
          </a:p>
        </p:txBody>
      </p:sp>
    </p:spTree>
    <p:extLst>
      <p:ext uri="{BB962C8B-B14F-4D97-AF65-F5344CB8AC3E}">
        <p14:creationId xmlns:p14="http://schemas.microsoft.com/office/powerpoint/2010/main" val="1095911850"/>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Non Access Modifiers in Java</a:t>
            </a:r>
            <a:br>
              <a:rPr lang="en-US" b="1" dirty="0"/>
            </a:br>
            <a:endParaRPr lang="en-US" dirty="0"/>
          </a:p>
        </p:txBody>
      </p:sp>
      <p:sp>
        <p:nvSpPr>
          <p:cNvPr id="3" name="Content Placeholder 2"/>
          <p:cNvSpPr>
            <a:spLocks noGrp="1"/>
          </p:cNvSpPr>
          <p:nvPr>
            <p:ph idx="1"/>
          </p:nvPr>
        </p:nvSpPr>
        <p:spPr/>
        <p:txBody>
          <a:bodyPr/>
          <a:lstStyle/>
          <a:p>
            <a:r>
              <a:rPr lang="en-US" dirty="0"/>
              <a:t>Final</a:t>
            </a:r>
          </a:p>
          <a:p>
            <a:r>
              <a:rPr lang="en-US" dirty="0"/>
              <a:t>Abstract</a:t>
            </a:r>
          </a:p>
          <a:p>
            <a:r>
              <a:rPr lang="en-US" dirty="0"/>
              <a:t>Static</a:t>
            </a:r>
          </a:p>
          <a:p>
            <a:r>
              <a:rPr lang="en-US" dirty="0" err="1"/>
              <a:t>Strictfp</a:t>
            </a:r>
            <a:endParaRPr lang="en-US" dirty="0"/>
          </a:p>
          <a:p>
            <a:r>
              <a:rPr lang="en-US" dirty="0"/>
              <a:t>Native</a:t>
            </a:r>
          </a:p>
          <a:p>
            <a:r>
              <a:rPr lang="en-US" dirty="0"/>
              <a:t>Synchronized</a:t>
            </a:r>
          </a:p>
          <a:p>
            <a:r>
              <a:rPr lang="en-US" dirty="0"/>
              <a:t>Transient</a:t>
            </a:r>
          </a:p>
          <a:p>
            <a:endParaRPr lang="en-US" dirty="0"/>
          </a:p>
        </p:txBody>
      </p:sp>
    </p:spTree>
    <p:extLst>
      <p:ext uri="{BB962C8B-B14F-4D97-AF65-F5344CB8AC3E}">
        <p14:creationId xmlns:p14="http://schemas.microsoft.com/office/powerpoint/2010/main" val="3023239821"/>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Final Non Access Modifiers</a:t>
            </a:r>
            <a:br>
              <a:rPr lang="en-US" b="1" dirty="0"/>
            </a:br>
            <a:endParaRPr lang="en-US" dirty="0"/>
          </a:p>
        </p:txBody>
      </p:sp>
      <p:sp>
        <p:nvSpPr>
          <p:cNvPr id="3" name="Content Placeholder 2"/>
          <p:cNvSpPr>
            <a:spLocks noGrp="1"/>
          </p:cNvSpPr>
          <p:nvPr>
            <p:ph sz="half" idx="1"/>
          </p:nvPr>
        </p:nvSpPr>
        <p:spPr/>
        <p:txBody>
          <a:bodyPr>
            <a:normAutofit fontScale="92500" lnSpcReduction="20000"/>
          </a:bodyPr>
          <a:lstStyle/>
          <a:p>
            <a:r>
              <a:rPr lang="en-US" dirty="0"/>
              <a:t>Final modifiers are applicable to :</a:t>
            </a:r>
          </a:p>
          <a:p>
            <a:r>
              <a:rPr lang="en-US" dirty="0"/>
              <a:t>Class</a:t>
            </a:r>
          </a:p>
          <a:p>
            <a:r>
              <a:rPr lang="en-US" dirty="0"/>
              <a:t>Method</a:t>
            </a:r>
          </a:p>
          <a:p>
            <a:r>
              <a:rPr lang="en-US" dirty="0"/>
              <a:t>Instance Variable</a:t>
            </a:r>
          </a:p>
          <a:p>
            <a:r>
              <a:rPr lang="en-US" dirty="0"/>
              <a:t>Local Variable</a:t>
            </a:r>
          </a:p>
          <a:p>
            <a:r>
              <a:rPr lang="en-US" dirty="0"/>
              <a:t>Method </a:t>
            </a:r>
            <a:r>
              <a:rPr lang="en-US" dirty="0" smtClean="0"/>
              <a:t>arguments</a:t>
            </a:r>
          </a:p>
          <a:p>
            <a:endParaRPr lang="en-US" dirty="0"/>
          </a:p>
        </p:txBody>
      </p:sp>
      <p:sp>
        <p:nvSpPr>
          <p:cNvPr id="5" name="Content Placeholder 4"/>
          <p:cNvSpPr>
            <a:spLocks noGrp="1"/>
          </p:cNvSpPr>
          <p:nvPr>
            <p:ph sz="half" idx="2"/>
          </p:nvPr>
        </p:nvSpPr>
        <p:spPr>
          <a:xfrm>
            <a:off x="5066523" y="2056092"/>
            <a:ext cx="6699380" cy="4200245"/>
          </a:xfrm>
          <a:ln>
            <a:solidFill>
              <a:srgbClr val="00B0F0"/>
            </a:solidFill>
          </a:ln>
        </p:spPr>
        <p:txBody>
          <a:bodyPr>
            <a:normAutofit fontScale="92500" lnSpcReduction="20000"/>
          </a:bodyPr>
          <a:lstStyle/>
          <a:p>
            <a:r>
              <a:rPr lang="en-US" b="1" dirty="0">
                <a:solidFill>
                  <a:srgbClr val="FF0000"/>
                </a:solidFill>
              </a:rPr>
              <a:t>Final Class :</a:t>
            </a:r>
          </a:p>
          <a:p>
            <a:r>
              <a:rPr lang="en-US" b="1" dirty="0">
                <a:solidFill>
                  <a:schemeClr val="tx1"/>
                </a:solidFill>
              </a:rPr>
              <a:t>A Class when set to final cannot be extended by any other Class.</a:t>
            </a:r>
          </a:p>
          <a:p>
            <a:r>
              <a:rPr lang="en-US" b="1" dirty="0">
                <a:solidFill>
                  <a:schemeClr val="tx1"/>
                </a:solidFill>
              </a:rPr>
              <a:t>Example: A String Class in </a:t>
            </a:r>
            <a:r>
              <a:rPr lang="en-US" b="1" dirty="0" err="1">
                <a:solidFill>
                  <a:schemeClr val="tx1"/>
                </a:solidFill>
              </a:rPr>
              <a:t>java.lang</a:t>
            </a:r>
            <a:r>
              <a:rPr lang="en-US" b="1" dirty="0">
                <a:solidFill>
                  <a:schemeClr val="tx1"/>
                </a:solidFill>
              </a:rPr>
              <a:t> package</a:t>
            </a:r>
          </a:p>
          <a:p>
            <a:endParaRPr lang="en-US" dirty="0"/>
          </a:p>
          <a:p>
            <a:r>
              <a:rPr lang="en-US" dirty="0">
                <a:solidFill>
                  <a:srgbClr val="00B050"/>
                </a:solidFill>
              </a:rPr>
              <a:t>Final Method :</a:t>
            </a:r>
          </a:p>
          <a:p>
            <a:r>
              <a:rPr lang="en-US" dirty="0"/>
              <a:t>A Method when set to final cannot be overridden by any subclass.</a:t>
            </a:r>
          </a:p>
          <a:p>
            <a:endParaRPr lang="en-US" dirty="0"/>
          </a:p>
          <a:p>
            <a:r>
              <a:rPr lang="en-US" dirty="0">
                <a:solidFill>
                  <a:srgbClr val="00B0F0"/>
                </a:solidFill>
              </a:rPr>
              <a:t>Final Variable :</a:t>
            </a:r>
          </a:p>
          <a:p>
            <a:r>
              <a:rPr lang="en-US" dirty="0">
                <a:solidFill>
                  <a:schemeClr val="tx1"/>
                </a:solidFill>
              </a:rPr>
              <a:t>When a variable is set to final, its value cannot be changed. Final variables are like constants.</a:t>
            </a:r>
          </a:p>
          <a:p>
            <a:r>
              <a:rPr lang="en-US" dirty="0">
                <a:solidFill>
                  <a:schemeClr val="tx1"/>
                </a:solidFill>
              </a:rPr>
              <a:t>Example : public static final </a:t>
            </a:r>
            <a:r>
              <a:rPr lang="en-US" dirty="0" err="1">
                <a:solidFill>
                  <a:schemeClr val="tx1"/>
                </a:solidFill>
              </a:rPr>
              <a:t>int</a:t>
            </a:r>
            <a:r>
              <a:rPr lang="en-US" dirty="0">
                <a:solidFill>
                  <a:schemeClr val="tx1"/>
                </a:solidFill>
              </a:rPr>
              <a:t> </a:t>
            </a:r>
            <a:r>
              <a:rPr lang="en-US" dirty="0" err="1">
                <a:solidFill>
                  <a:schemeClr val="tx1"/>
                </a:solidFill>
              </a:rPr>
              <a:t>i</a:t>
            </a:r>
            <a:r>
              <a:rPr lang="en-US" dirty="0">
                <a:solidFill>
                  <a:schemeClr val="tx1"/>
                </a:solidFill>
              </a:rPr>
              <a:t> = 10;</a:t>
            </a:r>
          </a:p>
          <a:p>
            <a:endParaRPr lang="en-US" dirty="0"/>
          </a:p>
        </p:txBody>
      </p:sp>
    </p:spTree>
    <p:extLst>
      <p:ext uri="{BB962C8B-B14F-4D97-AF65-F5344CB8AC3E}">
        <p14:creationId xmlns:p14="http://schemas.microsoft.com/office/powerpoint/2010/main" val="1955531202"/>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054359" y="494522"/>
            <a:ext cx="10083282" cy="5693866"/>
          </a:xfrm>
          <a:prstGeom prst="rect">
            <a:avLst/>
          </a:prstGeom>
        </p:spPr>
        <p:txBody>
          <a:bodyPr wrap="square">
            <a:spAutoFit/>
          </a:bodyPr>
          <a:lstStyle/>
          <a:p>
            <a:r>
              <a:rPr lang="en-US" sz="2800" b="1" u="sng" dirty="0">
                <a:solidFill>
                  <a:schemeClr val="accent2"/>
                </a:solidFill>
              </a:rPr>
              <a:t>Abstract Non Access Modifier</a:t>
            </a:r>
          </a:p>
          <a:p>
            <a:r>
              <a:rPr lang="en-US" sz="2800" dirty="0"/>
              <a:t>Keyword: </a:t>
            </a:r>
            <a:r>
              <a:rPr lang="en-US" sz="2800" dirty="0" smtClean="0"/>
              <a:t>abstract means incomplete</a:t>
            </a:r>
            <a:endParaRPr lang="en-US" sz="2800" dirty="0"/>
          </a:p>
          <a:p>
            <a:r>
              <a:rPr lang="en-US" sz="2800" dirty="0">
                <a:solidFill>
                  <a:srgbClr val="00B0F0"/>
                </a:solidFill>
              </a:rPr>
              <a:t>Abstract modifiers are applicable to:</a:t>
            </a:r>
          </a:p>
          <a:p>
            <a:r>
              <a:rPr lang="en-US" sz="2800" dirty="0">
                <a:solidFill>
                  <a:srgbClr val="00B0F0"/>
                </a:solidFill>
              </a:rPr>
              <a:t>Class</a:t>
            </a:r>
          </a:p>
          <a:p>
            <a:r>
              <a:rPr lang="en-US" sz="2800" dirty="0">
                <a:solidFill>
                  <a:srgbClr val="00B0F0"/>
                </a:solidFill>
              </a:rPr>
              <a:t>Method</a:t>
            </a:r>
          </a:p>
          <a:p>
            <a:r>
              <a:rPr lang="en-US" sz="2800" dirty="0">
                <a:solidFill>
                  <a:srgbClr val="FFC000"/>
                </a:solidFill>
              </a:rPr>
              <a:t>Abstract Class:</a:t>
            </a:r>
          </a:p>
          <a:p>
            <a:r>
              <a:rPr lang="en-US" sz="2800" dirty="0">
                <a:solidFill>
                  <a:srgbClr val="FFC000"/>
                </a:solidFill>
              </a:rPr>
              <a:t>An abstract Class can have abstract Methods. A Class can also be an abstract class without having any abstract Methods in it. If a Class has an abstract Method , the Class becomes an abstract Class.</a:t>
            </a:r>
          </a:p>
          <a:p>
            <a:r>
              <a:rPr lang="en-US" sz="2800" dirty="0"/>
              <a:t>Abstract Method :</a:t>
            </a:r>
          </a:p>
          <a:p>
            <a:r>
              <a:rPr lang="en-US" sz="2800" dirty="0"/>
              <a:t>Abstract Methods are those Methods which does not have a body but only a signature.</a:t>
            </a:r>
          </a:p>
          <a:p>
            <a:r>
              <a:rPr lang="en-US" sz="2800" dirty="0"/>
              <a:t>Example : public abstract void method();</a:t>
            </a:r>
          </a:p>
        </p:txBody>
      </p:sp>
    </p:spTree>
    <p:extLst>
      <p:ext uri="{BB962C8B-B14F-4D97-AF65-F5344CB8AC3E}">
        <p14:creationId xmlns:p14="http://schemas.microsoft.com/office/powerpoint/2010/main" val="31502218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1623" y="0"/>
            <a:ext cx="9038360" cy="6743700"/>
          </a:xfrm>
        </p:spPr>
      </p:pic>
    </p:spTree>
    <p:extLst>
      <p:ext uri="{BB962C8B-B14F-4D97-AF65-F5344CB8AC3E}">
        <p14:creationId xmlns:p14="http://schemas.microsoft.com/office/powerpoint/2010/main" val="701948949"/>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Static Modifier</a:t>
            </a:r>
            <a:br>
              <a:rPr lang="en-US" dirty="0"/>
            </a:br>
            <a:endParaRPr lang="en-US" dirty="0"/>
          </a:p>
        </p:txBody>
      </p:sp>
      <p:sp>
        <p:nvSpPr>
          <p:cNvPr id="3" name="Content Placeholder 2"/>
          <p:cNvSpPr>
            <a:spLocks noGrp="1"/>
          </p:cNvSpPr>
          <p:nvPr>
            <p:ph idx="1"/>
          </p:nvPr>
        </p:nvSpPr>
        <p:spPr/>
        <p:txBody>
          <a:bodyPr/>
          <a:lstStyle/>
          <a:p>
            <a:r>
              <a:rPr lang="en-US" dirty="0"/>
              <a:t>The </a:t>
            </a:r>
            <a:r>
              <a:rPr lang="en-US" i="1" dirty="0"/>
              <a:t>static</a:t>
            </a:r>
            <a:r>
              <a:rPr lang="en-US" dirty="0"/>
              <a:t> keyword is used to create </a:t>
            </a:r>
            <a:r>
              <a:rPr lang="en-US" dirty="0" smtClean="0"/>
              <a:t>variables</a:t>
            </a:r>
          </a:p>
          <a:p>
            <a:r>
              <a:rPr lang="en-US" dirty="0"/>
              <a:t>Only one copy of the static variable exists regardless of the number of instances of the class</a:t>
            </a:r>
            <a:r>
              <a:rPr lang="en-US" dirty="0" smtClean="0"/>
              <a:t>.</a:t>
            </a:r>
          </a:p>
          <a:p>
            <a:r>
              <a:rPr lang="en-US" dirty="0"/>
              <a:t>Static variables are also known as class variables. Local variables cannot be declared static.</a:t>
            </a:r>
          </a:p>
        </p:txBody>
      </p:sp>
    </p:spTree>
    <p:extLst>
      <p:ext uri="{BB962C8B-B14F-4D97-AF65-F5344CB8AC3E}">
        <p14:creationId xmlns:p14="http://schemas.microsoft.com/office/powerpoint/2010/main" val="63345705"/>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Static Methods</a:t>
            </a:r>
            <a:br>
              <a:rPr lang="en-US" dirty="0"/>
            </a:br>
            <a:endParaRPr lang="en-US" dirty="0"/>
          </a:p>
        </p:txBody>
      </p:sp>
      <p:sp>
        <p:nvSpPr>
          <p:cNvPr id="3" name="Content Placeholder 2"/>
          <p:cNvSpPr>
            <a:spLocks noGrp="1"/>
          </p:cNvSpPr>
          <p:nvPr>
            <p:ph idx="1"/>
          </p:nvPr>
        </p:nvSpPr>
        <p:spPr/>
        <p:txBody>
          <a:bodyPr>
            <a:normAutofit/>
          </a:bodyPr>
          <a:lstStyle/>
          <a:p>
            <a:r>
              <a:rPr lang="en-US" dirty="0"/>
              <a:t>he </a:t>
            </a:r>
            <a:r>
              <a:rPr lang="en-US" b="1" dirty="0"/>
              <a:t>static keyword</a:t>
            </a:r>
            <a:r>
              <a:rPr lang="en-US" dirty="0"/>
              <a:t> in java is used for memory management mainly. We can apply java static keyword with variables, methods, blocks and nested class. The static keyword belongs to the class than instance of the class.</a:t>
            </a:r>
          </a:p>
          <a:p>
            <a:r>
              <a:rPr lang="en-US" dirty="0"/>
              <a:t>The static can be:</a:t>
            </a:r>
          </a:p>
          <a:p>
            <a:r>
              <a:rPr lang="en-US" dirty="0"/>
              <a:t>variable (also known as class variable)</a:t>
            </a:r>
          </a:p>
          <a:p>
            <a:r>
              <a:rPr lang="en-US" dirty="0"/>
              <a:t>method (also known as class method)</a:t>
            </a:r>
          </a:p>
          <a:p>
            <a:r>
              <a:rPr lang="en-US" dirty="0"/>
              <a:t>block</a:t>
            </a:r>
          </a:p>
          <a:p>
            <a:r>
              <a:rPr lang="en-US" dirty="0"/>
              <a:t>nested class</a:t>
            </a:r>
          </a:p>
        </p:txBody>
      </p:sp>
    </p:spTree>
    <p:extLst>
      <p:ext uri="{BB962C8B-B14F-4D97-AF65-F5344CB8AC3E}">
        <p14:creationId xmlns:p14="http://schemas.microsoft.com/office/powerpoint/2010/main" val="1522271311"/>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Java static method</a:t>
            </a:r>
            <a:br>
              <a:rPr lang="en-US" dirty="0"/>
            </a:br>
            <a:endParaRPr lang="en-US" dirty="0"/>
          </a:p>
        </p:txBody>
      </p:sp>
      <p:sp>
        <p:nvSpPr>
          <p:cNvPr id="3" name="Content Placeholder 2"/>
          <p:cNvSpPr>
            <a:spLocks noGrp="1"/>
          </p:cNvSpPr>
          <p:nvPr>
            <p:ph idx="1"/>
          </p:nvPr>
        </p:nvSpPr>
        <p:spPr/>
        <p:txBody>
          <a:bodyPr>
            <a:normAutofit/>
          </a:bodyPr>
          <a:lstStyle/>
          <a:p>
            <a:r>
              <a:rPr lang="en-US" dirty="0" smtClean="0"/>
              <a:t>If </a:t>
            </a:r>
            <a:r>
              <a:rPr lang="en-US" dirty="0"/>
              <a:t>you apply static keyword with any method, it is known as static method.</a:t>
            </a:r>
          </a:p>
          <a:p>
            <a:r>
              <a:rPr lang="en-US" dirty="0"/>
              <a:t>A static method belongs to the class rather than object of a class.</a:t>
            </a:r>
          </a:p>
          <a:p>
            <a:r>
              <a:rPr lang="en-US" dirty="0"/>
              <a:t>A static method can be invoked without the need for creating an instance of a class.</a:t>
            </a:r>
          </a:p>
          <a:p>
            <a:r>
              <a:rPr lang="en-US" dirty="0"/>
              <a:t>static method can access static data member and can change the value of it.</a:t>
            </a:r>
          </a:p>
          <a:p>
            <a:endParaRPr lang="en-US" dirty="0"/>
          </a:p>
        </p:txBody>
      </p:sp>
    </p:spTree>
    <p:extLst>
      <p:ext uri="{BB962C8B-B14F-4D97-AF65-F5344CB8AC3E}">
        <p14:creationId xmlns:p14="http://schemas.microsoft.com/office/powerpoint/2010/main" val="396437490"/>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a:p>
        </p:txBody>
      </p:sp>
      <p:sp>
        <p:nvSpPr>
          <p:cNvPr id="5" name="Rectangle 2"/>
          <p:cNvSpPr>
            <a:spLocks noGrp="1" noChangeArrowheads="1"/>
          </p:cNvSpPr>
          <p:nvPr>
            <p:ph idx="1"/>
          </p:nvPr>
        </p:nvSpPr>
        <p:spPr bwMode="auto">
          <a:xfrm>
            <a:off x="406399" y="284767"/>
            <a:ext cx="11240655" cy="5909310"/>
          </a:xfrm>
          <a:prstGeom prst="rect">
            <a:avLst/>
          </a:prstGeom>
          <a:solidFill>
            <a:srgbClr val="66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AutoNum type="arabicPeriod" startAt="2"/>
              <a:tabLst/>
            </a:pPr>
            <a:r>
              <a:rPr kumimoji="0" lang="en-US" sz="1200" b="0" i="0" u="none" strike="noStrike" cap="none" normalizeH="0" baseline="0" dirty="0" smtClean="0">
                <a:ln>
                  <a:noFill/>
                </a:ln>
                <a:solidFill>
                  <a:srgbClr val="000000"/>
                </a:solidFill>
                <a:effectLst/>
                <a:latin typeface="Verdana" panose="020B0604030504040204" pitchFamily="34" charset="0"/>
              </a:rPr>
              <a:t>  </a:t>
            </a:r>
            <a:r>
              <a:rPr kumimoji="0" lang="en-US" sz="1200" b="1" i="0" u="none" strike="noStrike" cap="none" normalizeH="0" baseline="0" dirty="0" smtClean="0">
                <a:ln>
                  <a:noFill/>
                </a:ln>
                <a:solidFill>
                  <a:srgbClr val="006699"/>
                </a:solidFill>
                <a:effectLst/>
                <a:latin typeface="Verdana" panose="020B0604030504040204" pitchFamily="34" charset="0"/>
              </a:rPr>
              <a:t>class</a:t>
            </a:r>
            <a:r>
              <a:rPr kumimoji="0" lang="en-US" sz="1200" b="0" i="0" u="none" strike="noStrike" cap="none" normalizeH="0" baseline="0" dirty="0" smtClean="0">
                <a:ln>
                  <a:noFill/>
                </a:ln>
                <a:solidFill>
                  <a:srgbClr val="000000"/>
                </a:solidFill>
                <a:effectLst/>
                <a:latin typeface="Verdana" panose="020B0604030504040204" pitchFamily="34" charset="0"/>
              </a:rPr>
              <a:t> Student9{  </a:t>
            </a:r>
          </a:p>
          <a:p>
            <a:pPr marL="0" marR="0" lvl="0" indent="0" algn="just" defTabSz="914400" rtl="0" eaLnBrk="0" fontAlgn="base" latinLnBrk="0" hangingPunct="0">
              <a:lnSpc>
                <a:spcPct val="100000"/>
              </a:lnSpc>
              <a:spcBef>
                <a:spcPct val="0"/>
              </a:spcBef>
              <a:spcAft>
                <a:spcPct val="0"/>
              </a:spcAft>
              <a:buClrTx/>
              <a:buSzTx/>
              <a:buFontTx/>
              <a:buAutoNum type="arabicPeriod" startAt="4"/>
              <a:tabLst/>
            </a:pPr>
            <a:r>
              <a:rPr kumimoji="0" lang="en-US" sz="1200" b="0" i="0" u="none" strike="noStrike" cap="none" normalizeH="0" baseline="0" dirty="0" smtClean="0">
                <a:ln>
                  <a:noFill/>
                </a:ln>
                <a:solidFill>
                  <a:srgbClr val="000000"/>
                </a:solidFill>
                <a:effectLst/>
                <a:latin typeface="Verdana" panose="020B0604030504040204" pitchFamily="34" charset="0"/>
              </a:rPr>
              <a:t>     </a:t>
            </a:r>
            <a:r>
              <a:rPr kumimoji="0" lang="en-US" sz="1200" b="1" i="0" u="none" strike="noStrike" cap="none" normalizeH="0" baseline="0" dirty="0" err="1" smtClean="0">
                <a:ln>
                  <a:noFill/>
                </a:ln>
                <a:solidFill>
                  <a:srgbClr val="006699"/>
                </a:solidFill>
                <a:effectLst/>
                <a:latin typeface="Verdana" panose="020B0604030504040204" pitchFamily="34" charset="0"/>
              </a:rPr>
              <a:t>int</a:t>
            </a:r>
            <a:r>
              <a:rPr kumimoji="0" lang="en-US" sz="1200" b="0" i="0" u="none" strike="noStrike" cap="none" normalizeH="0" baseline="0" dirty="0" smtClean="0">
                <a:ln>
                  <a:noFill/>
                </a:ln>
                <a:solidFill>
                  <a:srgbClr val="000000"/>
                </a:solidFill>
                <a:effectLst/>
                <a:latin typeface="Verdana" panose="020B0604030504040204" pitchFamily="34" charset="0"/>
              </a:rPr>
              <a:t> </a:t>
            </a:r>
            <a:r>
              <a:rPr kumimoji="0" lang="en-US" sz="1200" b="0" i="0" u="none" strike="noStrike" cap="none" normalizeH="0" baseline="0" dirty="0" err="1" smtClean="0">
                <a:ln>
                  <a:noFill/>
                </a:ln>
                <a:solidFill>
                  <a:srgbClr val="000000"/>
                </a:solidFill>
                <a:effectLst/>
                <a:latin typeface="Verdana" panose="020B0604030504040204" pitchFamily="34" charset="0"/>
              </a:rPr>
              <a:t>rollno</a:t>
            </a:r>
            <a:r>
              <a:rPr kumimoji="0" lang="en-US" sz="1200" b="0" i="0" u="none" strike="noStrike" cap="none" normalizeH="0" baseline="0" dirty="0" smtClean="0">
                <a:ln>
                  <a:noFill/>
                </a:ln>
                <a:solidFill>
                  <a:srgbClr val="000000"/>
                </a:solidFill>
                <a:effectLst/>
                <a:latin typeface="Verdana" panose="020B0604030504040204" pitchFamily="34" charset="0"/>
              </a:rPr>
              <a:t>;  </a:t>
            </a:r>
          </a:p>
          <a:p>
            <a:pPr marL="0" marR="0" lvl="0" indent="0" algn="just" defTabSz="914400" rtl="0" eaLnBrk="0" fontAlgn="base" latinLnBrk="0" hangingPunct="0">
              <a:lnSpc>
                <a:spcPct val="100000"/>
              </a:lnSpc>
              <a:spcBef>
                <a:spcPct val="0"/>
              </a:spcBef>
              <a:spcAft>
                <a:spcPct val="0"/>
              </a:spcAft>
              <a:buClrTx/>
              <a:buSzTx/>
              <a:buFontTx/>
              <a:buAutoNum type="arabicPeriod" startAt="5"/>
              <a:tabLst/>
            </a:pPr>
            <a:r>
              <a:rPr kumimoji="0" lang="en-US" sz="1200" b="0" i="0" u="none" strike="noStrike" cap="none" normalizeH="0" baseline="0" dirty="0" smtClean="0">
                <a:ln>
                  <a:noFill/>
                </a:ln>
                <a:solidFill>
                  <a:srgbClr val="000000"/>
                </a:solidFill>
                <a:effectLst/>
                <a:latin typeface="Verdana" panose="020B0604030504040204" pitchFamily="34" charset="0"/>
              </a:rPr>
              <a:t>     String name;  </a:t>
            </a:r>
          </a:p>
          <a:p>
            <a:pPr marL="0" marR="0" lvl="0" indent="0" algn="just" defTabSz="914400" rtl="0" eaLnBrk="0" fontAlgn="base" latinLnBrk="0" hangingPunct="0">
              <a:lnSpc>
                <a:spcPct val="100000"/>
              </a:lnSpc>
              <a:spcBef>
                <a:spcPct val="0"/>
              </a:spcBef>
              <a:spcAft>
                <a:spcPct val="0"/>
              </a:spcAft>
              <a:buClrTx/>
              <a:buSzTx/>
              <a:buFontTx/>
              <a:buAutoNum type="arabicPeriod" startAt="6"/>
              <a:tabLst/>
            </a:pPr>
            <a:r>
              <a:rPr kumimoji="0" lang="en-US" sz="1200" b="0" i="0" u="none" strike="noStrike" cap="none" normalizeH="0" baseline="0" dirty="0" smtClean="0">
                <a:ln>
                  <a:noFill/>
                </a:ln>
                <a:solidFill>
                  <a:srgbClr val="000000"/>
                </a:solidFill>
                <a:effectLst/>
                <a:latin typeface="Verdana" panose="020B0604030504040204" pitchFamily="34" charset="0"/>
              </a:rPr>
              <a:t>     </a:t>
            </a:r>
            <a:r>
              <a:rPr kumimoji="0" lang="en-US" sz="1200" b="1" i="0" u="none" strike="noStrike" cap="none" normalizeH="0" baseline="0" dirty="0" smtClean="0">
                <a:ln>
                  <a:noFill/>
                </a:ln>
                <a:solidFill>
                  <a:srgbClr val="006699"/>
                </a:solidFill>
                <a:effectLst/>
                <a:latin typeface="Verdana" panose="020B0604030504040204" pitchFamily="34" charset="0"/>
              </a:rPr>
              <a:t>static</a:t>
            </a:r>
            <a:r>
              <a:rPr kumimoji="0" lang="en-US" sz="1200" b="0" i="0" u="none" strike="noStrike" cap="none" normalizeH="0" baseline="0" dirty="0" smtClean="0">
                <a:ln>
                  <a:noFill/>
                </a:ln>
                <a:solidFill>
                  <a:srgbClr val="000000"/>
                </a:solidFill>
                <a:effectLst/>
                <a:latin typeface="Verdana" panose="020B0604030504040204" pitchFamily="34" charset="0"/>
              </a:rPr>
              <a:t> String college = </a:t>
            </a:r>
            <a:r>
              <a:rPr kumimoji="0" lang="en-US" sz="1200" b="0" i="0" u="none" strike="noStrike" cap="none" normalizeH="0" baseline="0" dirty="0" smtClean="0">
                <a:ln>
                  <a:noFill/>
                </a:ln>
                <a:solidFill>
                  <a:srgbClr val="0000FF"/>
                </a:solidFill>
                <a:effectLst/>
                <a:latin typeface="Verdana" panose="020B0604030504040204" pitchFamily="34" charset="0"/>
              </a:rPr>
              <a:t>"ITS"</a:t>
            </a:r>
            <a:r>
              <a:rPr kumimoji="0" lang="en-US" sz="1200" b="0" i="0" u="none" strike="noStrike" cap="none" normalizeH="0" baseline="0" dirty="0" smtClean="0">
                <a:ln>
                  <a:noFill/>
                </a:ln>
                <a:solidFill>
                  <a:srgbClr val="000000"/>
                </a:solidFill>
                <a:effectLst/>
                <a:latin typeface="Verdana" panose="020B0604030504040204" pitchFamily="34" charset="0"/>
              </a:rPr>
              <a:t>;  </a:t>
            </a:r>
          </a:p>
          <a:p>
            <a:pPr marL="0" marR="0" lvl="0" indent="0" algn="just" defTabSz="914400" rtl="0" eaLnBrk="0" fontAlgn="base" latinLnBrk="0" hangingPunct="0">
              <a:lnSpc>
                <a:spcPct val="100000"/>
              </a:lnSpc>
              <a:spcBef>
                <a:spcPct val="0"/>
              </a:spcBef>
              <a:spcAft>
                <a:spcPct val="0"/>
              </a:spcAft>
              <a:buClrTx/>
              <a:buSzTx/>
              <a:buFontTx/>
              <a:buAutoNum type="arabicPeriod" startAt="7"/>
              <a:tabLst/>
            </a:pPr>
            <a:r>
              <a:rPr kumimoji="0" lang="en-US" sz="1200" b="0" i="0" u="none" strike="noStrike" cap="none" normalizeH="0" baseline="0" dirty="0" smtClean="0">
                <a:ln>
                  <a:noFill/>
                </a:ln>
                <a:solidFill>
                  <a:srgbClr val="000000"/>
                </a:solidFill>
                <a:effectLst/>
                <a:latin typeface="Verdana" panose="020B0604030504040204" pitchFamily="34" charset="0"/>
              </a:rPr>
              <a:t>       </a:t>
            </a:r>
          </a:p>
          <a:p>
            <a:pPr marL="0" marR="0" lvl="0" indent="0" algn="just" defTabSz="914400" rtl="0" eaLnBrk="0" fontAlgn="base" latinLnBrk="0" hangingPunct="0">
              <a:lnSpc>
                <a:spcPct val="100000"/>
              </a:lnSpc>
              <a:spcBef>
                <a:spcPct val="0"/>
              </a:spcBef>
              <a:spcAft>
                <a:spcPct val="0"/>
              </a:spcAft>
              <a:buClrTx/>
              <a:buSzTx/>
              <a:buFontTx/>
              <a:buAutoNum type="arabicPeriod" startAt="8"/>
              <a:tabLst/>
            </a:pPr>
            <a:r>
              <a:rPr kumimoji="0" lang="en-US" sz="1200" b="0" i="0" u="none" strike="noStrike" cap="none" normalizeH="0" baseline="0" dirty="0" smtClean="0">
                <a:ln>
                  <a:noFill/>
                </a:ln>
                <a:solidFill>
                  <a:srgbClr val="000000"/>
                </a:solidFill>
                <a:effectLst/>
                <a:latin typeface="Verdana" panose="020B0604030504040204" pitchFamily="34" charset="0"/>
              </a:rPr>
              <a:t>     </a:t>
            </a:r>
            <a:r>
              <a:rPr kumimoji="0" lang="en-US" sz="1200" b="1" i="0" u="none" strike="noStrike" cap="none" normalizeH="0" baseline="0" dirty="0" smtClean="0">
                <a:ln>
                  <a:noFill/>
                </a:ln>
                <a:solidFill>
                  <a:srgbClr val="006699"/>
                </a:solidFill>
                <a:effectLst/>
                <a:latin typeface="Verdana" panose="020B0604030504040204" pitchFamily="34" charset="0"/>
              </a:rPr>
              <a:t>static</a:t>
            </a:r>
            <a:r>
              <a:rPr kumimoji="0" lang="en-US" sz="1200" b="0" i="0" u="none" strike="noStrike" cap="none" normalizeH="0" baseline="0" dirty="0" smtClean="0">
                <a:ln>
                  <a:noFill/>
                </a:ln>
                <a:solidFill>
                  <a:srgbClr val="000000"/>
                </a:solidFill>
                <a:effectLst/>
                <a:latin typeface="Verdana" panose="020B0604030504040204" pitchFamily="34" charset="0"/>
              </a:rPr>
              <a:t> </a:t>
            </a:r>
            <a:r>
              <a:rPr kumimoji="0" lang="en-US" sz="1200" b="1" i="0" u="none" strike="noStrike" cap="none" normalizeH="0" baseline="0" dirty="0" smtClean="0">
                <a:ln>
                  <a:noFill/>
                </a:ln>
                <a:solidFill>
                  <a:srgbClr val="006699"/>
                </a:solidFill>
                <a:effectLst/>
                <a:latin typeface="Verdana" panose="020B0604030504040204" pitchFamily="34" charset="0"/>
              </a:rPr>
              <a:t>void</a:t>
            </a:r>
            <a:r>
              <a:rPr kumimoji="0" lang="en-US" sz="1200" b="0" i="0" u="none" strike="noStrike" cap="none" normalizeH="0" baseline="0" dirty="0" smtClean="0">
                <a:ln>
                  <a:noFill/>
                </a:ln>
                <a:solidFill>
                  <a:srgbClr val="000000"/>
                </a:solidFill>
                <a:effectLst/>
                <a:latin typeface="Verdana" panose="020B0604030504040204" pitchFamily="34" charset="0"/>
              </a:rPr>
              <a:t> change(){  </a:t>
            </a:r>
          </a:p>
          <a:p>
            <a:pPr marL="0" marR="0" lvl="0" indent="0" algn="just" defTabSz="914400" rtl="0" eaLnBrk="0" fontAlgn="base" latinLnBrk="0" hangingPunct="0">
              <a:lnSpc>
                <a:spcPct val="100000"/>
              </a:lnSpc>
              <a:spcBef>
                <a:spcPct val="0"/>
              </a:spcBef>
              <a:spcAft>
                <a:spcPct val="0"/>
              </a:spcAft>
              <a:buClrTx/>
              <a:buSzTx/>
              <a:buFontTx/>
              <a:buAutoNum type="arabicPeriod" startAt="9"/>
              <a:tabLst/>
            </a:pPr>
            <a:r>
              <a:rPr kumimoji="0" lang="en-US" sz="1200" b="0" i="0" u="none" strike="noStrike" cap="none" normalizeH="0" baseline="0" dirty="0" smtClean="0">
                <a:ln>
                  <a:noFill/>
                </a:ln>
                <a:solidFill>
                  <a:srgbClr val="000000"/>
                </a:solidFill>
                <a:effectLst/>
                <a:latin typeface="Verdana" panose="020B0604030504040204" pitchFamily="34" charset="0"/>
              </a:rPr>
              <a:t>     college = </a:t>
            </a:r>
            <a:r>
              <a:rPr kumimoji="0" lang="en-US" sz="1200" b="0" i="0" u="none" strike="noStrike" cap="none" normalizeH="0" baseline="0" dirty="0" smtClean="0">
                <a:ln>
                  <a:noFill/>
                </a:ln>
                <a:solidFill>
                  <a:srgbClr val="0000FF"/>
                </a:solidFill>
                <a:effectLst/>
                <a:latin typeface="Verdana" panose="020B0604030504040204" pitchFamily="34" charset="0"/>
              </a:rPr>
              <a:t>"BBDIT"</a:t>
            </a:r>
            <a:r>
              <a:rPr kumimoji="0" lang="en-US" sz="1200" b="0" i="0" u="none" strike="noStrike" cap="none" normalizeH="0" baseline="0" dirty="0" smtClean="0">
                <a:ln>
                  <a:noFill/>
                </a:ln>
                <a:solidFill>
                  <a:srgbClr val="000000"/>
                </a:solidFill>
                <a:effectLst/>
                <a:latin typeface="Verdana" panose="020B0604030504040204" pitchFamily="34" charset="0"/>
              </a:rPr>
              <a:t>;  </a:t>
            </a:r>
          </a:p>
          <a:p>
            <a:pPr marL="0" marR="0" lvl="0" indent="0" algn="just" defTabSz="914400" rtl="0" eaLnBrk="0" fontAlgn="base" latinLnBrk="0" hangingPunct="0">
              <a:lnSpc>
                <a:spcPct val="100000"/>
              </a:lnSpc>
              <a:spcBef>
                <a:spcPct val="0"/>
              </a:spcBef>
              <a:spcAft>
                <a:spcPct val="0"/>
              </a:spcAft>
              <a:buClrTx/>
              <a:buSzTx/>
              <a:buFontTx/>
              <a:buAutoNum type="arabicPeriod" startAt="10"/>
              <a:tabLst/>
            </a:pPr>
            <a:r>
              <a:rPr kumimoji="0" lang="en-US" sz="1200" b="0" i="0" u="none" strike="noStrike" cap="none" normalizeH="0" baseline="0" dirty="0" smtClean="0">
                <a:ln>
                  <a:noFill/>
                </a:ln>
                <a:solidFill>
                  <a:srgbClr val="000000"/>
                </a:solidFill>
                <a:effectLst/>
                <a:latin typeface="Verdana" panose="020B0604030504040204" pitchFamily="34" charset="0"/>
              </a:rPr>
              <a:t>     }  </a:t>
            </a:r>
          </a:p>
          <a:p>
            <a:pPr marL="0" marR="0" lvl="0" indent="0" algn="just" defTabSz="914400" rtl="0" eaLnBrk="0" fontAlgn="base" latinLnBrk="0" hangingPunct="0">
              <a:lnSpc>
                <a:spcPct val="100000"/>
              </a:lnSpc>
              <a:spcBef>
                <a:spcPct val="0"/>
              </a:spcBef>
              <a:spcAft>
                <a:spcPct val="0"/>
              </a:spcAft>
              <a:buClrTx/>
              <a:buSzTx/>
              <a:buFontTx/>
              <a:buAutoNum type="arabicPeriod" startAt="11"/>
              <a:tabLst/>
            </a:pPr>
            <a:r>
              <a:rPr kumimoji="0" lang="en-US" sz="1200" b="0" i="0" u="none" strike="noStrike" cap="none" normalizeH="0" baseline="0" dirty="0" smtClean="0">
                <a:ln>
                  <a:noFill/>
                </a:ln>
                <a:solidFill>
                  <a:srgbClr val="000000"/>
                </a:solidFill>
                <a:effectLst/>
                <a:latin typeface="Verdana" panose="020B0604030504040204" pitchFamily="34" charset="0"/>
              </a:rPr>
              <a:t>  </a:t>
            </a:r>
          </a:p>
          <a:p>
            <a:pPr marL="0" marR="0" lvl="0" indent="0" algn="just" defTabSz="914400" rtl="0" eaLnBrk="0" fontAlgn="base" latinLnBrk="0" hangingPunct="0">
              <a:lnSpc>
                <a:spcPct val="100000"/>
              </a:lnSpc>
              <a:spcBef>
                <a:spcPct val="0"/>
              </a:spcBef>
              <a:spcAft>
                <a:spcPct val="0"/>
              </a:spcAft>
              <a:buClrTx/>
              <a:buSzTx/>
              <a:buFontTx/>
              <a:buAutoNum type="arabicPeriod" startAt="12"/>
              <a:tabLst/>
            </a:pPr>
            <a:r>
              <a:rPr kumimoji="0" lang="en-US" sz="1200" b="0" i="0" u="none" strike="noStrike" cap="none" normalizeH="0" baseline="0" dirty="0" smtClean="0">
                <a:ln>
                  <a:noFill/>
                </a:ln>
                <a:solidFill>
                  <a:srgbClr val="000000"/>
                </a:solidFill>
                <a:effectLst/>
                <a:latin typeface="Verdana" panose="020B0604030504040204" pitchFamily="34" charset="0"/>
              </a:rPr>
              <a:t>     Student9(</a:t>
            </a:r>
            <a:r>
              <a:rPr kumimoji="0" lang="en-US" sz="1200" b="1" i="0" u="none" strike="noStrike" cap="none" normalizeH="0" baseline="0" dirty="0" err="1" smtClean="0">
                <a:ln>
                  <a:noFill/>
                </a:ln>
                <a:solidFill>
                  <a:srgbClr val="006699"/>
                </a:solidFill>
                <a:effectLst/>
                <a:latin typeface="Verdana" panose="020B0604030504040204" pitchFamily="34" charset="0"/>
              </a:rPr>
              <a:t>int</a:t>
            </a:r>
            <a:r>
              <a:rPr kumimoji="0" lang="en-US" sz="1200" b="0" i="0" u="none" strike="noStrike" cap="none" normalizeH="0" baseline="0" dirty="0" smtClean="0">
                <a:ln>
                  <a:noFill/>
                </a:ln>
                <a:solidFill>
                  <a:srgbClr val="000000"/>
                </a:solidFill>
                <a:effectLst/>
                <a:latin typeface="Verdana" panose="020B0604030504040204" pitchFamily="34" charset="0"/>
              </a:rPr>
              <a:t> r, String n){  </a:t>
            </a:r>
          </a:p>
          <a:p>
            <a:pPr marL="0" marR="0" lvl="0" indent="0" algn="just" defTabSz="914400" rtl="0" eaLnBrk="0" fontAlgn="base" latinLnBrk="0" hangingPunct="0">
              <a:lnSpc>
                <a:spcPct val="100000"/>
              </a:lnSpc>
              <a:spcBef>
                <a:spcPct val="0"/>
              </a:spcBef>
              <a:spcAft>
                <a:spcPct val="0"/>
              </a:spcAft>
              <a:buClrTx/>
              <a:buSzTx/>
              <a:buFontTx/>
              <a:buAutoNum type="arabicPeriod" startAt="13"/>
              <a:tabLst/>
            </a:pPr>
            <a:r>
              <a:rPr kumimoji="0" lang="en-US" sz="1200" b="0" i="0" u="none" strike="noStrike" cap="none" normalizeH="0" baseline="0" dirty="0" smtClean="0">
                <a:ln>
                  <a:noFill/>
                </a:ln>
                <a:solidFill>
                  <a:srgbClr val="000000"/>
                </a:solidFill>
                <a:effectLst/>
                <a:latin typeface="Verdana" panose="020B0604030504040204" pitchFamily="34" charset="0"/>
              </a:rPr>
              <a:t>     </a:t>
            </a:r>
            <a:r>
              <a:rPr kumimoji="0" lang="en-US" sz="1200" b="0" i="0" u="none" strike="noStrike" cap="none" normalizeH="0" baseline="0" dirty="0" err="1" smtClean="0">
                <a:ln>
                  <a:noFill/>
                </a:ln>
                <a:solidFill>
                  <a:srgbClr val="000000"/>
                </a:solidFill>
                <a:effectLst/>
                <a:latin typeface="Verdana" panose="020B0604030504040204" pitchFamily="34" charset="0"/>
              </a:rPr>
              <a:t>rollno</a:t>
            </a:r>
            <a:r>
              <a:rPr kumimoji="0" lang="en-US" sz="1200" b="0" i="0" u="none" strike="noStrike" cap="none" normalizeH="0" baseline="0" dirty="0" smtClean="0">
                <a:ln>
                  <a:noFill/>
                </a:ln>
                <a:solidFill>
                  <a:srgbClr val="000000"/>
                </a:solidFill>
                <a:effectLst/>
                <a:latin typeface="Verdana" panose="020B0604030504040204" pitchFamily="34" charset="0"/>
              </a:rPr>
              <a:t> = r;  </a:t>
            </a:r>
          </a:p>
          <a:p>
            <a:pPr marL="0" marR="0" lvl="0" indent="0" algn="just" defTabSz="914400" rtl="0" eaLnBrk="0" fontAlgn="base" latinLnBrk="0" hangingPunct="0">
              <a:lnSpc>
                <a:spcPct val="100000"/>
              </a:lnSpc>
              <a:spcBef>
                <a:spcPct val="0"/>
              </a:spcBef>
              <a:spcAft>
                <a:spcPct val="0"/>
              </a:spcAft>
              <a:buClrTx/>
              <a:buSzTx/>
              <a:buFontTx/>
              <a:buAutoNum type="arabicPeriod" startAt="14"/>
              <a:tabLst/>
            </a:pPr>
            <a:r>
              <a:rPr kumimoji="0" lang="en-US" sz="1200" b="0" i="0" u="none" strike="noStrike" cap="none" normalizeH="0" baseline="0" dirty="0" smtClean="0">
                <a:ln>
                  <a:noFill/>
                </a:ln>
                <a:solidFill>
                  <a:srgbClr val="000000"/>
                </a:solidFill>
                <a:effectLst/>
                <a:latin typeface="Verdana" panose="020B0604030504040204" pitchFamily="34" charset="0"/>
              </a:rPr>
              <a:t>     name = n;  </a:t>
            </a:r>
          </a:p>
          <a:p>
            <a:pPr marL="0" marR="0" lvl="0" indent="0" algn="just" defTabSz="914400" rtl="0" eaLnBrk="0" fontAlgn="base" latinLnBrk="0" hangingPunct="0">
              <a:lnSpc>
                <a:spcPct val="100000"/>
              </a:lnSpc>
              <a:spcBef>
                <a:spcPct val="0"/>
              </a:spcBef>
              <a:spcAft>
                <a:spcPct val="0"/>
              </a:spcAft>
              <a:buClrTx/>
              <a:buSzTx/>
              <a:buFontTx/>
              <a:buAutoNum type="arabicPeriod" startAt="15"/>
              <a:tabLst/>
            </a:pPr>
            <a:r>
              <a:rPr kumimoji="0" lang="en-US" sz="1200" b="0" i="0" u="none" strike="noStrike" cap="none" normalizeH="0" baseline="0" dirty="0" smtClean="0">
                <a:ln>
                  <a:noFill/>
                </a:ln>
                <a:solidFill>
                  <a:srgbClr val="000000"/>
                </a:solidFill>
                <a:effectLst/>
                <a:latin typeface="Verdana" panose="020B0604030504040204" pitchFamily="34" charset="0"/>
              </a:rPr>
              <a:t>     }  </a:t>
            </a:r>
          </a:p>
          <a:p>
            <a:pPr marL="0" marR="0" lvl="0" indent="0" algn="just" defTabSz="914400" rtl="0" eaLnBrk="0" fontAlgn="base" latinLnBrk="0" hangingPunct="0">
              <a:lnSpc>
                <a:spcPct val="100000"/>
              </a:lnSpc>
              <a:spcBef>
                <a:spcPct val="0"/>
              </a:spcBef>
              <a:spcAft>
                <a:spcPct val="0"/>
              </a:spcAft>
              <a:buClrTx/>
              <a:buSzTx/>
              <a:buFontTx/>
              <a:buAutoNum type="arabicPeriod" startAt="16"/>
              <a:tabLst/>
            </a:pPr>
            <a:r>
              <a:rPr kumimoji="0" lang="en-US" sz="1200" b="0" i="0" u="none" strike="noStrike" cap="none" normalizeH="0" baseline="0" dirty="0" smtClean="0">
                <a:ln>
                  <a:noFill/>
                </a:ln>
                <a:solidFill>
                  <a:srgbClr val="000000"/>
                </a:solidFill>
                <a:effectLst/>
                <a:latin typeface="Verdana" panose="020B0604030504040204" pitchFamily="34" charset="0"/>
              </a:rPr>
              <a:t>  </a:t>
            </a:r>
          </a:p>
          <a:p>
            <a:pPr marL="0" marR="0" lvl="0" indent="0" algn="just" defTabSz="914400" rtl="0" eaLnBrk="0" fontAlgn="base" latinLnBrk="0" hangingPunct="0">
              <a:lnSpc>
                <a:spcPct val="100000"/>
              </a:lnSpc>
              <a:spcBef>
                <a:spcPct val="0"/>
              </a:spcBef>
              <a:spcAft>
                <a:spcPct val="0"/>
              </a:spcAft>
              <a:buClrTx/>
              <a:buSzTx/>
              <a:buFontTx/>
              <a:buAutoNum type="arabicPeriod" startAt="17"/>
              <a:tabLst/>
            </a:pPr>
            <a:r>
              <a:rPr kumimoji="0" lang="en-US" sz="1200" b="0" i="0" u="none" strike="noStrike" cap="none" normalizeH="0" baseline="0" dirty="0" smtClean="0">
                <a:ln>
                  <a:noFill/>
                </a:ln>
                <a:solidFill>
                  <a:srgbClr val="000000"/>
                </a:solidFill>
                <a:effectLst/>
                <a:latin typeface="Verdana" panose="020B0604030504040204" pitchFamily="34" charset="0"/>
              </a:rPr>
              <a:t>     </a:t>
            </a:r>
            <a:r>
              <a:rPr kumimoji="0" lang="en-US" sz="1200" b="1" i="0" u="none" strike="noStrike" cap="none" normalizeH="0" baseline="0" dirty="0" smtClean="0">
                <a:ln>
                  <a:noFill/>
                </a:ln>
                <a:solidFill>
                  <a:srgbClr val="006699"/>
                </a:solidFill>
                <a:effectLst/>
                <a:latin typeface="Verdana" panose="020B0604030504040204" pitchFamily="34" charset="0"/>
              </a:rPr>
              <a:t>void</a:t>
            </a:r>
            <a:r>
              <a:rPr kumimoji="0" lang="en-US" sz="1200" b="0" i="0" u="none" strike="noStrike" cap="none" normalizeH="0" baseline="0" dirty="0" smtClean="0">
                <a:ln>
                  <a:noFill/>
                </a:ln>
                <a:solidFill>
                  <a:srgbClr val="000000"/>
                </a:solidFill>
                <a:effectLst/>
                <a:latin typeface="Verdana" panose="020B0604030504040204" pitchFamily="34" charset="0"/>
              </a:rPr>
              <a:t> display (){</a:t>
            </a:r>
            <a:r>
              <a:rPr kumimoji="0" lang="en-US" sz="1200" b="0" i="0" u="none" strike="noStrike" cap="none" normalizeH="0" baseline="0" dirty="0" err="1" smtClean="0">
                <a:ln>
                  <a:noFill/>
                </a:ln>
                <a:solidFill>
                  <a:srgbClr val="000000"/>
                </a:solidFill>
                <a:effectLst/>
                <a:latin typeface="Verdana" panose="020B0604030504040204" pitchFamily="34" charset="0"/>
              </a:rPr>
              <a:t>System.out.println</a:t>
            </a:r>
            <a:r>
              <a:rPr kumimoji="0" lang="en-US" sz="1200" b="0" i="0" u="none" strike="noStrike" cap="none" normalizeH="0" baseline="0" dirty="0" smtClean="0">
                <a:ln>
                  <a:noFill/>
                </a:ln>
                <a:solidFill>
                  <a:srgbClr val="000000"/>
                </a:solidFill>
                <a:effectLst/>
                <a:latin typeface="Verdana" panose="020B0604030504040204" pitchFamily="34" charset="0"/>
              </a:rPr>
              <a:t>(</a:t>
            </a:r>
            <a:r>
              <a:rPr kumimoji="0" lang="en-US" sz="1200" b="0" i="0" u="none" strike="noStrike" cap="none" normalizeH="0" baseline="0" dirty="0" err="1" smtClean="0">
                <a:ln>
                  <a:noFill/>
                </a:ln>
                <a:solidFill>
                  <a:srgbClr val="000000"/>
                </a:solidFill>
                <a:effectLst/>
                <a:latin typeface="Verdana" panose="020B0604030504040204" pitchFamily="34" charset="0"/>
              </a:rPr>
              <a:t>rollno</a:t>
            </a:r>
            <a:r>
              <a:rPr kumimoji="0" lang="en-US" sz="1200" b="0" i="0" u="none" strike="noStrike" cap="none" normalizeH="0" baseline="0" dirty="0" smtClean="0">
                <a:ln>
                  <a:noFill/>
                </a:ln>
                <a:solidFill>
                  <a:srgbClr val="000000"/>
                </a:solidFill>
                <a:effectLst/>
                <a:latin typeface="Verdana" panose="020B0604030504040204" pitchFamily="34" charset="0"/>
              </a:rPr>
              <a:t>+</a:t>
            </a:r>
            <a:r>
              <a:rPr kumimoji="0" lang="en-US" sz="1200" b="0" i="0" u="none" strike="noStrike" cap="none" normalizeH="0" baseline="0" dirty="0" smtClean="0">
                <a:ln>
                  <a:noFill/>
                </a:ln>
                <a:solidFill>
                  <a:srgbClr val="0000FF"/>
                </a:solidFill>
                <a:effectLst/>
                <a:latin typeface="Verdana" panose="020B0604030504040204" pitchFamily="34" charset="0"/>
              </a:rPr>
              <a:t>" "</a:t>
            </a:r>
            <a:r>
              <a:rPr kumimoji="0" lang="en-US" sz="1200" b="0" i="0" u="none" strike="noStrike" cap="none" normalizeH="0" baseline="0" dirty="0" smtClean="0">
                <a:ln>
                  <a:noFill/>
                </a:ln>
                <a:solidFill>
                  <a:srgbClr val="000000"/>
                </a:solidFill>
                <a:effectLst/>
                <a:latin typeface="Verdana" panose="020B0604030504040204" pitchFamily="34" charset="0"/>
              </a:rPr>
              <a:t>+name+</a:t>
            </a:r>
            <a:r>
              <a:rPr kumimoji="0" lang="en-US" sz="1200" b="0" i="0" u="none" strike="noStrike" cap="none" normalizeH="0" baseline="0" dirty="0" smtClean="0">
                <a:ln>
                  <a:noFill/>
                </a:ln>
                <a:solidFill>
                  <a:srgbClr val="0000FF"/>
                </a:solidFill>
                <a:effectLst/>
                <a:latin typeface="Verdana" panose="020B0604030504040204" pitchFamily="34" charset="0"/>
              </a:rPr>
              <a:t>" "</a:t>
            </a:r>
            <a:r>
              <a:rPr kumimoji="0" lang="en-US" sz="1200" b="0" i="0" u="none" strike="noStrike" cap="none" normalizeH="0" baseline="0" dirty="0" smtClean="0">
                <a:ln>
                  <a:noFill/>
                </a:ln>
                <a:solidFill>
                  <a:srgbClr val="000000"/>
                </a:solidFill>
                <a:effectLst/>
                <a:latin typeface="Verdana" panose="020B0604030504040204" pitchFamily="34" charset="0"/>
              </a:rPr>
              <a:t>+college);}  </a:t>
            </a:r>
          </a:p>
          <a:p>
            <a:pPr marL="0" marR="0" lvl="0" indent="0" algn="just" defTabSz="914400" rtl="0" eaLnBrk="0" fontAlgn="base" latinLnBrk="0" hangingPunct="0">
              <a:lnSpc>
                <a:spcPct val="100000"/>
              </a:lnSpc>
              <a:spcBef>
                <a:spcPct val="0"/>
              </a:spcBef>
              <a:spcAft>
                <a:spcPct val="0"/>
              </a:spcAft>
              <a:buClrTx/>
              <a:buSzTx/>
              <a:buFontTx/>
              <a:buAutoNum type="arabicPeriod" startAt="18"/>
              <a:tabLst/>
            </a:pPr>
            <a:r>
              <a:rPr kumimoji="0" lang="en-US" sz="1200" b="0" i="0" u="none" strike="noStrike" cap="none" normalizeH="0" baseline="0" dirty="0" smtClean="0">
                <a:ln>
                  <a:noFill/>
                </a:ln>
                <a:solidFill>
                  <a:srgbClr val="000000"/>
                </a:solidFill>
                <a:effectLst/>
                <a:latin typeface="Verdana" panose="020B0604030504040204" pitchFamily="34" charset="0"/>
              </a:rPr>
              <a:t>  </a:t>
            </a:r>
          </a:p>
          <a:p>
            <a:pPr marL="0" marR="0" lvl="0" indent="0" algn="just" defTabSz="914400" rtl="0" eaLnBrk="0" fontAlgn="base" latinLnBrk="0" hangingPunct="0">
              <a:lnSpc>
                <a:spcPct val="100000"/>
              </a:lnSpc>
              <a:spcBef>
                <a:spcPct val="0"/>
              </a:spcBef>
              <a:spcAft>
                <a:spcPct val="0"/>
              </a:spcAft>
              <a:buClrTx/>
              <a:buSzTx/>
              <a:buFontTx/>
              <a:buAutoNum type="arabicPeriod" startAt="19"/>
              <a:tabLst/>
            </a:pPr>
            <a:r>
              <a:rPr kumimoji="0" lang="en-US" sz="1200" b="0" i="0" u="none" strike="noStrike" cap="none" normalizeH="0" baseline="0" dirty="0" smtClean="0">
                <a:ln>
                  <a:noFill/>
                </a:ln>
                <a:solidFill>
                  <a:srgbClr val="000000"/>
                </a:solidFill>
                <a:effectLst/>
                <a:latin typeface="Verdana" panose="020B0604030504040204" pitchFamily="34" charset="0"/>
              </a:rPr>
              <a:t>    </a:t>
            </a:r>
            <a:r>
              <a:rPr kumimoji="0" lang="en-US" sz="1200" b="1" i="0" u="none" strike="noStrike" cap="none" normalizeH="0" baseline="0" dirty="0" smtClean="0">
                <a:ln>
                  <a:noFill/>
                </a:ln>
                <a:solidFill>
                  <a:srgbClr val="006699"/>
                </a:solidFill>
                <a:effectLst/>
                <a:latin typeface="Verdana" panose="020B0604030504040204" pitchFamily="34" charset="0"/>
              </a:rPr>
              <a:t>public</a:t>
            </a:r>
            <a:r>
              <a:rPr kumimoji="0" lang="en-US" sz="1200" b="0" i="0" u="none" strike="noStrike" cap="none" normalizeH="0" baseline="0" dirty="0" smtClean="0">
                <a:ln>
                  <a:noFill/>
                </a:ln>
                <a:solidFill>
                  <a:srgbClr val="000000"/>
                </a:solidFill>
                <a:effectLst/>
                <a:latin typeface="Verdana" panose="020B0604030504040204" pitchFamily="34" charset="0"/>
              </a:rPr>
              <a:t> </a:t>
            </a:r>
            <a:r>
              <a:rPr kumimoji="0" lang="en-US" sz="1200" b="1" i="0" u="none" strike="noStrike" cap="none" normalizeH="0" baseline="0" dirty="0" smtClean="0">
                <a:ln>
                  <a:noFill/>
                </a:ln>
                <a:solidFill>
                  <a:srgbClr val="006699"/>
                </a:solidFill>
                <a:effectLst/>
                <a:latin typeface="Verdana" panose="020B0604030504040204" pitchFamily="34" charset="0"/>
              </a:rPr>
              <a:t>static</a:t>
            </a:r>
            <a:r>
              <a:rPr kumimoji="0" lang="en-US" sz="1200" b="0" i="0" u="none" strike="noStrike" cap="none" normalizeH="0" baseline="0" dirty="0" smtClean="0">
                <a:ln>
                  <a:noFill/>
                </a:ln>
                <a:solidFill>
                  <a:srgbClr val="000000"/>
                </a:solidFill>
                <a:effectLst/>
                <a:latin typeface="Verdana" panose="020B0604030504040204" pitchFamily="34" charset="0"/>
              </a:rPr>
              <a:t> </a:t>
            </a:r>
            <a:r>
              <a:rPr kumimoji="0" lang="en-US" sz="1200" b="1" i="0" u="none" strike="noStrike" cap="none" normalizeH="0" baseline="0" dirty="0" smtClean="0">
                <a:ln>
                  <a:noFill/>
                </a:ln>
                <a:solidFill>
                  <a:srgbClr val="006699"/>
                </a:solidFill>
                <a:effectLst/>
                <a:latin typeface="Verdana" panose="020B0604030504040204" pitchFamily="34" charset="0"/>
              </a:rPr>
              <a:t>void</a:t>
            </a:r>
            <a:r>
              <a:rPr kumimoji="0" lang="en-US" sz="1200" b="0" i="0" u="none" strike="noStrike" cap="none" normalizeH="0" baseline="0" dirty="0" smtClean="0">
                <a:ln>
                  <a:noFill/>
                </a:ln>
                <a:solidFill>
                  <a:srgbClr val="000000"/>
                </a:solidFill>
                <a:effectLst/>
                <a:latin typeface="Verdana" panose="020B0604030504040204" pitchFamily="34" charset="0"/>
              </a:rPr>
              <a:t> main(String </a:t>
            </a:r>
            <a:r>
              <a:rPr kumimoji="0" lang="en-US" sz="1200" b="0" i="0" u="none" strike="noStrike" cap="none" normalizeH="0" baseline="0" dirty="0" err="1" smtClean="0">
                <a:ln>
                  <a:noFill/>
                </a:ln>
                <a:solidFill>
                  <a:srgbClr val="000000"/>
                </a:solidFill>
                <a:effectLst/>
                <a:latin typeface="Verdana" panose="020B0604030504040204" pitchFamily="34" charset="0"/>
              </a:rPr>
              <a:t>args</a:t>
            </a:r>
            <a:r>
              <a:rPr kumimoji="0" lang="en-US" sz="1200" b="0" i="0" u="none" strike="noStrike" cap="none" normalizeH="0" baseline="0" dirty="0" smtClean="0">
                <a:ln>
                  <a:noFill/>
                </a:ln>
                <a:solidFill>
                  <a:srgbClr val="000000"/>
                </a:solidFill>
                <a:effectLst/>
                <a:latin typeface="Verdana" panose="020B0604030504040204" pitchFamily="34" charset="0"/>
              </a:rPr>
              <a:t>[]){  </a:t>
            </a:r>
          </a:p>
          <a:p>
            <a:pPr marL="0" marR="0" lvl="0" indent="0" algn="just" defTabSz="914400" rtl="0" eaLnBrk="0" fontAlgn="base" latinLnBrk="0" hangingPunct="0">
              <a:lnSpc>
                <a:spcPct val="100000"/>
              </a:lnSpc>
              <a:spcBef>
                <a:spcPct val="0"/>
              </a:spcBef>
              <a:spcAft>
                <a:spcPct val="0"/>
              </a:spcAft>
              <a:buClrTx/>
              <a:buSzTx/>
              <a:buFontTx/>
              <a:buAutoNum type="arabicPeriod" startAt="20"/>
              <a:tabLst/>
            </a:pPr>
            <a:r>
              <a:rPr kumimoji="0" lang="en-US" sz="1200" b="0" i="0" u="none" strike="noStrike" cap="none" normalizeH="0" baseline="0" dirty="0" smtClean="0">
                <a:ln>
                  <a:noFill/>
                </a:ln>
                <a:solidFill>
                  <a:srgbClr val="000000"/>
                </a:solidFill>
                <a:effectLst/>
                <a:latin typeface="Verdana" panose="020B0604030504040204" pitchFamily="34" charset="0"/>
              </a:rPr>
              <a:t>    Student9.change();  </a:t>
            </a:r>
          </a:p>
          <a:p>
            <a:pPr marL="0" marR="0" lvl="0" indent="0" algn="just" defTabSz="914400" rtl="0" eaLnBrk="0" fontAlgn="base" latinLnBrk="0" hangingPunct="0">
              <a:lnSpc>
                <a:spcPct val="100000"/>
              </a:lnSpc>
              <a:spcBef>
                <a:spcPct val="0"/>
              </a:spcBef>
              <a:spcAft>
                <a:spcPct val="0"/>
              </a:spcAft>
              <a:buClrTx/>
              <a:buSzTx/>
              <a:buFontTx/>
              <a:buAutoNum type="arabicPeriod" startAt="21"/>
              <a:tabLst/>
            </a:pPr>
            <a:r>
              <a:rPr kumimoji="0" lang="en-US" sz="1200" b="0" i="0" u="none" strike="noStrike" cap="none" normalizeH="0" baseline="0" dirty="0" smtClean="0">
                <a:ln>
                  <a:noFill/>
                </a:ln>
                <a:solidFill>
                  <a:srgbClr val="000000"/>
                </a:solidFill>
                <a:effectLst/>
                <a:latin typeface="Verdana" panose="020B0604030504040204" pitchFamily="34" charset="0"/>
              </a:rPr>
              <a:t>  </a:t>
            </a:r>
          </a:p>
          <a:p>
            <a:pPr marL="0" marR="0" lvl="0" indent="0" algn="just" defTabSz="914400" rtl="0" eaLnBrk="0" fontAlgn="base" latinLnBrk="0" hangingPunct="0">
              <a:lnSpc>
                <a:spcPct val="100000"/>
              </a:lnSpc>
              <a:spcBef>
                <a:spcPct val="0"/>
              </a:spcBef>
              <a:spcAft>
                <a:spcPct val="0"/>
              </a:spcAft>
              <a:buClrTx/>
              <a:buSzTx/>
              <a:buFontTx/>
              <a:buAutoNum type="arabicPeriod" startAt="22"/>
              <a:tabLst/>
            </a:pPr>
            <a:r>
              <a:rPr kumimoji="0" lang="en-US" sz="1200" b="0" i="0" u="none" strike="noStrike" cap="none" normalizeH="0" baseline="0" dirty="0" smtClean="0">
                <a:ln>
                  <a:noFill/>
                </a:ln>
                <a:solidFill>
                  <a:srgbClr val="000000"/>
                </a:solidFill>
                <a:effectLst/>
                <a:latin typeface="Verdana" panose="020B0604030504040204" pitchFamily="34" charset="0"/>
              </a:rPr>
              <a:t>    Student9 s1 = </a:t>
            </a:r>
            <a:r>
              <a:rPr kumimoji="0" lang="en-US" sz="1200" b="1" i="0" u="none" strike="noStrike" cap="none" normalizeH="0" baseline="0" dirty="0" smtClean="0">
                <a:ln>
                  <a:noFill/>
                </a:ln>
                <a:solidFill>
                  <a:srgbClr val="006699"/>
                </a:solidFill>
                <a:effectLst/>
                <a:latin typeface="Verdana" panose="020B0604030504040204" pitchFamily="34" charset="0"/>
              </a:rPr>
              <a:t>new</a:t>
            </a:r>
            <a:r>
              <a:rPr kumimoji="0" lang="en-US" sz="1200" b="0" i="0" u="none" strike="noStrike" cap="none" normalizeH="0" baseline="0" dirty="0" smtClean="0">
                <a:ln>
                  <a:noFill/>
                </a:ln>
                <a:solidFill>
                  <a:srgbClr val="000000"/>
                </a:solidFill>
                <a:effectLst/>
                <a:latin typeface="Verdana" panose="020B0604030504040204" pitchFamily="34" charset="0"/>
              </a:rPr>
              <a:t> Student9 (</a:t>
            </a:r>
            <a:r>
              <a:rPr kumimoji="0" lang="en-US" sz="1200" b="0" i="0" u="none" strike="noStrike" cap="none" normalizeH="0" baseline="0" dirty="0" smtClean="0">
                <a:ln>
                  <a:noFill/>
                </a:ln>
                <a:solidFill>
                  <a:srgbClr val="C00000"/>
                </a:solidFill>
                <a:effectLst/>
                <a:latin typeface="Verdana" panose="020B0604030504040204" pitchFamily="34" charset="0"/>
              </a:rPr>
              <a:t>111</a:t>
            </a:r>
            <a:r>
              <a:rPr kumimoji="0" lang="en-US" sz="1200" b="0" i="0" u="none" strike="noStrike" cap="none" normalizeH="0" baseline="0" dirty="0" smtClean="0">
                <a:ln>
                  <a:noFill/>
                </a:ln>
                <a:solidFill>
                  <a:srgbClr val="000000"/>
                </a:solidFill>
                <a:effectLst/>
                <a:latin typeface="Verdana" panose="020B0604030504040204" pitchFamily="34" charset="0"/>
              </a:rPr>
              <a:t>,</a:t>
            </a:r>
            <a:r>
              <a:rPr kumimoji="0" lang="en-US" sz="1200" b="0" i="0" u="none" strike="noStrike" cap="none" normalizeH="0" baseline="0" dirty="0" smtClean="0">
                <a:ln>
                  <a:noFill/>
                </a:ln>
                <a:solidFill>
                  <a:srgbClr val="0000FF"/>
                </a:solidFill>
                <a:effectLst/>
                <a:latin typeface="Verdana" panose="020B0604030504040204" pitchFamily="34" charset="0"/>
              </a:rPr>
              <a:t>"Karan"</a:t>
            </a:r>
            <a:r>
              <a:rPr kumimoji="0" lang="en-US" sz="1200" b="0" i="0" u="none" strike="noStrike" cap="none" normalizeH="0" baseline="0" dirty="0" smtClean="0">
                <a:ln>
                  <a:noFill/>
                </a:ln>
                <a:solidFill>
                  <a:srgbClr val="000000"/>
                </a:solidFill>
                <a:effectLst/>
                <a:latin typeface="Verdana" panose="020B0604030504040204" pitchFamily="34" charset="0"/>
              </a:rPr>
              <a:t>);  </a:t>
            </a:r>
          </a:p>
          <a:p>
            <a:pPr marL="0" marR="0" lvl="0" indent="0" algn="just" defTabSz="914400" rtl="0" eaLnBrk="0" fontAlgn="base" latinLnBrk="0" hangingPunct="0">
              <a:lnSpc>
                <a:spcPct val="100000"/>
              </a:lnSpc>
              <a:spcBef>
                <a:spcPct val="0"/>
              </a:spcBef>
              <a:spcAft>
                <a:spcPct val="0"/>
              </a:spcAft>
              <a:buClrTx/>
              <a:buSzTx/>
              <a:buFontTx/>
              <a:buAutoNum type="arabicPeriod" startAt="23"/>
              <a:tabLst/>
            </a:pPr>
            <a:r>
              <a:rPr kumimoji="0" lang="en-US" sz="1200" b="0" i="0" u="none" strike="noStrike" cap="none" normalizeH="0" baseline="0" dirty="0" smtClean="0">
                <a:ln>
                  <a:noFill/>
                </a:ln>
                <a:solidFill>
                  <a:srgbClr val="000000"/>
                </a:solidFill>
                <a:effectLst/>
                <a:latin typeface="Verdana" panose="020B0604030504040204" pitchFamily="34" charset="0"/>
              </a:rPr>
              <a:t>    Student9 s2 = </a:t>
            </a:r>
            <a:r>
              <a:rPr kumimoji="0" lang="en-US" sz="1200" b="1" i="0" u="none" strike="noStrike" cap="none" normalizeH="0" baseline="0" dirty="0" smtClean="0">
                <a:ln>
                  <a:noFill/>
                </a:ln>
                <a:solidFill>
                  <a:srgbClr val="006699"/>
                </a:solidFill>
                <a:effectLst/>
                <a:latin typeface="Verdana" panose="020B0604030504040204" pitchFamily="34" charset="0"/>
              </a:rPr>
              <a:t>new</a:t>
            </a:r>
            <a:r>
              <a:rPr kumimoji="0" lang="en-US" sz="1200" b="0" i="0" u="none" strike="noStrike" cap="none" normalizeH="0" baseline="0" dirty="0" smtClean="0">
                <a:ln>
                  <a:noFill/>
                </a:ln>
                <a:solidFill>
                  <a:srgbClr val="000000"/>
                </a:solidFill>
                <a:effectLst/>
                <a:latin typeface="Verdana" panose="020B0604030504040204" pitchFamily="34" charset="0"/>
              </a:rPr>
              <a:t> Student9 (</a:t>
            </a:r>
            <a:r>
              <a:rPr kumimoji="0" lang="en-US" sz="1200" b="0" i="0" u="none" strike="noStrike" cap="none" normalizeH="0" baseline="0" dirty="0" smtClean="0">
                <a:ln>
                  <a:noFill/>
                </a:ln>
                <a:solidFill>
                  <a:srgbClr val="C00000"/>
                </a:solidFill>
                <a:effectLst/>
                <a:latin typeface="Verdana" panose="020B0604030504040204" pitchFamily="34" charset="0"/>
              </a:rPr>
              <a:t>222</a:t>
            </a:r>
            <a:r>
              <a:rPr kumimoji="0" lang="en-US" sz="1200" b="0" i="0" u="none" strike="noStrike" cap="none" normalizeH="0" baseline="0" dirty="0" smtClean="0">
                <a:ln>
                  <a:noFill/>
                </a:ln>
                <a:solidFill>
                  <a:srgbClr val="000000"/>
                </a:solidFill>
                <a:effectLst/>
                <a:latin typeface="Verdana" panose="020B0604030504040204" pitchFamily="34" charset="0"/>
              </a:rPr>
              <a:t>,</a:t>
            </a:r>
            <a:r>
              <a:rPr kumimoji="0" lang="en-US" sz="1200" b="0" i="0" u="none" strike="noStrike" cap="none" normalizeH="0" baseline="0" dirty="0" smtClean="0">
                <a:ln>
                  <a:noFill/>
                </a:ln>
                <a:solidFill>
                  <a:srgbClr val="0000FF"/>
                </a:solidFill>
                <a:effectLst/>
                <a:latin typeface="Verdana" panose="020B0604030504040204" pitchFamily="34" charset="0"/>
              </a:rPr>
              <a:t>"Aryan"</a:t>
            </a:r>
            <a:r>
              <a:rPr kumimoji="0" lang="en-US" sz="1200" b="0" i="0" u="none" strike="noStrike" cap="none" normalizeH="0" baseline="0" dirty="0" smtClean="0">
                <a:ln>
                  <a:noFill/>
                </a:ln>
                <a:solidFill>
                  <a:srgbClr val="000000"/>
                </a:solidFill>
                <a:effectLst/>
                <a:latin typeface="Verdana" panose="020B0604030504040204" pitchFamily="34" charset="0"/>
              </a:rPr>
              <a:t>);  </a:t>
            </a:r>
          </a:p>
          <a:p>
            <a:pPr marL="0" marR="0" lvl="0" indent="0" algn="just" defTabSz="914400" rtl="0" eaLnBrk="0" fontAlgn="base" latinLnBrk="0" hangingPunct="0">
              <a:lnSpc>
                <a:spcPct val="100000"/>
              </a:lnSpc>
              <a:spcBef>
                <a:spcPct val="0"/>
              </a:spcBef>
              <a:spcAft>
                <a:spcPct val="0"/>
              </a:spcAft>
              <a:buClrTx/>
              <a:buSzTx/>
              <a:buFontTx/>
              <a:buAutoNum type="arabicPeriod" startAt="24"/>
              <a:tabLst/>
            </a:pPr>
            <a:r>
              <a:rPr kumimoji="0" lang="en-US" sz="1200" b="0" i="0" u="none" strike="noStrike" cap="none" normalizeH="0" baseline="0" dirty="0" smtClean="0">
                <a:ln>
                  <a:noFill/>
                </a:ln>
                <a:solidFill>
                  <a:srgbClr val="000000"/>
                </a:solidFill>
                <a:effectLst/>
                <a:latin typeface="Verdana" panose="020B0604030504040204" pitchFamily="34" charset="0"/>
              </a:rPr>
              <a:t>    Student9 s3 = </a:t>
            </a:r>
            <a:r>
              <a:rPr kumimoji="0" lang="en-US" sz="1200" b="1" i="0" u="none" strike="noStrike" cap="none" normalizeH="0" baseline="0" dirty="0" smtClean="0">
                <a:ln>
                  <a:noFill/>
                </a:ln>
                <a:solidFill>
                  <a:srgbClr val="006699"/>
                </a:solidFill>
                <a:effectLst/>
                <a:latin typeface="Verdana" panose="020B0604030504040204" pitchFamily="34" charset="0"/>
              </a:rPr>
              <a:t>new</a:t>
            </a:r>
            <a:r>
              <a:rPr kumimoji="0" lang="en-US" sz="1200" b="0" i="0" u="none" strike="noStrike" cap="none" normalizeH="0" baseline="0" dirty="0" smtClean="0">
                <a:ln>
                  <a:noFill/>
                </a:ln>
                <a:solidFill>
                  <a:srgbClr val="000000"/>
                </a:solidFill>
                <a:effectLst/>
                <a:latin typeface="Verdana" panose="020B0604030504040204" pitchFamily="34" charset="0"/>
              </a:rPr>
              <a:t> Student9 (</a:t>
            </a:r>
            <a:r>
              <a:rPr kumimoji="0" lang="en-US" sz="1200" b="0" i="0" u="none" strike="noStrike" cap="none" normalizeH="0" baseline="0" dirty="0" smtClean="0">
                <a:ln>
                  <a:noFill/>
                </a:ln>
                <a:solidFill>
                  <a:srgbClr val="C00000"/>
                </a:solidFill>
                <a:effectLst/>
                <a:latin typeface="Verdana" panose="020B0604030504040204" pitchFamily="34" charset="0"/>
              </a:rPr>
              <a:t>333</a:t>
            </a:r>
            <a:r>
              <a:rPr kumimoji="0" lang="en-US" sz="1200" b="0" i="0" u="none" strike="noStrike" cap="none" normalizeH="0" baseline="0" dirty="0" smtClean="0">
                <a:ln>
                  <a:noFill/>
                </a:ln>
                <a:solidFill>
                  <a:srgbClr val="000000"/>
                </a:solidFill>
                <a:effectLst/>
                <a:latin typeface="Verdana" panose="020B0604030504040204" pitchFamily="34" charset="0"/>
              </a:rPr>
              <a:t>,</a:t>
            </a:r>
            <a:r>
              <a:rPr kumimoji="0" lang="en-US" sz="1200" b="0" i="0" u="none" strike="noStrike" cap="none" normalizeH="0" baseline="0" dirty="0" smtClean="0">
                <a:ln>
                  <a:noFill/>
                </a:ln>
                <a:solidFill>
                  <a:srgbClr val="0000FF"/>
                </a:solidFill>
                <a:effectLst/>
                <a:latin typeface="Verdana" panose="020B0604030504040204" pitchFamily="34" charset="0"/>
              </a:rPr>
              <a:t>"Sonoo"</a:t>
            </a:r>
            <a:r>
              <a:rPr kumimoji="0" lang="en-US" sz="1200" b="0" i="0" u="none" strike="noStrike" cap="none" normalizeH="0" baseline="0" dirty="0" smtClean="0">
                <a:ln>
                  <a:noFill/>
                </a:ln>
                <a:solidFill>
                  <a:srgbClr val="000000"/>
                </a:solidFill>
                <a:effectLst/>
                <a:latin typeface="Verdana" panose="020B0604030504040204" pitchFamily="34" charset="0"/>
              </a:rPr>
              <a:t>);  </a:t>
            </a:r>
          </a:p>
          <a:p>
            <a:pPr marL="0" marR="0" lvl="0" indent="0" algn="just" defTabSz="914400" rtl="0" eaLnBrk="0" fontAlgn="base" latinLnBrk="0" hangingPunct="0">
              <a:lnSpc>
                <a:spcPct val="100000"/>
              </a:lnSpc>
              <a:spcBef>
                <a:spcPct val="0"/>
              </a:spcBef>
              <a:spcAft>
                <a:spcPct val="0"/>
              </a:spcAft>
              <a:buClrTx/>
              <a:buSzTx/>
              <a:buFontTx/>
              <a:buAutoNum type="arabicPeriod" startAt="25"/>
              <a:tabLst/>
            </a:pPr>
            <a:r>
              <a:rPr kumimoji="0" lang="en-US" sz="1200" b="0" i="0" u="none" strike="noStrike" cap="none" normalizeH="0" baseline="0" dirty="0" smtClean="0">
                <a:ln>
                  <a:noFill/>
                </a:ln>
                <a:solidFill>
                  <a:srgbClr val="000000"/>
                </a:solidFill>
                <a:effectLst/>
                <a:latin typeface="Verdana" panose="020B0604030504040204" pitchFamily="34" charset="0"/>
              </a:rPr>
              <a:t>  </a:t>
            </a:r>
          </a:p>
          <a:p>
            <a:pPr marL="0" marR="0" lvl="0" indent="0" algn="just" defTabSz="914400" rtl="0" eaLnBrk="0" fontAlgn="base" latinLnBrk="0" hangingPunct="0">
              <a:lnSpc>
                <a:spcPct val="100000"/>
              </a:lnSpc>
              <a:spcBef>
                <a:spcPct val="0"/>
              </a:spcBef>
              <a:spcAft>
                <a:spcPct val="0"/>
              </a:spcAft>
              <a:buClrTx/>
              <a:buSzTx/>
              <a:buFontTx/>
              <a:buAutoNum type="arabicPeriod" startAt="26"/>
              <a:tabLst/>
            </a:pPr>
            <a:r>
              <a:rPr kumimoji="0" lang="en-US" sz="1200" b="0" i="0" u="none" strike="noStrike" cap="none" normalizeH="0" baseline="0" dirty="0" smtClean="0">
                <a:ln>
                  <a:noFill/>
                </a:ln>
                <a:solidFill>
                  <a:srgbClr val="000000"/>
                </a:solidFill>
                <a:effectLst/>
                <a:latin typeface="Verdana" panose="020B0604030504040204" pitchFamily="34" charset="0"/>
              </a:rPr>
              <a:t>    s1.display();  </a:t>
            </a:r>
          </a:p>
          <a:p>
            <a:pPr marL="0" marR="0" lvl="0" indent="0" algn="just" defTabSz="914400" rtl="0" eaLnBrk="0" fontAlgn="base" latinLnBrk="0" hangingPunct="0">
              <a:lnSpc>
                <a:spcPct val="100000"/>
              </a:lnSpc>
              <a:spcBef>
                <a:spcPct val="0"/>
              </a:spcBef>
              <a:spcAft>
                <a:spcPct val="0"/>
              </a:spcAft>
              <a:buClrTx/>
              <a:buSzTx/>
              <a:buFontTx/>
              <a:buAutoNum type="arabicPeriod" startAt="27"/>
              <a:tabLst/>
            </a:pPr>
            <a:r>
              <a:rPr kumimoji="0" lang="en-US" sz="1200" b="0" i="0" u="none" strike="noStrike" cap="none" normalizeH="0" baseline="0" dirty="0" smtClean="0">
                <a:ln>
                  <a:noFill/>
                </a:ln>
                <a:solidFill>
                  <a:srgbClr val="000000"/>
                </a:solidFill>
                <a:effectLst/>
                <a:latin typeface="Verdana" panose="020B0604030504040204" pitchFamily="34" charset="0"/>
              </a:rPr>
              <a:t>    s2.display();  </a:t>
            </a:r>
          </a:p>
          <a:p>
            <a:pPr marL="0" marR="0" lvl="0" indent="0" algn="just" defTabSz="914400" rtl="0" eaLnBrk="0" fontAlgn="base" latinLnBrk="0" hangingPunct="0">
              <a:lnSpc>
                <a:spcPct val="100000"/>
              </a:lnSpc>
              <a:spcBef>
                <a:spcPct val="0"/>
              </a:spcBef>
              <a:spcAft>
                <a:spcPct val="0"/>
              </a:spcAft>
              <a:buClrTx/>
              <a:buSzTx/>
              <a:buFontTx/>
              <a:buAutoNum type="arabicPeriod" startAt="28"/>
              <a:tabLst/>
            </a:pPr>
            <a:r>
              <a:rPr kumimoji="0" lang="en-US" sz="1200" b="0" i="0" u="none" strike="noStrike" cap="none" normalizeH="0" baseline="0" dirty="0" smtClean="0">
                <a:ln>
                  <a:noFill/>
                </a:ln>
                <a:solidFill>
                  <a:srgbClr val="000000"/>
                </a:solidFill>
                <a:effectLst/>
                <a:latin typeface="Verdana" panose="020B0604030504040204" pitchFamily="34" charset="0"/>
              </a:rPr>
              <a:t>    s3.display();  </a:t>
            </a:r>
          </a:p>
          <a:p>
            <a:pPr marL="0" marR="0" lvl="0" indent="0" algn="just" defTabSz="914400" rtl="0" eaLnBrk="0" fontAlgn="base" latinLnBrk="0" hangingPunct="0">
              <a:lnSpc>
                <a:spcPct val="100000"/>
              </a:lnSpc>
              <a:spcBef>
                <a:spcPct val="0"/>
              </a:spcBef>
              <a:spcAft>
                <a:spcPct val="0"/>
              </a:spcAft>
              <a:buClrTx/>
              <a:buSzTx/>
              <a:buFontTx/>
              <a:buAutoNum type="arabicPeriod" startAt="29"/>
              <a:tabLst/>
            </a:pPr>
            <a:r>
              <a:rPr kumimoji="0" lang="en-US" sz="1200" b="0" i="0" u="none" strike="noStrike" cap="none" normalizeH="0" baseline="0" dirty="0" smtClean="0">
                <a:ln>
                  <a:noFill/>
                </a:ln>
                <a:solidFill>
                  <a:srgbClr val="000000"/>
                </a:solidFill>
                <a:effectLst/>
                <a:latin typeface="Verdana" panose="020B0604030504040204" pitchFamily="34" charset="0"/>
              </a:rPr>
              <a:t>    }  </a:t>
            </a:r>
          </a:p>
          <a:p>
            <a:pPr marL="0" marR="0" lvl="0" indent="0" algn="just" defTabSz="914400" rtl="0" eaLnBrk="0" fontAlgn="base" latinLnBrk="0" hangingPunct="0">
              <a:lnSpc>
                <a:spcPct val="100000"/>
              </a:lnSpc>
              <a:spcBef>
                <a:spcPct val="0"/>
              </a:spcBef>
              <a:spcAft>
                <a:spcPct val="0"/>
              </a:spcAft>
              <a:buClrTx/>
              <a:buSzTx/>
              <a:buFontTx/>
              <a:buAutoNum type="arabicPeriod" startAt="30"/>
              <a:tabLst/>
            </a:pPr>
            <a:r>
              <a:rPr kumimoji="0" lang="en-US" sz="1200" b="0" i="0" u="none" strike="noStrike" cap="none" normalizeH="0" baseline="0" dirty="0" smtClean="0">
                <a:ln>
                  <a:noFill/>
                </a:ln>
                <a:solidFill>
                  <a:srgbClr val="000000"/>
                </a:solidFill>
                <a:effectLst/>
                <a:latin typeface="Verdana" panose="020B0604030504040204" pitchFamily="34" charset="0"/>
              </a:rPr>
              <a: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FFFFFF"/>
                </a:solidFill>
                <a:effectLst/>
                <a:latin typeface="Verdana" panose="020B0604030504040204" pitchFamily="34" charset="0"/>
                <a:hlinkClick r:id="rId2"/>
              </a:rPr>
              <a:t>Test it Now</a:t>
            </a:r>
            <a:endParaRPr kumimoji="0" lang="en-US" sz="1200" b="0" i="0" u="none" strike="noStrike" cap="none" normalizeH="0" baseline="0" dirty="0" smtClean="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00"/>
                </a:solidFill>
                <a:effectLst/>
                <a:latin typeface="Arial Unicode MS" panose="020B0604020202020204" pitchFamily="34" charset="-128"/>
              </a:rPr>
              <a:t>Output:111 Karan BBDIT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00"/>
                </a:solidFill>
                <a:effectLst/>
                <a:latin typeface="Arial Unicode MS" panose="020B0604020202020204" pitchFamily="34" charset="-128"/>
              </a:rPr>
              <a:t>	222 Aryan BBDIT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00"/>
                </a:solidFill>
                <a:effectLst/>
                <a:latin typeface="Arial Unicode MS" panose="020B0604020202020204" pitchFamily="34" charset="-128"/>
              </a:rPr>
              <a:t>	333 </a:t>
            </a:r>
            <a:r>
              <a:rPr kumimoji="0" lang="en-US" sz="1200" b="0" i="0" u="none" strike="noStrike" cap="none" normalizeH="0" baseline="0" dirty="0" err="1" smtClean="0">
                <a:ln>
                  <a:noFill/>
                </a:ln>
                <a:solidFill>
                  <a:srgbClr val="000000"/>
                </a:solidFill>
                <a:effectLst/>
                <a:latin typeface="Arial Unicode MS" panose="020B0604020202020204" pitchFamily="34" charset="-128"/>
              </a:rPr>
              <a:t>Sonoo</a:t>
            </a:r>
            <a:r>
              <a:rPr kumimoji="0" lang="en-US" sz="1200" b="0" i="0" u="none" strike="noStrike" cap="none" normalizeH="0" baseline="0" dirty="0" smtClean="0">
                <a:ln>
                  <a:noFill/>
                </a:ln>
                <a:solidFill>
                  <a:srgbClr val="000000"/>
                </a:solidFill>
                <a:effectLst/>
                <a:latin typeface="Arial Unicode MS" panose="020B0604020202020204" pitchFamily="34" charset="-128"/>
              </a:rPr>
              <a:t> BBDIT</a:t>
            </a:r>
            <a:endParaRPr kumimoji="0" lang="en-US" sz="12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407856932"/>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sz="4400" dirty="0">
                <a:solidFill>
                  <a:srgbClr val="610B4B"/>
                </a:solidFill>
                <a:latin typeface="Tahoma" panose="020B0604030504040204" pitchFamily="34" charset="0"/>
                <a:cs typeface="Tahoma" panose="020B0604030504040204" pitchFamily="34" charset="0"/>
              </a:rPr>
              <a:t>Another example of static method that performs normal calculation</a:t>
            </a:r>
            <a:br>
              <a:rPr lang="en-US" sz="4400" dirty="0">
                <a:solidFill>
                  <a:srgbClr val="610B4B"/>
                </a:solidFill>
                <a:latin typeface="Tahoma" panose="020B0604030504040204" pitchFamily="34" charset="0"/>
                <a:cs typeface="Tahoma" panose="020B0604030504040204" pitchFamily="34" charset="0"/>
              </a:rPr>
            </a:br>
            <a:endParaRPr lang="en-US" dirty="0"/>
          </a:p>
        </p:txBody>
      </p:sp>
      <p:sp>
        <p:nvSpPr>
          <p:cNvPr id="5" name="Rectangle 3"/>
          <p:cNvSpPr>
            <a:spLocks noGrp="1" noChangeArrowheads="1"/>
          </p:cNvSpPr>
          <p:nvPr>
            <p:ph idx="1"/>
          </p:nvPr>
        </p:nvSpPr>
        <p:spPr bwMode="auto">
          <a:xfrm>
            <a:off x="1212981" y="1934675"/>
            <a:ext cx="8727206" cy="4431983"/>
          </a:xfrm>
          <a:prstGeom prst="rect">
            <a:avLst/>
          </a:prstGeom>
          <a:solidFill>
            <a:srgbClr val="66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AutoNum type="arabicPeriod"/>
              <a:tabLst/>
            </a:pPr>
            <a:r>
              <a:rPr kumimoji="0" lang="en-US" b="0" i="0" u="none" strike="noStrike" cap="none" normalizeH="0" baseline="0" dirty="0" smtClean="0">
                <a:ln>
                  <a:noFill/>
                </a:ln>
                <a:solidFill>
                  <a:srgbClr val="008200"/>
                </a:solidFill>
                <a:effectLst/>
                <a:latin typeface="Verdana" panose="020B0604030504040204" pitchFamily="34" charset="0"/>
              </a:rPr>
              <a:t>//Program to get cube of a given number by static method</a:t>
            </a:r>
            <a:r>
              <a:rPr kumimoji="0" lang="en-US" b="0" i="0" u="none" strike="noStrike" cap="none" normalizeH="0" baseline="0" dirty="0" smtClean="0">
                <a:ln>
                  <a:noFill/>
                </a:ln>
                <a:solidFill>
                  <a:srgbClr val="000000"/>
                </a:solidFill>
                <a:effectLst/>
                <a:latin typeface="Verdana" panose="020B0604030504040204" pitchFamily="34" charset="0"/>
              </a:rPr>
              <a:t>  </a:t>
            </a:r>
          </a:p>
          <a:p>
            <a:pPr marL="0" marR="0" lvl="0" indent="0" algn="just" defTabSz="914400" rtl="0" eaLnBrk="0" fontAlgn="base" latinLnBrk="0" hangingPunct="0">
              <a:lnSpc>
                <a:spcPct val="100000"/>
              </a:lnSpc>
              <a:spcBef>
                <a:spcPct val="0"/>
              </a:spcBef>
              <a:spcAft>
                <a:spcPct val="0"/>
              </a:spcAft>
              <a:buClrTx/>
              <a:buSzTx/>
              <a:buFontTx/>
              <a:buAutoNum type="arabicPeriod" startAt="2"/>
              <a:tabLst/>
            </a:pPr>
            <a:r>
              <a:rPr kumimoji="0" lang="en-US" b="0" i="0" u="none" strike="noStrike" cap="none" normalizeH="0" baseline="0" dirty="0" smtClean="0">
                <a:ln>
                  <a:noFill/>
                </a:ln>
                <a:solidFill>
                  <a:srgbClr val="000000"/>
                </a:solidFill>
                <a:effectLst/>
                <a:latin typeface="Verdana" panose="020B0604030504040204" pitchFamily="34" charset="0"/>
              </a:rPr>
              <a:t>  </a:t>
            </a:r>
          </a:p>
          <a:p>
            <a:pPr marL="0" marR="0" lvl="0" indent="0" algn="just" defTabSz="914400" rtl="0" eaLnBrk="0" fontAlgn="base" latinLnBrk="0" hangingPunct="0">
              <a:lnSpc>
                <a:spcPct val="100000"/>
              </a:lnSpc>
              <a:spcBef>
                <a:spcPct val="0"/>
              </a:spcBef>
              <a:spcAft>
                <a:spcPct val="0"/>
              </a:spcAft>
              <a:buClrTx/>
              <a:buSzTx/>
              <a:buFontTx/>
              <a:buAutoNum type="arabicPeriod" startAt="3"/>
              <a:tabLst/>
            </a:pPr>
            <a:r>
              <a:rPr kumimoji="0" lang="en-US" b="1" i="0" u="none" strike="noStrike" cap="none" normalizeH="0" baseline="0" dirty="0" smtClean="0">
                <a:ln>
                  <a:noFill/>
                </a:ln>
                <a:solidFill>
                  <a:srgbClr val="006699"/>
                </a:solidFill>
                <a:effectLst/>
                <a:latin typeface="Verdana" panose="020B0604030504040204" pitchFamily="34" charset="0"/>
              </a:rPr>
              <a:t>class</a:t>
            </a:r>
            <a:r>
              <a:rPr kumimoji="0" lang="en-US" b="0" i="0" u="none" strike="noStrike" cap="none" normalizeH="0" baseline="0" dirty="0" smtClean="0">
                <a:ln>
                  <a:noFill/>
                </a:ln>
                <a:solidFill>
                  <a:srgbClr val="000000"/>
                </a:solidFill>
                <a:effectLst/>
                <a:latin typeface="Verdana" panose="020B0604030504040204" pitchFamily="34" charset="0"/>
              </a:rPr>
              <a:t> Calculate{  </a:t>
            </a:r>
          </a:p>
          <a:p>
            <a:pPr marL="0" marR="0" lvl="0" indent="0" algn="just" defTabSz="914400" rtl="0" eaLnBrk="0" fontAlgn="base" latinLnBrk="0" hangingPunct="0">
              <a:lnSpc>
                <a:spcPct val="100000"/>
              </a:lnSpc>
              <a:spcBef>
                <a:spcPct val="0"/>
              </a:spcBef>
              <a:spcAft>
                <a:spcPct val="0"/>
              </a:spcAft>
              <a:buClrTx/>
              <a:buSzTx/>
              <a:buFontTx/>
              <a:buAutoNum type="arabicPeriod" startAt="4"/>
              <a:tabLst/>
            </a:pPr>
            <a:r>
              <a:rPr kumimoji="0" lang="en-US" b="0" i="0" u="none" strike="noStrike" cap="none" normalizeH="0" baseline="0" dirty="0" smtClean="0">
                <a:ln>
                  <a:noFill/>
                </a:ln>
                <a:solidFill>
                  <a:srgbClr val="000000"/>
                </a:solidFill>
                <a:effectLst/>
                <a:latin typeface="Verdana" panose="020B0604030504040204" pitchFamily="34" charset="0"/>
              </a:rPr>
              <a:t>  </a:t>
            </a:r>
            <a:r>
              <a:rPr kumimoji="0" lang="en-US" b="1" i="0" u="none" strike="noStrike" cap="none" normalizeH="0" baseline="0" dirty="0" smtClean="0">
                <a:ln>
                  <a:noFill/>
                </a:ln>
                <a:solidFill>
                  <a:srgbClr val="006699"/>
                </a:solidFill>
                <a:effectLst/>
                <a:latin typeface="Verdana" panose="020B0604030504040204" pitchFamily="34" charset="0"/>
              </a:rPr>
              <a:t>static</a:t>
            </a:r>
            <a:r>
              <a:rPr kumimoji="0" lang="en-US" b="0" i="0" u="none" strike="noStrike" cap="none" normalizeH="0" baseline="0" dirty="0" smtClean="0">
                <a:ln>
                  <a:noFill/>
                </a:ln>
                <a:solidFill>
                  <a:srgbClr val="000000"/>
                </a:solidFill>
                <a:effectLst/>
                <a:latin typeface="Verdana" panose="020B0604030504040204" pitchFamily="34" charset="0"/>
              </a:rPr>
              <a:t> </a:t>
            </a:r>
            <a:r>
              <a:rPr kumimoji="0" lang="en-US" b="1" i="0" u="none" strike="noStrike" cap="none" normalizeH="0" baseline="0" dirty="0" err="1" smtClean="0">
                <a:ln>
                  <a:noFill/>
                </a:ln>
                <a:solidFill>
                  <a:srgbClr val="006699"/>
                </a:solidFill>
                <a:effectLst/>
                <a:latin typeface="Verdana" panose="020B0604030504040204" pitchFamily="34" charset="0"/>
              </a:rPr>
              <a:t>int</a:t>
            </a:r>
            <a:r>
              <a:rPr kumimoji="0" lang="en-US" b="0" i="0" u="none" strike="noStrike" cap="none" normalizeH="0" baseline="0" dirty="0" smtClean="0">
                <a:ln>
                  <a:noFill/>
                </a:ln>
                <a:solidFill>
                  <a:srgbClr val="000000"/>
                </a:solidFill>
                <a:effectLst/>
                <a:latin typeface="Verdana" panose="020B0604030504040204" pitchFamily="34" charset="0"/>
              </a:rPr>
              <a:t> cube(</a:t>
            </a:r>
            <a:r>
              <a:rPr kumimoji="0" lang="en-US" b="1" i="0" u="none" strike="noStrike" cap="none" normalizeH="0" baseline="0" dirty="0" err="1" smtClean="0">
                <a:ln>
                  <a:noFill/>
                </a:ln>
                <a:solidFill>
                  <a:srgbClr val="006699"/>
                </a:solidFill>
                <a:effectLst/>
                <a:latin typeface="Verdana" panose="020B0604030504040204" pitchFamily="34" charset="0"/>
              </a:rPr>
              <a:t>int</a:t>
            </a:r>
            <a:r>
              <a:rPr kumimoji="0" lang="en-US" b="0" i="0" u="none" strike="noStrike" cap="none" normalizeH="0" baseline="0" dirty="0" smtClean="0">
                <a:ln>
                  <a:noFill/>
                </a:ln>
                <a:solidFill>
                  <a:srgbClr val="000000"/>
                </a:solidFill>
                <a:effectLst/>
                <a:latin typeface="Verdana" panose="020B0604030504040204" pitchFamily="34" charset="0"/>
              </a:rPr>
              <a:t> x){  </a:t>
            </a:r>
          </a:p>
          <a:p>
            <a:pPr marL="0" marR="0" lvl="0" indent="0" algn="just" defTabSz="914400" rtl="0" eaLnBrk="0" fontAlgn="base" latinLnBrk="0" hangingPunct="0">
              <a:lnSpc>
                <a:spcPct val="100000"/>
              </a:lnSpc>
              <a:spcBef>
                <a:spcPct val="0"/>
              </a:spcBef>
              <a:spcAft>
                <a:spcPct val="0"/>
              </a:spcAft>
              <a:buClrTx/>
              <a:buSzTx/>
              <a:buFontTx/>
              <a:buAutoNum type="arabicPeriod" startAt="5"/>
              <a:tabLst/>
            </a:pPr>
            <a:r>
              <a:rPr kumimoji="0" lang="en-US" b="0" i="0" u="none" strike="noStrike" cap="none" normalizeH="0" baseline="0" dirty="0" smtClean="0">
                <a:ln>
                  <a:noFill/>
                </a:ln>
                <a:solidFill>
                  <a:srgbClr val="000000"/>
                </a:solidFill>
                <a:effectLst/>
                <a:latin typeface="Verdana" panose="020B0604030504040204" pitchFamily="34" charset="0"/>
              </a:rPr>
              <a:t>  </a:t>
            </a:r>
            <a:r>
              <a:rPr kumimoji="0" lang="en-US" b="1" i="0" u="none" strike="noStrike" cap="none" normalizeH="0" baseline="0" dirty="0" smtClean="0">
                <a:ln>
                  <a:noFill/>
                </a:ln>
                <a:solidFill>
                  <a:srgbClr val="006699"/>
                </a:solidFill>
                <a:effectLst/>
                <a:latin typeface="Verdana" panose="020B0604030504040204" pitchFamily="34" charset="0"/>
              </a:rPr>
              <a:t>return</a:t>
            </a:r>
            <a:r>
              <a:rPr kumimoji="0" lang="en-US" b="0" i="0" u="none" strike="noStrike" cap="none" normalizeH="0" baseline="0" dirty="0" smtClean="0">
                <a:ln>
                  <a:noFill/>
                </a:ln>
                <a:solidFill>
                  <a:srgbClr val="000000"/>
                </a:solidFill>
                <a:effectLst/>
                <a:latin typeface="Verdana" panose="020B0604030504040204" pitchFamily="34" charset="0"/>
              </a:rPr>
              <a:t> x*x*x;  </a:t>
            </a:r>
          </a:p>
          <a:p>
            <a:pPr marL="0" marR="0" lvl="0" indent="0" algn="just" defTabSz="914400" rtl="0" eaLnBrk="0" fontAlgn="base" latinLnBrk="0" hangingPunct="0">
              <a:lnSpc>
                <a:spcPct val="100000"/>
              </a:lnSpc>
              <a:spcBef>
                <a:spcPct val="0"/>
              </a:spcBef>
              <a:spcAft>
                <a:spcPct val="0"/>
              </a:spcAft>
              <a:buClrTx/>
              <a:buSzTx/>
              <a:buFontTx/>
              <a:buAutoNum type="arabicPeriod" startAt="6"/>
              <a:tabLst/>
            </a:pPr>
            <a:r>
              <a:rPr kumimoji="0" lang="en-US" b="0" i="0" u="none" strike="noStrike" cap="none" normalizeH="0" baseline="0" dirty="0" smtClean="0">
                <a:ln>
                  <a:noFill/>
                </a:ln>
                <a:solidFill>
                  <a:srgbClr val="000000"/>
                </a:solidFill>
                <a:effectLst/>
                <a:latin typeface="Verdana" panose="020B0604030504040204" pitchFamily="34" charset="0"/>
              </a:rPr>
              <a:t>  }  </a:t>
            </a:r>
          </a:p>
          <a:p>
            <a:pPr marL="0" marR="0" lvl="0" indent="0" algn="just" defTabSz="914400" rtl="0" eaLnBrk="0" fontAlgn="base" latinLnBrk="0" hangingPunct="0">
              <a:lnSpc>
                <a:spcPct val="100000"/>
              </a:lnSpc>
              <a:spcBef>
                <a:spcPct val="0"/>
              </a:spcBef>
              <a:spcAft>
                <a:spcPct val="0"/>
              </a:spcAft>
              <a:buClrTx/>
              <a:buSzTx/>
              <a:buFontTx/>
              <a:buAutoNum type="arabicPeriod" startAt="7"/>
              <a:tabLst/>
            </a:pPr>
            <a:r>
              <a:rPr kumimoji="0" lang="en-US" b="0" i="0" u="none" strike="noStrike" cap="none" normalizeH="0" baseline="0" dirty="0" smtClean="0">
                <a:ln>
                  <a:noFill/>
                </a:ln>
                <a:solidFill>
                  <a:srgbClr val="000000"/>
                </a:solidFill>
                <a:effectLst/>
                <a:latin typeface="Verdana" panose="020B0604030504040204" pitchFamily="34" charset="0"/>
              </a:rPr>
              <a:t>  </a:t>
            </a:r>
          </a:p>
          <a:p>
            <a:pPr marL="0" marR="0" lvl="0" indent="0" algn="just" defTabSz="914400" rtl="0" eaLnBrk="0" fontAlgn="base" latinLnBrk="0" hangingPunct="0">
              <a:lnSpc>
                <a:spcPct val="100000"/>
              </a:lnSpc>
              <a:spcBef>
                <a:spcPct val="0"/>
              </a:spcBef>
              <a:spcAft>
                <a:spcPct val="0"/>
              </a:spcAft>
              <a:buClrTx/>
              <a:buSzTx/>
              <a:buFontTx/>
              <a:buAutoNum type="arabicPeriod" startAt="8"/>
              <a:tabLst/>
            </a:pPr>
            <a:r>
              <a:rPr kumimoji="0" lang="en-US" b="0" i="0" u="none" strike="noStrike" cap="none" normalizeH="0" baseline="0" dirty="0" smtClean="0">
                <a:ln>
                  <a:noFill/>
                </a:ln>
                <a:solidFill>
                  <a:srgbClr val="000000"/>
                </a:solidFill>
                <a:effectLst/>
                <a:latin typeface="Verdana" panose="020B0604030504040204" pitchFamily="34" charset="0"/>
              </a:rPr>
              <a:t>  </a:t>
            </a:r>
            <a:r>
              <a:rPr kumimoji="0" lang="en-US" b="1" i="0" u="none" strike="noStrike" cap="none" normalizeH="0" baseline="0" dirty="0" smtClean="0">
                <a:ln>
                  <a:noFill/>
                </a:ln>
                <a:solidFill>
                  <a:srgbClr val="006699"/>
                </a:solidFill>
                <a:effectLst/>
                <a:latin typeface="Verdana" panose="020B0604030504040204" pitchFamily="34" charset="0"/>
              </a:rPr>
              <a:t>public</a:t>
            </a:r>
            <a:r>
              <a:rPr kumimoji="0" lang="en-US" b="0" i="0" u="none" strike="noStrike" cap="none" normalizeH="0" baseline="0" dirty="0" smtClean="0">
                <a:ln>
                  <a:noFill/>
                </a:ln>
                <a:solidFill>
                  <a:srgbClr val="000000"/>
                </a:solidFill>
                <a:effectLst/>
                <a:latin typeface="Verdana" panose="020B0604030504040204" pitchFamily="34" charset="0"/>
              </a:rPr>
              <a:t> </a:t>
            </a:r>
            <a:r>
              <a:rPr kumimoji="0" lang="en-US" b="1" i="0" u="none" strike="noStrike" cap="none" normalizeH="0" baseline="0" dirty="0" smtClean="0">
                <a:ln>
                  <a:noFill/>
                </a:ln>
                <a:solidFill>
                  <a:srgbClr val="006699"/>
                </a:solidFill>
                <a:effectLst/>
                <a:latin typeface="Verdana" panose="020B0604030504040204" pitchFamily="34" charset="0"/>
              </a:rPr>
              <a:t>static</a:t>
            </a:r>
            <a:r>
              <a:rPr kumimoji="0" lang="en-US" b="0" i="0" u="none" strike="noStrike" cap="none" normalizeH="0" baseline="0" dirty="0" smtClean="0">
                <a:ln>
                  <a:noFill/>
                </a:ln>
                <a:solidFill>
                  <a:srgbClr val="000000"/>
                </a:solidFill>
                <a:effectLst/>
                <a:latin typeface="Verdana" panose="020B0604030504040204" pitchFamily="34" charset="0"/>
              </a:rPr>
              <a:t> </a:t>
            </a:r>
            <a:r>
              <a:rPr kumimoji="0" lang="en-US" b="1" i="0" u="none" strike="noStrike" cap="none" normalizeH="0" baseline="0" dirty="0" smtClean="0">
                <a:ln>
                  <a:noFill/>
                </a:ln>
                <a:solidFill>
                  <a:srgbClr val="006699"/>
                </a:solidFill>
                <a:effectLst/>
                <a:latin typeface="Verdana" panose="020B0604030504040204" pitchFamily="34" charset="0"/>
              </a:rPr>
              <a:t>void</a:t>
            </a:r>
            <a:r>
              <a:rPr kumimoji="0" lang="en-US" b="0" i="0" u="none" strike="noStrike" cap="none" normalizeH="0" baseline="0" dirty="0" smtClean="0">
                <a:ln>
                  <a:noFill/>
                </a:ln>
                <a:solidFill>
                  <a:srgbClr val="000000"/>
                </a:solidFill>
                <a:effectLst/>
                <a:latin typeface="Verdana" panose="020B0604030504040204" pitchFamily="34" charset="0"/>
              </a:rPr>
              <a:t> main(String </a:t>
            </a:r>
            <a:r>
              <a:rPr kumimoji="0" lang="en-US" b="0" i="0" u="none" strike="noStrike" cap="none" normalizeH="0" baseline="0" dirty="0" err="1" smtClean="0">
                <a:ln>
                  <a:noFill/>
                </a:ln>
                <a:solidFill>
                  <a:srgbClr val="000000"/>
                </a:solidFill>
                <a:effectLst/>
                <a:latin typeface="Verdana" panose="020B0604030504040204" pitchFamily="34" charset="0"/>
              </a:rPr>
              <a:t>args</a:t>
            </a:r>
            <a:r>
              <a:rPr kumimoji="0" lang="en-US" b="0" i="0" u="none" strike="noStrike" cap="none" normalizeH="0" baseline="0" dirty="0" smtClean="0">
                <a:ln>
                  <a:noFill/>
                </a:ln>
                <a:solidFill>
                  <a:srgbClr val="000000"/>
                </a:solidFill>
                <a:effectLst/>
                <a:latin typeface="Verdana" panose="020B0604030504040204" pitchFamily="34" charset="0"/>
              </a:rPr>
              <a:t>[]){  </a:t>
            </a:r>
          </a:p>
          <a:p>
            <a:pPr marL="0" marR="0" lvl="0" indent="0" algn="just" defTabSz="914400" rtl="0" eaLnBrk="0" fontAlgn="base" latinLnBrk="0" hangingPunct="0">
              <a:lnSpc>
                <a:spcPct val="100000"/>
              </a:lnSpc>
              <a:spcBef>
                <a:spcPct val="0"/>
              </a:spcBef>
              <a:spcAft>
                <a:spcPct val="0"/>
              </a:spcAft>
              <a:buClrTx/>
              <a:buSzTx/>
              <a:buFontTx/>
              <a:buAutoNum type="arabicPeriod" startAt="9"/>
              <a:tabLst/>
            </a:pPr>
            <a:r>
              <a:rPr kumimoji="0" lang="en-US" b="0" i="0" u="none" strike="noStrike" cap="none" normalizeH="0" baseline="0" dirty="0" smtClean="0">
                <a:ln>
                  <a:noFill/>
                </a:ln>
                <a:solidFill>
                  <a:srgbClr val="000000"/>
                </a:solidFill>
                <a:effectLst/>
                <a:latin typeface="Verdana" panose="020B0604030504040204" pitchFamily="34" charset="0"/>
              </a:rPr>
              <a:t>  </a:t>
            </a:r>
            <a:r>
              <a:rPr kumimoji="0" lang="en-US" b="1" i="0" u="none" strike="noStrike" cap="none" normalizeH="0" baseline="0" dirty="0" err="1" smtClean="0">
                <a:ln>
                  <a:noFill/>
                </a:ln>
                <a:solidFill>
                  <a:srgbClr val="006699"/>
                </a:solidFill>
                <a:effectLst/>
                <a:latin typeface="Verdana" panose="020B0604030504040204" pitchFamily="34" charset="0"/>
              </a:rPr>
              <a:t>int</a:t>
            </a:r>
            <a:r>
              <a:rPr kumimoji="0" lang="en-US" b="0" i="0" u="none" strike="noStrike" cap="none" normalizeH="0" baseline="0" dirty="0" smtClean="0">
                <a:ln>
                  <a:noFill/>
                </a:ln>
                <a:solidFill>
                  <a:srgbClr val="000000"/>
                </a:solidFill>
                <a:effectLst/>
                <a:latin typeface="Verdana" panose="020B0604030504040204" pitchFamily="34" charset="0"/>
              </a:rPr>
              <a:t> result=</a:t>
            </a:r>
            <a:r>
              <a:rPr kumimoji="0" lang="en-US" b="0" i="0" u="none" strike="noStrike" cap="none" normalizeH="0" baseline="0" dirty="0" err="1" smtClean="0">
                <a:ln>
                  <a:noFill/>
                </a:ln>
                <a:solidFill>
                  <a:srgbClr val="000000"/>
                </a:solidFill>
                <a:effectLst/>
                <a:latin typeface="Verdana" panose="020B0604030504040204" pitchFamily="34" charset="0"/>
              </a:rPr>
              <a:t>Calculate.cube</a:t>
            </a:r>
            <a:r>
              <a:rPr kumimoji="0" lang="en-US" b="0" i="0" u="none" strike="noStrike" cap="none" normalizeH="0" baseline="0" dirty="0" smtClean="0">
                <a:ln>
                  <a:noFill/>
                </a:ln>
                <a:solidFill>
                  <a:srgbClr val="000000"/>
                </a:solidFill>
                <a:effectLst/>
                <a:latin typeface="Verdana" panose="020B0604030504040204" pitchFamily="34" charset="0"/>
              </a:rPr>
              <a:t>(</a:t>
            </a:r>
            <a:r>
              <a:rPr kumimoji="0" lang="en-US" b="0" i="0" u="none" strike="noStrike" cap="none" normalizeH="0" baseline="0" dirty="0" smtClean="0">
                <a:ln>
                  <a:noFill/>
                </a:ln>
                <a:solidFill>
                  <a:srgbClr val="C00000"/>
                </a:solidFill>
                <a:effectLst/>
                <a:latin typeface="Verdana" panose="020B0604030504040204" pitchFamily="34" charset="0"/>
              </a:rPr>
              <a:t>5</a:t>
            </a:r>
            <a:r>
              <a:rPr kumimoji="0" lang="en-US" b="0" i="0" u="none" strike="noStrike" cap="none" normalizeH="0" baseline="0" dirty="0" smtClean="0">
                <a:ln>
                  <a:noFill/>
                </a:ln>
                <a:solidFill>
                  <a:srgbClr val="000000"/>
                </a:solidFill>
                <a:effectLst/>
                <a:latin typeface="Verdana" panose="020B0604030504040204" pitchFamily="34" charset="0"/>
              </a:rPr>
              <a:t>);  </a:t>
            </a:r>
          </a:p>
          <a:p>
            <a:pPr marL="0" marR="0" lvl="0" indent="0" algn="just" defTabSz="914400" rtl="0" eaLnBrk="0" fontAlgn="base" latinLnBrk="0" hangingPunct="0">
              <a:lnSpc>
                <a:spcPct val="100000"/>
              </a:lnSpc>
              <a:spcBef>
                <a:spcPct val="0"/>
              </a:spcBef>
              <a:spcAft>
                <a:spcPct val="0"/>
              </a:spcAft>
              <a:buClrTx/>
              <a:buSzTx/>
              <a:buFontTx/>
              <a:buAutoNum type="arabicPeriod" startAt="10"/>
              <a:tabLst/>
            </a:pPr>
            <a:r>
              <a:rPr kumimoji="0" lang="en-US" b="0" i="0" u="none" strike="noStrike" cap="none" normalizeH="0" baseline="0" dirty="0" smtClean="0">
                <a:ln>
                  <a:noFill/>
                </a:ln>
                <a:solidFill>
                  <a:srgbClr val="000000"/>
                </a:solidFill>
                <a:effectLst/>
                <a:latin typeface="Verdana" panose="020B0604030504040204" pitchFamily="34" charset="0"/>
              </a:rPr>
              <a:t>  </a:t>
            </a:r>
            <a:r>
              <a:rPr kumimoji="0" lang="en-US" b="0" i="0" u="none" strike="noStrike" cap="none" normalizeH="0" baseline="0" dirty="0" err="1" smtClean="0">
                <a:ln>
                  <a:noFill/>
                </a:ln>
                <a:solidFill>
                  <a:srgbClr val="000000"/>
                </a:solidFill>
                <a:effectLst/>
                <a:latin typeface="Verdana" panose="020B0604030504040204" pitchFamily="34" charset="0"/>
              </a:rPr>
              <a:t>System.out.println</a:t>
            </a:r>
            <a:r>
              <a:rPr kumimoji="0" lang="en-US" b="0" i="0" u="none" strike="noStrike" cap="none" normalizeH="0" baseline="0" dirty="0" smtClean="0">
                <a:ln>
                  <a:noFill/>
                </a:ln>
                <a:solidFill>
                  <a:srgbClr val="000000"/>
                </a:solidFill>
                <a:effectLst/>
                <a:latin typeface="Verdana" panose="020B0604030504040204" pitchFamily="34" charset="0"/>
              </a:rPr>
              <a:t>(result);  </a:t>
            </a:r>
          </a:p>
          <a:p>
            <a:pPr marL="0" marR="0" lvl="0" indent="0" algn="just" defTabSz="914400" rtl="0" eaLnBrk="0" fontAlgn="base" latinLnBrk="0" hangingPunct="0">
              <a:lnSpc>
                <a:spcPct val="100000"/>
              </a:lnSpc>
              <a:spcBef>
                <a:spcPct val="0"/>
              </a:spcBef>
              <a:spcAft>
                <a:spcPct val="0"/>
              </a:spcAft>
              <a:buClrTx/>
              <a:buSzTx/>
              <a:buFontTx/>
              <a:buAutoNum type="arabicPeriod" startAt="11"/>
              <a:tabLst/>
            </a:pPr>
            <a:r>
              <a:rPr kumimoji="0" lang="en-US" b="0" i="0" u="none" strike="noStrike" cap="none" normalizeH="0" baseline="0" dirty="0" smtClean="0">
                <a:ln>
                  <a:noFill/>
                </a:ln>
                <a:solidFill>
                  <a:srgbClr val="000000"/>
                </a:solidFill>
                <a:effectLst/>
                <a:latin typeface="Verdana" panose="020B0604030504040204" pitchFamily="34" charset="0"/>
              </a:rPr>
              <a:t>  }  </a:t>
            </a:r>
          </a:p>
          <a:p>
            <a:pPr marL="0" marR="0" lvl="0" indent="0" algn="just" defTabSz="914400" rtl="0" eaLnBrk="0" fontAlgn="base" latinLnBrk="0" hangingPunct="0">
              <a:lnSpc>
                <a:spcPct val="100000"/>
              </a:lnSpc>
              <a:spcBef>
                <a:spcPct val="0"/>
              </a:spcBef>
              <a:spcAft>
                <a:spcPct val="0"/>
              </a:spcAft>
              <a:buClrTx/>
              <a:buSzTx/>
              <a:buFontTx/>
              <a:buAutoNum type="arabicPeriod" startAt="12"/>
              <a:tabLst/>
            </a:pPr>
            <a:r>
              <a:rPr kumimoji="0" lang="en-US" b="0" i="0" u="none" strike="noStrike" cap="none" normalizeH="0" baseline="0" dirty="0" smtClean="0">
                <a:ln>
                  <a:noFill/>
                </a:ln>
                <a:solidFill>
                  <a:srgbClr val="000000"/>
                </a:solidFill>
                <a:effectLst/>
                <a:latin typeface="Verdana" panose="020B0604030504040204" pitchFamily="34" charset="0"/>
              </a:rPr>
              <a: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smtClean="0">
                <a:ln>
                  <a:noFill/>
                </a:ln>
                <a:solidFill>
                  <a:srgbClr val="FFFFFF"/>
                </a:solidFill>
                <a:effectLst/>
                <a:latin typeface="Verdana" panose="020B0604030504040204" pitchFamily="34" charset="0"/>
                <a:hlinkClick r:id="rId2"/>
              </a:rPr>
              <a:t>Test it Now</a:t>
            </a:r>
            <a:endParaRPr kumimoji="0" lang="en-US" sz="1800" b="0" i="0" u="none" strike="noStrike" cap="none" normalizeH="0" baseline="0" dirty="0" smtClean="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Arial Unicode MS" panose="020B0604020202020204" pitchFamily="34" charset="-128"/>
              </a:rPr>
              <a:t>Output:125</a:t>
            </a:r>
            <a:endParaRPr kumimoji="0" lang="en-US" sz="4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56465033"/>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163469"/>
            <a:ext cx="9404723" cy="769592"/>
          </a:xfrm>
        </p:spPr>
        <p:txBody>
          <a:bodyPr>
            <a:normAutofit fontScale="90000"/>
          </a:bodyPr>
          <a:lstStyle/>
          <a:p>
            <a:pPr lvl="0"/>
            <a:r>
              <a:rPr lang="en-US" sz="4400" b="1" dirty="0">
                <a:solidFill>
                  <a:srgbClr val="610B4B"/>
                </a:solidFill>
                <a:latin typeface="erdana"/>
              </a:rPr>
              <a:t>Restrictions for static method</a:t>
            </a:r>
            <a:br>
              <a:rPr lang="en-US" sz="4400" b="1" dirty="0">
                <a:solidFill>
                  <a:srgbClr val="610B4B"/>
                </a:solidFill>
                <a:latin typeface="erdana"/>
              </a:rPr>
            </a:br>
            <a:endParaRPr lang="en-US" dirty="0"/>
          </a:p>
        </p:txBody>
      </p:sp>
      <p:graphicFrame>
        <p:nvGraphicFramePr>
          <p:cNvPr id="4" name="Content Placeholder 3"/>
          <p:cNvGraphicFramePr>
            <a:graphicFrameLocks noGrp="1"/>
          </p:cNvGraphicFramePr>
          <p:nvPr>
            <p:ph idx="1"/>
            <p:extLst/>
          </p:nvPr>
        </p:nvGraphicFramePr>
        <p:xfrm>
          <a:off x="646111" y="970103"/>
          <a:ext cx="8947150" cy="365760"/>
        </p:xfrm>
        <a:graphic>
          <a:graphicData uri="http://schemas.openxmlformats.org/drawingml/2006/table">
            <a:tbl>
              <a:tblPr/>
              <a:tblGrid>
                <a:gridCol w="8947150">
                  <a:extLst>
                    <a:ext uri="{9D8B030D-6E8A-4147-A177-3AD203B41FA5}">
                      <a16:colId xmlns:a16="http://schemas.microsoft.com/office/drawing/2014/main" val="20000"/>
                    </a:ext>
                  </a:extLst>
                </a:gridCol>
              </a:tblGrid>
              <a:tr h="0">
                <a:tc>
                  <a:txBody>
                    <a:bodyPr/>
                    <a:lstStyle/>
                    <a:p>
                      <a:pPr algn="just"/>
                      <a:r>
                        <a:rPr lang="en-US" b="0" i="0" dirty="0">
                          <a:solidFill>
                            <a:srgbClr val="000000"/>
                          </a:solidFill>
                          <a:effectLst/>
                          <a:latin typeface="verdana" panose="020B0604030504040204" pitchFamily="34" charset="0"/>
                        </a:rPr>
                        <a:t>There are two main restrictions for the static method. They are:</a:t>
                      </a:r>
                    </a:p>
                  </a:txBody>
                  <a:tcPr anchor="ctr">
                    <a:lnL>
                      <a:noFill/>
                    </a:lnL>
                    <a:lnR>
                      <a:noFill/>
                    </a:lnR>
                    <a:lnT>
                      <a:noFill/>
                    </a:lnT>
                    <a:lnB>
                      <a:noFill/>
                    </a:lnB>
                    <a:solidFill>
                      <a:srgbClr val="FFFFFF"/>
                    </a:solidFill>
                  </a:tcPr>
                </a:tc>
                <a:extLst>
                  <a:ext uri="{0D108BD9-81ED-4DB2-BD59-A6C34878D82A}">
                    <a16:rowId xmlns:a16="http://schemas.microsoft.com/office/drawing/2014/main" val="10000"/>
                  </a:ext>
                </a:extLst>
              </a:tr>
            </a:tbl>
          </a:graphicData>
        </a:graphic>
      </p:graphicFrame>
      <p:graphicFrame>
        <p:nvGraphicFramePr>
          <p:cNvPr id="5" name="Table 4"/>
          <p:cNvGraphicFramePr>
            <a:graphicFrameLocks noGrp="1"/>
          </p:cNvGraphicFramePr>
          <p:nvPr>
            <p:extLst/>
          </p:nvPr>
        </p:nvGraphicFramePr>
        <p:xfrm>
          <a:off x="646111" y="1396048"/>
          <a:ext cx="8947150" cy="914400"/>
        </p:xfrm>
        <a:graphic>
          <a:graphicData uri="http://schemas.openxmlformats.org/drawingml/2006/table">
            <a:tbl>
              <a:tblPr/>
              <a:tblGrid>
                <a:gridCol w="8947150">
                  <a:extLst>
                    <a:ext uri="{9D8B030D-6E8A-4147-A177-3AD203B41FA5}">
                      <a16:colId xmlns:a16="http://schemas.microsoft.com/office/drawing/2014/main" val="20000"/>
                    </a:ext>
                  </a:extLst>
                </a:gridCol>
              </a:tblGrid>
              <a:tr h="0">
                <a:tc>
                  <a:txBody>
                    <a:bodyPr/>
                    <a:lstStyle/>
                    <a:p>
                      <a:pPr algn="just">
                        <a:buFont typeface="+mj-lt"/>
                        <a:buAutoNum type="arabicPeriod"/>
                      </a:pPr>
                      <a:r>
                        <a:rPr lang="en-US" b="0" i="0" dirty="0">
                          <a:solidFill>
                            <a:srgbClr val="000000"/>
                          </a:solidFill>
                          <a:effectLst/>
                          <a:latin typeface="verdana" panose="020B0604030504040204" pitchFamily="34" charset="0"/>
                        </a:rPr>
                        <a:t>The static method can not use non static data member or call non-static method directly.</a:t>
                      </a:r>
                    </a:p>
                    <a:p>
                      <a:pPr algn="just">
                        <a:buFont typeface="+mj-lt"/>
                        <a:buAutoNum type="arabicPeriod"/>
                      </a:pPr>
                      <a:r>
                        <a:rPr lang="en-US" b="0" i="0" dirty="0">
                          <a:solidFill>
                            <a:srgbClr val="000000"/>
                          </a:solidFill>
                          <a:effectLst/>
                          <a:latin typeface="verdana" panose="020B0604030504040204" pitchFamily="34" charset="0"/>
                        </a:rPr>
                        <a:t>this and super cannot be used in static context.</a:t>
                      </a:r>
                    </a:p>
                  </a:txBody>
                  <a:tcPr anchor="ctr">
                    <a:lnL>
                      <a:noFill/>
                    </a:lnL>
                    <a:lnR>
                      <a:noFill/>
                    </a:lnR>
                    <a:lnT>
                      <a:noFill/>
                    </a:lnT>
                    <a:lnB>
                      <a:noFill/>
                    </a:lnB>
                    <a:solidFill>
                      <a:srgbClr val="FFFFFF"/>
                    </a:solidFill>
                  </a:tcPr>
                </a:tc>
                <a:extLst>
                  <a:ext uri="{0D108BD9-81ED-4DB2-BD59-A6C34878D82A}">
                    <a16:rowId xmlns:a16="http://schemas.microsoft.com/office/drawing/2014/main" val="10000"/>
                  </a:ext>
                </a:extLst>
              </a:tr>
            </a:tbl>
          </a:graphicData>
        </a:graphic>
      </p:graphicFrame>
      <p:sp>
        <p:nvSpPr>
          <p:cNvPr id="6" name="Rectangle 2"/>
          <p:cNvSpPr>
            <a:spLocks noChangeArrowheads="1"/>
          </p:cNvSpPr>
          <p:nvPr/>
        </p:nvSpPr>
        <p:spPr bwMode="auto">
          <a:xfrm>
            <a:off x="2537928" y="2867050"/>
            <a:ext cx="5361988" cy="3139321"/>
          </a:xfrm>
          <a:prstGeom prst="rect">
            <a:avLst/>
          </a:prstGeom>
          <a:solidFill>
            <a:srgbClr val="66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AutoNum type="arabicPeriod"/>
              <a:tabLst/>
            </a:pPr>
            <a:r>
              <a:rPr kumimoji="0" lang="en-US" sz="2000" b="1" i="0" u="none" strike="noStrike" cap="none" normalizeH="0" baseline="0" dirty="0" smtClean="0">
                <a:ln>
                  <a:noFill/>
                </a:ln>
                <a:solidFill>
                  <a:srgbClr val="006699"/>
                </a:solidFill>
                <a:effectLst/>
                <a:latin typeface="Verdana" panose="020B0604030504040204" pitchFamily="34" charset="0"/>
              </a:rPr>
              <a:t>class</a:t>
            </a:r>
            <a:r>
              <a:rPr kumimoji="0" lang="en-US" sz="2000" b="0" i="0" u="none" strike="noStrike" cap="none" normalizeH="0" baseline="0" dirty="0" smtClean="0">
                <a:ln>
                  <a:noFill/>
                </a:ln>
                <a:solidFill>
                  <a:srgbClr val="000000"/>
                </a:solidFill>
                <a:effectLst/>
                <a:latin typeface="Verdana" panose="020B0604030504040204" pitchFamily="34" charset="0"/>
              </a:rPr>
              <a:t> A{  </a:t>
            </a:r>
          </a:p>
          <a:p>
            <a:pPr marL="0" marR="0" lvl="0" indent="0" algn="just" defTabSz="914400" rtl="0" eaLnBrk="0" fontAlgn="base" latinLnBrk="0" hangingPunct="0">
              <a:lnSpc>
                <a:spcPct val="100000"/>
              </a:lnSpc>
              <a:spcBef>
                <a:spcPct val="0"/>
              </a:spcBef>
              <a:spcAft>
                <a:spcPct val="0"/>
              </a:spcAft>
              <a:buClrTx/>
              <a:buSzTx/>
              <a:buFontTx/>
              <a:buAutoNum type="arabicPeriod" startAt="2"/>
              <a:tabLst/>
            </a:pPr>
            <a:r>
              <a:rPr kumimoji="0" lang="en-US" sz="2000" b="0" i="0" u="none" strike="noStrike" cap="none" normalizeH="0" baseline="0" dirty="0" smtClean="0">
                <a:ln>
                  <a:noFill/>
                </a:ln>
                <a:solidFill>
                  <a:srgbClr val="000000"/>
                </a:solidFill>
                <a:effectLst/>
                <a:latin typeface="Verdana" panose="020B0604030504040204" pitchFamily="34" charset="0"/>
              </a:rPr>
              <a:t> </a:t>
            </a:r>
            <a:r>
              <a:rPr kumimoji="0" lang="en-US" sz="2000" b="1" i="0" u="none" strike="noStrike" cap="none" normalizeH="0" baseline="0" dirty="0" err="1" smtClean="0">
                <a:ln>
                  <a:noFill/>
                </a:ln>
                <a:solidFill>
                  <a:srgbClr val="006699"/>
                </a:solidFill>
                <a:effectLst/>
                <a:latin typeface="Verdana" panose="020B0604030504040204" pitchFamily="34" charset="0"/>
              </a:rPr>
              <a:t>int</a:t>
            </a:r>
            <a:r>
              <a:rPr kumimoji="0" lang="en-US" sz="2000" b="0" i="0" u="none" strike="noStrike" cap="none" normalizeH="0" baseline="0" dirty="0" smtClean="0">
                <a:ln>
                  <a:noFill/>
                </a:ln>
                <a:solidFill>
                  <a:srgbClr val="000000"/>
                </a:solidFill>
                <a:effectLst/>
                <a:latin typeface="Verdana" panose="020B0604030504040204" pitchFamily="34" charset="0"/>
              </a:rPr>
              <a:t> a=</a:t>
            </a:r>
            <a:r>
              <a:rPr kumimoji="0" lang="en-US" sz="2000" b="0" i="0" u="none" strike="noStrike" cap="none" normalizeH="0" baseline="0" dirty="0" smtClean="0">
                <a:ln>
                  <a:noFill/>
                </a:ln>
                <a:solidFill>
                  <a:srgbClr val="C00000"/>
                </a:solidFill>
                <a:effectLst/>
                <a:latin typeface="Verdana" panose="020B0604030504040204" pitchFamily="34" charset="0"/>
              </a:rPr>
              <a:t>40</a:t>
            </a:r>
            <a:r>
              <a:rPr kumimoji="0" lang="en-US" sz="2000" b="0" i="0" u="none" strike="noStrike" cap="none" normalizeH="0" baseline="0" dirty="0" smtClean="0">
                <a:ln>
                  <a:noFill/>
                </a:ln>
                <a:solidFill>
                  <a:srgbClr val="000000"/>
                </a:solidFill>
                <a:effectLst/>
                <a:latin typeface="Verdana" panose="020B0604030504040204" pitchFamily="34" charset="0"/>
              </a:rPr>
              <a:t>;</a:t>
            </a:r>
            <a:r>
              <a:rPr kumimoji="0" lang="en-US" sz="2000" b="0" i="0" u="none" strike="noStrike" cap="none" normalizeH="0" baseline="0" dirty="0" smtClean="0">
                <a:ln>
                  <a:noFill/>
                </a:ln>
                <a:solidFill>
                  <a:srgbClr val="008200"/>
                </a:solidFill>
                <a:effectLst/>
                <a:latin typeface="Verdana" panose="020B0604030504040204" pitchFamily="34" charset="0"/>
              </a:rPr>
              <a:t>//non static</a:t>
            </a:r>
            <a:r>
              <a:rPr kumimoji="0" lang="en-US" sz="2000" b="0" i="0" u="none" strike="noStrike" cap="none" normalizeH="0" baseline="0" dirty="0" smtClean="0">
                <a:ln>
                  <a:noFill/>
                </a:ln>
                <a:solidFill>
                  <a:srgbClr val="000000"/>
                </a:solidFill>
                <a:effectLst/>
                <a:latin typeface="Verdana" panose="020B0604030504040204" pitchFamily="34" charset="0"/>
              </a:rPr>
              <a:t>  </a:t>
            </a:r>
          </a:p>
          <a:p>
            <a:pPr marL="0" marR="0" lvl="0" indent="0" algn="just" defTabSz="914400" rtl="0" eaLnBrk="0" fontAlgn="base" latinLnBrk="0" hangingPunct="0">
              <a:lnSpc>
                <a:spcPct val="100000"/>
              </a:lnSpc>
              <a:spcBef>
                <a:spcPct val="0"/>
              </a:spcBef>
              <a:spcAft>
                <a:spcPct val="0"/>
              </a:spcAft>
              <a:buClrTx/>
              <a:buSzTx/>
              <a:buFontTx/>
              <a:buAutoNum type="arabicPeriod" startAt="3"/>
              <a:tabLst/>
            </a:pPr>
            <a:r>
              <a:rPr kumimoji="0" lang="en-US" sz="2000" b="0" i="0" u="none" strike="noStrike" cap="none" normalizeH="0" baseline="0" dirty="0" smtClean="0">
                <a:ln>
                  <a:noFill/>
                </a:ln>
                <a:solidFill>
                  <a:srgbClr val="000000"/>
                </a:solidFill>
                <a:effectLst/>
                <a:latin typeface="Verdana" panose="020B0604030504040204" pitchFamily="34" charset="0"/>
              </a:rPr>
              <a:t>   </a:t>
            </a:r>
          </a:p>
          <a:p>
            <a:pPr marL="0" marR="0" lvl="0" indent="0" algn="just" defTabSz="914400" rtl="0" eaLnBrk="0" fontAlgn="base" latinLnBrk="0" hangingPunct="0">
              <a:lnSpc>
                <a:spcPct val="100000"/>
              </a:lnSpc>
              <a:spcBef>
                <a:spcPct val="0"/>
              </a:spcBef>
              <a:spcAft>
                <a:spcPct val="0"/>
              </a:spcAft>
              <a:buClrTx/>
              <a:buSzTx/>
              <a:buFontTx/>
              <a:buAutoNum type="arabicPeriod" startAt="4"/>
              <a:tabLst/>
            </a:pPr>
            <a:r>
              <a:rPr kumimoji="0" lang="en-US" sz="2000" b="0" i="0" u="none" strike="noStrike" cap="none" normalizeH="0" baseline="0" dirty="0" smtClean="0">
                <a:ln>
                  <a:noFill/>
                </a:ln>
                <a:solidFill>
                  <a:srgbClr val="000000"/>
                </a:solidFill>
                <a:effectLst/>
                <a:latin typeface="Verdana" panose="020B0604030504040204" pitchFamily="34" charset="0"/>
              </a:rPr>
              <a:t> </a:t>
            </a:r>
            <a:r>
              <a:rPr kumimoji="0" lang="en-US" sz="2000" b="1" i="0" u="none" strike="noStrike" cap="none" normalizeH="0" baseline="0" dirty="0" smtClean="0">
                <a:ln>
                  <a:noFill/>
                </a:ln>
                <a:solidFill>
                  <a:srgbClr val="006699"/>
                </a:solidFill>
                <a:effectLst/>
                <a:latin typeface="Verdana" panose="020B0604030504040204" pitchFamily="34" charset="0"/>
              </a:rPr>
              <a:t>public</a:t>
            </a:r>
            <a:r>
              <a:rPr kumimoji="0" lang="en-US" sz="2000" b="0" i="0" u="none" strike="noStrike" cap="none" normalizeH="0" baseline="0" dirty="0" smtClean="0">
                <a:ln>
                  <a:noFill/>
                </a:ln>
                <a:solidFill>
                  <a:srgbClr val="000000"/>
                </a:solidFill>
                <a:effectLst/>
                <a:latin typeface="Verdana" panose="020B0604030504040204" pitchFamily="34" charset="0"/>
              </a:rPr>
              <a:t> </a:t>
            </a:r>
            <a:r>
              <a:rPr kumimoji="0" lang="en-US" sz="2000" b="1" i="0" u="none" strike="noStrike" cap="none" normalizeH="0" baseline="0" dirty="0" smtClean="0">
                <a:ln>
                  <a:noFill/>
                </a:ln>
                <a:solidFill>
                  <a:srgbClr val="006699"/>
                </a:solidFill>
                <a:effectLst/>
                <a:latin typeface="Verdana" panose="020B0604030504040204" pitchFamily="34" charset="0"/>
              </a:rPr>
              <a:t>static</a:t>
            </a:r>
            <a:r>
              <a:rPr kumimoji="0" lang="en-US" sz="2000" b="0" i="0" u="none" strike="noStrike" cap="none" normalizeH="0" baseline="0" dirty="0" smtClean="0">
                <a:ln>
                  <a:noFill/>
                </a:ln>
                <a:solidFill>
                  <a:srgbClr val="000000"/>
                </a:solidFill>
                <a:effectLst/>
                <a:latin typeface="Verdana" panose="020B0604030504040204" pitchFamily="34" charset="0"/>
              </a:rPr>
              <a:t> </a:t>
            </a:r>
            <a:r>
              <a:rPr kumimoji="0" lang="en-US" sz="2000" b="1" i="0" u="none" strike="noStrike" cap="none" normalizeH="0" baseline="0" dirty="0" smtClean="0">
                <a:ln>
                  <a:noFill/>
                </a:ln>
                <a:solidFill>
                  <a:srgbClr val="006699"/>
                </a:solidFill>
                <a:effectLst/>
                <a:latin typeface="Verdana" panose="020B0604030504040204" pitchFamily="34" charset="0"/>
              </a:rPr>
              <a:t>void</a:t>
            </a:r>
            <a:r>
              <a:rPr kumimoji="0" lang="en-US" sz="2000" b="0" i="0" u="none" strike="noStrike" cap="none" normalizeH="0" baseline="0" dirty="0" smtClean="0">
                <a:ln>
                  <a:noFill/>
                </a:ln>
                <a:solidFill>
                  <a:srgbClr val="000000"/>
                </a:solidFill>
                <a:effectLst/>
                <a:latin typeface="Verdana" panose="020B0604030504040204" pitchFamily="34" charset="0"/>
              </a:rPr>
              <a:t> main(String </a:t>
            </a:r>
            <a:r>
              <a:rPr kumimoji="0" lang="en-US" sz="2000" b="0" i="0" u="none" strike="noStrike" cap="none" normalizeH="0" baseline="0" dirty="0" err="1" smtClean="0">
                <a:ln>
                  <a:noFill/>
                </a:ln>
                <a:solidFill>
                  <a:srgbClr val="000000"/>
                </a:solidFill>
                <a:effectLst/>
                <a:latin typeface="Verdana" panose="020B0604030504040204" pitchFamily="34" charset="0"/>
              </a:rPr>
              <a:t>args</a:t>
            </a:r>
            <a:r>
              <a:rPr kumimoji="0" lang="en-US" sz="2000" b="0" i="0" u="none" strike="noStrike" cap="none" normalizeH="0" baseline="0" dirty="0" smtClean="0">
                <a:ln>
                  <a:noFill/>
                </a:ln>
                <a:solidFill>
                  <a:srgbClr val="000000"/>
                </a:solidFill>
                <a:effectLst/>
                <a:latin typeface="Verdana" panose="020B0604030504040204" pitchFamily="34" charset="0"/>
              </a:rPr>
              <a:t>[]){  </a:t>
            </a:r>
          </a:p>
          <a:p>
            <a:pPr marL="0" marR="0" lvl="0" indent="0" algn="just" defTabSz="914400" rtl="0" eaLnBrk="0" fontAlgn="base" latinLnBrk="0" hangingPunct="0">
              <a:lnSpc>
                <a:spcPct val="100000"/>
              </a:lnSpc>
              <a:spcBef>
                <a:spcPct val="0"/>
              </a:spcBef>
              <a:spcAft>
                <a:spcPct val="0"/>
              </a:spcAft>
              <a:buClrTx/>
              <a:buSzTx/>
              <a:buFontTx/>
              <a:buAutoNum type="arabicPeriod" startAt="5"/>
              <a:tabLst/>
            </a:pPr>
            <a:r>
              <a:rPr kumimoji="0" lang="en-US" sz="2000" b="0" i="0" u="none" strike="noStrike" cap="none" normalizeH="0" baseline="0" dirty="0" smtClean="0">
                <a:ln>
                  <a:noFill/>
                </a:ln>
                <a:solidFill>
                  <a:srgbClr val="000000"/>
                </a:solidFill>
                <a:effectLst/>
                <a:latin typeface="Verdana" panose="020B0604030504040204" pitchFamily="34" charset="0"/>
              </a:rPr>
              <a:t>  </a:t>
            </a:r>
            <a:r>
              <a:rPr kumimoji="0" lang="en-US" sz="2000" b="0" i="0" u="none" strike="noStrike" cap="none" normalizeH="0" baseline="0" dirty="0" err="1" smtClean="0">
                <a:ln>
                  <a:noFill/>
                </a:ln>
                <a:solidFill>
                  <a:srgbClr val="000000"/>
                </a:solidFill>
                <a:effectLst/>
                <a:latin typeface="Verdana" panose="020B0604030504040204" pitchFamily="34" charset="0"/>
              </a:rPr>
              <a:t>System.out.println</a:t>
            </a:r>
            <a:r>
              <a:rPr kumimoji="0" lang="en-US" sz="2000" b="0" i="0" u="none" strike="noStrike" cap="none" normalizeH="0" baseline="0" dirty="0" smtClean="0">
                <a:ln>
                  <a:noFill/>
                </a:ln>
                <a:solidFill>
                  <a:srgbClr val="000000"/>
                </a:solidFill>
                <a:effectLst/>
                <a:latin typeface="Verdana" panose="020B0604030504040204" pitchFamily="34" charset="0"/>
              </a:rPr>
              <a:t>(a);  </a:t>
            </a:r>
          </a:p>
          <a:p>
            <a:pPr marL="0" marR="0" lvl="0" indent="0" algn="just" defTabSz="914400" rtl="0" eaLnBrk="0" fontAlgn="base" latinLnBrk="0" hangingPunct="0">
              <a:lnSpc>
                <a:spcPct val="100000"/>
              </a:lnSpc>
              <a:spcBef>
                <a:spcPct val="0"/>
              </a:spcBef>
              <a:spcAft>
                <a:spcPct val="0"/>
              </a:spcAft>
              <a:buClrTx/>
              <a:buSzTx/>
              <a:buFontTx/>
              <a:buAutoNum type="arabicPeriod" startAt="6"/>
              <a:tabLst/>
            </a:pPr>
            <a:r>
              <a:rPr kumimoji="0" lang="en-US" sz="2000" b="0" i="0" u="none" strike="noStrike" cap="none" normalizeH="0" baseline="0" dirty="0" smtClean="0">
                <a:ln>
                  <a:noFill/>
                </a:ln>
                <a:solidFill>
                  <a:srgbClr val="000000"/>
                </a:solidFill>
                <a:effectLst/>
                <a:latin typeface="Verdana" panose="020B0604030504040204" pitchFamily="34" charset="0"/>
              </a:rPr>
              <a:t> }  </a:t>
            </a:r>
          </a:p>
          <a:p>
            <a:pPr marL="0" marR="0" lvl="0" indent="0" algn="just" defTabSz="914400" rtl="0" eaLnBrk="0" fontAlgn="base" latinLnBrk="0" hangingPunct="0">
              <a:lnSpc>
                <a:spcPct val="100000"/>
              </a:lnSpc>
              <a:spcBef>
                <a:spcPct val="0"/>
              </a:spcBef>
              <a:spcAft>
                <a:spcPct val="0"/>
              </a:spcAft>
              <a:buClrTx/>
              <a:buSzTx/>
              <a:buFontTx/>
              <a:buAutoNum type="arabicPeriod" startAt="7"/>
              <a:tabLst/>
            </a:pPr>
            <a:r>
              <a:rPr kumimoji="0" lang="en-US" sz="2000" b="0" i="0" u="none" strike="noStrike" cap="none" normalizeH="0" baseline="0" dirty="0" smtClean="0">
                <a:ln>
                  <a:noFill/>
                </a:ln>
                <a:solidFill>
                  <a:srgbClr val="000000"/>
                </a:solidFill>
                <a:effectLst/>
                <a:latin typeface="Verdana" panose="020B0604030504040204" pitchFamily="34" charset="0"/>
              </a:rPr>
              <a: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FFFFFF"/>
                </a:solidFill>
                <a:effectLst/>
                <a:latin typeface="Verdana" panose="020B0604030504040204" pitchFamily="34" charset="0"/>
                <a:hlinkClick r:id="rId2"/>
              </a:rPr>
              <a:t>Test it Now</a:t>
            </a:r>
            <a:endParaRPr kumimoji="0" lang="en-US" b="0" i="0" u="none" strike="noStrike" cap="none" normalizeH="0" baseline="0" dirty="0" smtClean="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err="1" smtClean="0">
                <a:ln>
                  <a:noFill/>
                </a:ln>
                <a:solidFill>
                  <a:srgbClr val="000000"/>
                </a:solidFill>
                <a:effectLst/>
                <a:latin typeface="Arial Unicode MS" panose="020B0604020202020204" pitchFamily="34" charset="-128"/>
              </a:rPr>
              <a:t>Output:Compile</a:t>
            </a:r>
            <a:r>
              <a:rPr kumimoji="0" lang="en-US" sz="2400" b="0" i="0" u="none" strike="noStrike" cap="none" normalizeH="0" baseline="0" dirty="0" smtClean="0">
                <a:ln>
                  <a:noFill/>
                </a:ln>
                <a:solidFill>
                  <a:srgbClr val="000000"/>
                </a:solidFill>
                <a:effectLst/>
                <a:latin typeface="Arial Unicode MS" panose="020B0604020202020204" pitchFamily="34" charset="-128"/>
              </a:rPr>
              <a:t> Time Error</a:t>
            </a:r>
            <a:endParaRPr kumimoji="0" lang="en-US" sz="4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03857468"/>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Q) why java main method is static?</a:t>
            </a:r>
            <a:br>
              <a:rPr lang="en-US" dirty="0"/>
            </a:br>
            <a:endParaRPr lang="en-US" dirty="0"/>
          </a:p>
        </p:txBody>
      </p:sp>
      <p:sp>
        <p:nvSpPr>
          <p:cNvPr id="3" name="Content Placeholder 2"/>
          <p:cNvSpPr>
            <a:spLocks noGrp="1"/>
          </p:cNvSpPr>
          <p:nvPr>
            <p:ph idx="1"/>
          </p:nvPr>
        </p:nvSpPr>
        <p:spPr/>
        <p:txBody>
          <a:bodyPr>
            <a:normAutofit lnSpcReduction="10000"/>
          </a:bodyPr>
          <a:lstStyle/>
          <a:p>
            <a:endParaRPr lang="en-US" dirty="0"/>
          </a:p>
          <a:p>
            <a:r>
              <a:rPr lang="en-US" dirty="0" smtClean="0"/>
              <a:t>because </a:t>
            </a:r>
            <a:r>
              <a:rPr lang="en-US" dirty="0"/>
              <a:t>object is not required to call static method if it were non-static method, </a:t>
            </a:r>
            <a:r>
              <a:rPr lang="en-US" dirty="0" err="1"/>
              <a:t>jvm</a:t>
            </a:r>
            <a:r>
              <a:rPr lang="en-US" dirty="0"/>
              <a:t> create object first then call main() method that will lead the problem of extra memory </a:t>
            </a:r>
            <a:r>
              <a:rPr lang="en-US" dirty="0" smtClean="0"/>
              <a:t>allocation</a:t>
            </a:r>
          </a:p>
          <a:p>
            <a:r>
              <a:rPr lang="en-US" dirty="0" smtClean="0"/>
              <a:t>Since </a:t>
            </a:r>
            <a:r>
              <a:rPr lang="en-US" dirty="0"/>
              <a:t>the main method is static Java virtual Machine can call it without creating any instance of a </a:t>
            </a:r>
            <a:r>
              <a:rPr lang="en-US" u="sng" dirty="0"/>
              <a:t>class</a:t>
            </a:r>
            <a:r>
              <a:rPr lang="en-US" dirty="0"/>
              <a:t> which contains the main method</a:t>
            </a:r>
            <a:r>
              <a:rPr lang="en-US" dirty="0" smtClean="0"/>
              <a:t>.</a:t>
            </a:r>
          </a:p>
          <a:p>
            <a:r>
              <a:rPr lang="en-US" dirty="0"/>
              <a:t>4. Anything which is declared in </a:t>
            </a:r>
            <a:r>
              <a:rPr lang="en-US" dirty="0">
                <a:hlinkClick r:id="rId2"/>
              </a:rPr>
              <a:t>class in Java</a:t>
            </a:r>
            <a:r>
              <a:rPr lang="en-US" dirty="0"/>
              <a:t> comes under reference type and requires object to be created before using them but static method and static data are loaded into separate memory inside JVM called context which is created when a class is loaded. If main method is static than it will be loaded in JVM context and are available to </a:t>
            </a:r>
            <a:r>
              <a:rPr lang="en-US" dirty="0" smtClean="0"/>
              <a:t>execution</a:t>
            </a:r>
            <a:endParaRPr lang="en-US" dirty="0"/>
          </a:p>
        </p:txBody>
      </p:sp>
    </p:spTree>
    <p:extLst>
      <p:ext uri="{BB962C8B-B14F-4D97-AF65-F5344CB8AC3E}">
        <p14:creationId xmlns:p14="http://schemas.microsoft.com/office/powerpoint/2010/main" val="3650187794"/>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u="sng" dirty="0"/>
              <a:t>Why main method is public in Java</a:t>
            </a:r>
            <a:endParaRPr lang="en-US" dirty="0"/>
          </a:p>
        </p:txBody>
      </p:sp>
      <p:sp>
        <p:nvSpPr>
          <p:cNvPr id="3" name="Content Placeholder 2"/>
          <p:cNvSpPr>
            <a:spLocks noGrp="1"/>
          </p:cNvSpPr>
          <p:nvPr>
            <p:ph idx="1"/>
          </p:nvPr>
        </p:nvSpPr>
        <p:spPr/>
        <p:txBody>
          <a:bodyPr/>
          <a:lstStyle/>
          <a:p>
            <a:r>
              <a:rPr lang="en-US" dirty="0"/>
              <a:t>Any method or variable which is declared public in Java can be accessible from outside of that class. Since the main method is public in</a:t>
            </a:r>
          </a:p>
          <a:p>
            <a:r>
              <a:rPr lang="en-US" dirty="0"/>
              <a:t>Java, JVM can easily access and execute it</a:t>
            </a:r>
            <a:r>
              <a:rPr lang="en-US" dirty="0" smtClean="0"/>
              <a:t>.</a:t>
            </a:r>
            <a:endParaRPr lang="en-US" dirty="0"/>
          </a:p>
        </p:txBody>
      </p:sp>
    </p:spTree>
    <p:extLst>
      <p:ext uri="{BB962C8B-B14F-4D97-AF65-F5344CB8AC3E}">
        <p14:creationId xmlns:p14="http://schemas.microsoft.com/office/powerpoint/2010/main" val="2509862144"/>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a:solidFill>
                  <a:srgbClr val="92D050"/>
                </a:solidFill>
              </a:rPr>
              <a:t>Why the main method is void in Java</a:t>
            </a:r>
            <a:r>
              <a:rPr lang="en-US" dirty="0"/>
              <a:t/>
            </a:r>
            <a:br>
              <a:rPr lang="en-US" dirty="0"/>
            </a:br>
            <a:r>
              <a:rPr lang="en-US" sz="2400" dirty="0"/>
              <a:t/>
            </a:r>
            <a:br>
              <a:rPr lang="en-US" sz="2400" dirty="0"/>
            </a:br>
            <a:r>
              <a:rPr lang="en-US" sz="2400" dirty="0"/>
              <a:t>Since the main method in Java is not supposed to return any </a:t>
            </a:r>
            <a:r>
              <a:rPr lang="en-US" sz="2400" u="sng" dirty="0"/>
              <a:t>value</a:t>
            </a:r>
            <a:r>
              <a:rPr lang="en-US" sz="2400" dirty="0"/>
              <a:t>, it's made void which simply means main is not returning anything.</a:t>
            </a:r>
            <a:br>
              <a:rPr lang="en-US" sz="2400" dirty="0"/>
            </a:br>
            <a:r>
              <a:rPr lang="en-US" sz="2400" dirty="0"/>
              <a:t/>
            </a:r>
            <a:br>
              <a:rPr lang="en-US" sz="2400" dirty="0"/>
            </a:br>
            <a:r>
              <a:rPr lang="en-US" sz="2400" dirty="0"/>
              <a:t/>
            </a:r>
            <a:br>
              <a:rPr lang="en-US" sz="2400" dirty="0"/>
            </a:br>
            <a:r>
              <a:rPr lang="en-US" sz="2400" b="1" u="sng" dirty="0"/>
              <a:t>Summary:</a:t>
            </a:r>
            <a:r>
              <a:rPr lang="en-US" sz="2400" dirty="0"/>
              <a:t/>
            </a:r>
            <a:br>
              <a:rPr lang="en-US" sz="2400" dirty="0"/>
            </a:br>
            <a:r>
              <a:rPr lang="en-US" sz="2400" dirty="0"/>
              <a:t>1. The main method must be declared </a:t>
            </a:r>
            <a:r>
              <a:rPr lang="en-US" sz="2400" b="1" dirty="0"/>
              <a:t>public, static and void in Java</a:t>
            </a:r>
            <a:r>
              <a:rPr lang="en-US" sz="2400" dirty="0"/>
              <a:t> otherwise, JVM will not able to </a:t>
            </a:r>
            <a:r>
              <a:rPr lang="en-US" sz="2400" u="sng" dirty="0"/>
              <a:t>run</a:t>
            </a:r>
            <a:r>
              <a:rPr lang="en-US" sz="2400" dirty="0"/>
              <a:t> Java program.</a:t>
            </a:r>
            <a:r>
              <a:rPr lang="en-US" dirty="0"/>
              <a:t/>
            </a:r>
            <a:br>
              <a:rPr lang="en-US" dirty="0"/>
            </a:br>
            <a:endParaRPr lang="en-US" dirty="0"/>
          </a:p>
        </p:txBody>
      </p:sp>
    </p:spTree>
    <p:extLst>
      <p:ext uri="{BB962C8B-B14F-4D97-AF65-F5344CB8AC3E}">
        <p14:creationId xmlns:p14="http://schemas.microsoft.com/office/powerpoint/2010/main" val="505844949"/>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a:p>
        </p:txBody>
      </p:sp>
      <p:sp>
        <p:nvSpPr>
          <p:cNvPr id="4" name="Rectangle 2"/>
          <p:cNvSpPr>
            <a:spLocks noGrp="1" noChangeArrowheads="1"/>
          </p:cNvSpPr>
          <p:nvPr>
            <p:ph idx="1"/>
          </p:nvPr>
        </p:nvSpPr>
        <p:spPr bwMode="auto">
          <a:xfrm>
            <a:off x="646112" y="372624"/>
            <a:ext cx="10936288" cy="6063198"/>
          </a:xfrm>
          <a:prstGeom prst="rect">
            <a:avLst/>
          </a:prstGeom>
          <a:solidFill>
            <a:srgbClr val="66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5400" b="0" i="0" u="none" strike="noStrike" cap="none" normalizeH="0" baseline="0" dirty="0" smtClean="0">
                <a:ln>
                  <a:noFill/>
                </a:ln>
                <a:solidFill>
                  <a:srgbClr val="610B38"/>
                </a:solidFill>
                <a:effectLst/>
                <a:latin typeface="erdana"/>
              </a:rPr>
              <a:t>Java static block</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rgbClr val="000000"/>
                </a:solidFill>
                <a:effectLst/>
                <a:latin typeface="Verdana" panose="020B0604030504040204" pitchFamily="34" charset="0"/>
              </a:rPr>
              <a:t>Is used to initialize the static data member.</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rgbClr val="000000"/>
                </a:solidFill>
                <a:effectLst/>
                <a:latin typeface="Verdana" panose="020B0604030504040204" pitchFamily="34" charset="0"/>
              </a:rPr>
              <a:t>It is executed before main method at the time of </a:t>
            </a:r>
            <a:r>
              <a:rPr kumimoji="0" lang="en-US" sz="2400" b="0" i="0" u="none" strike="noStrike" cap="none" normalizeH="0" baseline="0" dirty="0" err="1" smtClean="0">
                <a:ln>
                  <a:noFill/>
                </a:ln>
                <a:solidFill>
                  <a:srgbClr val="000000"/>
                </a:solidFill>
                <a:effectLst/>
                <a:latin typeface="Verdana" panose="020B0604030504040204" pitchFamily="34" charset="0"/>
              </a:rPr>
              <a:t>classloading</a:t>
            </a:r>
            <a:r>
              <a:rPr kumimoji="0" lang="en-US" sz="2400" b="0" i="0" u="none" strike="noStrike" cap="none" normalizeH="0" baseline="0" dirty="0" smtClean="0">
                <a:ln>
                  <a:noFill/>
                </a:ln>
                <a:solidFill>
                  <a:srgbClr val="000000"/>
                </a:solidFill>
                <a:effectLst/>
                <a:latin typeface="Verdana" panose="020B0604030504040204" pitchFamily="34" charset="0"/>
              </a:rPr>
              <a:t>.</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sz="4800" b="0" i="0" u="none" strike="noStrike" cap="none" normalizeH="0" baseline="0" dirty="0" smtClean="0">
              <a:ln>
                <a:noFill/>
              </a:ln>
              <a:solidFill>
                <a:srgbClr val="610B4B"/>
              </a:solidFill>
              <a:effectLst/>
              <a:latin typeface="Tahoma" panose="020B0604030504040204" pitchFamily="34" charset="0"/>
              <a:cs typeface="Tahoma" panose="020B060403050404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4800" b="0" i="0" u="none" strike="noStrike" cap="none" normalizeH="0" baseline="0" dirty="0" smtClean="0">
                <a:ln>
                  <a:noFill/>
                </a:ln>
                <a:solidFill>
                  <a:srgbClr val="610B4B"/>
                </a:solidFill>
                <a:effectLst/>
                <a:latin typeface="Tahoma" panose="020B0604030504040204" pitchFamily="34" charset="0"/>
                <a:cs typeface="Tahoma" panose="020B0604030504040204" pitchFamily="34" charset="0"/>
              </a:rPr>
              <a:t>Example of static block</a:t>
            </a:r>
          </a:p>
          <a:p>
            <a:pPr marL="0" marR="0" lvl="0" indent="0" algn="just" defTabSz="914400" rtl="0" eaLnBrk="0" fontAlgn="base" latinLnBrk="0" hangingPunct="0">
              <a:lnSpc>
                <a:spcPct val="100000"/>
              </a:lnSpc>
              <a:spcBef>
                <a:spcPct val="0"/>
              </a:spcBef>
              <a:spcAft>
                <a:spcPct val="0"/>
              </a:spcAft>
              <a:buClrTx/>
              <a:buSzTx/>
              <a:buFontTx/>
              <a:buAutoNum type="arabicPeriod"/>
              <a:tabLst/>
            </a:pPr>
            <a:r>
              <a:rPr kumimoji="0" lang="en-US" sz="2400" b="1" i="0" u="none" strike="noStrike" cap="none" normalizeH="0" baseline="0" dirty="0" smtClean="0">
                <a:ln>
                  <a:noFill/>
                </a:ln>
                <a:solidFill>
                  <a:srgbClr val="006699"/>
                </a:solidFill>
                <a:effectLst/>
                <a:latin typeface="Verdana" panose="020B0604030504040204" pitchFamily="34" charset="0"/>
              </a:rPr>
              <a:t>class</a:t>
            </a:r>
            <a:r>
              <a:rPr kumimoji="0" lang="en-US" sz="2400" b="0" i="0" u="none" strike="noStrike" cap="none" normalizeH="0" baseline="0" dirty="0" smtClean="0">
                <a:ln>
                  <a:noFill/>
                </a:ln>
                <a:solidFill>
                  <a:srgbClr val="000000"/>
                </a:solidFill>
                <a:effectLst/>
                <a:latin typeface="Verdana" panose="020B0604030504040204" pitchFamily="34" charset="0"/>
              </a:rPr>
              <a:t> A2{  </a:t>
            </a:r>
          </a:p>
          <a:p>
            <a:pPr marL="0" marR="0" lvl="0" indent="0" algn="just" defTabSz="914400" rtl="0" eaLnBrk="0" fontAlgn="base" latinLnBrk="0" hangingPunct="0">
              <a:lnSpc>
                <a:spcPct val="100000"/>
              </a:lnSpc>
              <a:spcBef>
                <a:spcPct val="0"/>
              </a:spcBef>
              <a:spcAft>
                <a:spcPct val="0"/>
              </a:spcAft>
              <a:buClrTx/>
              <a:buSzTx/>
              <a:buFontTx/>
              <a:buAutoNum type="arabicPeriod" startAt="2"/>
              <a:tabLst/>
            </a:pPr>
            <a:r>
              <a:rPr kumimoji="0" lang="en-US" sz="2400" b="0" i="0" u="none" strike="noStrike" cap="none" normalizeH="0" baseline="0" dirty="0" smtClean="0">
                <a:ln>
                  <a:noFill/>
                </a:ln>
                <a:solidFill>
                  <a:srgbClr val="000000"/>
                </a:solidFill>
                <a:effectLst/>
                <a:latin typeface="Verdana" panose="020B0604030504040204" pitchFamily="34" charset="0"/>
              </a:rPr>
              <a:t>  </a:t>
            </a:r>
            <a:r>
              <a:rPr kumimoji="0" lang="en-US" sz="2400" b="1" i="0" u="none" strike="noStrike" cap="none" normalizeH="0" baseline="0" dirty="0" smtClean="0">
                <a:ln>
                  <a:noFill/>
                </a:ln>
                <a:solidFill>
                  <a:srgbClr val="006699"/>
                </a:solidFill>
                <a:effectLst/>
                <a:latin typeface="Verdana" panose="020B0604030504040204" pitchFamily="34" charset="0"/>
              </a:rPr>
              <a:t>static</a:t>
            </a:r>
            <a:r>
              <a:rPr kumimoji="0" lang="en-US" sz="2400" b="0" i="0" u="none" strike="noStrike" cap="none" normalizeH="0" baseline="0" dirty="0" smtClean="0">
                <a:ln>
                  <a:noFill/>
                </a:ln>
                <a:solidFill>
                  <a:srgbClr val="000000"/>
                </a:solidFill>
                <a:effectLst/>
                <a:latin typeface="Verdana" panose="020B0604030504040204" pitchFamily="34" charset="0"/>
              </a:rPr>
              <a:t>{</a:t>
            </a:r>
            <a:r>
              <a:rPr kumimoji="0" lang="en-US" sz="2400" b="0" i="0" u="none" strike="noStrike" cap="none" normalizeH="0" baseline="0" dirty="0" err="1" smtClean="0">
                <a:ln>
                  <a:noFill/>
                </a:ln>
                <a:solidFill>
                  <a:srgbClr val="000000"/>
                </a:solidFill>
                <a:effectLst/>
                <a:latin typeface="Verdana" panose="020B0604030504040204" pitchFamily="34" charset="0"/>
              </a:rPr>
              <a:t>System.out.println</a:t>
            </a:r>
            <a:r>
              <a:rPr kumimoji="0" lang="en-US" sz="2400" b="0" i="0" u="none" strike="noStrike" cap="none" normalizeH="0" baseline="0" dirty="0" smtClean="0">
                <a:ln>
                  <a:noFill/>
                </a:ln>
                <a:solidFill>
                  <a:srgbClr val="000000"/>
                </a:solidFill>
                <a:effectLst/>
                <a:latin typeface="Verdana" panose="020B0604030504040204" pitchFamily="34" charset="0"/>
              </a:rPr>
              <a:t>(</a:t>
            </a:r>
            <a:r>
              <a:rPr kumimoji="0" lang="en-US" sz="2400" b="0" i="0" u="none" strike="noStrike" cap="none" normalizeH="0" baseline="0" dirty="0" smtClean="0">
                <a:ln>
                  <a:noFill/>
                </a:ln>
                <a:solidFill>
                  <a:srgbClr val="0000FF"/>
                </a:solidFill>
                <a:effectLst/>
                <a:latin typeface="Verdana" panose="020B0604030504040204" pitchFamily="34" charset="0"/>
              </a:rPr>
              <a:t>"static block is invoked"</a:t>
            </a:r>
            <a:r>
              <a:rPr kumimoji="0" lang="en-US" sz="2400" b="0" i="0" u="none" strike="noStrike" cap="none" normalizeH="0" baseline="0" dirty="0" smtClean="0">
                <a:ln>
                  <a:noFill/>
                </a:ln>
                <a:solidFill>
                  <a:srgbClr val="000000"/>
                </a:solidFill>
                <a:effectLst/>
                <a:latin typeface="Verdana" panose="020B0604030504040204" pitchFamily="34" charset="0"/>
              </a:rPr>
              <a:t>);}  </a:t>
            </a:r>
          </a:p>
          <a:p>
            <a:pPr marL="0" marR="0" lvl="0" indent="0" algn="just" defTabSz="914400" rtl="0" eaLnBrk="0" fontAlgn="base" latinLnBrk="0" hangingPunct="0">
              <a:lnSpc>
                <a:spcPct val="100000"/>
              </a:lnSpc>
              <a:spcBef>
                <a:spcPct val="0"/>
              </a:spcBef>
              <a:spcAft>
                <a:spcPct val="0"/>
              </a:spcAft>
              <a:buClrTx/>
              <a:buSzTx/>
              <a:buFontTx/>
              <a:buAutoNum type="arabicPeriod" startAt="3"/>
              <a:tabLst/>
            </a:pPr>
            <a:r>
              <a:rPr kumimoji="0" lang="en-US" sz="2400" b="0" i="0" u="none" strike="noStrike" cap="none" normalizeH="0" baseline="0" dirty="0" smtClean="0">
                <a:ln>
                  <a:noFill/>
                </a:ln>
                <a:solidFill>
                  <a:srgbClr val="000000"/>
                </a:solidFill>
                <a:effectLst/>
                <a:latin typeface="Verdana" panose="020B0604030504040204" pitchFamily="34" charset="0"/>
              </a:rPr>
              <a:t>  </a:t>
            </a:r>
            <a:r>
              <a:rPr kumimoji="0" lang="en-US" sz="2400" b="1" i="0" u="none" strike="noStrike" cap="none" normalizeH="0" baseline="0" dirty="0" smtClean="0">
                <a:ln>
                  <a:noFill/>
                </a:ln>
                <a:solidFill>
                  <a:srgbClr val="006699"/>
                </a:solidFill>
                <a:effectLst/>
                <a:latin typeface="Verdana" panose="020B0604030504040204" pitchFamily="34" charset="0"/>
              </a:rPr>
              <a:t>public</a:t>
            </a:r>
            <a:r>
              <a:rPr kumimoji="0" lang="en-US" sz="2400" b="0" i="0" u="none" strike="noStrike" cap="none" normalizeH="0" baseline="0" dirty="0" smtClean="0">
                <a:ln>
                  <a:noFill/>
                </a:ln>
                <a:solidFill>
                  <a:srgbClr val="000000"/>
                </a:solidFill>
                <a:effectLst/>
                <a:latin typeface="Verdana" panose="020B0604030504040204" pitchFamily="34" charset="0"/>
              </a:rPr>
              <a:t> </a:t>
            </a:r>
            <a:r>
              <a:rPr kumimoji="0" lang="en-US" sz="2400" b="1" i="0" u="none" strike="noStrike" cap="none" normalizeH="0" baseline="0" dirty="0" smtClean="0">
                <a:ln>
                  <a:noFill/>
                </a:ln>
                <a:solidFill>
                  <a:srgbClr val="006699"/>
                </a:solidFill>
                <a:effectLst/>
                <a:latin typeface="Verdana" panose="020B0604030504040204" pitchFamily="34" charset="0"/>
              </a:rPr>
              <a:t>static</a:t>
            </a:r>
            <a:r>
              <a:rPr kumimoji="0" lang="en-US" sz="2400" b="0" i="0" u="none" strike="noStrike" cap="none" normalizeH="0" baseline="0" dirty="0" smtClean="0">
                <a:ln>
                  <a:noFill/>
                </a:ln>
                <a:solidFill>
                  <a:srgbClr val="000000"/>
                </a:solidFill>
                <a:effectLst/>
                <a:latin typeface="Verdana" panose="020B0604030504040204" pitchFamily="34" charset="0"/>
              </a:rPr>
              <a:t> </a:t>
            </a:r>
            <a:r>
              <a:rPr kumimoji="0" lang="en-US" sz="2400" b="1" i="0" u="none" strike="noStrike" cap="none" normalizeH="0" baseline="0" dirty="0" smtClean="0">
                <a:ln>
                  <a:noFill/>
                </a:ln>
                <a:solidFill>
                  <a:srgbClr val="006699"/>
                </a:solidFill>
                <a:effectLst/>
                <a:latin typeface="Verdana" panose="020B0604030504040204" pitchFamily="34" charset="0"/>
              </a:rPr>
              <a:t>void</a:t>
            </a:r>
            <a:r>
              <a:rPr kumimoji="0" lang="en-US" sz="2400" b="0" i="0" u="none" strike="noStrike" cap="none" normalizeH="0" baseline="0" dirty="0" smtClean="0">
                <a:ln>
                  <a:noFill/>
                </a:ln>
                <a:solidFill>
                  <a:srgbClr val="000000"/>
                </a:solidFill>
                <a:effectLst/>
                <a:latin typeface="Verdana" panose="020B0604030504040204" pitchFamily="34" charset="0"/>
              </a:rPr>
              <a:t> main(String </a:t>
            </a:r>
            <a:r>
              <a:rPr kumimoji="0" lang="en-US" sz="2400" b="0" i="0" u="none" strike="noStrike" cap="none" normalizeH="0" baseline="0" dirty="0" err="1" smtClean="0">
                <a:ln>
                  <a:noFill/>
                </a:ln>
                <a:solidFill>
                  <a:srgbClr val="000000"/>
                </a:solidFill>
                <a:effectLst/>
                <a:latin typeface="Verdana" panose="020B0604030504040204" pitchFamily="34" charset="0"/>
              </a:rPr>
              <a:t>args</a:t>
            </a:r>
            <a:r>
              <a:rPr kumimoji="0" lang="en-US" sz="2400" b="0" i="0" u="none" strike="noStrike" cap="none" normalizeH="0" baseline="0" dirty="0" smtClean="0">
                <a:ln>
                  <a:noFill/>
                </a:ln>
                <a:solidFill>
                  <a:srgbClr val="000000"/>
                </a:solidFill>
                <a:effectLst/>
                <a:latin typeface="Verdana" panose="020B0604030504040204" pitchFamily="34" charset="0"/>
              </a:rPr>
              <a:t>[]){  </a:t>
            </a:r>
          </a:p>
          <a:p>
            <a:pPr marL="0" marR="0" lvl="0" indent="0" algn="just" defTabSz="914400" rtl="0" eaLnBrk="0" fontAlgn="base" latinLnBrk="0" hangingPunct="0">
              <a:lnSpc>
                <a:spcPct val="100000"/>
              </a:lnSpc>
              <a:spcBef>
                <a:spcPct val="0"/>
              </a:spcBef>
              <a:spcAft>
                <a:spcPct val="0"/>
              </a:spcAft>
              <a:buClrTx/>
              <a:buSzTx/>
              <a:buFontTx/>
              <a:buAutoNum type="arabicPeriod" startAt="4"/>
              <a:tabLst/>
            </a:pPr>
            <a:r>
              <a:rPr kumimoji="0" lang="en-US" sz="2400" b="0" i="0" u="none" strike="noStrike" cap="none" normalizeH="0" baseline="0" dirty="0" smtClean="0">
                <a:ln>
                  <a:noFill/>
                </a:ln>
                <a:solidFill>
                  <a:srgbClr val="000000"/>
                </a:solidFill>
                <a:effectLst/>
                <a:latin typeface="Verdana" panose="020B0604030504040204" pitchFamily="34" charset="0"/>
              </a:rPr>
              <a:t>   </a:t>
            </a:r>
            <a:r>
              <a:rPr kumimoji="0" lang="en-US" sz="2400" b="0" i="0" u="none" strike="noStrike" cap="none" normalizeH="0" baseline="0" dirty="0" err="1" smtClean="0">
                <a:ln>
                  <a:noFill/>
                </a:ln>
                <a:solidFill>
                  <a:srgbClr val="000000"/>
                </a:solidFill>
                <a:effectLst/>
                <a:latin typeface="Verdana" panose="020B0604030504040204" pitchFamily="34" charset="0"/>
              </a:rPr>
              <a:t>System.out.println</a:t>
            </a:r>
            <a:r>
              <a:rPr kumimoji="0" lang="en-US" sz="2400" b="0" i="0" u="none" strike="noStrike" cap="none" normalizeH="0" baseline="0" dirty="0" smtClean="0">
                <a:ln>
                  <a:noFill/>
                </a:ln>
                <a:solidFill>
                  <a:srgbClr val="000000"/>
                </a:solidFill>
                <a:effectLst/>
                <a:latin typeface="Verdana" panose="020B0604030504040204" pitchFamily="34" charset="0"/>
              </a:rPr>
              <a:t>(</a:t>
            </a:r>
            <a:r>
              <a:rPr kumimoji="0" lang="en-US" sz="2400" b="0" i="0" u="none" strike="noStrike" cap="none" normalizeH="0" baseline="0" dirty="0" smtClean="0">
                <a:ln>
                  <a:noFill/>
                </a:ln>
                <a:solidFill>
                  <a:srgbClr val="0000FF"/>
                </a:solidFill>
                <a:effectLst/>
                <a:latin typeface="Verdana" panose="020B0604030504040204" pitchFamily="34" charset="0"/>
              </a:rPr>
              <a:t>"Hello main"</a:t>
            </a:r>
            <a:r>
              <a:rPr kumimoji="0" lang="en-US" sz="2400" b="0" i="0" u="none" strike="noStrike" cap="none" normalizeH="0" baseline="0" dirty="0" smtClean="0">
                <a:ln>
                  <a:noFill/>
                </a:ln>
                <a:solidFill>
                  <a:srgbClr val="000000"/>
                </a:solidFill>
                <a:effectLst/>
                <a:latin typeface="Verdana" panose="020B0604030504040204" pitchFamily="34" charset="0"/>
              </a:rPr>
              <a:t>);  </a:t>
            </a:r>
          </a:p>
          <a:p>
            <a:pPr marL="0" marR="0" lvl="0" indent="0" algn="just" defTabSz="914400" rtl="0" eaLnBrk="0" fontAlgn="base" latinLnBrk="0" hangingPunct="0">
              <a:lnSpc>
                <a:spcPct val="100000"/>
              </a:lnSpc>
              <a:spcBef>
                <a:spcPct val="0"/>
              </a:spcBef>
              <a:spcAft>
                <a:spcPct val="0"/>
              </a:spcAft>
              <a:buClrTx/>
              <a:buSzTx/>
              <a:buFontTx/>
              <a:buAutoNum type="arabicPeriod" startAt="5"/>
              <a:tabLst/>
            </a:pPr>
            <a:r>
              <a:rPr kumimoji="0" lang="en-US" sz="2400" b="0" i="0" u="none" strike="noStrike" cap="none" normalizeH="0" baseline="0" dirty="0" smtClean="0">
                <a:ln>
                  <a:noFill/>
                </a:ln>
                <a:solidFill>
                  <a:srgbClr val="000000"/>
                </a:solidFill>
                <a:effectLst/>
                <a:latin typeface="Verdana" panose="020B0604030504040204" pitchFamily="34" charset="0"/>
              </a:rPr>
              <a:t>  }  </a:t>
            </a:r>
          </a:p>
          <a:p>
            <a:pPr marL="0" marR="0" lvl="0" indent="0" algn="just" defTabSz="914400" rtl="0" eaLnBrk="0" fontAlgn="base" latinLnBrk="0" hangingPunct="0">
              <a:lnSpc>
                <a:spcPct val="100000"/>
              </a:lnSpc>
              <a:spcBef>
                <a:spcPct val="0"/>
              </a:spcBef>
              <a:spcAft>
                <a:spcPct val="0"/>
              </a:spcAft>
              <a:buClrTx/>
              <a:buSzTx/>
              <a:buFontTx/>
              <a:buAutoNum type="arabicPeriod" startAt="6"/>
              <a:tabLst/>
            </a:pPr>
            <a:r>
              <a:rPr kumimoji="0" lang="en-US" sz="2400" b="0" i="0" u="none" strike="noStrike" cap="none" normalizeH="0" baseline="0" dirty="0" smtClean="0">
                <a:ln>
                  <a:noFill/>
                </a:ln>
                <a:solidFill>
                  <a:srgbClr val="000000"/>
                </a:solidFill>
                <a:effectLst/>
                <a:latin typeface="Verdana" panose="020B0604030504040204" pitchFamily="34" charset="0"/>
              </a:rPr>
              <a: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FFFFFF"/>
                </a:solidFill>
                <a:effectLst/>
                <a:latin typeface="Verdana" panose="020B0604030504040204" pitchFamily="34" charset="0"/>
                <a:hlinkClick r:id="rId2"/>
              </a:rPr>
              <a:t>Test it Now</a:t>
            </a:r>
            <a:endParaRPr kumimoji="0" lang="en-US" b="0" i="0" u="none" strike="noStrike" cap="none" normalizeH="0" baseline="0" dirty="0" smtClean="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err="1" smtClean="0">
                <a:ln>
                  <a:noFill/>
                </a:ln>
                <a:solidFill>
                  <a:srgbClr val="000000"/>
                </a:solidFill>
                <a:effectLst/>
                <a:latin typeface="Arial Unicode MS" panose="020B0604020202020204" pitchFamily="34" charset="-128"/>
              </a:rPr>
              <a:t>Output:static</a:t>
            </a:r>
            <a:r>
              <a:rPr kumimoji="0" lang="en-US" sz="2800" b="0" i="0" u="none" strike="noStrike" cap="none" normalizeH="0" baseline="0" dirty="0" smtClean="0">
                <a:ln>
                  <a:noFill/>
                </a:ln>
                <a:solidFill>
                  <a:srgbClr val="000000"/>
                </a:solidFill>
                <a:effectLst/>
                <a:latin typeface="Arial Unicode MS" panose="020B0604020202020204" pitchFamily="34" charset="-128"/>
              </a:rPr>
              <a:t> block is invoked Hello main</a:t>
            </a:r>
            <a:endParaRPr kumimoji="0" lang="en-US" sz="5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688079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An object has three characteristics:</a:t>
            </a:r>
            <a:br>
              <a:rPr lang="en-US" dirty="0"/>
            </a:br>
            <a:endParaRPr lang="en-US" dirty="0"/>
          </a:p>
        </p:txBody>
      </p:sp>
      <p:sp>
        <p:nvSpPr>
          <p:cNvPr id="3" name="Content Placeholder 2"/>
          <p:cNvSpPr>
            <a:spLocks noGrp="1"/>
          </p:cNvSpPr>
          <p:nvPr>
            <p:ph idx="1"/>
          </p:nvPr>
        </p:nvSpPr>
        <p:spPr>
          <a:xfrm>
            <a:off x="1159314" y="2202874"/>
            <a:ext cx="10178322" cy="3593591"/>
          </a:xfrm>
        </p:spPr>
        <p:txBody>
          <a:bodyPr>
            <a:normAutofit/>
          </a:bodyPr>
          <a:lstStyle/>
          <a:p>
            <a:r>
              <a:rPr lang="en-US" sz="3200" b="1" dirty="0" smtClean="0">
                <a:solidFill>
                  <a:srgbClr val="00B050"/>
                </a:solidFill>
              </a:rPr>
              <a:t>State</a:t>
            </a:r>
            <a:r>
              <a:rPr lang="en-US" sz="3200" b="1" dirty="0">
                <a:solidFill>
                  <a:srgbClr val="00B050"/>
                </a:solidFill>
              </a:rPr>
              <a:t>:</a:t>
            </a:r>
            <a:r>
              <a:rPr lang="en-US" b="1" dirty="0">
                <a:solidFill>
                  <a:schemeClr val="tx1"/>
                </a:solidFill>
              </a:rPr>
              <a:t> represents data (value) of an object</a:t>
            </a:r>
            <a:r>
              <a:rPr lang="en-US" b="1" dirty="0" smtClean="0">
                <a:solidFill>
                  <a:schemeClr val="tx1"/>
                </a:solidFill>
              </a:rPr>
              <a:t>.</a:t>
            </a:r>
          </a:p>
          <a:p>
            <a:endParaRPr lang="en-US" b="1" dirty="0">
              <a:solidFill>
                <a:schemeClr val="tx1"/>
              </a:solidFill>
            </a:endParaRPr>
          </a:p>
          <a:p>
            <a:r>
              <a:rPr lang="en-US" sz="3200" b="1" dirty="0" smtClean="0">
                <a:solidFill>
                  <a:srgbClr val="00B050"/>
                </a:solidFill>
              </a:rPr>
              <a:t>Behavior</a:t>
            </a:r>
            <a:r>
              <a:rPr lang="en-US" sz="3200" b="1" dirty="0">
                <a:solidFill>
                  <a:srgbClr val="00B050"/>
                </a:solidFill>
              </a:rPr>
              <a:t>:</a:t>
            </a:r>
            <a:r>
              <a:rPr lang="en-US" b="1" dirty="0">
                <a:solidFill>
                  <a:schemeClr val="tx1"/>
                </a:solidFill>
              </a:rPr>
              <a:t> represents the behavior (functionality) of an object such as deposit, withdraw etc</a:t>
            </a:r>
            <a:r>
              <a:rPr lang="en-US" b="1" dirty="0" smtClean="0">
                <a:solidFill>
                  <a:schemeClr val="tx1"/>
                </a:solidFill>
              </a:rPr>
              <a:t>.</a:t>
            </a:r>
          </a:p>
          <a:p>
            <a:endParaRPr lang="en-US" b="1" dirty="0" smtClean="0">
              <a:solidFill>
                <a:schemeClr val="tx1"/>
              </a:solidFill>
            </a:endParaRPr>
          </a:p>
          <a:p>
            <a:r>
              <a:rPr lang="en-US" sz="3200" b="1" dirty="0" smtClean="0">
                <a:solidFill>
                  <a:srgbClr val="00B050"/>
                </a:solidFill>
              </a:rPr>
              <a:t>Identity</a:t>
            </a:r>
            <a:r>
              <a:rPr lang="en-US" sz="3200" b="1" dirty="0">
                <a:solidFill>
                  <a:srgbClr val="00B050"/>
                </a:solidFill>
              </a:rPr>
              <a:t>: </a:t>
            </a:r>
            <a:r>
              <a:rPr lang="en-US" b="1" dirty="0">
                <a:solidFill>
                  <a:schemeClr val="tx1"/>
                </a:solidFill>
              </a:rPr>
              <a:t>Object identity is typically implemented via a unique ID. The value of the ID is not visible to the external user. But, it is used internally by the JVM to identify each object uniquely.</a:t>
            </a:r>
          </a:p>
          <a:p>
            <a:endParaRPr lang="en-US"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039905590"/>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a:p>
        </p:txBody>
      </p:sp>
      <p:sp>
        <p:nvSpPr>
          <p:cNvPr id="4" name="Rectangle 2"/>
          <p:cNvSpPr>
            <a:spLocks noGrp="1" noChangeArrowheads="1"/>
          </p:cNvSpPr>
          <p:nvPr>
            <p:ph idx="1"/>
          </p:nvPr>
        </p:nvSpPr>
        <p:spPr bwMode="auto">
          <a:xfrm>
            <a:off x="572654" y="586757"/>
            <a:ext cx="11111345" cy="5539978"/>
          </a:xfrm>
          <a:prstGeom prst="rect">
            <a:avLst/>
          </a:prstGeom>
          <a:solidFill>
            <a:srgbClr val="66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610B4B"/>
                </a:solidFill>
                <a:effectLst/>
                <a:latin typeface="erdana"/>
              </a:rPr>
              <a:t>Can we execute a program without main() method?</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err="1" smtClean="0">
                <a:ln>
                  <a:noFill/>
                </a:ln>
                <a:solidFill>
                  <a:srgbClr val="000000"/>
                </a:solidFill>
                <a:effectLst/>
                <a:latin typeface="Verdana" panose="020B0604030504040204" pitchFamily="34" charset="0"/>
              </a:rPr>
              <a:t>Ans</a:t>
            </a:r>
            <a:r>
              <a:rPr kumimoji="0" lang="en-US" sz="2400" b="0" i="0" u="none" strike="noStrike" cap="none" normalizeH="0" baseline="0" dirty="0" smtClean="0">
                <a:ln>
                  <a:noFill/>
                </a:ln>
                <a:solidFill>
                  <a:srgbClr val="000000"/>
                </a:solidFill>
                <a:effectLst/>
                <a:latin typeface="Verdana" panose="020B0604030504040204" pitchFamily="34" charset="0"/>
              </a:rPr>
              <a:t>) Yes, one of the way is static block but in previous version of JDK not in JDK 1.7.</a:t>
            </a:r>
            <a:endParaRPr kumimoji="0" lang="en-US" sz="2400" b="0" i="0" u="none" strike="noStrike" cap="none" normalizeH="0" baseline="0" dirty="0" smtClean="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AutoNum type="arabicPeriod"/>
              <a:tabLst/>
            </a:pPr>
            <a:r>
              <a:rPr kumimoji="0" lang="en-US" sz="2400" b="1" i="0" u="none" strike="noStrike" cap="none" normalizeH="0" baseline="0" dirty="0" smtClean="0">
                <a:ln>
                  <a:noFill/>
                </a:ln>
                <a:solidFill>
                  <a:srgbClr val="006699"/>
                </a:solidFill>
                <a:effectLst/>
                <a:latin typeface="Verdana" panose="020B0604030504040204" pitchFamily="34" charset="0"/>
              </a:rPr>
              <a:t>class</a:t>
            </a:r>
            <a:r>
              <a:rPr kumimoji="0" lang="en-US" sz="2400" b="0" i="0" u="none" strike="noStrike" cap="none" normalizeH="0" baseline="0" dirty="0" smtClean="0">
                <a:ln>
                  <a:noFill/>
                </a:ln>
                <a:solidFill>
                  <a:srgbClr val="000000"/>
                </a:solidFill>
                <a:effectLst/>
                <a:latin typeface="Verdana" panose="020B0604030504040204" pitchFamily="34" charset="0"/>
              </a:rPr>
              <a:t> A3{  </a:t>
            </a:r>
          </a:p>
          <a:p>
            <a:pPr marL="0" marR="0" lvl="0" indent="0" algn="just" defTabSz="914400" rtl="0" eaLnBrk="0" fontAlgn="base" latinLnBrk="0" hangingPunct="0">
              <a:lnSpc>
                <a:spcPct val="100000"/>
              </a:lnSpc>
              <a:spcBef>
                <a:spcPct val="0"/>
              </a:spcBef>
              <a:spcAft>
                <a:spcPct val="0"/>
              </a:spcAft>
              <a:buClrTx/>
              <a:buSzTx/>
              <a:buFontTx/>
              <a:buAutoNum type="arabicPeriod" startAt="2"/>
              <a:tabLst/>
            </a:pPr>
            <a:r>
              <a:rPr kumimoji="0" lang="en-US" sz="2400" b="0" i="0" u="none" strike="noStrike" cap="none" normalizeH="0" baseline="0" dirty="0" smtClean="0">
                <a:ln>
                  <a:noFill/>
                </a:ln>
                <a:solidFill>
                  <a:srgbClr val="000000"/>
                </a:solidFill>
                <a:effectLst/>
                <a:latin typeface="Verdana" panose="020B0604030504040204" pitchFamily="34" charset="0"/>
              </a:rPr>
              <a:t>  </a:t>
            </a:r>
            <a:r>
              <a:rPr kumimoji="0" lang="en-US" sz="2400" b="1" i="0" u="none" strike="noStrike" cap="none" normalizeH="0" baseline="0" dirty="0" smtClean="0">
                <a:ln>
                  <a:noFill/>
                </a:ln>
                <a:solidFill>
                  <a:srgbClr val="006699"/>
                </a:solidFill>
                <a:effectLst/>
                <a:latin typeface="Verdana" panose="020B0604030504040204" pitchFamily="34" charset="0"/>
              </a:rPr>
              <a:t>static</a:t>
            </a:r>
            <a:r>
              <a:rPr kumimoji="0" lang="en-US" sz="2400" b="0" i="0" u="none" strike="noStrike" cap="none" normalizeH="0" baseline="0" dirty="0" smtClean="0">
                <a:ln>
                  <a:noFill/>
                </a:ln>
                <a:solidFill>
                  <a:srgbClr val="000000"/>
                </a:solidFill>
                <a:effectLst/>
                <a:latin typeface="Verdana" panose="020B0604030504040204" pitchFamily="34" charset="0"/>
              </a:rPr>
              <a:t>{  </a:t>
            </a:r>
          </a:p>
          <a:p>
            <a:pPr marL="0" marR="0" lvl="0" indent="0" algn="just" defTabSz="914400" rtl="0" eaLnBrk="0" fontAlgn="base" latinLnBrk="0" hangingPunct="0">
              <a:lnSpc>
                <a:spcPct val="100000"/>
              </a:lnSpc>
              <a:spcBef>
                <a:spcPct val="0"/>
              </a:spcBef>
              <a:spcAft>
                <a:spcPct val="0"/>
              </a:spcAft>
              <a:buClrTx/>
              <a:buSzTx/>
              <a:buFontTx/>
              <a:buAutoNum type="arabicPeriod" startAt="3"/>
              <a:tabLst/>
            </a:pPr>
            <a:r>
              <a:rPr kumimoji="0" lang="en-US" sz="2400" b="0" i="0" u="none" strike="noStrike" cap="none" normalizeH="0" baseline="0" dirty="0" smtClean="0">
                <a:ln>
                  <a:noFill/>
                </a:ln>
                <a:solidFill>
                  <a:srgbClr val="000000"/>
                </a:solidFill>
                <a:effectLst/>
                <a:latin typeface="Verdana" panose="020B0604030504040204" pitchFamily="34" charset="0"/>
              </a:rPr>
              <a:t>  </a:t>
            </a:r>
            <a:r>
              <a:rPr kumimoji="0" lang="en-US" sz="2400" b="0" i="0" u="none" strike="noStrike" cap="none" normalizeH="0" baseline="0" dirty="0" err="1" smtClean="0">
                <a:ln>
                  <a:noFill/>
                </a:ln>
                <a:solidFill>
                  <a:srgbClr val="000000"/>
                </a:solidFill>
                <a:effectLst/>
                <a:latin typeface="Verdana" panose="020B0604030504040204" pitchFamily="34" charset="0"/>
              </a:rPr>
              <a:t>System.out.println</a:t>
            </a:r>
            <a:r>
              <a:rPr kumimoji="0" lang="en-US" sz="2400" b="0" i="0" u="none" strike="noStrike" cap="none" normalizeH="0" baseline="0" dirty="0" smtClean="0">
                <a:ln>
                  <a:noFill/>
                </a:ln>
                <a:solidFill>
                  <a:srgbClr val="000000"/>
                </a:solidFill>
                <a:effectLst/>
                <a:latin typeface="Verdana" panose="020B0604030504040204" pitchFamily="34" charset="0"/>
              </a:rPr>
              <a:t>(</a:t>
            </a:r>
            <a:r>
              <a:rPr kumimoji="0" lang="en-US" sz="2400" b="0" i="0" u="none" strike="noStrike" cap="none" normalizeH="0" baseline="0" dirty="0" smtClean="0">
                <a:ln>
                  <a:noFill/>
                </a:ln>
                <a:solidFill>
                  <a:srgbClr val="0000FF"/>
                </a:solidFill>
                <a:effectLst/>
                <a:latin typeface="Verdana" panose="020B0604030504040204" pitchFamily="34" charset="0"/>
              </a:rPr>
              <a:t>"static block is invoked"</a:t>
            </a:r>
            <a:r>
              <a:rPr kumimoji="0" lang="en-US" sz="2400" b="0" i="0" u="none" strike="noStrike" cap="none" normalizeH="0" baseline="0" dirty="0" smtClean="0">
                <a:ln>
                  <a:noFill/>
                </a:ln>
                <a:solidFill>
                  <a:srgbClr val="000000"/>
                </a:solidFill>
                <a:effectLst/>
                <a:latin typeface="Verdana" panose="020B0604030504040204" pitchFamily="34" charset="0"/>
              </a:rPr>
              <a:t>);  </a:t>
            </a:r>
          </a:p>
          <a:p>
            <a:pPr marL="0" marR="0" lvl="0" indent="0" algn="just" defTabSz="914400" rtl="0" eaLnBrk="0" fontAlgn="base" latinLnBrk="0" hangingPunct="0">
              <a:lnSpc>
                <a:spcPct val="100000"/>
              </a:lnSpc>
              <a:spcBef>
                <a:spcPct val="0"/>
              </a:spcBef>
              <a:spcAft>
                <a:spcPct val="0"/>
              </a:spcAft>
              <a:buClrTx/>
              <a:buSzTx/>
              <a:buFontTx/>
              <a:buAutoNum type="arabicPeriod" startAt="4"/>
              <a:tabLst/>
            </a:pPr>
            <a:r>
              <a:rPr kumimoji="0" lang="en-US" sz="2400" b="0" i="0" u="none" strike="noStrike" cap="none" normalizeH="0" baseline="0" dirty="0" smtClean="0">
                <a:ln>
                  <a:noFill/>
                </a:ln>
                <a:solidFill>
                  <a:srgbClr val="000000"/>
                </a:solidFill>
                <a:effectLst/>
                <a:latin typeface="Verdana" panose="020B0604030504040204" pitchFamily="34" charset="0"/>
              </a:rPr>
              <a:t>  </a:t>
            </a:r>
            <a:r>
              <a:rPr kumimoji="0" lang="en-US" sz="2400" b="0" i="0" u="none" strike="noStrike" cap="none" normalizeH="0" baseline="0" dirty="0" err="1" smtClean="0">
                <a:ln>
                  <a:noFill/>
                </a:ln>
                <a:solidFill>
                  <a:srgbClr val="000000"/>
                </a:solidFill>
                <a:effectLst/>
                <a:latin typeface="Verdana" panose="020B0604030504040204" pitchFamily="34" charset="0"/>
              </a:rPr>
              <a:t>System.exit</a:t>
            </a:r>
            <a:r>
              <a:rPr kumimoji="0" lang="en-US" sz="2400" b="0" i="0" u="none" strike="noStrike" cap="none" normalizeH="0" baseline="0" dirty="0" smtClean="0">
                <a:ln>
                  <a:noFill/>
                </a:ln>
                <a:solidFill>
                  <a:srgbClr val="000000"/>
                </a:solidFill>
                <a:effectLst/>
                <a:latin typeface="Verdana" panose="020B0604030504040204" pitchFamily="34" charset="0"/>
              </a:rPr>
              <a:t>(</a:t>
            </a:r>
            <a:r>
              <a:rPr kumimoji="0" lang="en-US" sz="2400" b="0" i="0" u="none" strike="noStrike" cap="none" normalizeH="0" baseline="0" dirty="0" smtClean="0">
                <a:ln>
                  <a:noFill/>
                </a:ln>
                <a:solidFill>
                  <a:srgbClr val="C00000"/>
                </a:solidFill>
                <a:effectLst/>
                <a:latin typeface="Verdana" panose="020B0604030504040204" pitchFamily="34" charset="0"/>
              </a:rPr>
              <a:t>0</a:t>
            </a:r>
            <a:r>
              <a:rPr kumimoji="0" lang="en-US" sz="2400" b="0" i="0" u="none" strike="noStrike" cap="none" normalizeH="0" baseline="0" dirty="0" smtClean="0">
                <a:ln>
                  <a:noFill/>
                </a:ln>
                <a:solidFill>
                  <a:srgbClr val="000000"/>
                </a:solidFill>
                <a:effectLst/>
                <a:latin typeface="Verdana" panose="020B0604030504040204" pitchFamily="34" charset="0"/>
              </a:rPr>
              <a:t>);  </a:t>
            </a:r>
          </a:p>
          <a:p>
            <a:pPr marL="0" marR="0" lvl="0" indent="0" algn="just" defTabSz="914400" rtl="0" eaLnBrk="0" fontAlgn="base" latinLnBrk="0" hangingPunct="0">
              <a:lnSpc>
                <a:spcPct val="100000"/>
              </a:lnSpc>
              <a:spcBef>
                <a:spcPct val="0"/>
              </a:spcBef>
              <a:spcAft>
                <a:spcPct val="0"/>
              </a:spcAft>
              <a:buClrTx/>
              <a:buSzTx/>
              <a:buFontTx/>
              <a:buAutoNum type="arabicPeriod" startAt="5"/>
              <a:tabLst/>
            </a:pPr>
            <a:r>
              <a:rPr kumimoji="0" lang="en-US" sz="2400" b="0" i="0" u="none" strike="noStrike" cap="none" normalizeH="0" baseline="0" dirty="0" smtClean="0">
                <a:ln>
                  <a:noFill/>
                </a:ln>
                <a:solidFill>
                  <a:srgbClr val="000000"/>
                </a:solidFill>
                <a:effectLst/>
                <a:latin typeface="Verdana" panose="020B0604030504040204" pitchFamily="34" charset="0"/>
              </a:rPr>
              <a:t>  }  </a:t>
            </a:r>
          </a:p>
          <a:p>
            <a:pPr marL="0" marR="0" lvl="0" indent="0" algn="just" defTabSz="914400" rtl="0" eaLnBrk="0" fontAlgn="base" latinLnBrk="0" hangingPunct="0">
              <a:lnSpc>
                <a:spcPct val="100000"/>
              </a:lnSpc>
              <a:spcBef>
                <a:spcPct val="0"/>
              </a:spcBef>
              <a:spcAft>
                <a:spcPct val="0"/>
              </a:spcAft>
              <a:buClrTx/>
              <a:buSzTx/>
              <a:buFontTx/>
              <a:buAutoNum type="arabicPeriod" startAt="6"/>
              <a:tabLst/>
            </a:pPr>
            <a:r>
              <a:rPr kumimoji="0" lang="en-US" sz="2400" b="0" i="0" u="none" strike="noStrike" cap="none" normalizeH="0" baseline="0" dirty="0" smtClean="0">
                <a:ln>
                  <a:noFill/>
                </a:ln>
                <a:solidFill>
                  <a:srgbClr val="000000"/>
                </a:solidFill>
                <a:effectLst/>
                <a:latin typeface="Verdana" panose="020B0604030504040204" pitchFamily="34" charset="0"/>
              </a:rPr>
              <a: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FFFFFF"/>
                </a:solidFill>
                <a:effectLst/>
                <a:latin typeface="Verdana" panose="020B0604030504040204" pitchFamily="34" charset="0"/>
                <a:hlinkClick r:id="rId2"/>
              </a:rPr>
              <a:t>Test it Now</a:t>
            </a:r>
            <a:endParaRPr kumimoji="0" lang="en-US" sz="2400" b="0" i="0" u="none" strike="noStrike" cap="none" normalizeH="0" baseline="0" dirty="0" smtClean="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err="1" smtClean="0">
                <a:ln>
                  <a:noFill/>
                </a:ln>
                <a:solidFill>
                  <a:srgbClr val="000000"/>
                </a:solidFill>
                <a:effectLst/>
                <a:latin typeface="Arial Unicode MS" panose="020B0604020202020204" pitchFamily="34" charset="-128"/>
              </a:rPr>
              <a:t>Output:static</a:t>
            </a:r>
            <a:r>
              <a:rPr kumimoji="0" lang="en-US" sz="2400" b="0" i="0" u="none" strike="noStrike" cap="none" normalizeH="0" baseline="0" dirty="0" smtClean="0">
                <a:ln>
                  <a:noFill/>
                </a:ln>
                <a:solidFill>
                  <a:srgbClr val="000000"/>
                </a:solidFill>
                <a:effectLst/>
                <a:latin typeface="Arial Unicode MS" panose="020B0604020202020204" pitchFamily="34" charset="-128"/>
              </a:rPr>
              <a:t> block is invoked (if not JDK7) </a:t>
            </a:r>
            <a:endParaRPr kumimoji="0" lang="en-US" sz="2400" b="0" i="0" u="none" strike="noStrike" cap="none" normalizeH="0" baseline="0" dirty="0" smtClean="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Verdana" panose="020B0604030504040204" pitchFamily="34" charset="0"/>
              </a:rPr>
              <a:t>In JDK7 and above, output will be:</a:t>
            </a:r>
            <a:endParaRPr kumimoji="0" lang="en-US" sz="2400" b="0" i="0" u="none" strike="noStrike" cap="none" normalizeH="0" baseline="0" dirty="0" smtClean="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err="1" smtClean="0">
                <a:ln>
                  <a:noFill/>
                </a:ln>
                <a:solidFill>
                  <a:srgbClr val="000000"/>
                </a:solidFill>
                <a:effectLst/>
                <a:latin typeface="Arial Unicode MS" panose="020B0604020202020204" pitchFamily="34" charset="-128"/>
              </a:rPr>
              <a:t>Output:Error</a:t>
            </a:r>
            <a:r>
              <a:rPr kumimoji="0" lang="en-US" sz="2400" b="0" i="0" u="none" strike="noStrike" cap="none" normalizeH="0" baseline="0" dirty="0" smtClean="0">
                <a:ln>
                  <a:noFill/>
                </a:ln>
                <a:solidFill>
                  <a:srgbClr val="000000"/>
                </a:solidFill>
                <a:effectLst/>
                <a:latin typeface="Arial Unicode MS" panose="020B0604020202020204" pitchFamily="34" charset="-128"/>
              </a:rPr>
              <a:t>: Main method not found in class A3, please define the main method as:</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Arial Unicode MS" panose="020B0604020202020204" pitchFamily="34" charset="-128"/>
              </a:rPr>
              <a:t> public static void main(String[] </a:t>
            </a:r>
            <a:r>
              <a:rPr kumimoji="0" lang="en-US" sz="2400" b="0" i="0" u="none" strike="noStrike" cap="none" normalizeH="0" baseline="0" dirty="0" err="1" smtClean="0">
                <a:ln>
                  <a:noFill/>
                </a:ln>
                <a:solidFill>
                  <a:srgbClr val="000000"/>
                </a:solidFill>
                <a:effectLst/>
                <a:latin typeface="Arial Unicode MS" panose="020B0604020202020204" pitchFamily="34" charset="-128"/>
              </a:rPr>
              <a:t>args</a:t>
            </a:r>
            <a:r>
              <a:rPr kumimoji="0" lang="en-US" sz="2400" b="0" i="0" u="none" strike="noStrike" cap="none" normalizeH="0" baseline="0" dirty="0" smtClean="0">
                <a:ln>
                  <a:noFill/>
                </a:ln>
                <a:solidFill>
                  <a:srgbClr val="000000"/>
                </a:solidFill>
                <a:effectLst/>
                <a:latin typeface="Arial Unicode MS" panose="020B0604020202020204" pitchFamily="34" charset="-128"/>
              </a:rPr>
              <a:t>)</a:t>
            </a:r>
            <a:endParaRPr kumimoji="0" lang="en-US" sz="24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1560330637"/>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01400" y="933061"/>
            <a:ext cx="9772070" cy="4886034"/>
          </a:xfrm>
        </p:spPr>
      </p:pic>
    </p:spTree>
    <p:extLst>
      <p:ext uri="{BB962C8B-B14F-4D97-AF65-F5344CB8AC3E}">
        <p14:creationId xmlns:p14="http://schemas.microsoft.com/office/powerpoint/2010/main" val="1392494471"/>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05165" y="60370"/>
            <a:ext cx="9697602" cy="6667110"/>
          </a:xfrm>
        </p:spPr>
      </p:pic>
    </p:spTree>
    <p:extLst>
      <p:ext uri="{BB962C8B-B14F-4D97-AF65-F5344CB8AC3E}">
        <p14:creationId xmlns:p14="http://schemas.microsoft.com/office/powerpoint/2010/main" val="266792804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37</TotalTime>
  <Words>1769</Words>
  <Application>Microsoft Office PowerPoint</Application>
  <PresentationFormat>Widescreen</PresentationFormat>
  <Paragraphs>582</Paragraphs>
  <Slides>92</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92</vt:i4>
      </vt:variant>
    </vt:vector>
  </HeadingPairs>
  <TitlesOfParts>
    <vt:vector size="103" baseType="lpstr">
      <vt:lpstr>Arial</vt:lpstr>
      <vt:lpstr>Arial Unicode MS</vt:lpstr>
      <vt:lpstr>Century Gothic</vt:lpstr>
      <vt:lpstr>erdana</vt:lpstr>
      <vt:lpstr>Tahoma</vt:lpstr>
      <vt:lpstr>times new roman</vt:lpstr>
      <vt:lpstr>verdana</vt:lpstr>
      <vt:lpstr>verdana</vt:lpstr>
      <vt:lpstr>Wingdings</vt:lpstr>
      <vt:lpstr>Wingdings 3</vt:lpstr>
      <vt:lpstr>Ion</vt:lpstr>
      <vt:lpstr>PowerPoint Presentation</vt:lpstr>
      <vt:lpstr>JAVA project Structure</vt:lpstr>
      <vt:lpstr>ECLIPSE JAVA project</vt:lpstr>
      <vt:lpstr>Why maven project has 4 folders ??</vt:lpstr>
      <vt:lpstr>Inside folder</vt:lpstr>
      <vt:lpstr>Object </vt:lpstr>
      <vt:lpstr>Object </vt:lpstr>
      <vt:lpstr>PowerPoint Presentation</vt:lpstr>
      <vt:lpstr>An object has three characteristics: </vt:lpstr>
      <vt:lpstr>Ways to initialize object </vt:lpstr>
      <vt:lpstr>Class </vt:lpstr>
      <vt:lpstr>PowerPoint Presentation</vt:lpstr>
      <vt:lpstr>PowerPoint Presentation</vt:lpstr>
      <vt:lpstr>PowerPoint Presentation</vt:lpstr>
      <vt:lpstr>PowerPoint Presentation</vt:lpstr>
      <vt:lpstr>Object</vt:lpstr>
      <vt:lpstr>Difference between object and class </vt:lpstr>
      <vt:lpstr>What are the different ways to create an object in Java? </vt:lpstr>
      <vt:lpstr>How to create object from class</vt:lpstr>
      <vt:lpstr>PowerPoint Presentation</vt:lpstr>
      <vt:lpstr>PowerPoint Presentation</vt:lpstr>
      <vt:lpstr>Class in JAVA</vt:lpstr>
      <vt:lpstr>Class in JAVA</vt:lpstr>
      <vt:lpstr>What the meaning in English ?</vt:lpstr>
      <vt:lpstr>Abstract class in Java </vt:lpstr>
      <vt:lpstr>Inheritance: Java OOPs concept</vt:lpstr>
      <vt:lpstr>PowerPoint Presentation</vt:lpstr>
      <vt:lpstr>Super class and Sub class ??</vt:lpstr>
      <vt:lpstr>A class in Java can contain: </vt:lpstr>
      <vt:lpstr>PowerPoint Presentation</vt:lpstr>
      <vt:lpstr>Variable</vt:lpstr>
      <vt:lpstr>PowerPoint Presentation</vt:lpstr>
      <vt:lpstr>PowerPoint Presentation</vt:lpstr>
      <vt:lpstr>PowerPoint Presentation</vt:lpstr>
      <vt:lpstr>According to size</vt:lpstr>
      <vt:lpstr>Type of variance during coding</vt:lpstr>
      <vt:lpstr>PowerPoint Presentation</vt:lpstr>
      <vt:lpstr>PowerPoint Presentation</vt:lpstr>
      <vt:lpstr>PowerPoint Presentation</vt:lpstr>
      <vt:lpstr>Static word in java</vt:lpstr>
      <vt:lpstr>PowerPoint Presentation</vt:lpstr>
      <vt:lpstr>PowerPoint Presentation</vt:lpstr>
      <vt:lpstr>PowerPoint Presentation</vt:lpstr>
      <vt:lpstr>PowerPoint Presentation</vt:lpstr>
      <vt:lpstr>PowerPoint Presentation</vt:lpstr>
      <vt:lpstr>Java Variable data type</vt:lpstr>
      <vt:lpstr>Methods</vt:lpstr>
      <vt:lpstr>PowerPoint Presentation</vt:lpstr>
      <vt:lpstr>PowerPoint Presentation</vt:lpstr>
      <vt:lpstr>Method in JAVA</vt:lpstr>
      <vt:lpstr>PowerPoint Presentation</vt:lpstr>
      <vt:lpstr>Abstract method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Type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Non Access Modifiers in Java </vt:lpstr>
      <vt:lpstr>Final Non Access Modifiers </vt:lpstr>
      <vt:lpstr>PowerPoint Presentation</vt:lpstr>
      <vt:lpstr>The Static Modifier </vt:lpstr>
      <vt:lpstr>Static Methods </vt:lpstr>
      <vt:lpstr>Java static method </vt:lpstr>
      <vt:lpstr>PowerPoint Presentation</vt:lpstr>
      <vt:lpstr>Another example of static method that performs normal calculation </vt:lpstr>
      <vt:lpstr>Restrictions for static method </vt:lpstr>
      <vt:lpstr>Q) why java main method is static? </vt:lpstr>
      <vt:lpstr>Why main method is public in Java</vt:lpstr>
      <vt:lpstr>Why the main method is void in Java  Since the main method in Java is not supposed to return any value, it's made void which simply means main is not returning anything.   Summary: 1. The main method must be declared public, static and void in Java otherwise, JVM will not able to run Java program. </vt:lpstr>
      <vt:lpstr>PowerPoint Presentation</vt:lpstr>
      <vt:lpstr>PowerPoint Presentation</vt:lpstr>
      <vt:lpstr>PowerPoint Presentation</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sarower ahmmed</dc:creator>
  <cp:lastModifiedBy>sarower ahmmed</cp:lastModifiedBy>
  <cp:revision>10</cp:revision>
  <dcterms:created xsi:type="dcterms:W3CDTF">2018-01-23T03:02:54Z</dcterms:created>
  <dcterms:modified xsi:type="dcterms:W3CDTF">2018-05-20T01:16:24Z</dcterms:modified>
</cp:coreProperties>
</file>