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1" r:id="rId4"/>
    <p:sldId id="263" r:id="rId5"/>
    <p:sldId id="262" r:id="rId6"/>
    <p:sldId id="275" r:id="rId7"/>
    <p:sldId id="258" r:id="rId8"/>
    <p:sldId id="271" r:id="rId9"/>
    <p:sldId id="259" r:id="rId10"/>
    <p:sldId id="265" r:id="rId11"/>
    <p:sldId id="266" r:id="rId12"/>
    <p:sldId id="264" r:id="rId13"/>
    <p:sldId id="267" r:id="rId14"/>
    <p:sldId id="268" r:id="rId15"/>
    <p:sldId id="260" r:id="rId16"/>
    <p:sldId id="269" r:id="rId17"/>
    <p:sldId id="270" r:id="rId18"/>
    <p:sldId id="272" r:id="rId19"/>
    <p:sldId id="273" r:id="rId20"/>
    <p:sldId id="277"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417087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495B26-0AF6-49BB-9905-A6F410436332}"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170225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198581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620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1069057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211518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124531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201406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5392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72134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744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495B26-0AF6-49BB-9905-A6F410436332}"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176747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495B26-0AF6-49BB-9905-A6F410436332}" type="datetimeFigureOut">
              <a:rPr lang="en-US" smtClean="0"/>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3770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408087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21538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8495B26-0AF6-49BB-9905-A6F410436332}" type="datetimeFigureOut">
              <a:rPr lang="en-US" smtClean="0"/>
              <a:t>6/23/2018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42553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495B26-0AF6-49BB-9905-A6F410436332}" type="datetimeFigureOut">
              <a:rPr lang="en-US" smtClean="0"/>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39E29-7C29-4916-88B4-2546269797F5}" type="slidenum">
              <a:rPr lang="en-US" smtClean="0"/>
              <a:t>‹#›</a:t>
            </a:fld>
            <a:endParaRPr lang="en-US"/>
          </a:p>
        </p:txBody>
      </p:sp>
    </p:spTree>
    <p:extLst>
      <p:ext uri="{BB962C8B-B14F-4D97-AF65-F5344CB8AC3E}">
        <p14:creationId xmlns:p14="http://schemas.microsoft.com/office/powerpoint/2010/main" val="217255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495B26-0AF6-49BB-9905-A6F410436332}" type="datetimeFigureOut">
              <a:rPr lang="en-US" smtClean="0"/>
              <a:t>6/23/2018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639E29-7C29-4916-88B4-2546269797F5}" type="slidenum">
              <a:rPr lang="en-US" smtClean="0"/>
              <a:t>‹#›</a:t>
            </a:fld>
            <a:endParaRPr lang="en-US"/>
          </a:p>
        </p:txBody>
      </p:sp>
    </p:spTree>
    <p:extLst>
      <p:ext uri="{BB962C8B-B14F-4D97-AF65-F5344CB8AC3E}">
        <p14:creationId xmlns:p14="http://schemas.microsoft.com/office/powerpoint/2010/main" val="5654832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364" y="3685309"/>
            <a:ext cx="11259127" cy="1092072"/>
          </a:xfrm>
        </p:spPr>
        <p:txBody>
          <a:bodyPr/>
          <a:lstStyle/>
          <a:p>
            <a:r>
              <a:rPr lang="en-US" dirty="0" smtClean="0"/>
              <a:t>Wait or Synchronization</a:t>
            </a:r>
            <a:endParaRPr lang="en-US" dirty="0"/>
          </a:p>
        </p:txBody>
      </p:sp>
      <p:sp>
        <p:nvSpPr>
          <p:cNvPr id="3" name="Subtitle 2"/>
          <p:cNvSpPr>
            <a:spLocks noGrp="1"/>
          </p:cNvSpPr>
          <p:nvPr>
            <p:ph type="subTitle" idx="1"/>
          </p:nvPr>
        </p:nvSpPr>
        <p:spPr>
          <a:xfrm>
            <a:off x="6474691" y="4777380"/>
            <a:ext cx="3505922" cy="861420"/>
          </a:xfrm>
        </p:spPr>
        <p:txBody>
          <a:bodyPr/>
          <a:lstStyle/>
          <a:p>
            <a:r>
              <a:rPr lang="en-US" dirty="0" smtClean="0"/>
              <a:t>Sarower Ahmmed</a:t>
            </a:r>
            <a:endParaRPr lang="en-US" dirty="0"/>
          </a:p>
        </p:txBody>
      </p:sp>
      <p:pic>
        <p:nvPicPr>
          <p:cNvPr id="4" name="Picture 3"/>
          <p:cNvPicPr>
            <a:picLocks noChangeAspect="1"/>
          </p:cNvPicPr>
          <p:nvPr/>
        </p:nvPicPr>
        <p:blipFill>
          <a:blip r:embed="rId2"/>
          <a:stretch>
            <a:fillRect/>
          </a:stretch>
        </p:blipFill>
        <p:spPr>
          <a:xfrm>
            <a:off x="4156364" y="196128"/>
            <a:ext cx="3396818" cy="3396818"/>
          </a:xfrm>
          <a:prstGeom prst="rect">
            <a:avLst/>
          </a:prstGeom>
        </p:spPr>
      </p:pic>
    </p:spTree>
    <p:extLst>
      <p:ext uri="{BB962C8B-B14F-4D97-AF65-F5344CB8AC3E}">
        <p14:creationId xmlns:p14="http://schemas.microsoft.com/office/powerpoint/2010/main" val="3550880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wait code</a:t>
            </a:r>
            <a:endParaRPr lang="en-US" dirty="0"/>
          </a:p>
        </p:txBody>
      </p:sp>
      <p:sp>
        <p:nvSpPr>
          <p:cNvPr id="3" name="Content Placeholder 2"/>
          <p:cNvSpPr>
            <a:spLocks noGrp="1"/>
          </p:cNvSpPr>
          <p:nvPr>
            <p:ph idx="1"/>
          </p:nvPr>
        </p:nvSpPr>
        <p:spPr/>
        <p:txBody>
          <a:bodyPr>
            <a:normAutofit/>
          </a:bodyPr>
          <a:lstStyle/>
          <a:p>
            <a:r>
              <a:rPr lang="en-US" sz="2400" dirty="0" err="1" smtClean="0"/>
              <a:t>driver.manage</a:t>
            </a:r>
            <a:r>
              <a:rPr lang="en-US" sz="2400" dirty="0"/>
              <a:t>().timeouts().</a:t>
            </a:r>
            <a:r>
              <a:rPr lang="en-US" sz="2400" dirty="0" err="1" smtClean="0"/>
              <a:t>implicitlyWait</a:t>
            </a:r>
            <a:r>
              <a:rPr lang="en-US" sz="2400" dirty="0" smtClean="0"/>
              <a:t>(10, </a:t>
            </a:r>
            <a:r>
              <a:rPr lang="en-US" sz="2400" dirty="0" err="1"/>
              <a:t>TimeUnit.SECONDS</a:t>
            </a:r>
            <a:r>
              <a:rPr lang="en-US" sz="2400" dirty="0" smtClean="0"/>
              <a:t>);</a:t>
            </a:r>
          </a:p>
          <a:p>
            <a:r>
              <a:rPr lang="en-US" sz="2400" dirty="0" err="1" smtClean="0"/>
              <a:t>TimeUnit</a:t>
            </a:r>
            <a:r>
              <a:rPr lang="en-US" sz="2400" dirty="0" smtClean="0"/>
              <a:t> </a:t>
            </a:r>
            <a:r>
              <a:rPr lang="en-US" sz="2400" dirty="0"/>
              <a:t>as seconds </a:t>
            </a:r>
            <a:r>
              <a:rPr lang="en-US" sz="2400" dirty="0" smtClean="0"/>
              <a:t>have </a:t>
            </a:r>
            <a:r>
              <a:rPr lang="en-US" sz="2400" dirty="0"/>
              <a:t>so many options </a:t>
            </a:r>
            <a:r>
              <a:rPr lang="en-US" sz="2400" dirty="0" smtClean="0"/>
              <a:t>:: Seconds</a:t>
            </a:r>
            <a:r>
              <a:rPr lang="en-US" sz="2400" dirty="0"/>
              <a:t>, Minutes, Days, Hours, </a:t>
            </a:r>
            <a:r>
              <a:rPr lang="en-US" sz="2400" dirty="0" smtClean="0"/>
              <a:t>Microsecond</a:t>
            </a:r>
            <a:r>
              <a:rPr lang="en-US" sz="2400" dirty="0"/>
              <a:t>, </a:t>
            </a:r>
            <a:r>
              <a:rPr lang="en-US" sz="2400" dirty="0" smtClean="0"/>
              <a:t>Milliseconds</a:t>
            </a:r>
          </a:p>
          <a:p>
            <a:endParaRPr lang="en-US" sz="2400" dirty="0"/>
          </a:p>
          <a:p>
            <a:endParaRPr lang="en-US" sz="2400" dirty="0"/>
          </a:p>
        </p:txBody>
      </p:sp>
      <p:pic>
        <p:nvPicPr>
          <p:cNvPr id="5" name="Picture 4"/>
          <p:cNvPicPr>
            <a:picLocks noChangeAspect="1"/>
          </p:cNvPicPr>
          <p:nvPr/>
        </p:nvPicPr>
        <p:blipFill>
          <a:blip r:embed="rId2"/>
          <a:stretch>
            <a:fillRect/>
          </a:stretch>
        </p:blipFill>
        <p:spPr>
          <a:xfrm>
            <a:off x="1653309" y="3044955"/>
            <a:ext cx="8220364" cy="32249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711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Explicit wait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Cant use to wait for specific object property </a:t>
            </a:r>
            <a:r>
              <a:rPr lang="en-US" dirty="0" smtClean="0"/>
              <a:t>like</a:t>
            </a:r>
          </a:p>
          <a:p>
            <a:pPr lvl="1"/>
            <a:r>
              <a:rPr lang="en-US" dirty="0" smtClean="0"/>
              <a:t>Enable</a:t>
            </a:r>
          </a:p>
          <a:p>
            <a:pPr lvl="1"/>
            <a:r>
              <a:rPr lang="en-US" dirty="0" smtClean="0"/>
              <a:t>Disable</a:t>
            </a:r>
          </a:p>
          <a:p>
            <a:pPr lvl="1"/>
            <a:r>
              <a:rPr lang="en-US" dirty="0" smtClean="0"/>
              <a:t>Clickable</a:t>
            </a:r>
          </a:p>
          <a:p>
            <a:pPr lvl="1"/>
            <a:r>
              <a:rPr lang="en-US" dirty="0" smtClean="0"/>
              <a:t>Visible</a:t>
            </a:r>
          </a:p>
          <a:p>
            <a:pPr lvl="1"/>
            <a:r>
              <a:rPr lang="en-US" dirty="0" err="1" smtClean="0"/>
              <a:t>Numberofelement</a:t>
            </a:r>
            <a:endParaRPr lang="en-US" dirty="0" smtClean="0"/>
          </a:p>
          <a:p>
            <a:pPr lvl="1"/>
            <a:r>
              <a:rPr lang="en-US" dirty="0" err="1" smtClean="0"/>
              <a:t>Elementdisapeartime</a:t>
            </a:r>
            <a:endParaRPr lang="en-US" dirty="0"/>
          </a:p>
          <a:p>
            <a:endParaRPr lang="en-US" dirty="0"/>
          </a:p>
        </p:txBody>
      </p:sp>
    </p:spTree>
    <p:extLst>
      <p:ext uri="{BB962C8B-B14F-4D97-AF65-F5344CB8AC3E}">
        <p14:creationId xmlns:p14="http://schemas.microsoft.com/office/powerpoint/2010/main" val="23867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Explicit wait</a:t>
            </a:r>
            <a:endParaRPr lang="en-US" dirty="0"/>
          </a:p>
        </p:txBody>
      </p:sp>
      <p:sp>
        <p:nvSpPr>
          <p:cNvPr id="3" name="Content Placeholder 2"/>
          <p:cNvSpPr>
            <a:spLocks noGrp="1"/>
          </p:cNvSpPr>
          <p:nvPr>
            <p:ph idx="1"/>
          </p:nvPr>
        </p:nvSpPr>
        <p:spPr/>
        <p:txBody>
          <a:bodyPr/>
          <a:lstStyle/>
          <a:p>
            <a:pPr lvl="1"/>
            <a:r>
              <a:rPr lang="en-US" dirty="0" smtClean="0"/>
              <a:t>Advantage:</a:t>
            </a:r>
          </a:p>
          <a:p>
            <a:pPr lvl="2"/>
            <a:r>
              <a:rPr lang="en-US" dirty="0" smtClean="0"/>
              <a:t>Never slowdown your script</a:t>
            </a:r>
          </a:p>
          <a:p>
            <a:pPr lvl="2"/>
            <a:r>
              <a:rPr lang="en-US" dirty="0" smtClean="0"/>
              <a:t>Work only on one element or object</a:t>
            </a:r>
          </a:p>
          <a:p>
            <a:pPr lvl="1"/>
            <a:r>
              <a:rPr lang="en-US" dirty="0" smtClean="0"/>
              <a:t>	Disadvantage:</a:t>
            </a:r>
          </a:p>
          <a:p>
            <a:pPr lvl="2"/>
            <a:r>
              <a:rPr lang="en-US" dirty="0" smtClean="0"/>
              <a:t>Cant handle exception</a:t>
            </a:r>
          </a:p>
          <a:p>
            <a:pPr lvl="2"/>
            <a:r>
              <a:rPr lang="en-US" dirty="0" smtClean="0"/>
              <a:t>Cant use to load HTML page</a:t>
            </a:r>
          </a:p>
          <a:p>
            <a:pPr lvl="2"/>
            <a:r>
              <a:rPr lang="en-US" dirty="0" smtClean="0"/>
              <a:t>Cant use again and again (specific time only)		</a:t>
            </a:r>
            <a:endParaRPr lang="en-US" dirty="0"/>
          </a:p>
          <a:p>
            <a:endParaRPr lang="en-US" dirty="0"/>
          </a:p>
        </p:txBody>
      </p:sp>
    </p:spTree>
    <p:extLst>
      <p:ext uri="{BB962C8B-B14F-4D97-AF65-F5344CB8AC3E}">
        <p14:creationId xmlns:p14="http://schemas.microsoft.com/office/powerpoint/2010/main" val="100753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Explicit code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4773466"/>
              </p:ext>
            </p:extLst>
          </p:nvPr>
        </p:nvGraphicFramePr>
        <p:xfrm>
          <a:off x="360218" y="1791855"/>
          <a:ext cx="11480800" cy="1737360"/>
        </p:xfrm>
        <a:graphic>
          <a:graphicData uri="http://schemas.openxmlformats.org/drawingml/2006/table">
            <a:tbl>
              <a:tblPr/>
              <a:tblGrid>
                <a:gridCol w="530107">
                  <a:extLst>
                    <a:ext uri="{9D8B030D-6E8A-4147-A177-3AD203B41FA5}">
                      <a16:colId xmlns:a16="http://schemas.microsoft.com/office/drawing/2014/main" val="3621689403"/>
                    </a:ext>
                  </a:extLst>
                </a:gridCol>
                <a:gridCol w="10950693">
                  <a:extLst>
                    <a:ext uri="{9D8B030D-6E8A-4147-A177-3AD203B41FA5}">
                      <a16:colId xmlns:a16="http://schemas.microsoft.com/office/drawing/2014/main" val="2624159525"/>
                    </a:ext>
                  </a:extLst>
                </a:gridCol>
              </a:tblGrid>
              <a:tr h="1653309">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txBody>
                  <a:tcPr>
                    <a:lnL>
                      <a:noFill/>
                    </a:lnL>
                    <a:lnR w="635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err="1">
                          <a:solidFill>
                            <a:srgbClr val="000000"/>
                          </a:solidFill>
                          <a:effectLst/>
                          <a:latin typeface="inherit"/>
                        </a:rPr>
                        <a:t>WebDriverWait</a:t>
                      </a:r>
                      <a:r>
                        <a:rPr lang="en-US" dirty="0">
                          <a:solidFill>
                            <a:srgbClr val="000000"/>
                          </a:solidFill>
                          <a:effectLst/>
                          <a:latin typeface="inherit"/>
                        </a:rPr>
                        <a:t> wait</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new</a:t>
                      </a:r>
                      <a:r>
                        <a:rPr lang="en-US" dirty="0">
                          <a:solidFill>
                            <a:srgbClr val="006FE0"/>
                          </a:solidFill>
                          <a:effectLst/>
                          <a:latin typeface="inherit"/>
                        </a:rPr>
                        <a:t> </a:t>
                      </a:r>
                      <a:r>
                        <a:rPr lang="en-US" dirty="0" err="1">
                          <a:solidFill>
                            <a:srgbClr val="000000"/>
                          </a:solidFill>
                          <a:effectLst/>
                          <a:latin typeface="inherit"/>
                        </a:rPr>
                        <a:t>WebDriverWait</a:t>
                      </a:r>
                      <a:r>
                        <a:rPr lang="en-US" dirty="0">
                          <a:solidFill>
                            <a:srgbClr val="000000"/>
                          </a:solidFill>
                          <a:effectLst/>
                          <a:latin typeface="inherit"/>
                        </a:rPr>
                        <a:t>(driver,</a:t>
                      </a:r>
                      <a:r>
                        <a:rPr lang="en-US" dirty="0">
                          <a:solidFill>
                            <a:srgbClr val="006FE0"/>
                          </a:solidFill>
                          <a:effectLst/>
                          <a:latin typeface="inherit"/>
                        </a:rPr>
                        <a:t> </a:t>
                      </a:r>
                      <a:r>
                        <a:rPr lang="en-US" dirty="0">
                          <a:solidFill>
                            <a:srgbClr val="0828FB"/>
                          </a:solidFill>
                          <a:effectLst/>
                          <a:latin typeface="inherit"/>
                        </a:rPr>
                        <a:t>10</a:t>
                      </a:r>
                      <a:r>
                        <a:rPr lang="en-US" dirty="0">
                          <a:solidFill>
                            <a:srgbClr val="000000"/>
                          </a:solidFill>
                          <a:effectLst/>
                          <a:latin typeface="inherit"/>
                        </a:rPr>
                        <a:t>);</a:t>
                      </a:r>
                    </a:p>
                    <a:p>
                      <a:pPr algn="l" fontAlgn="t"/>
                      <a:r>
                        <a:rPr lang="en-US" dirty="0">
                          <a:solidFill>
                            <a:srgbClr val="000000"/>
                          </a:solidFill>
                          <a:effectLst/>
                          <a:latin typeface="inherit"/>
                        </a:rPr>
                        <a:t> </a:t>
                      </a:r>
                    </a:p>
                    <a:p>
                      <a:pPr algn="l" fontAlgn="t"/>
                      <a:r>
                        <a:rPr lang="en-US" dirty="0" err="1">
                          <a:solidFill>
                            <a:srgbClr val="000000"/>
                          </a:solidFill>
                          <a:effectLst/>
                          <a:latin typeface="inherit"/>
                        </a:rPr>
                        <a:t>WebElement</a:t>
                      </a:r>
                      <a:r>
                        <a:rPr lang="en-US" dirty="0">
                          <a:solidFill>
                            <a:srgbClr val="000000"/>
                          </a:solidFill>
                          <a:effectLst/>
                          <a:latin typeface="inherit"/>
                        </a:rPr>
                        <a:t> element</a:t>
                      </a:r>
                      <a:r>
                        <a:rPr lang="en-US" dirty="0">
                          <a:solidFill>
                            <a:srgbClr val="006FE0"/>
                          </a:solidFill>
                          <a:effectLst/>
                          <a:latin typeface="inherit"/>
                        </a:rPr>
                        <a:t> </a:t>
                      </a:r>
                      <a:r>
                        <a:rPr lang="en-US" dirty="0" smtClean="0">
                          <a:solidFill>
                            <a:srgbClr val="000000"/>
                          </a:solidFill>
                          <a:effectLst/>
                          <a:latin typeface="inherit"/>
                        </a:rPr>
                        <a:t>=</a:t>
                      </a:r>
                      <a:r>
                        <a:rPr lang="en-US" baseline="0" dirty="0" smtClean="0">
                          <a:solidFill>
                            <a:srgbClr val="006FE0"/>
                          </a:solidFill>
                          <a:effectLst/>
                          <a:latin typeface="inherit"/>
                        </a:rPr>
                        <a:t> </a:t>
                      </a:r>
                      <a:r>
                        <a:rPr lang="en-US" dirty="0" err="1" smtClean="0">
                          <a:solidFill>
                            <a:srgbClr val="000000"/>
                          </a:solidFill>
                          <a:effectLst/>
                          <a:latin typeface="inherit"/>
                        </a:rPr>
                        <a:t>wait.until</a:t>
                      </a:r>
                      <a:r>
                        <a:rPr lang="en-US" dirty="0" smtClean="0">
                          <a:solidFill>
                            <a:srgbClr val="000000"/>
                          </a:solidFill>
                          <a:effectLst/>
                          <a:latin typeface="inherit"/>
                        </a:rPr>
                        <a:t> (</a:t>
                      </a:r>
                      <a:r>
                        <a:rPr lang="en-US" dirty="0" err="1" smtClean="0">
                          <a:solidFill>
                            <a:srgbClr val="000000"/>
                          </a:solidFill>
                          <a:effectLst/>
                          <a:latin typeface="inherit"/>
                        </a:rPr>
                        <a:t>ExpectedConditions</a:t>
                      </a:r>
                      <a:r>
                        <a:rPr lang="en-US" dirty="0" smtClean="0">
                          <a:solidFill>
                            <a:srgbClr val="000000"/>
                          </a:solidFill>
                          <a:effectLst/>
                          <a:latin typeface="inherit"/>
                        </a:rPr>
                        <a:t>. </a:t>
                      </a:r>
                      <a:r>
                        <a:rPr lang="en-US" dirty="0" err="1" smtClean="0">
                          <a:solidFill>
                            <a:srgbClr val="000000"/>
                          </a:solidFill>
                          <a:effectLst/>
                          <a:latin typeface="inherit"/>
                        </a:rPr>
                        <a:t>elementToBeClickable</a:t>
                      </a:r>
                      <a:r>
                        <a:rPr lang="en-US" dirty="0" smtClean="0">
                          <a:solidFill>
                            <a:srgbClr val="000000"/>
                          </a:solidFill>
                          <a:effectLst/>
                          <a:latin typeface="inherit"/>
                        </a:rPr>
                        <a:t> (By.id</a:t>
                      </a:r>
                      <a:r>
                        <a:rPr lang="en-US" dirty="0">
                          <a:solidFill>
                            <a:srgbClr val="000000"/>
                          </a:solidFill>
                          <a:effectLst/>
                          <a:latin typeface="inherit"/>
                        </a:rPr>
                        <a:t>(</a:t>
                      </a:r>
                      <a:r>
                        <a:rPr lang="en-US" dirty="0">
                          <a:solidFill>
                            <a:srgbClr val="0828FB"/>
                          </a:solidFill>
                          <a:effectLst/>
                          <a:latin typeface="inherit"/>
                        </a:rPr>
                        <a:t>"</a:t>
                      </a:r>
                      <a:r>
                        <a:rPr lang="en-US" dirty="0" err="1">
                          <a:solidFill>
                            <a:srgbClr val="0828FB"/>
                          </a:solidFill>
                          <a:effectLst/>
                          <a:latin typeface="inherit"/>
                        </a:rPr>
                        <a:t>someid</a:t>
                      </a:r>
                      <a:r>
                        <a:rPr lang="en-US" dirty="0" smtClean="0">
                          <a:solidFill>
                            <a:srgbClr val="0828FB"/>
                          </a:solidFill>
                          <a:effectLst/>
                          <a:latin typeface="inherit"/>
                        </a:rPr>
                        <a:t>"</a:t>
                      </a:r>
                      <a:r>
                        <a:rPr lang="en-US" dirty="0" smtClean="0">
                          <a:solidFill>
                            <a:srgbClr val="000000"/>
                          </a:solidFill>
                          <a:effectLst/>
                          <a:latin typeface="inherit"/>
                        </a:rPr>
                        <a:t>))or web </a:t>
                      </a:r>
                      <a:r>
                        <a:rPr lang="en-US" dirty="0" smtClean="0">
                          <a:solidFill>
                            <a:srgbClr val="00B0F0"/>
                          </a:solidFill>
                          <a:effectLst/>
                          <a:latin typeface="inherit"/>
                        </a:rPr>
                        <a:t>element</a:t>
                      </a:r>
                      <a:r>
                        <a:rPr lang="en-US" dirty="0" smtClean="0">
                          <a:solidFill>
                            <a:srgbClr val="000000"/>
                          </a:solidFill>
                          <a:effectLst/>
                          <a:latin typeface="inherit"/>
                        </a:rPr>
                        <a:t>);</a:t>
                      </a:r>
                    </a:p>
                    <a:p>
                      <a:pPr algn="l" fontAlgn="t"/>
                      <a:endParaRPr lang="en-US" dirty="0" smtClean="0">
                        <a:solidFill>
                          <a:srgbClr val="000000"/>
                        </a:solidFill>
                        <a:effectLst/>
                        <a:latin typeface="inherit"/>
                      </a:endParaRPr>
                    </a:p>
                    <a:p>
                      <a:pPr algn="l" fontAlgn="t"/>
                      <a:endParaRPr lang="en-US" dirty="0">
                        <a:solidFill>
                          <a:srgbClr val="000000"/>
                        </a:solidFill>
                        <a:effectLst/>
                        <a:latin typeface="inherit"/>
                      </a:endParaRPr>
                    </a:p>
                  </a:txBody>
                  <a:tcPr>
                    <a:lnL w="635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581136290"/>
                  </a:ext>
                </a:extLst>
              </a:tr>
            </a:tbl>
          </a:graphicData>
        </a:graphic>
      </p:graphicFrame>
    </p:spTree>
    <p:extLst>
      <p:ext uri="{BB962C8B-B14F-4D97-AF65-F5344CB8AC3E}">
        <p14:creationId xmlns:p14="http://schemas.microsoft.com/office/powerpoint/2010/main" val="49135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solidFill>
                  <a:srgbClr val="00B0F0"/>
                </a:solidFill>
                <a:effectLst/>
                <a:latin typeface="inherit"/>
              </a:rPr>
              <a:t>ExpectedConditions.options</a:t>
            </a:r>
            <a:r>
              <a:rPr lang="en-US" b="1" dirty="0" smtClean="0">
                <a:solidFill>
                  <a:srgbClr val="00B0F0"/>
                </a:solidFill>
                <a:effectLst/>
                <a:latin typeface="inherit"/>
              </a:rPr>
              <a:t> below</a:t>
            </a:r>
            <a:endParaRPr lang="en-US" b="1"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701964" y="1330037"/>
            <a:ext cx="11129818" cy="5153314"/>
          </a:xfrm>
          <a:prstGeom prst="rect">
            <a:avLst/>
          </a:prstGeom>
        </p:spPr>
      </p:pic>
    </p:spTree>
    <p:extLst>
      <p:ext uri="{BB962C8B-B14F-4D97-AF65-F5344CB8AC3E}">
        <p14:creationId xmlns:p14="http://schemas.microsoft.com/office/powerpoint/2010/main" val="113087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8323919"/>
              </p:ext>
            </p:extLst>
          </p:nvPr>
        </p:nvGraphicFramePr>
        <p:xfrm>
          <a:off x="541175" y="1385455"/>
          <a:ext cx="11299372" cy="3467792"/>
        </p:xfrm>
        <a:graphic>
          <a:graphicData uri="http://schemas.openxmlformats.org/drawingml/2006/table">
            <a:tbl>
              <a:tblPr firstRow="1" bandRow="1">
                <a:tableStyleId>{073A0DAA-6AF3-43AB-8588-CEC1D06C72B9}</a:tableStyleId>
              </a:tblPr>
              <a:tblGrid>
                <a:gridCol w="5649686">
                  <a:extLst>
                    <a:ext uri="{9D8B030D-6E8A-4147-A177-3AD203B41FA5}">
                      <a16:colId xmlns:a16="http://schemas.microsoft.com/office/drawing/2014/main" val="20000"/>
                    </a:ext>
                  </a:extLst>
                </a:gridCol>
                <a:gridCol w="5649686">
                  <a:extLst>
                    <a:ext uri="{9D8B030D-6E8A-4147-A177-3AD203B41FA5}">
                      <a16:colId xmlns:a16="http://schemas.microsoft.com/office/drawing/2014/main" val="20001"/>
                    </a:ext>
                  </a:extLst>
                </a:gridCol>
              </a:tblGrid>
              <a:tr h="526472">
                <a:tc>
                  <a:txBody>
                    <a:bodyPr/>
                    <a:lstStyle/>
                    <a:p>
                      <a:r>
                        <a:rPr lang="en-US" dirty="0" smtClean="0"/>
                        <a:t>Implicit wait(QTP wait)</a:t>
                      </a:r>
                      <a:endParaRPr lang="en-US" dirty="0"/>
                    </a:p>
                  </a:txBody>
                  <a:tcPr/>
                </a:tc>
                <a:tc>
                  <a:txBody>
                    <a:bodyPr/>
                    <a:lstStyle/>
                    <a:p>
                      <a:r>
                        <a:rPr lang="en-US" dirty="0" smtClean="0"/>
                        <a:t>Explicit wait(wait property)</a:t>
                      </a:r>
                      <a:endParaRPr lang="en-US" dirty="0"/>
                    </a:p>
                  </a:txBody>
                  <a:tcPr/>
                </a:tc>
                <a:extLst>
                  <a:ext uri="{0D108BD9-81ED-4DB2-BD59-A6C34878D82A}">
                    <a16:rowId xmlns:a16="http://schemas.microsoft.com/office/drawing/2014/main" val="10000"/>
                  </a:ext>
                </a:extLst>
              </a:tr>
              <a:tr h="370840">
                <a:tc>
                  <a:txBody>
                    <a:bodyPr/>
                    <a:lstStyle/>
                    <a:p>
                      <a:r>
                        <a:rPr lang="en-US" dirty="0" smtClean="0"/>
                        <a:t>Apply for all element of script</a:t>
                      </a:r>
                      <a:endParaRPr lang="en-US" dirty="0"/>
                    </a:p>
                  </a:txBody>
                  <a:tcPr/>
                </a:tc>
                <a:tc>
                  <a:txBody>
                    <a:bodyPr/>
                    <a:lstStyle/>
                    <a:p>
                      <a:r>
                        <a:rPr lang="en-US" dirty="0" smtClean="0"/>
                        <a:t>Apply only which element are selected </a:t>
                      </a:r>
                      <a:endParaRPr lang="en-US" dirty="0"/>
                    </a:p>
                  </a:txBody>
                  <a:tcPr/>
                </a:tc>
                <a:extLst>
                  <a:ext uri="{0D108BD9-81ED-4DB2-BD59-A6C34878D82A}">
                    <a16:rowId xmlns:a16="http://schemas.microsoft.com/office/drawing/2014/main" val="10002"/>
                  </a:ext>
                </a:extLst>
              </a:tr>
              <a:tr h="370840">
                <a:tc>
                  <a:txBody>
                    <a:bodyPr/>
                    <a:lstStyle/>
                    <a:p>
                      <a:r>
                        <a:rPr lang="en-US" dirty="0" smtClean="0"/>
                        <a:t>No need condition</a:t>
                      </a:r>
                      <a:endParaRPr lang="en-US" dirty="0"/>
                    </a:p>
                  </a:txBody>
                  <a:tcPr/>
                </a:tc>
                <a:tc>
                  <a:txBody>
                    <a:bodyPr/>
                    <a:lstStyle/>
                    <a:p>
                      <a:r>
                        <a:rPr lang="en-US" dirty="0" smtClean="0"/>
                        <a:t>Need condition such as-</a:t>
                      </a:r>
                    </a:p>
                    <a:p>
                      <a:r>
                        <a:rPr lang="en-US" dirty="0" smtClean="0"/>
                        <a:t>Visibility</a:t>
                      </a:r>
                      <a:r>
                        <a:rPr lang="en-US" baseline="0" dirty="0" smtClean="0"/>
                        <a:t> of all element(),</a:t>
                      </a:r>
                    </a:p>
                    <a:p>
                      <a:r>
                        <a:rPr lang="en-US" baseline="0" dirty="0" smtClean="0"/>
                        <a:t>visibility of all </a:t>
                      </a:r>
                      <a:r>
                        <a:rPr lang="en-US" baseline="0" dirty="0" err="1" smtClean="0"/>
                        <a:t>elementlocated</a:t>
                      </a:r>
                      <a:r>
                        <a:rPr lang="en-US" baseline="0"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Slow down whole script</a:t>
                      </a:r>
                      <a:endParaRPr lang="en-US" dirty="0"/>
                    </a:p>
                  </a:txBody>
                  <a:tcPr/>
                </a:tc>
                <a:tc>
                  <a:txBody>
                    <a:bodyPr/>
                    <a:lstStyle/>
                    <a:p>
                      <a:r>
                        <a:rPr lang="en-US" dirty="0" smtClean="0"/>
                        <a:t>Only work on one object</a:t>
                      </a:r>
                      <a:endParaRPr lang="en-US" dirty="0"/>
                    </a:p>
                  </a:txBody>
                  <a:tcPr/>
                </a:tc>
                <a:extLst>
                  <a:ext uri="{0D108BD9-81ED-4DB2-BD59-A6C34878D82A}">
                    <a16:rowId xmlns:a16="http://schemas.microsoft.com/office/drawing/2014/main" val="431793940"/>
                  </a:ext>
                </a:extLst>
              </a:tr>
              <a:tr h="370840">
                <a:tc>
                  <a:txBody>
                    <a:bodyPr/>
                    <a:lstStyle/>
                    <a:p>
                      <a:r>
                        <a:rPr lang="en-US" dirty="0" smtClean="0"/>
                        <a:t>Example: </a:t>
                      </a:r>
                      <a:r>
                        <a:rPr lang="en-US" dirty="0" err="1" smtClean="0"/>
                        <a:t>driver.manage</a:t>
                      </a:r>
                      <a:r>
                        <a:rPr lang="en-US" dirty="0" smtClean="0"/>
                        <a:t>().</a:t>
                      </a:r>
                      <a:r>
                        <a:rPr lang="en-US" dirty="0" err="1" smtClean="0"/>
                        <a:t>timeout.implicitewait</a:t>
                      </a:r>
                      <a:r>
                        <a:rPr lang="en-US" dirty="0" smtClean="0"/>
                        <a:t>(10,TimeUnit.SECOND)</a:t>
                      </a:r>
                      <a:endParaRPr lang="en-US" dirty="0"/>
                    </a:p>
                  </a:txBody>
                  <a:tcPr/>
                </a:tc>
                <a:tc>
                  <a:txBody>
                    <a:bodyPr/>
                    <a:lstStyle/>
                    <a:p>
                      <a:r>
                        <a:rPr lang="en-US" dirty="0" smtClean="0"/>
                        <a:t>Example:</a:t>
                      </a:r>
                    </a:p>
                    <a:p>
                      <a:r>
                        <a:rPr lang="en-US" dirty="0" err="1" smtClean="0"/>
                        <a:t>WebDriverWait</a:t>
                      </a:r>
                      <a:r>
                        <a:rPr lang="en-US" dirty="0" smtClean="0"/>
                        <a:t> wait =new </a:t>
                      </a:r>
                      <a:r>
                        <a:rPr lang="en-US" dirty="0" err="1" smtClean="0"/>
                        <a:t>WebDriverWait</a:t>
                      </a:r>
                      <a:endParaRPr lang="en-US" dirty="0" smtClean="0"/>
                    </a:p>
                    <a:p>
                      <a:r>
                        <a:rPr lang="en-US" dirty="0" smtClean="0"/>
                        <a:t>(</a:t>
                      </a:r>
                      <a:r>
                        <a:rPr lang="en-US" dirty="0" err="1" smtClean="0"/>
                        <a:t>WebDriverRefence.TimeOut</a:t>
                      </a:r>
                      <a:r>
                        <a:rPr lang="en-US" dirty="0" smtClean="0"/>
                        <a:t>)</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162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Fluent wait</a:t>
            </a:r>
            <a:endParaRPr lang="en-US" dirty="0"/>
          </a:p>
        </p:txBody>
      </p:sp>
      <p:sp>
        <p:nvSpPr>
          <p:cNvPr id="3" name="Content Placeholder 2"/>
          <p:cNvSpPr>
            <a:spLocks noGrp="1"/>
          </p:cNvSpPr>
          <p:nvPr>
            <p:ph idx="1"/>
          </p:nvPr>
        </p:nvSpPr>
        <p:spPr/>
        <p:txBody>
          <a:bodyPr/>
          <a:lstStyle/>
          <a:p>
            <a:r>
              <a:rPr lang="en-US" dirty="0"/>
              <a:t>Let’s say you have an element which sometime appears in just 1 second and some time it takes minutes to appear. In that case it is better to use fluent wait, as this will try to find element again and again until it find it or until the final timer runs out</a:t>
            </a:r>
            <a:r>
              <a:rPr lang="en-US" dirty="0" smtClean="0"/>
              <a:t>.</a:t>
            </a:r>
          </a:p>
          <a:p>
            <a:r>
              <a:rPr lang="en-US" dirty="0" smtClean="0"/>
              <a:t>If you need to handle exception with wait</a:t>
            </a:r>
            <a:endParaRPr lang="en-US" dirty="0"/>
          </a:p>
        </p:txBody>
      </p:sp>
    </p:spTree>
    <p:extLst>
      <p:ext uri="{BB962C8B-B14F-4D97-AF65-F5344CB8AC3E}">
        <p14:creationId xmlns:p14="http://schemas.microsoft.com/office/powerpoint/2010/main" val="316150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3" name="Content Placeholder 2"/>
          <p:cNvSpPr>
            <a:spLocks noGrp="1"/>
          </p:cNvSpPr>
          <p:nvPr>
            <p:ph idx="1"/>
          </p:nvPr>
        </p:nvSpPr>
        <p:spPr>
          <a:xfrm>
            <a:off x="1103312" y="1320800"/>
            <a:ext cx="8946541" cy="4927599"/>
          </a:xfrm>
        </p:spPr>
        <p:txBody>
          <a:bodyPr>
            <a:normAutofit fontScale="77500" lnSpcReduction="20000"/>
          </a:bodyPr>
          <a:lstStyle/>
          <a:p>
            <a:pPr marL="0" indent="0">
              <a:buNone/>
            </a:pPr>
            <a:r>
              <a:rPr lang="en-US" dirty="0">
                <a:solidFill>
                  <a:srgbClr val="00B0F0"/>
                </a:solidFill>
              </a:rPr>
              <a:t>Wait </a:t>
            </a:r>
            <a:r>
              <a:rPr lang="en-US" dirty="0" err="1">
                <a:solidFill>
                  <a:srgbClr val="00B0F0"/>
                </a:solidFill>
              </a:rPr>
              <a:t>wait</a:t>
            </a:r>
            <a:r>
              <a:rPr lang="en-US" dirty="0">
                <a:solidFill>
                  <a:srgbClr val="00B0F0"/>
                </a:solidFill>
              </a:rPr>
              <a:t> = new </a:t>
            </a:r>
            <a:r>
              <a:rPr lang="en-US" dirty="0" err="1">
                <a:solidFill>
                  <a:srgbClr val="00B0F0"/>
                </a:solidFill>
              </a:rPr>
              <a:t>FluentWait</a:t>
            </a:r>
            <a:r>
              <a:rPr lang="en-US" dirty="0">
                <a:solidFill>
                  <a:srgbClr val="00B0F0"/>
                </a:solidFill>
              </a:rPr>
              <a:t>(driver)</a:t>
            </a:r>
          </a:p>
          <a:p>
            <a:pPr marL="0" indent="0">
              <a:buNone/>
            </a:pPr>
            <a:r>
              <a:rPr lang="en-US" dirty="0">
                <a:solidFill>
                  <a:srgbClr val="00B0F0"/>
                </a:solidFill>
              </a:rPr>
              <a:t> </a:t>
            </a:r>
          </a:p>
          <a:p>
            <a:pPr marL="0" indent="0">
              <a:buNone/>
            </a:pPr>
            <a:r>
              <a:rPr lang="en-US" dirty="0">
                <a:solidFill>
                  <a:srgbClr val="00B0F0"/>
                </a:solidFill>
              </a:rPr>
              <a:t>    .</a:t>
            </a:r>
            <a:r>
              <a:rPr lang="en-US" dirty="0" err="1">
                <a:solidFill>
                  <a:srgbClr val="00B0F0"/>
                </a:solidFill>
              </a:rPr>
              <a:t>withTimeout</a:t>
            </a:r>
            <a:r>
              <a:rPr lang="en-US" dirty="0">
                <a:solidFill>
                  <a:srgbClr val="00B0F0"/>
                </a:solidFill>
              </a:rPr>
              <a:t>(30, SECONDS)</a:t>
            </a:r>
          </a:p>
          <a:p>
            <a:pPr marL="0" indent="0">
              <a:buNone/>
            </a:pPr>
            <a:r>
              <a:rPr lang="en-US" dirty="0">
                <a:solidFill>
                  <a:srgbClr val="00B0F0"/>
                </a:solidFill>
              </a:rPr>
              <a:t> </a:t>
            </a:r>
          </a:p>
          <a:p>
            <a:pPr marL="0" indent="0">
              <a:buNone/>
            </a:pPr>
            <a:r>
              <a:rPr lang="en-US" dirty="0">
                <a:solidFill>
                  <a:srgbClr val="00B0F0"/>
                </a:solidFill>
              </a:rPr>
              <a:t>    .</a:t>
            </a:r>
            <a:r>
              <a:rPr lang="en-US" dirty="0" err="1">
                <a:solidFill>
                  <a:srgbClr val="00B0F0"/>
                </a:solidFill>
              </a:rPr>
              <a:t>pollingEvery</a:t>
            </a:r>
            <a:r>
              <a:rPr lang="en-US" dirty="0">
                <a:solidFill>
                  <a:srgbClr val="00B0F0"/>
                </a:solidFill>
              </a:rPr>
              <a:t>(5, SECONDS)</a:t>
            </a:r>
          </a:p>
          <a:p>
            <a:pPr marL="0" indent="0">
              <a:buNone/>
            </a:pPr>
            <a:r>
              <a:rPr lang="en-US" dirty="0">
                <a:solidFill>
                  <a:srgbClr val="00B0F0"/>
                </a:solidFill>
              </a:rPr>
              <a:t> </a:t>
            </a:r>
          </a:p>
          <a:p>
            <a:pPr marL="0" indent="0">
              <a:buNone/>
            </a:pPr>
            <a:r>
              <a:rPr lang="en-US" dirty="0">
                <a:solidFill>
                  <a:srgbClr val="00B0F0"/>
                </a:solidFill>
              </a:rPr>
              <a:t>    .ignoring(</a:t>
            </a:r>
            <a:r>
              <a:rPr lang="en-US" dirty="0" err="1">
                <a:solidFill>
                  <a:srgbClr val="00B0F0"/>
                </a:solidFill>
              </a:rPr>
              <a:t>NoSuchElementException.class</a:t>
            </a:r>
            <a:r>
              <a:rPr lang="en-US" dirty="0">
                <a:solidFill>
                  <a:srgbClr val="00B0F0"/>
                </a:solidFill>
              </a:rPr>
              <a:t>);</a:t>
            </a:r>
          </a:p>
          <a:p>
            <a:pPr marL="0" indent="0">
              <a:buNone/>
            </a:pPr>
            <a:r>
              <a:rPr lang="en-US" dirty="0">
                <a:solidFill>
                  <a:srgbClr val="00B0F0"/>
                </a:solidFill>
              </a:rPr>
              <a:t> </a:t>
            </a:r>
          </a:p>
          <a:p>
            <a:pPr marL="0" indent="0">
              <a:buNone/>
            </a:pPr>
            <a:r>
              <a:rPr lang="en-US" dirty="0">
                <a:solidFill>
                  <a:srgbClr val="00B0F0"/>
                </a:solidFill>
              </a:rPr>
              <a:t>  </a:t>
            </a:r>
            <a:r>
              <a:rPr lang="en-US" dirty="0" err="1">
                <a:solidFill>
                  <a:srgbClr val="00B0F0"/>
                </a:solidFill>
              </a:rPr>
              <a:t>WebElement</a:t>
            </a:r>
            <a:r>
              <a:rPr lang="en-US" dirty="0">
                <a:solidFill>
                  <a:srgbClr val="00B0F0"/>
                </a:solidFill>
              </a:rPr>
              <a:t> foo = </a:t>
            </a:r>
            <a:r>
              <a:rPr lang="en-US" dirty="0" err="1">
                <a:solidFill>
                  <a:srgbClr val="00B0F0"/>
                </a:solidFill>
              </a:rPr>
              <a:t>wait.until</a:t>
            </a:r>
            <a:r>
              <a:rPr lang="en-US" dirty="0">
                <a:solidFill>
                  <a:srgbClr val="00B0F0"/>
                </a:solidFill>
              </a:rPr>
              <a:t>(new Function() {</a:t>
            </a:r>
          </a:p>
          <a:p>
            <a:pPr marL="0" indent="0">
              <a:buNone/>
            </a:pPr>
            <a:r>
              <a:rPr lang="en-US" dirty="0">
                <a:solidFill>
                  <a:srgbClr val="00B0F0"/>
                </a:solidFill>
              </a:rPr>
              <a:t> </a:t>
            </a:r>
          </a:p>
          <a:p>
            <a:pPr marL="0" indent="0">
              <a:buNone/>
            </a:pPr>
            <a:r>
              <a:rPr lang="en-US" dirty="0">
                <a:solidFill>
                  <a:srgbClr val="00B0F0"/>
                </a:solidFill>
              </a:rPr>
              <a:t>    public </a:t>
            </a:r>
            <a:r>
              <a:rPr lang="en-US" dirty="0" err="1">
                <a:solidFill>
                  <a:srgbClr val="00B0F0"/>
                </a:solidFill>
              </a:rPr>
              <a:t>WebElement</a:t>
            </a:r>
            <a:r>
              <a:rPr lang="en-US" dirty="0">
                <a:solidFill>
                  <a:srgbClr val="00B0F0"/>
                </a:solidFill>
              </a:rPr>
              <a:t> apply(WebDriver driver) {</a:t>
            </a:r>
          </a:p>
          <a:p>
            <a:pPr marL="0" indent="0">
              <a:buNone/>
            </a:pPr>
            <a:r>
              <a:rPr lang="en-US" dirty="0">
                <a:solidFill>
                  <a:srgbClr val="00B0F0"/>
                </a:solidFill>
              </a:rPr>
              <a:t> </a:t>
            </a:r>
          </a:p>
          <a:p>
            <a:pPr marL="0" indent="0">
              <a:buNone/>
            </a:pPr>
            <a:r>
              <a:rPr lang="en-US" dirty="0">
                <a:solidFill>
                  <a:srgbClr val="00B0F0"/>
                </a:solidFill>
              </a:rPr>
              <a:t>    return </a:t>
            </a:r>
            <a:r>
              <a:rPr lang="en-US" dirty="0" err="1">
                <a:solidFill>
                  <a:srgbClr val="00B0F0"/>
                </a:solidFill>
              </a:rPr>
              <a:t>driver.findElement</a:t>
            </a:r>
            <a:r>
              <a:rPr lang="en-US" dirty="0">
                <a:solidFill>
                  <a:srgbClr val="00B0F0"/>
                </a:solidFill>
              </a:rPr>
              <a:t>(By.id("foo"));</a:t>
            </a:r>
          </a:p>
          <a:p>
            <a:pPr marL="0" indent="0">
              <a:buNone/>
            </a:pPr>
            <a:r>
              <a:rPr lang="en-US" dirty="0">
                <a:solidFill>
                  <a:srgbClr val="00B0F0"/>
                </a:solidFill>
              </a:rPr>
              <a:t> </a:t>
            </a:r>
          </a:p>
          <a:p>
            <a:pPr marL="0" indent="0">
              <a:buNone/>
            </a:pPr>
            <a:r>
              <a:rPr lang="en-US" dirty="0">
                <a:solidFill>
                  <a:srgbClr val="00B0F0"/>
                </a:solidFill>
              </a:rPr>
              <a:t>    }</a:t>
            </a:r>
          </a:p>
        </p:txBody>
      </p:sp>
    </p:spTree>
    <p:extLst>
      <p:ext uri="{BB962C8B-B14F-4D97-AF65-F5344CB8AC3E}">
        <p14:creationId xmlns:p14="http://schemas.microsoft.com/office/powerpoint/2010/main" val="95138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wait is the best to use in </a:t>
            </a:r>
            <a:r>
              <a:rPr lang="en-US" dirty="0" smtClean="0"/>
              <a:t>selenium?</a:t>
            </a:r>
            <a:r>
              <a:rPr lang="en-US" dirty="0"/>
              <a:t/>
            </a:r>
            <a:br>
              <a:rPr lang="en-US" dirty="0"/>
            </a:br>
            <a:endParaRPr lang="en-US" dirty="0"/>
          </a:p>
        </p:txBody>
      </p:sp>
      <p:sp>
        <p:nvSpPr>
          <p:cNvPr id="3" name="Content Placeholder 2"/>
          <p:cNvSpPr>
            <a:spLocks noGrp="1"/>
          </p:cNvSpPr>
          <p:nvPr>
            <p:ph idx="1"/>
          </p:nvPr>
        </p:nvSpPr>
        <p:spPr/>
        <p:txBody>
          <a:bodyPr/>
          <a:lstStyle/>
          <a:p>
            <a:pPr lvl="1"/>
            <a:r>
              <a:rPr lang="en-US" dirty="0" smtClean="0"/>
              <a:t>Explicit wait</a:t>
            </a:r>
          </a:p>
          <a:p>
            <a:pPr lvl="1"/>
            <a:r>
              <a:rPr lang="en-US" dirty="0" smtClean="0"/>
              <a:t>Why?</a:t>
            </a:r>
          </a:p>
          <a:p>
            <a:pPr lvl="2"/>
            <a:r>
              <a:rPr lang="en-US" dirty="0" smtClean="0"/>
              <a:t>Never slow down automation</a:t>
            </a:r>
          </a:p>
          <a:p>
            <a:pPr lvl="2"/>
            <a:r>
              <a:rPr lang="en-US" dirty="0" smtClean="0"/>
              <a:t>Use only my desire element as usually wait issue usually occur one or few elements</a:t>
            </a:r>
            <a:endParaRPr lang="en-US" dirty="0"/>
          </a:p>
        </p:txBody>
      </p:sp>
    </p:spTree>
    <p:extLst>
      <p:ext uri="{BB962C8B-B14F-4D97-AF65-F5344CB8AC3E}">
        <p14:creationId xmlns:p14="http://schemas.microsoft.com/office/powerpoint/2010/main" val="275006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 coding wait</a:t>
            </a:r>
            <a:endParaRPr lang="en-US" dirty="0"/>
          </a:p>
        </p:txBody>
      </p:sp>
      <p:sp>
        <p:nvSpPr>
          <p:cNvPr id="3" name="Content Placeholder 2"/>
          <p:cNvSpPr>
            <a:spLocks noGrp="1"/>
          </p:cNvSpPr>
          <p:nvPr>
            <p:ph idx="1"/>
          </p:nvPr>
        </p:nvSpPr>
        <p:spPr/>
        <p:txBody>
          <a:bodyPr/>
          <a:lstStyle/>
          <a:p>
            <a:r>
              <a:rPr lang="en-US" dirty="0" err="1" smtClean="0"/>
              <a:t>Thread.sleep</a:t>
            </a:r>
            <a:endParaRPr lang="en-US" dirty="0" smtClean="0"/>
          </a:p>
          <a:p>
            <a:r>
              <a:rPr lang="en-US" dirty="0" err="1" smtClean="0"/>
              <a:t>TimeUnit.sleep</a:t>
            </a:r>
            <a:endParaRPr lang="en-US" dirty="0" smtClean="0"/>
          </a:p>
          <a:p>
            <a:endParaRPr lang="en-US" dirty="0" smtClean="0"/>
          </a:p>
          <a:p>
            <a:r>
              <a:rPr lang="en-US" dirty="0" smtClean="0"/>
              <a:t>Advantage:</a:t>
            </a:r>
          </a:p>
          <a:p>
            <a:pPr lvl="1"/>
            <a:r>
              <a:rPr lang="en-US" dirty="0" smtClean="0"/>
              <a:t>No matter what it will wait until time finished</a:t>
            </a:r>
            <a:endParaRPr lang="en-US" dirty="0"/>
          </a:p>
          <a:p>
            <a:r>
              <a:rPr lang="en-US" dirty="0" smtClean="0"/>
              <a:t>Disadvantage:</a:t>
            </a:r>
          </a:p>
          <a:p>
            <a:pPr lvl="1"/>
            <a:r>
              <a:rPr lang="en-US" dirty="0" smtClean="0"/>
              <a:t>Wait until time finished even if element is active</a:t>
            </a:r>
            <a:endParaRPr lang="en-US" dirty="0"/>
          </a:p>
        </p:txBody>
      </p:sp>
    </p:spTree>
    <p:extLst>
      <p:ext uri="{BB962C8B-B14F-4D97-AF65-F5344CB8AC3E}">
        <p14:creationId xmlns:p14="http://schemas.microsoft.com/office/powerpoint/2010/main" val="359127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Automation Challenges</a:t>
            </a:r>
            <a:endParaRPr lang="en-US" dirty="0"/>
          </a:p>
        </p:txBody>
      </p:sp>
      <p:sp>
        <p:nvSpPr>
          <p:cNvPr id="3" name="Content Placeholder 2"/>
          <p:cNvSpPr>
            <a:spLocks noGrp="1"/>
          </p:cNvSpPr>
          <p:nvPr>
            <p:ph idx="1"/>
          </p:nvPr>
        </p:nvSpPr>
        <p:spPr/>
        <p:txBody>
          <a:bodyPr/>
          <a:lstStyle/>
          <a:p>
            <a:r>
              <a:rPr lang="en-US" dirty="0" smtClean="0">
                <a:solidFill>
                  <a:srgbClr val="00B0F0"/>
                </a:solidFill>
              </a:rPr>
              <a:t>Wait issue Synchronization of automation script with application</a:t>
            </a:r>
          </a:p>
          <a:p>
            <a:r>
              <a:rPr lang="en-US" dirty="0" smtClean="0"/>
              <a:t>Maintenance of script</a:t>
            </a:r>
          </a:p>
          <a:p>
            <a:r>
              <a:rPr lang="en-US" dirty="0" err="1" smtClean="0"/>
              <a:t>Xpath</a:t>
            </a:r>
            <a:r>
              <a:rPr lang="en-US" dirty="0" smtClean="0"/>
              <a:t> handling – </a:t>
            </a:r>
          </a:p>
          <a:p>
            <a:pPr lvl="1"/>
            <a:r>
              <a:rPr lang="en-US" dirty="0" smtClean="0"/>
              <a:t>Dynamic object</a:t>
            </a:r>
          </a:p>
          <a:p>
            <a:pPr lvl="1"/>
            <a:r>
              <a:rPr lang="en-US" dirty="0" smtClean="0"/>
              <a:t>If locator value change frequently</a:t>
            </a:r>
          </a:p>
          <a:p>
            <a:endParaRPr lang="en-US" dirty="0"/>
          </a:p>
        </p:txBody>
      </p:sp>
    </p:spTree>
    <p:extLst>
      <p:ext uri="{BB962C8B-B14F-4D97-AF65-F5344CB8AC3E}">
        <p14:creationId xmlns:p14="http://schemas.microsoft.com/office/powerpoint/2010/main" val="379232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Selenium.setSpeed</a:t>
            </a:r>
            <a:endParaRPr lang="en-US" dirty="0"/>
          </a:p>
        </p:txBody>
      </p:sp>
      <p:sp>
        <p:nvSpPr>
          <p:cNvPr id="3" name="Content Placeholder 2"/>
          <p:cNvSpPr>
            <a:spLocks noGrp="1"/>
          </p:cNvSpPr>
          <p:nvPr>
            <p:ph idx="1"/>
          </p:nvPr>
        </p:nvSpPr>
        <p:spPr>
          <a:xfrm>
            <a:off x="1103312" y="1524000"/>
            <a:ext cx="8946541" cy="5061527"/>
          </a:xfrm>
        </p:spPr>
        <p:txBody>
          <a:bodyPr>
            <a:normAutofit fontScale="85000" lnSpcReduction="20000"/>
          </a:bodyPr>
          <a:lstStyle/>
          <a:p>
            <a:r>
              <a:rPr lang="en-US" dirty="0"/>
              <a:t>we want to set a delay time 2000 for each of these, defining </a:t>
            </a:r>
            <a:r>
              <a:rPr lang="en-US" dirty="0" err="1"/>
              <a:t>setSpeed</a:t>
            </a:r>
            <a:r>
              <a:rPr lang="en-US" dirty="0"/>
              <a:t>() method once will accomplish the task something like below:</a:t>
            </a:r>
          </a:p>
          <a:p>
            <a:endParaRPr lang="en-US" dirty="0"/>
          </a:p>
          <a:p>
            <a:r>
              <a:rPr lang="en-US" dirty="0" err="1"/>
              <a:t>selenium.setSpeed</a:t>
            </a:r>
            <a:r>
              <a:rPr lang="en-US" dirty="0"/>
              <a:t>("2000");</a:t>
            </a:r>
          </a:p>
          <a:p>
            <a:r>
              <a:rPr lang="en-US" dirty="0"/>
              <a:t>Operation 1 </a:t>
            </a:r>
          </a:p>
          <a:p>
            <a:r>
              <a:rPr lang="en-US" dirty="0"/>
              <a:t>Operation 2 </a:t>
            </a:r>
          </a:p>
          <a:p>
            <a:r>
              <a:rPr lang="en-US" dirty="0"/>
              <a:t>Operation 3 </a:t>
            </a:r>
          </a:p>
          <a:p>
            <a:r>
              <a:rPr lang="en-US" dirty="0"/>
              <a:t>But if we use </a:t>
            </a:r>
            <a:r>
              <a:rPr lang="en-US" dirty="0" err="1"/>
              <a:t>Thread.sleep</a:t>
            </a:r>
            <a:r>
              <a:rPr lang="en-US" dirty="0"/>
              <a:t>(), it will be something like below:</a:t>
            </a:r>
          </a:p>
          <a:p>
            <a:endParaRPr lang="en-US" dirty="0"/>
          </a:p>
          <a:p>
            <a:r>
              <a:rPr lang="en-US" dirty="0" err="1"/>
              <a:t>Thread.sleep</a:t>
            </a:r>
            <a:r>
              <a:rPr lang="en-US" dirty="0"/>
              <a:t>(2000); </a:t>
            </a:r>
          </a:p>
          <a:p>
            <a:r>
              <a:rPr lang="en-US" dirty="0"/>
              <a:t>Operation 1 </a:t>
            </a:r>
          </a:p>
          <a:p>
            <a:r>
              <a:rPr lang="en-US" dirty="0" err="1"/>
              <a:t>Thread.sleep</a:t>
            </a:r>
            <a:r>
              <a:rPr lang="en-US" dirty="0"/>
              <a:t>(2000); </a:t>
            </a:r>
          </a:p>
          <a:p>
            <a:r>
              <a:rPr lang="en-US" dirty="0"/>
              <a:t>Operation 2 </a:t>
            </a:r>
          </a:p>
          <a:p>
            <a:r>
              <a:rPr lang="en-US" dirty="0" err="1"/>
              <a:t>Thread.sleep</a:t>
            </a:r>
            <a:r>
              <a:rPr lang="en-US" dirty="0"/>
              <a:t>(2000); </a:t>
            </a:r>
          </a:p>
          <a:p>
            <a:r>
              <a:rPr lang="en-US" dirty="0"/>
              <a:t>Operation 3 </a:t>
            </a:r>
          </a:p>
        </p:txBody>
      </p:sp>
    </p:spTree>
    <p:extLst>
      <p:ext uri="{BB962C8B-B14F-4D97-AF65-F5344CB8AC3E}">
        <p14:creationId xmlns:p14="http://schemas.microsoft.com/office/powerpoint/2010/main" val="96567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Pageloadtimeout</a:t>
            </a:r>
            <a:endParaRPr lang="en-US" dirty="0"/>
          </a:p>
        </p:txBody>
      </p:sp>
      <p:sp>
        <p:nvSpPr>
          <p:cNvPr id="3" name="Content Placeholder 2"/>
          <p:cNvSpPr>
            <a:spLocks noGrp="1"/>
          </p:cNvSpPr>
          <p:nvPr>
            <p:ph idx="1"/>
          </p:nvPr>
        </p:nvSpPr>
        <p:spPr/>
        <p:txBody>
          <a:bodyPr/>
          <a:lstStyle/>
          <a:p>
            <a:r>
              <a:rPr lang="en-US" dirty="0" err="1"/>
              <a:t>driver.manage</a:t>
            </a:r>
            <a:r>
              <a:rPr lang="en-US" dirty="0"/>
              <a:t>().timeouts().</a:t>
            </a:r>
            <a:r>
              <a:rPr lang="en-US" dirty="0" err="1"/>
              <a:t>pageLoadTimeout</a:t>
            </a:r>
            <a:r>
              <a:rPr lang="en-US" dirty="0"/>
              <a:t>(4, </a:t>
            </a:r>
            <a:r>
              <a:rPr lang="en-US" dirty="0" err="1"/>
              <a:t>TimeUnit.SECONDS</a:t>
            </a:r>
            <a:r>
              <a:rPr lang="en-US" dirty="0" smtClean="0"/>
              <a:t>);</a:t>
            </a:r>
          </a:p>
          <a:p>
            <a:endParaRPr lang="en-US" dirty="0"/>
          </a:p>
          <a:p>
            <a:r>
              <a:rPr lang="en-US" dirty="0" smtClean="0"/>
              <a:t>Like implicit wait </a:t>
            </a:r>
          </a:p>
          <a:p>
            <a:r>
              <a:rPr lang="en-US" dirty="0" smtClean="0"/>
              <a:t>Wait until whole page elements loaded</a:t>
            </a:r>
            <a:endParaRPr lang="en-US" dirty="0"/>
          </a:p>
        </p:txBody>
      </p:sp>
    </p:spTree>
    <p:extLst>
      <p:ext uri="{BB962C8B-B14F-4D97-AF65-F5344CB8AC3E}">
        <p14:creationId xmlns:p14="http://schemas.microsoft.com/office/powerpoint/2010/main" val="3132970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410" y="4230255"/>
            <a:ext cx="8825657" cy="1396871"/>
          </a:xfrm>
        </p:spPr>
        <p:txBody>
          <a:bodyPr/>
          <a:lstStyle/>
          <a:p>
            <a:r>
              <a:rPr lang="en-US" b="1" u="sng" dirty="0" smtClean="0">
                <a:solidFill>
                  <a:schemeClr val="tx1"/>
                </a:solidFill>
              </a:rPr>
              <a:t>Faster is better but sometime you need to wait to prevent test failed </a:t>
            </a:r>
            <a:endParaRPr lang="en-US" b="1" u="sng" dirty="0">
              <a:solidFill>
                <a:schemeClr val="tx1"/>
              </a:solidFill>
            </a:endParaRPr>
          </a:p>
        </p:txBody>
      </p:sp>
      <p:pic>
        <p:nvPicPr>
          <p:cNvPr id="6" name="Picture 5"/>
          <p:cNvPicPr>
            <a:picLocks noChangeAspect="1"/>
          </p:cNvPicPr>
          <p:nvPr/>
        </p:nvPicPr>
        <p:blipFill>
          <a:blip r:embed="rId2"/>
          <a:stretch>
            <a:fillRect/>
          </a:stretch>
        </p:blipFill>
        <p:spPr>
          <a:xfrm>
            <a:off x="1985818" y="204504"/>
            <a:ext cx="3048000" cy="3810000"/>
          </a:xfrm>
          <a:prstGeom prst="rect">
            <a:avLst/>
          </a:prstGeom>
        </p:spPr>
      </p:pic>
      <p:pic>
        <p:nvPicPr>
          <p:cNvPr id="7" name="Picture 6"/>
          <p:cNvPicPr>
            <a:picLocks noChangeAspect="1"/>
          </p:cNvPicPr>
          <p:nvPr/>
        </p:nvPicPr>
        <p:blipFill>
          <a:blip r:embed="rId3"/>
          <a:stretch>
            <a:fillRect/>
          </a:stretch>
        </p:blipFill>
        <p:spPr>
          <a:xfrm>
            <a:off x="5033818" y="204504"/>
            <a:ext cx="3810000" cy="3810000"/>
          </a:xfrm>
          <a:prstGeom prst="rect">
            <a:avLst/>
          </a:prstGeom>
        </p:spPr>
      </p:pic>
    </p:spTree>
    <p:extLst>
      <p:ext uri="{BB962C8B-B14F-4D97-AF65-F5344CB8AC3E}">
        <p14:creationId xmlns:p14="http://schemas.microsoft.com/office/powerpoint/2010/main" val="182061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solidFill>
                  <a:srgbClr val="00B0F0"/>
                </a:solidFill>
              </a:rPr>
              <a:t>Application</a:t>
            </a:r>
            <a:r>
              <a:rPr lang="en-US" sz="3100" b="1" dirty="0">
                <a:solidFill>
                  <a:srgbClr val="00B0F0"/>
                </a:solidFill>
              </a:rPr>
              <a:t> </a:t>
            </a:r>
            <a:r>
              <a:rPr lang="en-US" sz="3100" b="1" dirty="0" smtClean="0">
                <a:solidFill>
                  <a:srgbClr val="00B0F0"/>
                </a:solidFill>
              </a:rPr>
              <a:t> </a:t>
            </a:r>
            <a:r>
              <a:rPr lang="en-US" sz="3100" b="1" dirty="0">
                <a:solidFill>
                  <a:srgbClr val="00B0F0"/>
                </a:solidFill>
              </a:rPr>
              <a:t>not able to load elements </a:t>
            </a:r>
            <a:r>
              <a:rPr lang="en-US" sz="3100" b="1" dirty="0" smtClean="0">
                <a:solidFill>
                  <a:srgbClr val="00B0F0"/>
                </a:solidFill>
              </a:rPr>
              <a:t/>
            </a:r>
            <a:br>
              <a:rPr lang="en-US" sz="3100" b="1" dirty="0" smtClean="0">
                <a:solidFill>
                  <a:srgbClr val="00B0F0"/>
                </a:solidFill>
              </a:rPr>
            </a:br>
            <a:r>
              <a:rPr lang="en-US" sz="3100" b="1" dirty="0" smtClean="0">
                <a:solidFill>
                  <a:srgbClr val="00B0F0"/>
                </a:solidFill>
              </a:rPr>
              <a:t>due </a:t>
            </a:r>
            <a:r>
              <a:rPr lang="en-US" sz="3100" b="1" dirty="0">
                <a:solidFill>
                  <a:srgbClr val="00B0F0"/>
                </a:solidFill>
              </a:rPr>
              <a:t>to below </a:t>
            </a:r>
            <a:r>
              <a:rPr lang="en-US" sz="3100" b="1" dirty="0" smtClean="0">
                <a:solidFill>
                  <a:srgbClr val="00B0F0"/>
                </a:solidFill>
              </a:rPr>
              <a:t>issues</a:t>
            </a:r>
            <a:r>
              <a:rPr lang="en-US" dirty="0"/>
              <a:t/>
            </a:r>
            <a:br>
              <a:rPr lang="en-US" dirty="0"/>
            </a:br>
            <a:endParaRPr lang="en-US" dirty="0"/>
          </a:p>
        </p:txBody>
      </p:sp>
      <p:sp>
        <p:nvSpPr>
          <p:cNvPr id="3" name="Content Placeholder 2"/>
          <p:cNvSpPr>
            <a:spLocks noGrp="1"/>
          </p:cNvSpPr>
          <p:nvPr>
            <p:ph idx="1"/>
          </p:nvPr>
        </p:nvSpPr>
        <p:spPr/>
        <p:txBody>
          <a:bodyPr/>
          <a:lstStyle/>
          <a:p>
            <a:pPr lvl="0" fontAlgn="base"/>
            <a:r>
              <a:rPr lang="en-US" dirty="0" smtClean="0"/>
              <a:t>Network </a:t>
            </a:r>
            <a:r>
              <a:rPr lang="en-US" dirty="0"/>
              <a:t>issue</a:t>
            </a:r>
          </a:p>
          <a:p>
            <a:pPr lvl="0" fontAlgn="base"/>
            <a:r>
              <a:rPr lang="en-US" dirty="0"/>
              <a:t>Application </a:t>
            </a:r>
            <a:r>
              <a:rPr lang="en-US" dirty="0" smtClean="0"/>
              <a:t>issues</a:t>
            </a:r>
          </a:p>
          <a:p>
            <a:pPr lvl="0" fontAlgn="base"/>
            <a:r>
              <a:rPr lang="en-US" dirty="0" smtClean="0"/>
              <a:t>Internet slow down</a:t>
            </a:r>
            <a:endParaRPr lang="en-US" dirty="0"/>
          </a:p>
          <a:p>
            <a:pPr lvl="0" fontAlgn="base"/>
            <a:r>
              <a:rPr lang="en-US" dirty="0"/>
              <a:t>Browser stopping JavaScript call</a:t>
            </a:r>
          </a:p>
          <a:p>
            <a:endParaRPr lang="en-US" dirty="0"/>
          </a:p>
        </p:txBody>
      </p:sp>
    </p:spTree>
    <p:extLst>
      <p:ext uri="{BB962C8B-B14F-4D97-AF65-F5344CB8AC3E}">
        <p14:creationId xmlns:p14="http://schemas.microsoft.com/office/powerpoint/2010/main" val="117423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loading spinning effect</a:t>
            </a:r>
            <a:endParaRPr lang="en-US" dirty="0"/>
          </a:p>
        </p:txBody>
      </p:sp>
      <p:pic>
        <p:nvPicPr>
          <p:cNvPr id="1026" name="Picture 2" descr="Image result for application data loading spinning issu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7779" y="2052638"/>
            <a:ext cx="5038218"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3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wait time in selenium</a:t>
            </a:r>
            <a:endParaRPr lang="en-US" dirty="0"/>
          </a:p>
        </p:txBody>
      </p:sp>
      <p:sp>
        <p:nvSpPr>
          <p:cNvPr id="3" name="Content Placeholder 2"/>
          <p:cNvSpPr>
            <a:spLocks noGrp="1"/>
          </p:cNvSpPr>
          <p:nvPr>
            <p:ph idx="1"/>
          </p:nvPr>
        </p:nvSpPr>
        <p:spPr/>
        <p:txBody>
          <a:bodyPr/>
          <a:lstStyle/>
          <a:p>
            <a:r>
              <a:rPr lang="en-US" dirty="0" smtClean="0"/>
              <a:t>0 seconds</a:t>
            </a:r>
          </a:p>
          <a:p>
            <a:r>
              <a:rPr lang="en-US" dirty="0" smtClean="0"/>
              <a:t>But QTP has 10 sec</a:t>
            </a:r>
            <a:endParaRPr lang="en-US" dirty="0"/>
          </a:p>
        </p:txBody>
      </p:sp>
    </p:spTree>
    <p:extLst>
      <p:ext uri="{BB962C8B-B14F-4D97-AF65-F5344CB8AC3E}">
        <p14:creationId xmlns:p14="http://schemas.microsoft.com/office/powerpoint/2010/main" val="327672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stretch>
            <a:fillRect/>
          </a:stretch>
        </p:blipFill>
        <p:spPr>
          <a:xfrm>
            <a:off x="563418" y="387927"/>
            <a:ext cx="11135304" cy="6028892"/>
          </a:xfrm>
          <a:prstGeom prst="rect">
            <a:avLst/>
          </a:prstGeom>
        </p:spPr>
      </p:pic>
    </p:spTree>
    <p:extLst>
      <p:ext uri="{BB962C8B-B14F-4D97-AF65-F5344CB8AC3E}">
        <p14:creationId xmlns:p14="http://schemas.microsoft.com/office/powerpoint/2010/main" val="265945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Synchronization or wait statements: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Many kind of wait in selenium</a:t>
            </a:r>
            <a:endParaRPr lang="en-US" dirty="0"/>
          </a:p>
          <a:p>
            <a:pPr lvl="1"/>
            <a:r>
              <a:rPr lang="en-US" dirty="0" smtClean="0"/>
              <a:t>1)</a:t>
            </a:r>
            <a:r>
              <a:rPr lang="en-US" dirty="0" err="1" smtClean="0"/>
              <a:t>Implicite</a:t>
            </a:r>
            <a:endParaRPr lang="en-US" dirty="0"/>
          </a:p>
          <a:p>
            <a:pPr lvl="1"/>
            <a:r>
              <a:rPr lang="en-US" dirty="0"/>
              <a:t>2)</a:t>
            </a:r>
            <a:r>
              <a:rPr lang="en-US" dirty="0" err="1"/>
              <a:t>Explicite</a:t>
            </a:r>
            <a:endParaRPr lang="en-US" dirty="0"/>
          </a:p>
          <a:p>
            <a:pPr lvl="1"/>
            <a:r>
              <a:rPr lang="en-US" dirty="0"/>
              <a:t>3)Fluent</a:t>
            </a:r>
          </a:p>
          <a:p>
            <a:r>
              <a:rPr lang="en-US" dirty="0" smtClean="0"/>
              <a:t>Also can use </a:t>
            </a:r>
            <a:r>
              <a:rPr lang="en-US" dirty="0"/>
              <a:t>for synchronization: </a:t>
            </a:r>
            <a:endParaRPr lang="en-US" dirty="0" smtClean="0"/>
          </a:p>
          <a:p>
            <a:pPr lvl="1"/>
            <a:r>
              <a:rPr lang="en-US" dirty="0" err="1" smtClean="0"/>
              <a:t>Thread.sleep</a:t>
            </a:r>
            <a:r>
              <a:rPr lang="en-US" dirty="0" smtClean="0"/>
              <a:t>(time) </a:t>
            </a:r>
            <a:r>
              <a:rPr lang="en-US" dirty="0"/>
              <a:t>or </a:t>
            </a:r>
            <a:endParaRPr lang="en-US" dirty="0" smtClean="0"/>
          </a:p>
          <a:p>
            <a:pPr lvl="1"/>
            <a:r>
              <a:rPr lang="en-US" dirty="0" err="1" smtClean="0"/>
              <a:t>SetTimeout</a:t>
            </a:r>
            <a:endParaRPr lang="en-US" dirty="0"/>
          </a:p>
        </p:txBody>
      </p:sp>
    </p:spTree>
    <p:extLst>
      <p:ext uri="{BB962C8B-B14F-4D97-AF65-F5344CB8AC3E}">
        <p14:creationId xmlns:p14="http://schemas.microsoft.com/office/powerpoint/2010/main" val="21611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and when?</a:t>
            </a:r>
            <a:endParaRPr lang="en-US" dirty="0"/>
          </a:p>
        </p:txBody>
      </p:sp>
      <p:sp>
        <p:nvSpPr>
          <p:cNvPr id="3" name="Content Placeholder 2"/>
          <p:cNvSpPr>
            <a:spLocks noGrp="1"/>
          </p:cNvSpPr>
          <p:nvPr>
            <p:ph idx="1"/>
          </p:nvPr>
        </p:nvSpPr>
        <p:spPr>
          <a:xfrm>
            <a:off x="663275" y="1605776"/>
            <a:ext cx="10994760" cy="4886557"/>
          </a:xfrm>
        </p:spPr>
        <p:txBody>
          <a:bodyPr>
            <a:normAutofit/>
          </a:bodyPr>
          <a:lstStyle/>
          <a:p>
            <a:r>
              <a:rPr lang="en-US" dirty="0"/>
              <a:t>An element not being present at all in the DOM</a:t>
            </a:r>
            <a:r>
              <a:rPr lang="en-US" dirty="0" smtClean="0"/>
              <a:t>.</a:t>
            </a:r>
          </a:p>
          <a:p>
            <a:pPr lvl="1"/>
            <a:r>
              <a:rPr lang="en-US" dirty="0" smtClean="0">
                <a:solidFill>
                  <a:srgbClr val="00B0F0"/>
                </a:solidFill>
              </a:rPr>
              <a:t>Implicit wait</a:t>
            </a:r>
            <a:endParaRPr lang="en-US" dirty="0">
              <a:solidFill>
                <a:srgbClr val="00B0F0"/>
              </a:solidFill>
            </a:endParaRPr>
          </a:p>
          <a:p>
            <a:r>
              <a:rPr lang="en-US" dirty="0"/>
              <a:t>An element being present in the DOM but not visible</a:t>
            </a:r>
            <a:r>
              <a:rPr lang="en-US" dirty="0" smtClean="0"/>
              <a:t>.</a:t>
            </a:r>
          </a:p>
          <a:p>
            <a:pPr lvl="1"/>
            <a:r>
              <a:rPr lang="en-US" dirty="0" smtClean="0">
                <a:solidFill>
                  <a:srgbClr val="00B0F0"/>
                </a:solidFill>
              </a:rPr>
              <a:t>Explicit wait</a:t>
            </a:r>
            <a:endParaRPr lang="en-US" dirty="0">
              <a:solidFill>
                <a:srgbClr val="00B0F0"/>
              </a:solidFill>
            </a:endParaRPr>
          </a:p>
          <a:p>
            <a:r>
              <a:rPr lang="en-US" dirty="0"/>
              <a:t>An element being present in the DOM but not enabled. (i.e. clickable</a:t>
            </a:r>
            <a:r>
              <a:rPr lang="en-US" dirty="0" smtClean="0"/>
              <a:t>)</a:t>
            </a:r>
          </a:p>
          <a:p>
            <a:pPr lvl="1"/>
            <a:r>
              <a:rPr lang="en-US" dirty="0" smtClean="0">
                <a:solidFill>
                  <a:srgbClr val="00B0F0"/>
                </a:solidFill>
              </a:rPr>
              <a:t>Explicit wait</a:t>
            </a:r>
          </a:p>
          <a:p>
            <a:r>
              <a:rPr lang="en-US" dirty="0"/>
              <a:t>element which sometime appears in just 1 second and some time it takes minutes to </a:t>
            </a:r>
            <a:r>
              <a:rPr lang="en-US" dirty="0" smtClean="0"/>
              <a:t>appear</a:t>
            </a:r>
            <a:r>
              <a:rPr lang="en-US" dirty="0" smtClean="0">
                <a:sym typeface="Wingdings" panose="05000000000000000000" pitchFamily="2" charset="2"/>
              </a:rPr>
              <a:t> frequent check for element</a:t>
            </a:r>
            <a:endParaRPr lang="en-US" dirty="0" smtClean="0"/>
          </a:p>
          <a:p>
            <a:pPr lvl="1"/>
            <a:r>
              <a:rPr lang="en-US" dirty="0" smtClean="0">
                <a:solidFill>
                  <a:srgbClr val="00B0F0"/>
                </a:solidFill>
              </a:rPr>
              <a:t>Fluent wait</a:t>
            </a:r>
          </a:p>
          <a:p>
            <a:r>
              <a:rPr lang="en-US" dirty="0"/>
              <a:t>element </a:t>
            </a:r>
            <a:r>
              <a:rPr lang="en-US" dirty="0" smtClean="0"/>
              <a:t>need some exception handle.</a:t>
            </a:r>
            <a:endParaRPr lang="en-US" dirty="0"/>
          </a:p>
          <a:p>
            <a:pPr lvl="1"/>
            <a:r>
              <a:rPr lang="en-US" dirty="0">
                <a:solidFill>
                  <a:srgbClr val="00B0F0"/>
                </a:solidFill>
              </a:rPr>
              <a:t>Fluent wait</a:t>
            </a:r>
          </a:p>
          <a:p>
            <a:endParaRPr lang="en-US" dirty="0" smtClean="0"/>
          </a:p>
          <a:p>
            <a:pPr lvl="1"/>
            <a:endParaRPr lang="en-US" dirty="0"/>
          </a:p>
          <a:p>
            <a:endParaRPr lang="en-US" dirty="0"/>
          </a:p>
        </p:txBody>
      </p:sp>
    </p:spTree>
    <p:extLst>
      <p:ext uri="{BB962C8B-B14F-4D97-AF65-F5344CB8AC3E}">
        <p14:creationId xmlns:p14="http://schemas.microsoft.com/office/powerpoint/2010/main" val="214315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Implicit wait</a:t>
            </a:r>
            <a:r>
              <a:rPr lang="en-US" dirty="0"/>
              <a:t> --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Implicit mean internal wait &gt;&gt; wait until whole DOM HTML page load </a:t>
            </a:r>
          </a:p>
          <a:p>
            <a:r>
              <a:rPr lang="en-US" dirty="0" smtClean="0"/>
              <a:t>Work for whole script or all line of code</a:t>
            </a:r>
          </a:p>
          <a:p>
            <a:r>
              <a:rPr lang="en-US" dirty="0" smtClean="0">
                <a:solidFill>
                  <a:srgbClr val="00B0F0"/>
                </a:solidFill>
              </a:rPr>
              <a:t>Disadvantage:</a:t>
            </a:r>
          </a:p>
          <a:p>
            <a:pPr lvl="1"/>
            <a:r>
              <a:rPr lang="en-US" dirty="0" smtClean="0"/>
              <a:t>It will slowdown whole script or automation</a:t>
            </a:r>
          </a:p>
          <a:p>
            <a:pPr lvl="1"/>
            <a:r>
              <a:rPr lang="en-US" dirty="0" smtClean="0"/>
              <a:t>Cant use to wait for specific object property</a:t>
            </a:r>
          </a:p>
          <a:p>
            <a:pPr lvl="1"/>
            <a:r>
              <a:rPr lang="en-US" dirty="0" smtClean="0"/>
              <a:t>Cant handle exception</a:t>
            </a:r>
          </a:p>
          <a:p>
            <a:pPr lvl="1"/>
            <a:r>
              <a:rPr lang="en-US" dirty="0" smtClean="0"/>
              <a:t>Cant check again and again (check for specific time)</a:t>
            </a:r>
          </a:p>
          <a:p>
            <a:endParaRPr lang="en-US" dirty="0"/>
          </a:p>
        </p:txBody>
      </p:sp>
    </p:spTree>
    <p:extLst>
      <p:ext uri="{BB962C8B-B14F-4D97-AF65-F5344CB8AC3E}">
        <p14:creationId xmlns:p14="http://schemas.microsoft.com/office/powerpoint/2010/main" val="113554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625</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inherit</vt:lpstr>
      <vt:lpstr>Wingdings</vt:lpstr>
      <vt:lpstr>Wingdings 3</vt:lpstr>
      <vt:lpstr>Ion</vt:lpstr>
      <vt:lpstr>Wait or Synchronization</vt:lpstr>
      <vt:lpstr>Automation Challenges</vt:lpstr>
      <vt:lpstr>Application  not able to load elements  due to below issues </vt:lpstr>
      <vt:lpstr>Data loading spinning effect</vt:lpstr>
      <vt:lpstr>Default wait time in selenium</vt:lpstr>
      <vt:lpstr>PowerPoint Presentation</vt:lpstr>
      <vt:lpstr>Synchronization or wait statements: </vt:lpstr>
      <vt:lpstr>Why and when?</vt:lpstr>
      <vt:lpstr>Implicit wait --  </vt:lpstr>
      <vt:lpstr>Implicit wait code</vt:lpstr>
      <vt:lpstr>Explicit wait-- </vt:lpstr>
      <vt:lpstr>Explicit wait</vt:lpstr>
      <vt:lpstr>Explicit code</vt:lpstr>
      <vt:lpstr>ExpectedConditions.options below</vt:lpstr>
      <vt:lpstr>PowerPoint Presentation</vt:lpstr>
      <vt:lpstr>Fluent wait</vt:lpstr>
      <vt:lpstr>Code</vt:lpstr>
      <vt:lpstr>Which wait is the best to use in selenium? </vt:lpstr>
      <vt:lpstr>Hard coding wait</vt:lpstr>
      <vt:lpstr>Selenium.setSpeed</vt:lpstr>
      <vt:lpstr>Pageloadtimeout</vt:lpstr>
      <vt:lpstr>Faster is better but sometime you need to wait to prevent test failed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Wait or Synchronization</dc:title>
  <dc:creator>sarower ahmmed</dc:creator>
  <cp:lastModifiedBy>sarower ahmmed</cp:lastModifiedBy>
  <cp:revision>10</cp:revision>
  <dcterms:created xsi:type="dcterms:W3CDTF">2018-06-23T14:03:54Z</dcterms:created>
  <dcterms:modified xsi:type="dcterms:W3CDTF">2018-06-23T15:30:59Z</dcterms:modified>
</cp:coreProperties>
</file>