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93" r:id="rId3"/>
    <p:sldId id="304" r:id="rId4"/>
    <p:sldId id="280" r:id="rId5"/>
    <p:sldId id="305" r:id="rId6"/>
    <p:sldId id="303" r:id="rId7"/>
    <p:sldId id="266" r:id="rId8"/>
    <p:sldId id="290" r:id="rId9"/>
    <p:sldId id="295" r:id="rId10"/>
    <p:sldId id="259" r:id="rId11"/>
    <p:sldId id="306" r:id="rId12"/>
    <p:sldId id="328" r:id="rId13"/>
    <p:sldId id="329" r:id="rId14"/>
    <p:sldId id="330" r:id="rId15"/>
    <p:sldId id="331" r:id="rId16"/>
    <p:sldId id="332" r:id="rId17"/>
    <p:sldId id="333" r:id="rId18"/>
    <p:sldId id="334" r:id="rId19"/>
    <p:sldId id="335" r:id="rId20"/>
    <p:sldId id="318" r:id="rId21"/>
    <p:sldId id="319" r:id="rId22"/>
    <p:sldId id="320" r:id="rId23"/>
    <p:sldId id="321" r:id="rId24"/>
    <p:sldId id="322" r:id="rId25"/>
    <p:sldId id="323" r:id="rId26"/>
    <p:sldId id="324" r:id="rId27"/>
    <p:sldId id="325" r:id="rId28"/>
    <p:sldId id="326" r:id="rId29"/>
    <p:sldId id="327" r:id="rId30"/>
    <p:sldId id="313" r:id="rId31"/>
    <p:sldId id="314" r:id="rId32"/>
    <p:sldId id="315" r:id="rId33"/>
    <p:sldId id="316" r:id="rId34"/>
    <p:sldId id="317" r:id="rId35"/>
    <p:sldId id="257" r:id="rId36"/>
    <p:sldId id="258" r:id="rId37"/>
    <p:sldId id="260" r:id="rId38"/>
    <p:sldId id="264" r:id="rId39"/>
    <p:sldId id="262" r:id="rId40"/>
    <p:sldId id="263" r:id="rId41"/>
    <p:sldId id="261" r:id="rId42"/>
    <p:sldId id="265" r:id="rId43"/>
    <p:sldId id="267" r:id="rId44"/>
    <p:sldId id="278" r:id="rId45"/>
    <p:sldId id="277" r:id="rId46"/>
    <p:sldId id="285" r:id="rId47"/>
    <p:sldId id="279" r:id="rId48"/>
    <p:sldId id="287" r:id="rId49"/>
    <p:sldId id="281" r:id="rId50"/>
    <p:sldId id="297" r:id="rId51"/>
    <p:sldId id="288" r:id="rId52"/>
    <p:sldId id="291" r:id="rId53"/>
    <p:sldId id="284" r:id="rId54"/>
    <p:sldId id="286" r:id="rId55"/>
    <p:sldId id="282" r:id="rId56"/>
    <p:sldId id="294" r:id="rId57"/>
    <p:sldId id="289" r:id="rId58"/>
    <p:sldId id="271" r:id="rId59"/>
    <p:sldId id="272" r:id="rId60"/>
    <p:sldId id="273" r:id="rId61"/>
    <p:sldId id="300" r:id="rId62"/>
    <p:sldId id="301" r:id="rId63"/>
    <p:sldId id="298" r:id="rId64"/>
    <p:sldId id="299" r:id="rId65"/>
    <p:sldId id="270" r:id="rId66"/>
    <p:sldId id="274" r:id="rId67"/>
    <p:sldId id="275" r:id="rId68"/>
    <p:sldId id="276" r:id="rId69"/>
    <p:sldId id="302"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0081304-2202-4E8A-BD8D-CDDF0C77DD82}" type="datetimeFigureOut">
              <a:rPr lang="en-US" smtClean="0"/>
              <a:t>7/3/2018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108F6C3-847C-4166-B700-89A96E4F743C}" type="slidenum">
              <a:rPr lang="en-US" smtClean="0"/>
              <a:t>‹#›</a:t>
            </a:fld>
            <a:endParaRPr lang="en-US"/>
          </a:p>
        </p:txBody>
      </p:sp>
    </p:spTree>
    <p:extLst>
      <p:ext uri="{BB962C8B-B14F-4D97-AF65-F5344CB8AC3E}">
        <p14:creationId xmlns:p14="http://schemas.microsoft.com/office/powerpoint/2010/main" val="2661612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081304-2202-4E8A-BD8D-CDDF0C77DD82}" type="datetimeFigureOut">
              <a:rPr lang="en-US" smtClean="0"/>
              <a:t>7/3/2018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8F6C3-847C-4166-B700-89A96E4F743C}" type="slidenum">
              <a:rPr lang="en-US" smtClean="0"/>
              <a:t>‹#›</a:t>
            </a:fld>
            <a:endParaRPr lang="en-US"/>
          </a:p>
        </p:txBody>
      </p:sp>
    </p:spTree>
    <p:extLst>
      <p:ext uri="{BB962C8B-B14F-4D97-AF65-F5344CB8AC3E}">
        <p14:creationId xmlns:p14="http://schemas.microsoft.com/office/powerpoint/2010/main" val="2477292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081304-2202-4E8A-BD8D-CDDF0C77DD82}" type="datetimeFigureOut">
              <a:rPr lang="en-US" smtClean="0"/>
              <a:t>7/3/2018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8F6C3-847C-4166-B700-89A96E4F743C}" type="slidenum">
              <a:rPr lang="en-US" smtClean="0"/>
              <a:t>‹#›</a:t>
            </a:fld>
            <a:endParaRPr lang="en-US"/>
          </a:p>
        </p:txBody>
      </p:sp>
    </p:spTree>
    <p:extLst>
      <p:ext uri="{BB962C8B-B14F-4D97-AF65-F5344CB8AC3E}">
        <p14:creationId xmlns:p14="http://schemas.microsoft.com/office/powerpoint/2010/main" val="1735351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081304-2202-4E8A-BD8D-CDDF0C77DD82}" type="datetimeFigureOut">
              <a:rPr lang="en-US" smtClean="0"/>
              <a:t>7/3/2018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8F6C3-847C-4166-B700-89A96E4F743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08760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081304-2202-4E8A-BD8D-CDDF0C77DD82}" type="datetimeFigureOut">
              <a:rPr lang="en-US" smtClean="0"/>
              <a:t>7/3/2018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8F6C3-847C-4166-B700-89A96E4F743C}" type="slidenum">
              <a:rPr lang="en-US" smtClean="0"/>
              <a:t>‹#›</a:t>
            </a:fld>
            <a:endParaRPr lang="en-US"/>
          </a:p>
        </p:txBody>
      </p:sp>
    </p:spTree>
    <p:extLst>
      <p:ext uri="{BB962C8B-B14F-4D97-AF65-F5344CB8AC3E}">
        <p14:creationId xmlns:p14="http://schemas.microsoft.com/office/powerpoint/2010/main" val="1209086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0081304-2202-4E8A-BD8D-CDDF0C77DD82}" type="datetimeFigureOut">
              <a:rPr lang="en-US" smtClean="0"/>
              <a:t>7/3/2018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08F6C3-847C-4166-B700-89A96E4F743C}" type="slidenum">
              <a:rPr lang="en-US" smtClean="0"/>
              <a:t>‹#›</a:t>
            </a:fld>
            <a:endParaRPr lang="en-US"/>
          </a:p>
        </p:txBody>
      </p:sp>
    </p:spTree>
    <p:extLst>
      <p:ext uri="{BB962C8B-B14F-4D97-AF65-F5344CB8AC3E}">
        <p14:creationId xmlns:p14="http://schemas.microsoft.com/office/powerpoint/2010/main" val="2821591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0081304-2202-4E8A-BD8D-CDDF0C77DD82}" type="datetimeFigureOut">
              <a:rPr lang="en-US" smtClean="0"/>
              <a:t>7/3/2018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08F6C3-847C-4166-B700-89A96E4F743C}" type="slidenum">
              <a:rPr lang="en-US" smtClean="0"/>
              <a:t>‹#›</a:t>
            </a:fld>
            <a:endParaRPr lang="en-US"/>
          </a:p>
        </p:txBody>
      </p:sp>
    </p:spTree>
    <p:extLst>
      <p:ext uri="{BB962C8B-B14F-4D97-AF65-F5344CB8AC3E}">
        <p14:creationId xmlns:p14="http://schemas.microsoft.com/office/powerpoint/2010/main" val="1471640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081304-2202-4E8A-BD8D-CDDF0C77DD82}" type="datetimeFigureOut">
              <a:rPr lang="en-US" smtClean="0"/>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8F6C3-847C-4166-B700-89A96E4F743C}" type="slidenum">
              <a:rPr lang="en-US" smtClean="0"/>
              <a:t>‹#›</a:t>
            </a:fld>
            <a:endParaRPr lang="en-US"/>
          </a:p>
        </p:txBody>
      </p:sp>
    </p:spTree>
    <p:extLst>
      <p:ext uri="{BB962C8B-B14F-4D97-AF65-F5344CB8AC3E}">
        <p14:creationId xmlns:p14="http://schemas.microsoft.com/office/powerpoint/2010/main" val="2248046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081304-2202-4E8A-BD8D-CDDF0C77DD82}" type="datetimeFigureOut">
              <a:rPr lang="en-US" smtClean="0"/>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8F6C3-847C-4166-B700-89A96E4F743C}" type="slidenum">
              <a:rPr lang="en-US" smtClean="0"/>
              <a:t>‹#›</a:t>
            </a:fld>
            <a:endParaRPr lang="en-US"/>
          </a:p>
        </p:txBody>
      </p:sp>
    </p:spTree>
    <p:extLst>
      <p:ext uri="{BB962C8B-B14F-4D97-AF65-F5344CB8AC3E}">
        <p14:creationId xmlns:p14="http://schemas.microsoft.com/office/powerpoint/2010/main" val="2624824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081304-2202-4E8A-BD8D-CDDF0C77DD82}" type="datetimeFigureOut">
              <a:rPr lang="en-US" smtClean="0"/>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8F6C3-847C-4166-B700-89A96E4F743C}" type="slidenum">
              <a:rPr lang="en-US" smtClean="0"/>
              <a:t>‹#›</a:t>
            </a:fld>
            <a:endParaRPr lang="en-US"/>
          </a:p>
        </p:txBody>
      </p:sp>
    </p:spTree>
    <p:extLst>
      <p:ext uri="{BB962C8B-B14F-4D97-AF65-F5344CB8AC3E}">
        <p14:creationId xmlns:p14="http://schemas.microsoft.com/office/powerpoint/2010/main" val="91261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081304-2202-4E8A-BD8D-CDDF0C77DD82}" type="datetimeFigureOut">
              <a:rPr lang="en-US" smtClean="0"/>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8F6C3-847C-4166-B700-89A96E4F743C}" type="slidenum">
              <a:rPr lang="en-US" smtClean="0"/>
              <a:t>‹#›</a:t>
            </a:fld>
            <a:endParaRPr lang="en-US"/>
          </a:p>
        </p:txBody>
      </p:sp>
    </p:spTree>
    <p:extLst>
      <p:ext uri="{BB962C8B-B14F-4D97-AF65-F5344CB8AC3E}">
        <p14:creationId xmlns:p14="http://schemas.microsoft.com/office/powerpoint/2010/main" val="3619653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081304-2202-4E8A-BD8D-CDDF0C77DD82}" type="datetimeFigureOut">
              <a:rPr lang="en-US" smtClean="0"/>
              <a:t>7/3/2018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8F6C3-847C-4166-B700-89A96E4F743C}" type="slidenum">
              <a:rPr lang="en-US" smtClean="0"/>
              <a:t>‹#›</a:t>
            </a:fld>
            <a:endParaRPr lang="en-US"/>
          </a:p>
        </p:txBody>
      </p:sp>
    </p:spTree>
    <p:extLst>
      <p:ext uri="{BB962C8B-B14F-4D97-AF65-F5344CB8AC3E}">
        <p14:creationId xmlns:p14="http://schemas.microsoft.com/office/powerpoint/2010/main" val="2329535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081304-2202-4E8A-BD8D-CDDF0C77DD82}" type="datetimeFigureOut">
              <a:rPr lang="en-US" smtClean="0"/>
              <a:t>7/3/2018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08F6C3-847C-4166-B700-89A96E4F743C}" type="slidenum">
              <a:rPr lang="en-US" smtClean="0"/>
              <a:t>‹#›</a:t>
            </a:fld>
            <a:endParaRPr lang="en-US"/>
          </a:p>
        </p:txBody>
      </p:sp>
    </p:spTree>
    <p:extLst>
      <p:ext uri="{BB962C8B-B14F-4D97-AF65-F5344CB8AC3E}">
        <p14:creationId xmlns:p14="http://schemas.microsoft.com/office/powerpoint/2010/main" val="2700006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081304-2202-4E8A-BD8D-CDDF0C77DD82}" type="datetimeFigureOut">
              <a:rPr lang="en-US" smtClean="0"/>
              <a:t>7/3/2018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08F6C3-847C-4166-B700-89A96E4F743C}" type="slidenum">
              <a:rPr lang="en-US" smtClean="0"/>
              <a:t>‹#›</a:t>
            </a:fld>
            <a:endParaRPr lang="en-US"/>
          </a:p>
        </p:txBody>
      </p:sp>
    </p:spTree>
    <p:extLst>
      <p:ext uri="{BB962C8B-B14F-4D97-AF65-F5344CB8AC3E}">
        <p14:creationId xmlns:p14="http://schemas.microsoft.com/office/powerpoint/2010/main" val="1018419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081304-2202-4E8A-BD8D-CDDF0C77DD82}" type="datetimeFigureOut">
              <a:rPr lang="en-US" smtClean="0"/>
              <a:t>7/3/2018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08F6C3-847C-4166-B700-89A96E4F743C}" type="slidenum">
              <a:rPr lang="en-US" smtClean="0"/>
              <a:t>‹#›</a:t>
            </a:fld>
            <a:endParaRPr lang="en-US"/>
          </a:p>
        </p:txBody>
      </p:sp>
    </p:spTree>
    <p:extLst>
      <p:ext uri="{BB962C8B-B14F-4D97-AF65-F5344CB8AC3E}">
        <p14:creationId xmlns:p14="http://schemas.microsoft.com/office/powerpoint/2010/main" val="233441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081304-2202-4E8A-BD8D-CDDF0C77DD82}" type="datetimeFigureOut">
              <a:rPr lang="en-US" smtClean="0"/>
              <a:t>7/3/2018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8F6C3-847C-4166-B700-89A96E4F743C}" type="slidenum">
              <a:rPr lang="en-US" smtClean="0"/>
              <a:t>‹#›</a:t>
            </a:fld>
            <a:endParaRPr lang="en-US"/>
          </a:p>
        </p:txBody>
      </p:sp>
    </p:spTree>
    <p:extLst>
      <p:ext uri="{BB962C8B-B14F-4D97-AF65-F5344CB8AC3E}">
        <p14:creationId xmlns:p14="http://schemas.microsoft.com/office/powerpoint/2010/main" val="2125849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081304-2202-4E8A-BD8D-CDDF0C77DD82}" type="datetimeFigureOut">
              <a:rPr lang="en-US" smtClean="0"/>
              <a:t>7/3/2018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8F6C3-847C-4166-B700-89A96E4F743C}" type="slidenum">
              <a:rPr lang="en-US" smtClean="0"/>
              <a:t>‹#›</a:t>
            </a:fld>
            <a:endParaRPr lang="en-US"/>
          </a:p>
        </p:txBody>
      </p:sp>
    </p:spTree>
    <p:extLst>
      <p:ext uri="{BB962C8B-B14F-4D97-AF65-F5344CB8AC3E}">
        <p14:creationId xmlns:p14="http://schemas.microsoft.com/office/powerpoint/2010/main" val="2746037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0081304-2202-4E8A-BD8D-CDDF0C77DD82}" type="datetimeFigureOut">
              <a:rPr lang="en-US" smtClean="0"/>
              <a:t>7/3/2018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108F6C3-847C-4166-B700-89A96E4F743C}" type="slidenum">
              <a:rPr lang="en-US" smtClean="0"/>
              <a:t>‹#›</a:t>
            </a:fld>
            <a:endParaRPr lang="en-US"/>
          </a:p>
        </p:txBody>
      </p:sp>
    </p:spTree>
    <p:extLst>
      <p:ext uri="{BB962C8B-B14F-4D97-AF65-F5344CB8AC3E}">
        <p14:creationId xmlns:p14="http://schemas.microsoft.com/office/powerpoint/2010/main" val="2977947338"/>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gif"/><Relationship Id="rId1" Type="http://schemas.openxmlformats.org/officeDocument/2006/relationships/slideLayout" Target="../slideLayouts/slideLayout4.xml"/><Relationship Id="rId5" Type="http://schemas.openxmlformats.org/officeDocument/2006/relationships/image" Target="../media/image10.jpg"/><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4471" y="591127"/>
            <a:ext cx="6462663" cy="3427980"/>
          </a:xfrm>
          <a:solidFill>
            <a:schemeClr val="accent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algn="r"/>
            <a:r>
              <a:rPr lang="en-US" sz="6000" dirty="0"/>
              <a:t>Abstraction</a:t>
            </a:r>
            <a:br>
              <a:rPr lang="en-US" sz="6000" dirty="0"/>
            </a:br>
            <a:r>
              <a:rPr lang="en-US" sz="6000" dirty="0">
                <a:solidFill>
                  <a:srgbClr val="FFC000"/>
                </a:solidFill>
              </a:rPr>
              <a:t>Encapsulation</a:t>
            </a:r>
            <a:r>
              <a:rPr lang="en-US" sz="6000" dirty="0" smtClean="0"/>
              <a:t/>
            </a:r>
            <a:br>
              <a:rPr lang="en-US" sz="6000" dirty="0" smtClean="0"/>
            </a:br>
            <a:r>
              <a:rPr lang="en-US" sz="6000" dirty="0" smtClean="0">
                <a:solidFill>
                  <a:schemeClr val="bg1"/>
                </a:solidFill>
              </a:rPr>
              <a:t>Abstract class</a:t>
            </a:r>
            <a:br>
              <a:rPr lang="en-US" sz="6000" dirty="0" smtClean="0">
                <a:solidFill>
                  <a:schemeClr val="bg1"/>
                </a:solidFill>
              </a:rPr>
            </a:br>
            <a:r>
              <a:rPr lang="en-US" sz="6000" dirty="0" smtClean="0">
                <a:solidFill>
                  <a:schemeClr val="bg1"/>
                </a:solidFill>
              </a:rPr>
              <a:t>Abstract method</a:t>
            </a:r>
            <a:endParaRPr lang="en-US" sz="6000" dirty="0">
              <a:solidFill>
                <a:schemeClr val="bg1"/>
              </a:solidFill>
            </a:endParaRPr>
          </a:p>
        </p:txBody>
      </p:sp>
      <p:sp>
        <p:nvSpPr>
          <p:cNvPr id="3" name="Subtitle 2"/>
          <p:cNvSpPr>
            <a:spLocks noGrp="1"/>
          </p:cNvSpPr>
          <p:nvPr>
            <p:ph type="subTitle" idx="1"/>
          </p:nvPr>
        </p:nvSpPr>
        <p:spPr>
          <a:xfrm>
            <a:off x="5895289" y="4664364"/>
            <a:ext cx="4141845" cy="630650"/>
          </a:xfrm>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Autofit/>
          </a:bodyPr>
          <a:lstStyle/>
          <a:p>
            <a:r>
              <a:rPr lang="en-US" sz="3600" b="1" dirty="0" smtClean="0">
                <a:solidFill>
                  <a:schemeClr val="bg1"/>
                </a:solidFill>
                <a:effectLst>
                  <a:outerShdw blurRad="38100" dist="38100" dir="2700000" algn="tl">
                    <a:srgbClr val="000000">
                      <a:alpha val="43137"/>
                    </a:srgbClr>
                  </a:outerShdw>
                </a:effectLst>
              </a:rPr>
              <a:t>Sarower Ahmmed</a:t>
            </a:r>
            <a:endParaRPr lang="en-US" sz="36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752440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844" y="426269"/>
            <a:ext cx="10865136" cy="6098301"/>
          </a:xfrm>
          <a:prstGeom prst="rect">
            <a:avLst/>
          </a:prstGeom>
          <a:ln w="228600" cap="sq" cmpd="thickThin">
            <a:solidFill>
              <a:srgbClr val="000000"/>
            </a:solidFill>
            <a:prstDash val="solid"/>
            <a:miter lim="800000"/>
          </a:ln>
          <a:effectLst>
            <a:innerShdw blurRad="76200">
              <a:srgbClr val="000000"/>
            </a:innerShdw>
          </a:effectLst>
        </p:spPr>
      </p:pic>
      <p:cxnSp>
        <p:nvCxnSpPr>
          <p:cNvPr id="3" name="Straight Arrow Connector 2"/>
          <p:cNvCxnSpPr/>
          <p:nvPr/>
        </p:nvCxnSpPr>
        <p:spPr>
          <a:xfrm>
            <a:off x="4837814" y="3317358"/>
            <a:ext cx="2254102" cy="10633"/>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779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 in java </a:t>
            </a:r>
            <a:endParaRPr lang="en-US" dirty="0"/>
          </a:p>
        </p:txBody>
      </p:sp>
      <p:sp>
        <p:nvSpPr>
          <p:cNvPr id="3" name="Content Placeholder 2"/>
          <p:cNvSpPr>
            <a:spLocks noGrp="1"/>
          </p:cNvSpPr>
          <p:nvPr>
            <p:ph idx="1"/>
          </p:nvPr>
        </p:nvSpPr>
        <p:spPr>
          <a:xfrm>
            <a:off x="1103312" y="2052918"/>
            <a:ext cx="10331306" cy="4195481"/>
          </a:xfrm>
        </p:spPr>
        <p:txBody>
          <a:bodyPr/>
          <a:lstStyle/>
          <a:p>
            <a:r>
              <a:rPr lang="en-US" dirty="0"/>
              <a:t>The word ‘polymorphism’ literally means ‘a state of having many shapes’ or ‘the capacity to take on different forms’. </a:t>
            </a:r>
            <a:endParaRPr lang="en-US" dirty="0" smtClean="0"/>
          </a:p>
          <a:p>
            <a:r>
              <a:rPr lang="en-US" dirty="0" smtClean="0">
                <a:solidFill>
                  <a:srgbClr val="00B0F0"/>
                </a:solidFill>
              </a:rPr>
              <a:t>Poly means many </a:t>
            </a:r>
          </a:p>
          <a:p>
            <a:r>
              <a:rPr lang="en-US" dirty="0" smtClean="0">
                <a:solidFill>
                  <a:srgbClr val="00B0F0"/>
                </a:solidFill>
              </a:rPr>
              <a:t>Morphism means form or structure</a:t>
            </a:r>
            <a:endParaRPr lang="en-US" dirty="0">
              <a:solidFill>
                <a:srgbClr val="00B0F0"/>
              </a:solidFill>
            </a:endParaRPr>
          </a:p>
          <a:p>
            <a:r>
              <a:rPr lang="en-US" dirty="0" smtClean="0"/>
              <a:t>Where to use different form/ polymorphism in java –</a:t>
            </a:r>
          </a:p>
          <a:p>
            <a:pPr lvl="1"/>
            <a:r>
              <a:rPr lang="en-US" dirty="0" smtClean="0"/>
              <a:t>Methods</a:t>
            </a:r>
          </a:p>
          <a:p>
            <a:pPr lvl="1"/>
            <a:r>
              <a:rPr lang="en-US" dirty="0" smtClean="0"/>
              <a:t>constructor</a:t>
            </a:r>
            <a:endParaRPr lang="en-US" dirty="0"/>
          </a:p>
          <a:p>
            <a:endParaRPr lang="en-US" dirty="0"/>
          </a:p>
        </p:txBody>
      </p:sp>
    </p:spTree>
    <p:extLst>
      <p:ext uri="{BB962C8B-B14F-4D97-AF65-F5344CB8AC3E}">
        <p14:creationId xmlns:p14="http://schemas.microsoft.com/office/powerpoint/2010/main" val="42060078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Polymorphism in Java has two types</a:t>
            </a:r>
            <a:endParaRPr lang="en-US" dirty="0"/>
          </a:p>
        </p:txBody>
      </p:sp>
      <p:sp>
        <p:nvSpPr>
          <p:cNvPr id="3" name="Content Placeholder 2"/>
          <p:cNvSpPr>
            <a:spLocks noGrp="1"/>
          </p:cNvSpPr>
          <p:nvPr>
            <p:ph idx="1"/>
          </p:nvPr>
        </p:nvSpPr>
        <p:spPr>
          <a:xfrm>
            <a:off x="1103312" y="1853248"/>
            <a:ext cx="9666288" cy="4395151"/>
          </a:xfrm>
        </p:spPr>
        <p:txBody>
          <a:bodyPr>
            <a:normAutofit fontScale="92500" lnSpcReduction="20000"/>
          </a:bodyPr>
          <a:lstStyle/>
          <a:p>
            <a:r>
              <a:rPr lang="en-US" dirty="0">
                <a:solidFill>
                  <a:srgbClr val="FFC000"/>
                </a:solidFill>
              </a:rPr>
              <a:t>Method overloading </a:t>
            </a:r>
            <a:r>
              <a:rPr lang="en-US" dirty="0" smtClean="0">
                <a:solidFill>
                  <a:srgbClr val="FFC000"/>
                </a:solidFill>
              </a:rPr>
              <a:t> or Compile </a:t>
            </a:r>
            <a:r>
              <a:rPr lang="en-US" dirty="0">
                <a:solidFill>
                  <a:srgbClr val="FFC000"/>
                </a:solidFill>
              </a:rPr>
              <a:t>time polymorphism (static binding) </a:t>
            </a:r>
            <a:r>
              <a:rPr lang="en-US" dirty="0"/>
              <a:t>and </a:t>
            </a:r>
            <a:endParaRPr lang="en-US" dirty="0" smtClean="0"/>
          </a:p>
          <a:p>
            <a:r>
              <a:rPr lang="en-US" dirty="0">
                <a:solidFill>
                  <a:srgbClr val="FFC000"/>
                </a:solidFill>
              </a:rPr>
              <a:t>method overriding </a:t>
            </a:r>
            <a:r>
              <a:rPr lang="en-US" dirty="0" smtClean="0">
                <a:solidFill>
                  <a:srgbClr val="FFC000"/>
                </a:solidFill>
              </a:rPr>
              <a:t> or Runtime </a:t>
            </a:r>
            <a:r>
              <a:rPr lang="en-US" dirty="0">
                <a:solidFill>
                  <a:srgbClr val="FFC000"/>
                </a:solidFill>
              </a:rPr>
              <a:t>polymorphism (dynamic binding). </a:t>
            </a:r>
          </a:p>
          <a:p>
            <a:r>
              <a:rPr lang="en-US" dirty="0" smtClean="0">
                <a:solidFill>
                  <a:srgbClr val="00B0F0"/>
                </a:solidFill>
              </a:rPr>
              <a:t>Overloading </a:t>
            </a:r>
          </a:p>
          <a:p>
            <a:pPr lvl="1"/>
            <a:r>
              <a:rPr lang="en-US" dirty="0" smtClean="0">
                <a:solidFill>
                  <a:srgbClr val="00B050"/>
                </a:solidFill>
              </a:rPr>
              <a:t>One class, </a:t>
            </a:r>
          </a:p>
          <a:p>
            <a:pPr lvl="1"/>
            <a:r>
              <a:rPr lang="en-US" dirty="0" smtClean="0">
                <a:solidFill>
                  <a:srgbClr val="00B0F0"/>
                </a:solidFill>
              </a:rPr>
              <a:t>Same method name</a:t>
            </a:r>
          </a:p>
          <a:p>
            <a:pPr lvl="1"/>
            <a:r>
              <a:rPr lang="en-US" dirty="0" smtClean="0">
                <a:solidFill>
                  <a:srgbClr val="FF0000"/>
                </a:solidFill>
              </a:rPr>
              <a:t>But parameter diff</a:t>
            </a:r>
          </a:p>
          <a:p>
            <a:r>
              <a:rPr lang="en-US" dirty="0" smtClean="0"/>
              <a:t>Overriding </a:t>
            </a:r>
          </a:p>
          <a:p>
            <a:pPr lvl="1"/>
            <a:r>
              <a:rPr lang="en-US" dirty="0" smtClean="0">
                <a:solidFill>
                  <a:srgbClr val="00B050"/>
                </a:solidFill>
              </a:rPr>
              <a:t>Two class</a:t>
            </a:r>
          </a:p>
          <a:p>
            <a:pPr lvl="1"/>
            <a:r>
              <a:rPr lang="en-US" dirty="0" smtClean="0"/>
              <a:t>Inheritance&gt;&gt; extends</a:t>
            </a:r>
          </a:p>
          <a:p>
            <a:pPr lvl="1"/>
            <a:r>
              <a:rPr lang="en-US" dirty="0" smtClean="0"/>
              <a:t>Same method name</a:t>
            </a:r>
          </a:p>
          <a:p>
            <a:pPr lvl="1"/>
            <a:r>
              <a:rPr lang="en-US" dirty="0" smtClean="0">
                <a:solidFill>
                  <a:srgbClr val="FF0000"/>
                </a:solidFill>
              </a:rPr>
              <a:t>But same parameter or diff parameter</a:t>
            </a:r>
            <a:endParaRPr lang="en-US" dirty="0">
              <a:solidFill>
                <a:srgbClr val="FF0000"/>
              </a:solidFill>
            </a:endParaRPr>
          </a:p>
        </p:txBody>
      </p:sp>
    </p:spTree>
    <p:extLst>
      <p:ext uri="{BB962C8B-B14F-4D97-AF65-F5344CB8AC3E}">
        <p14:creationId xmlns:p14="http://schemas.microsoft.com/office/powerpoint/2010/main" val="32241415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Overloading vs Overriding</a:t>
            </a:r>
            <a:endParaRPr lang="en-US"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6048" y="2225965"/>
            <a:ext cx="5398472" cy="2994724"/>
          </a:xfrm>
        </p:spPr>
      </p:pic>
      <p:pic>
        <p:nvPicPr>
          <p:cNvPr id="8" name="Content Placeholder 7"/>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9189929" y="2529296"/>
            <a:ext cx="2872762" cy="1915174"/>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1961" y="3936470"/>
            <a:ext cx="2867889" cy="2150917"/>
          </a:xfrm>
          <a:prstGeom prst="rect">
            <a:avLst/>
          </a:prstGeom>
          <a:ln w="571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6085" y="1547293"/>
            <a:ext cx="3019640" cy="2095166"/>
          </a:xfrm>
          <a:prstGeom prst="rect">
            <a:avLst/>
          </a:prstGeom>
          <a:ln w="76200">
            <a:solidFill>
              <a:schemeClr val="tx1"/>
            </a:solidFill>
          </a:ln>
        </p:spPr>
      </p:pic>
    </p:spTree>
    <p:extLst>
      <p:ext uri="{BB962C8B-B14F-4D97-AF65-F5344CB8AC3E}">
        <p14:creationId xmlns:p14="http://schemas.microsoft.com/office/powerpoint/2010/main" val="221701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00B0F0"/>
                </a:solidFill>
              </a:rPr>
              <a:t>Overloading </a:t>
            </a:r>
            <a:r>
              <a:rPr lang="en-US" dirty="0" smtClean="0">
                <a:solidFill>
                  <a:srgbClr val="FFC000"/>
                </a:solidFill>
              </a:rPr>
              <a:t>or </a:t>
            </a:r>
            <a:r>
              <a:rPr lang="en-US" dirty="0">
                <a:solidFill>
                  <a:srgbClr val="FFC000"/>
                </a:solidFill>
              </a:rPr>
              <a:t>Compile time </a:t>
            </a:r>
            <a:r>
              <a:rPr lang="en-US" dirty="0" smtClean="0">
                <a:solidFill>
                  <a:srgbClr val="FFC000"/>
                </a:solidFill>
              </a:rPr>
              <a:t>-</a:t>
            </a:r>
            <a:r>
              <a:rPr lang="en-US" dirty="0">
                <a:solidFill>
                  <a:srgbClr val="00B0F0"/>
                </a:solidFill>
              </a:rPr>
              <a:t> </a:t>
            </a:r>
            <a:r>
              <a:rPr lang="en-US" dirty="0" smtClean="0">
                <a:solidFill>
                  <a:srgbClr val="FF0000"/>
                </a:solidFill>
              </a:rPr>
              <a:t>criteria's</a:t>
            </a:r>
            <a:r>
              <a:rPr lang="en-US" dirty="0">
                <a:solidFill>
                  <a:srgbClr val="00B0F0"/>
                </a:solidFill>
              </a:rPr>
              <a:t/>
            </a:r>
            <a:br>
              <a:rPr lang="en-US" dirty="0">
                <a:solidFill>
                  <a:srgbClr val="00B0F0"/>
                </a:solidFill>
              </a:rPr>
            </a:br>
            <a:endParaRPr lang="en-US" dirty="0"/>
          </a:p>
        </p:txBody>
      </p:sp>
      <p:sp>
        <p:nvSpPr>
          <p:cNvPr id="6" name="Content Placeholder 5"/>
          <p:cNvSpPr>
            <a:spLocks noGrp="1"/>
          </p:cNvSpPr>
          <p:nvPr>
            <p:ph idx="1"/>
          </p:nvPr>
        </p:nvSpPr>
        <p:spPr/>
        <p:txBody>
          <a:bodyPr/>
          <a:lstStyle/>
          <a:p>
            <a:r>
              <a:rPr lang="en-US" dirty="0">
                <a:solidFill>
                  <a:srgbClr val="00B0F0"/>
                </a:solidFill>
              </a:rPr>
              <a:t>Overloading criteria </a:t>
            </a:r>
            <a:r>
              <a:rPr lang="en-US" dirty="0">
                <a:solidFill>
                  <a:srgbClr val="FFC000"/>
                </a:solidFill>
              </a:rPr>
              <a:t>or Compile time </a:t>
            </a:r>
            <a:endParaRPr lang="en-US" dirty="0">
              <a:solidFill>
                <a:srgbClr val="00B0F0"/>
              </a:solidFill>
            </a:endParaRPr>
          </a:p>
          <a:p>
            <a:pPr lvl="1"/>
            <a:r>
              <a:rPr lang="en-US" dirty="0"/>
              <a:t>Inside one class only</a:t>
            </a:r>
          </a:p>
          <a:p>
            <a:pPr lvl="1"/>
            <a:r>
              <a:rPr lang="en-US" dirty="0"/>
              <a:t>Same method or constructor name/signature</a:t>
            </a:r>
          </a:p>
          <a:p>
            <a:pPr lvl="1"/>
            <a:r>
              <a:rPr lang="en-US" dirty="0"/>
              <a:t>But only parameter change</a:t>
            </a:r>
          </a:p>
          <a:p>
            <a:pPr lvl="1"/>
            <a:r>
              <a:rPr lang="en-US" b="1" dirty="0">
                <a:solidFill>
                  <a:srgbClr val="00B0F0"/>
                </a:solidFill>
              </a:rPr>
              <a:t>Static and non static both method can use this</a:t>
            </a:r>
          </a:p>
          <a:p>
            <a:pPr lvl="1"/>
            <a:r>
              <a:rPr lang="en-US" dirty="0"/>
              <a:t>Only one Class, so no need inheritance of class</a:t>
            </a:r>
          </a:p>
          <a:p>
            <a:endParaRPr lang="en-US" dirty="0"/>
          </a:p>
        </p:txBody>
      </p:sp>
    </p:spTree>
    <p:extLst>
      <p:ext uri="{BB962C8B-B14F-4D97-AF65-F5344CB8AC3E}">
        <p14:creationId xmlns:p14="http://schemas.microsoft.com/office/powerpoint/2010/main" val="1912428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of method overloading polymorphism</a:t>
            </a:r>
            <a:endParaRPr lang="en-US" dirty="0"/>
          </a:p>
        </p:txBody>
      </p:sp>
      <p:sp>
        <p:nvSpPr>
          <p:cNvPr id="5" name="Content Placeholder 4"/>
          <p:cNvSpPr>
            <a:spLocks noGrp="1"/>
          </p:cNvSpPr>
          <p:nvPr>
            <p:ph sz="half" idx="1"/>
          </p:nvPr>
        </p:nvSpPr>
        <p:spPr>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55000" lnSpcReduction="20000"/>
          </a:bodyPr>
          <a:lstStyle/>
          <a:p>
            <a:pPr marL="0" indent="0">
              <a:spcBef>
                <a:spcPts val="0"/>
              </a:spcBef>
              <a:buNone/>
            </a:pPr>
            <a:r>
              <a:rPr lang="en-US" dirty="0">
                <a:solidFill>
                  <a:srgbClr val="101094"/>
                </a:solidFill>
                <a:latin typeface="Consolas" panose="020B0609020204030204" pitchFamily="49" charset="0"/>
                <a:ea typeface="MS Mincho"/>
                <a:cs typeface="Times New Roman" panose="02020603050405020304" pitchFamily="18" charset="0"/>
              </a:rPr>
              <a:t>class</a:t>
            </a:r>
            <a:r>
              <a:rPr lang="en-US" dirty="0">
                <a:solidFill>
                  <a:srgbClr val="303336"/>
                </a:solidFill>
                <a:latin typeface="Consolas" panose="020B0609020204030204" pitchFamily="49" charset="0"/>
                <a:ea typeface="MS Mincho"/>
                <a:cs typeface="Times New Roman" panose="02020603050405020304" pitchFamily="18" charset="0"/>
              </a:rPr>
              <a:t> </a:t>
            </a:r>
            <a:r>
              <a:rPr lang="en-US" dirty="0">
                <a:solidFill>
                  <a:srgbClr val="2B91AF"/>
                </a:solidFill>
                <a:latin typeface="Consolas" panose="020B0609020204030204" pitchFamily="49" charset="0"/>
                <a:ea typeface="MS Mincho"/>
                <a:cs typeface="Times New Roman" panose="02020603050405020304" pitchFamily="18" charset="0"/>
              </a:rPr>
              <a:t>Calculation</a:t>
            </a:r>
            <a:r>
              <a:rPr lang="en-US" dirty="0">
                <a:solidFill>
                  <a:srgbClr val="303336"/>
                </a:solidFill>
                <a:latin typeface="Consolas" panose="020B0609020204030204" pitchFamily="49" charset="0"/>
                <a:ea typeface="MS Mincho"/>
                <a:cs typeface="Times New Roman" panose="02020603050405020304" pitchFamily="18" charset="0"/>
              </a:rPr>
              <a:t> {</a:t>
            </a:r>
            <a:endParaRPr lang="en-US" sz="1600" dirty="0">
              <a:latin typeface="Cambria" panose="02040503050406030204" pitchFamily="18" charset="0"/>
              <a:ea typeface="MS Mincho"/>
              <a:cs typeface="Times New Roman" panose="02020603050405020304" pitchFamily="18" charset="0"/>
            </a:endParaRPr>
          </a:p>
          <a:p>
            <a:pPr marL="0" indent="0">
              <a:spcBef>
                <a:spcPts val="0"/>
              </a:spcBef>
              <a:buNone/>
            </a:pPr>
            <a:r>
              <a:rPr lang="en-US" dirty="0">
                <a:solidFill>
                  <a:srgbClr val="303336"/>
                </a:solidFill>
                <a:latin typeface="Consolas" panose="020B0609020204030204" pitchFamily="49" charset="0"/>
                <a:ea typeface="MS Mincho"/>
                <a:cs typeface="Times New Roman" panose="02020603050405020304" pitchFamily="18" charset="0"/>
              </a:rPr>
              <a:t>      </a:t>
            </a:r>
            <a:endParaRPr lang="en-US" dirty="0" smtClean="0">
              <a:solidFill>
                <a:srgbClr val="303336"/>
              </a:solidFill>
              <a:latin typeface="Consolas" panose="020B0609020204030204" pitchFamily="49" charset="0"/>
              <a:ea typeface="MS Mincho"/>
              <a:cs typeface="Times New Roman" panose="02020603050405020304" pitchFamily="18" charset="0"/>
            </a:endParaRPr>
          </a:p>
          <a:p>
            <a:pPr marL="0" indent="0">
              <a:spcBef>
                <a:spcPts val="0"/>
              </a:spcBef>
              <a:buNone/>
            </a:pPr>
            <a:r>
              <a:rPr lang="en-US" sz="1600" dirty="0">
                <a:solidFill>
                  <a:srgbClr val="303336"/>
                </a:solidFill>
                <a:latin typeface="Consolas" panose="020B0609020204030204" pitchFamily="49" charset="0"/>
                <a:ea typeface="MS Mincho"/>
                <a:cs typeface="Times New Roman" panose="02020603050405020304" pitchFamily="18" charset="0"/>
              </a:rPr>
              <a:t> </a:t>
            </a:r>
            <a:r>
              <a:rPr lang="en-US" sz="1600" dirty="0">
                <a:solidFill>
                  <a:srgbClr val="101094"/>
                </a:solidFill>
                <a:latin typeface="Consolas" panose="020B0609020204030204" pitchFamily="49" charset="0"/>
                <a:ea typeface="MS Mincho"/>
                <a:cs typeface="Times New Roman" panose="02020603050405020304" pitchFamily="18" charset="0"/>
              </a:rPr>
              <a:t>void</a:t>
            </a:r>
            <a:r>
              <a:rPr lang="en-US" sz="1600" dirty="0">
                <a:solidFill>
                  <a:srgbClr val="303336"/>
                </a:solidFill>
                <a:latin typeface="Consolas" panose="020B0609020204030204" pitchFamily="49" charset="0"/>
                <a:ea typeface="MS Mincho"/>
                <a:cs typeface="Times New Roman" panose="02020603050405020304" pitchFamily="18" charset="0"/>
              </a:rPr>
              <a:t> </a:t>
            </a:r>
            <a:r>
              <a:rPr lang="en-US" sz="1600" dirty="0" smtClean="0">
                <a:solidFill>
                  <a:srgbClr val="303336"/>
                </a:solidFill>
                <a:latin typeface="Consolas" panose="020B0609020204030204" pitchFamily="49" charset="0"/>
                <a:ea typeface="MS Mincho"/>
                <a:cs typeface="Times New Roman" panose="02020603050405020304" pitchFamily="18" charset="0"/>
              </a:rPr>
              <a:t>sum(</a:t>
            </a:r>
            <a:r>
              <a:rPr lang="en-US" sz="1600" dirty="0" err="1" smtClean="0">
                <a:solidFill>
                  <a:srgbClr val="303336"/>
                </a:solidFill>
                <a:latin typeface="Consolas" panose="020B0609020204030204" pitchFamily="49" charset="0"/>
                <a:ea typeface="MS Mincho"/>
                <a:cs typeface="Times New Roman" panose="02020603050405020304" pitchFamily="18" charset="0"/>
              </a:rPr>
              <a:t>int</a:t>
            </a:r>
            <a:r>
              <a:rPr lang="en-US" sz="1600" dirty="0" smtClean="0">
                <a:solidFill>
                  <a:srgbClr val="303336"/>
                </a:solidFill>
                <a:latin typeface="Consolas" panose="020B0609020204030204" pitchFamily="49" charset="0"/>
                <a:ea typeface="MS Mincho"/>
                <a:cs typeface="Times New Roman" panose="02020603050405020304" pitchFamily="18" charset="0"/>
              </a:rPr>
              <a:t> a){</a:t>
            </a:r>
            <a:endParaRPr lang="en-US" sz="1400" dirty="0">
              <a:latin typeface="Cambria" panose="02040503050406030204" pitchFamily="18" charset="0"/>
              <a:ea typeface="MS Mincho"/>
              <a:cs typeface="Times New Roman" panose="02020603050405020304" pitchFamily="18" charset="0"/>
            </a:endParaRPr>
          </a:p>
          <a:p>
            <a:pPr marL="0" indent="0">
              <a:spcBef>
                <a:spcPts val="0"/>
              </a:spcBef>
              <a:buNone/>
            </a:pPr>
            <a:r>
              <a:rPr lang="en-US" sz="1600" dirty="0">
                <a:solidFill>
                  <a:srgbClr val="303336"/>
                </a:solidFill>
                <a:latin typeface="Consolas" panose="020B0609020204030204" pitchFamily="49" charset="0"/>
                <a:ea typeface="MS Mincho"/>
                <a:cs typeface="Times New Roman" panose="02020603050405020304" pitchFamily="18" charset="0"/>
              </a:rPr>
              <a:t>	 </a:t>
            </a:r>
            <a:r>
              <a:rPr lang="en-US" sz="1600" dirty="0" err="1" smtClean="0">
                <a:solidFill>
                  <a:srgbClr val="2B91AF"/>
                </a:solidFill>
                <a:latin typeface="Consolas" panose="020B0609020204030204" pitchFamily="49" charset="0"/>
                <a:ea typeface="MS Mincho"/>
                <a:cs typeface="Times New Roman" panose="02020603050405020304" pitchFamily="18" charset="0"/>
              </a:rPr>
              <a:t>System</a:t>
            </a:r>
            <a:r>
              <a:rPr lang="en-US" sz="1600" dirty="0" err="1" smtClean="0">
                <a:solidFill>
                  <a:srgbClr val="303336"/>
                </a:solidFill>
                <a:latin typeface="Consolas" panose="020B0609020204030204" pitchFamily="49" charset="0"/>
                <a:ea typeface="MS Mincho"/>
                <a:cs typeface="Times New Roman" panose="02020603050405020304" pitchFamily="18" charset="0"/>
              </a:rPr>
              <a:t>.out.println</a:t>
            </a:r>
            <a:r>
              <a:rPr lang="en-US" sz="1600" dirty="0" smtClean="0">
                <a:solidFill>
                  <a:srgbClr val="303336"/>
                </a:solidFill>
                <a:latin typeface="Consolas" panose="020B0609020204030204" pitchFamily="49" charset="0"/>
                <a:ea typeface="MS Mincho"/>
                <a:cs typeface="Times New Roman" panose="02020603050405020304" pitchFamily="18" charset="0"/>
              </a:rPr>
              <a:t>(a);</a:t>
            </a:r>
            <a:endParaRPr lang="en-US" sz="1400" dirty="0">
              <a:latin typeface="Cambria" panose="02040503050406030204" pitchFamily="18" charset="0"/>
              <a:ea typeface="MS Mincho"/>
              <a:cs typeface="Times New Roman" panose="02020603050405020304" pitchFamily="18" charset="0"/>
            </a:endParaRPr>
          </a:p>
          <a:p>
            <a:pPr marL="0" indent="0">
              <a:spcBef>
                <a:spcPts val="0"/>
              </a:spcBef>
              <a:buNone/>
            </a:pPr>
            <a:r>
              <a:rPr lang="en-US" sz="1600" dirty="0">
                <a:solidFill>
                  <a:srgbClr val="303336"/>
                </a:solidFill>
                <a:latin typeface="Consolas" panose="020B0609020204030204" pitchFamily="49" charset="0"/>
                <a:ea typeface="MS Mincho"/>
                <a:cs typeface="Times New Roman" panose="02020603050405020304" pitchFamily="18" charset="0"/>
              </a:rPr>
              <a:t>      }</a:t>
            </a:r>
            <a:endParaRPr lang="en-US" sz="1600" dirty="0">
              <a:latin typeface="Cambria" panose="02040503050406030204" pitchFamily="18" charset="0"/>
              <a:ea typeface="MS Mincho"/>
              <a:cs typeface="Times New Roman" panose="02020603050405020304" pitchFamily="18" charset="0"/>
            </a:endParaRPr>
          </a:p>
          <a:p>
            <a:pPr marL="0" indent="0">
              <a:spcBef>
                <a:spcPts val="0"/>
              </a:spcBef>
              <a:buNone/>
            </a:pPr>
            <a:r>
              <a:rPr lang="en-US" dirty="0">
                <a:solidFill>
                  <a:srgbClr val="303336"/>
                </a:solidFill>
                <a:latin typeface="Consolas" panose="020B0609020204030204" pitchFamily="49" charset="0"/>
                <a:ea typeface="MS Mincho"/>
                <a:cs typeface="Times New Roman" panose="02020603050405020304" pitchFamily="18" charset="0"/>
              </a:rPr>
              <a:t>      </a:t>
            </a:r>
            <a:r>
              <a:rPr lang="en-US" dirty="0">
                <a:solidFill>
                  <a:srgbClr val="101094"/>
                </a:solidFill>
                <a:latin typeface="Consolas" panose="020B0609020204030204" pitchFamily="49" charset="0"/>
                <a:ea typeface="MS Mincho"/>
                <a:cs typeface="Times New Roman" panose="02020603050405020304" pitchFamily="18" charset="0"/>
              </a:rPr>
              <a:t>void</a:t>
            </a:r>
            <a:r>
              <a:rPr lang="en-US" dirty="0">
                <a:solidFill>
                  <a:srgbClr val="303336"/>
                </a:solidFill>
                <a:latin typeface="Consolas" panose="020B0609020204030204" pitchFamily="49" charset="0"/>
                <a:ea typeface="MS Mincho"/>
                <a:cs typeface="Times New Roman" panose="02020603050405020304" pitchFamily="18" charset="0"/>
              </a:rPr>
              <a:t> sum(</a:t>
            </a:r>
            <a:r>
              <a:rPr lang="en-US" dirty="0" err="1">
                <a:solidFill>
                  <a:srgbClr val="101094"/>
                </a:solidFill>
                <a:latin typeface="Consolas" panose="020B0609020204030204" pitchFamily="49" charset="0"/>
                <a:ea typeface="MS Mincho"/>
                <a:cs typeface="Times New Roman" panose="02020603050405020304" pitchFamily="18" charset="0"/>
              </a:rPr>
              <a:t>int</a:t>
            </a:r>
            <a:r>
              <a:rPr lang="en-US" dirty="0">
                <a:solidFill>
                  <a:srgbClr val="303336"/>
                </a:solidFill>
                <a:latin typeface="Consolas" panose="020B0609020204030204" pitchFamily="49" charset="0"/>
                <a:ea typeface="MS Mincho"/>
                <a:cs typeface="Times New Roman" panose="02020603050405020304" pitchFamily="18" charset="0"/>
              </a:rPr>
              <a:t> </a:t>
            </a:r>
            <a:r>
              <a:rPr lang="en-US" dirty="0" err="1">
                <a:solidFill>
                  <a:srgbClr val="303336"/>
                </a:solidFill>
                <a:latin typeface="Consolas" panose="020B0609020204030204" pitchFamily="49" charset="0"/>
                <a:ea typeface="MS Mincho"/>
                <a:cs typeface="Times New Roman" panose="02020603050405020304" pitchFamily="18" charset="0"/>
              </a:rPr>
              <a:t>a,</a:t>
            </a:r>
            <a:r>
              <a:rPr lang="en-US" dirty="0" err="1">
                <a:solidFill>
                  <a:srgbClr val="101094"/>
                </a:solidFill>
                <a:latin typeface="Consolas" panose="020B0609020204030204" pitchFamily="49" charset="0"/>
                <a:ea typeface="MS Mincho"/>
                <a:cs typeface="Times New Roman" panose="02020603050405020304" pitchFamily="18" charset="0"/>
              </a:rPr>
              <a:t>int</a:t>
            </a:r>
            <a:r>
              <a:rPr lang="en-US" dirty="0">
                <a:solidFill>
                  <a:srgbClr val="303336"/>
                </a:solidFill>
                <a:latin typeface="Consolas" panose="020B0609020204030204" pitchFamily="49" charset="0"/>
                <a:ea typeface="MS Mincho"/>
                <a:cs typeface="Times New Roman" panose="02020603050405020304" pitchFamily="18" charset="0"/>
              </a:rPr>
              <a:t> b){</a:t>
            </a:r>
            <a:endParaRPr lang="en-US" sz="1600" dirty="0">
              <a:latin typeface="Cambria" panose="02040503050406030204" pitchFamily="18" charset="0"/>
              <a:ea typeface="MS Mincho"/>
              <a:cs typeface="Times New Roman" panose="02020603050405020304" pitchFamily="18" charset="0"/>
            </a:endParaRPr>
          </a:p>
          <a:p>
            <a:pPr marL="0" indent="0">
              <a:spcBef>
                <a:spcPts val="0"/>
              </a:spcBef>
              <a:buNone/>
            </a:pPr>
            <a:r>
              <a:rPr lang="en-US" dirty="0">
                <a:solidFill>
                  <a:srgbClr val="303336"/>
                </a:solidFill>
                <a:latin typeface="Consolas" panose="020B0609020204030204" pitchFamily="49" charset="0"/>
                <a:ea typeface="MS Mincho"/>
                <a:cs typeface="Times New Roman" panose="02020603050405020304" pitchFamily="18" charset="0"/>
              </a:rPr>
              <a:t>	 </a:t>
            </a:r>
            <a:r>
              <a:rPr lang="en-US" dirty="0" err="1">
                <a:solidFill>
                  <a:srgbClr val="2B91AF"/>
                </a:solidFill>
                <a:latin typeface="Consolas" panose="020B0609020204030204" pitchFamily="49" charset="0"/>
                <a:ea typeface="MS Mincho"/>
                <a:cs typeface="Times New Roman" panose="02020603050405020304" pitchFamily="18" charset="0"/>
              </a:rPr>
              <a:t>System</a:t>
            </a:r>
            <a:r>
              <a:rPr lang="en-US" dirty="0" err="1">
                <a:solidFill>
                  <a:srgbClr val="303336"/>
                </a:solidFill>
                <a:latin typeface="Consolas" panose="020B0609020204030204" pitchFamily="49" charset="0"/>
                <a:ea typeface="MS Mincho"/>
                <a:cs typeface="Times New Roman" panose="02020603050405020304" pitchFamily="18" charset="0"/>
              </a:rPr>
              <a:t>.out.println</a:t>
            </a:r>
            <a:r>
              <a:rPr lang="en-US" dirty="0">
                <a:solidFill>
                  <a:srgbClr val="303336"/>
                </a:solidFill>
                <a:latin typeface="Consolas" panose="020B0609020204030204" pitchFamily="49" charset="0"/>
                <a:ea typeface="MS Mincho"/>
                <a:cs typeface="Times New Roman" panose="02020603050405020304" pitchFamily="18" charset="0"/>
              </a:rPr>
              <a:t>(</a:t>
            </a:r>
            <a:r>
              <a:rPr lang="en-US" dirty="0" err="1">
                <a:solidFill>
                  <a:srgbClr val="303336"/>
                </a:solidFill>
                <a:latin typeface="Consolas" panose="020B0609020204030204" pitchFamily="49" charset="0"/>
                <a:ea typeface="MS Mincho"/>
                <a:cs typeface="Times New Roman" panose="02020603050405020304" pitchFamily="18" charset="0"/>
              </a:rPr>
              <a:t>a+b</a:t>
            </a:r>
            <a:r>
              <a:rPr lang="en-US" dirty="0">
                <a:solidFill>
                  <a:srgbClr val="303336"/>
                </a:solidFill>
                <a:latin typeface="Consolas" panose="020B0609020204030204" pitchFamily="49" charset="0"/>
                <a:ea typeface="MS Mincho"/>
                <a:cs typeface="Times New Roman" panose="02020603050405020304" pitchFamily="18" charset="0"/>
              </a:rPr>
              <a:t>);</a:t>
            </a:r>
            <a:endParaRPr lang="en-US" sz="1600" dirty="0">
              <a:latin typeface="Cambria" panose="02040503050406030204" pitchFamily="18" charset="0"/>
              <a:ea typeface="MS Mincho"/>
              <a:cs typeface="Times New Roman" panose="02020603050405020304" pitchFamily="18" charset="0"/>
            </a:endParaRPr>
          </a:p>
          <a:p>
            <a:pPr marL="0" indent="0">
              <a:spcBef>
                <a:spcPts val="0"/>
              </a:spcBef>
              <a:buNone/>
            </a:pPr>
            <a:r>
              <a:rPr lang="en-US" dirty="0">
                <a:solidFill>
                  <a:srgbClr val="303336"/>
                </a:solidFill>
                <a:latin typeface="Consolas" panose="020B0609020204030204" pitchFamily="49" charset="0"/>
                <a:ea typeface="MS Mincho"/>
                <a:cs typeface="Times New Roman" panose="02020603050405020304" pitchFamily="18" charset="0"/>
              </a:rPr>
              <a:t>      }</a:t>
            </a:r>
            <a:endParaRPr lang="en-US" sz="1600" dirty="0">
              <a:latin typeface="Cambria" panose="02040503050406030204" pitchFamily="18" charset="0"/>
              <a:ea typeface="MS Mincho"/>
              <a:cs typeface="Times New Roman" panose="02020603050405020304" pitchFamily="18" charset="0"/>
            </a:endParaRPr>
          </a:p>
          <a:p>
            <a:pPr marL="0" indent="0">
              <a:spcBef>
                <a:spcPts val="0"/>
              </a:spcBef>
              <a:buNone/>
            </a:pPr>
            <a:r>
              <a:rPr lang="en-US" dirty="0">
                <a:solidFill>
                  <a:srgbClr val="303336"/>
                </a:solidFill>
                <a:latin typeface="Consolas" panose="020B0609020204030204" pitchFamily="49" charset="0"/>
                <a:ea typeface="MS Mincho"/>
                <a:cs typeface="Times New Roman" panose="02020603050405020304" pitchFamily="18" charset="0"/>
              </a:rPr>
              <a:t> </a:t>
            </a:r>
            <a:endParaRPr lang="en-US" sz="1600" dirty="0">
              <a:latin typeface="Cambria" panose="02040503050406030204" pitchFamily="18" charset="0"/>
              <a:ea typeface="MS Mincho"/>
              <a:cs typeface="Times New Roman" panose="02020603050405020304" pitchFamily="18" charset="0"/>
            </a:endParaRPr>
          </a:p>
          <a:p>
            <a:pPr marL="0" indent="0">
              <a:spcBef>
                <a:spcPts val="0"/>
              </a:spcBef>
              <a:buNone/>
            </a:pPr>
            <a:r>
              <a:rPr lang="en-US" dirty="0">
                <a:solidFill>
                  <a:srgbClr val="303336"/>
                </a:solidFill>
                <a:latin typeface="Consolas" panose="020B0609020204030204" pitchFamily="49" charset="0"/>
                <a:ea typeface="MS Mincho"/>
                <a:cs typeface="Times New Roman" panose="02020603050405020304" pitchFamily="18" charset="0"/>
              </a:rPr>
              <a:t>     </a:t>
            </a:r>
            <a:r>
              <a:rPr lang="en-US" dirty="0">
                <a:solidFill>
                  <a:srgbClr val="101094"/>
                </a:solidFill>
                <a:latin typeface="Consolas" panose="020B0609020204030204" pitchFamily="49" charset="0"/>
                <a:ea typeface="MS Mincho"/>
                <a:cs typeface="Times New Roman" panose="02020603050405020304" pitchFamily="18" charset="0"/>
              </a:rPr>
              <a:t>void</a:t>
            </a:r>
            <a:r>
              <a:rPr lang="en-US" dirty="0">
                <a:solidFill>
                  <a:srgbClr val="303336"/>
                </a:solidFill>
                <a:latin typeface="Consolas" panose="020B0609020204030204" pitchFamily="49" charset="0"/>
                <a:ea typeface="MS Mincho"/>
                <a:cs typeface="Times New Roman" panose="02020603050405020304" pitchFamily="18" charset="0"/>
              </a:rPr>
              <a:t> sum(</a:t>
            </a:r>
            <a:r>
              <a:rPr lang="en-US" dirty="0" err="1">
                <a:solidFill>
                  <a:srgbClr val="101094"/>
                </a:solidFill>
                <a:latin typeface="Consolas" panose="020B0609020204030204" pitchFamily="49" charset="0"/>
                <a:ea typeface="MS Mincho"/>
                <a:cs typeface="Times New Roman" panose="02020603050405020304" pitchFamily="18" charset="0"/>
              </a:rPr>
              <a:t>int</a:t>
            </a:r>
            <a:r>
              <a:rPr lang="en-US" dirty="0">
                <a:solidFill>
                  <a:srgbClr val="303336"/>
                </a:solidFill>
                <a:latin typeface="Consolas" panose="020B0609020204030204" pitchFamily="49" charset="0"/>
                <a:ea typeface="MS Mincho"/>
                <a:cs typeface="Times New Roman" panose="02020603050405020304" pitchFamily="18" charset="0"/>
              </a:rPr>
              <a:t> </a:t>
            </a:r>
            <a:r>
              <a:rPr lang="en-US" dirty="0" err="1">
                <a:solidFill>
                  <a:srgbClr val="303336"/>
                </a:solidFill>
                <a:latin typeface="Consolas" panose="020B0609020204030204" pitchFamily="49" charset="0"/>
                <a:ea typeface="MS Mincho"/>
                <a:cs typeface="Times New Roman" panose="02020603050405020304" pitchFamily="18" charset="0"/>
              </a:rPr>
              <a:t>a,</a:t>
            </a:r>
            <a:r>
              <a:rPr lang="en-US" dirty="0" err="1">
                <a:solidFill>
                  <a:srgbClr val="101094"/>
                </a:solidFill>
                <a:latin typeface="Consolas" panose="020B0609020204030204" pitchFamily="49" charset="0"/>
                <a:ea typeface="MS Mincho"/>
                <a:cs typeface="Times New Roman" panose="02020603050405020304" pitchFamily="18" charset="0"/>
              </a:rPr>
              <a:t>int</a:t>
            </a:r>
            <a:r>
              <a:rPr lang="en-US" dirty="0">
                <a:solidFill>
                  <a:srgbClr val="303336"/>
                </a:solidFill>
                <a:latin typeface="Consolas" panose="020B0609020204030204" pitchFamily="49" charset="0"/>
                <a:ea typeface="MS Mincho"/>
                <a:cs typeface="Times New Roman" panose="02020603050405020304" pitchFamily="18" charset="0"/>
              </a:rPr>
              <a:t> </a:t>
            </a:r>
            <a:r>
              <a:rPr lang="en-US" dirty="0" err="1">
                <a:solidFill>
                  <a:srgbClr val="303336"/>
                </a:solidFill>
                <a:latin typeface="Consolas" panose="020B0609020204030204" pitchFamily="49" charset="0"/>
                <a:ea typeface="MS Mincho"/>
                <a:cs typeface="Times New Roman" panose="02020603050405020304" pitchFamily="18" charset="0"/>
              </a:rPr>
              <a:t>b,</a:t>
            </a:r>
            <a:r>
              <a:rPr lang="en-US" dirty="0" err="1">
                <a:solidFill>
                  <a:srgbClr val="101094"/>
                </a:solidFill>
                <a:latin typeface="Consolas" panose="020B0609020204030204" pitchFamily="49" charset="0"/>
                <a:ea typeface="MS Mincho"/>
                <a:cs typeface="Times New Roman" panose="02020603050405020304" pitchFamily="18" charset="0"/>
              </a:rPr>
              <a:t>int</a:t>
            </a:r>
            <a:r>
              <a:rPr lang="en-US" dirty="0">
                <a:solidFill>
                  <a:srgbClr val="303336"/>
                </a:solidFill>
                <a:latin typeface="Consolas" panose="020B0609020204030204" pitchFamily="49" charset="0"/>
                <a:ea typeface="MS Mincho"/>
                <a:cs typeface="Times New Roman" panose="02020603050405020304" pitchFamily="18" charset="0"/>
              </a:rPr>
              <a:t> c){</a:t>
            </a:r>
            <a:endParaRPr lang="en-US" sz="1600" dirty="0">
              <a:latin typeface="Cambria" panose="02040503050406030204" pitchFamily="18" charset="0"/>
              <a:ea typeface="MS Mincho"/>
              <a:cs typeface="Times New Roman" panose="02020603050405020304" pitchFamily="18" charset="0"/>
            </a:endParaRPr>
          </a:p>
          <a:p>
            <a:pPr marL="0" indent="0">
              <a:spcBef>
                <a:spcPts val="0"/>
              </a:spcBef>
              <a:buNone/>
            </a:pPr>
            <a:r>
              <a:rPr lang="en-US" dirty="0">
                <a:solidFill>
                  <a:srgbClr val="303336"/>
                </a:solidFill>
                <a:latin typeface="Consolas" panose="020B0609020204030204" pitchFamily="49" charset="0"/>
                <a:ea typeface="MS Mincho"/>
                <a:cs typeface="Times New Roman" panose="02020603050405020304" pitchFamily="18" charset="0"/>
              </a:rPr>
              <a:t>         </a:t>
            </a:r>
            <a:r>
              <a:rPr lang="en-US" dirty="0" err="1">
                <a:solidFill>
                  <a:srgbClr val="2B91AF"/>
                </a:solidFill>
                <a:latin typeface="Consolas" panose="020B0609020204030204" pitchFamily="49" charset="0"/>
                <a:ea typeface="MS Mincho"/>
                <a:cs typeface="Times New Roman" panose="02020603050405020304" pitchFamily="18" charset="0"/>
              </a:rPr>
              <a:t>System</a:t>
            </a:r>
            <a:r>
              <a:rPr lang="en-US" dirty="0" err="1">
                <a:solidFill>
                  <a:srgbClr val="303336"/>
                </a:solidFill>
                <a:latin typeface="Consolas" panose="020B0609020204030204" pitchFamily="49" charset="0"/>
                <a:ea typeface="MS Mincho"/>
                <a:cs typeface="Times New Roman" panose="02020603050405020304" pitchFamily="18" charset="0"/>
              </a:rPr>
              <a:t>.out.println</a:t>
            </a:r>
            <a:r>
              <a:rPr lang="en-US" dirty="0">
                <a:solidFill>
                  <a:srgbClr val="303336"/>
                </a:solidFill>
                <a:latin typeface="Consolas" panose="020B0609020204030204" pitchFamily="49" charset="0"/>
                <a:ea typeface="MS Mincho"/>
                <a:cs typeface="Times New Roman" panose="02020603050405020304" pitchFamily="18" charset="0"/>
              </a:rPr>
              <a:t>(</a:t>
            </a:r>
            <a:r>
              <a:rPr lang="en-US" dirty="0" err="1">
                <a:solidFill>
                  <a:srgbClr val="303336"/>
                </a:solidFill>
                <a:latin typeface="Consolas" panose="020B0609020204030204" pitchFamily="49" charset="0"/>
                <a:ea typeface="MS Mincho"/>
                <a:cs typeface="Times New Roman" panose="02020603050405020304" pitchFamily="18" charset="0"/>
              </a:rPr>
              <a:t>a+b+c</a:t>
            </a:r>
            <a:r>
              <a:rPr lang="en-US" dirty="0">
                <a:solidFill>
                  <a:srgbClr val="303336"/>
                </a:solidFill>
                <a:latin typeface="Consolas" panose="020B0609020204030204" pitchFamily="49" charset="0"/>
                <a:ea typeface="MS Mincho"/>
                <a:cs typeface="Times New Roman" panose="02020603050405020304" pitchFamily="18" charset="0"/>
              </a:rPr>
              <a:t>);</a:t>
            </a:r>
            <a:endParaRPr lang="en-US" sz="1600" dirty="0">
              <a:latin typeface="Cambria" panose="02040503050406030204" pitchFamily="18" charset="0"/>
              <a:ea typeface="MS Mincho"/>
              <a:cs typeface="Times New Roman" panose="02020603050405020304" pitchFamily="18" charset="0"/>
            </a:endParaRPr>
          </a:p>
          <a:p>
            <a:pPr marL="0" indent="0">
              <a:spcBef>
                <a:spcPts val="0"/>
              </a:spcBef>
              <a:buNone/>
            </a:pPr>
            <a:r>
              <a:rPr lang="en-US" dirty="0">
                <a:solidFill>
                  <a:srgbClr val="303336"/>
                </a:solidFill>
                <a:latin typeface="Consolas" panose="020B0609020204030204" pitchFamily="49" charset="0"/>
                <a:ea typeface="MS Mincho"/>
                <a:cs typeface="Times New Roman" panose="02020603050405020304" pitchFamily="18" charset="0"/>
              </a:rPr>
              <a:t>     }</a:t>
            </a:r>
            <a:endParaRPr lang="en-US" sz="1600" dirty="0">
              <a:latin typeface="Cambria" panose="02040503050406030204" pitchFamily="18" charset="0"/>
              <a:ea typeface="MS Mincho"/>
              <a:cs typeface="Times New Roman" panose="02020603050405020304" pitchFamily="18" charset="0"/>
            </a:endParaRPr>
          </a:p>
          <a:p>
            <a:endParaRPr lang="en-US" dirty="0"/>
          </a:p>
        </p:txBody>
      </p:sp>
      <p:sp>
        <p:nvSpPr>
          <p:cNvPr id="6" name="Content Placeholder 5"/>
          <p:cNvSpPr>
            <a:spLocks noGrp="1"/>
          </p:cNvSpPr>
          <p:nvPr>
            <p:ph sz="half" idx="2"/>
          </p:nvPr>
        </p:nvSpPr>
        <p:spPr>
          <a:xfrm>
            <a:off x="6096000" y="2203157"/>
            <a:ext cx="5475325" cy="2709872"/>
          </a:xfr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55000" lnSpcReduction="20000"/>
          </a:bodyPr>
          <a:lstStyle/>
          <a:p>
            <a:pPr marL="0" indent="0">
              <a:buNone/>
            </a:pPr>
            <a:r>
              <a:rPr lang="en-US" dirty="0"/>
              <a:t> public static void main(String </a:t>
            </a:r>
            <a:r>
              <a:rPr lang="en-US" dirty="0" err="1"/>
              <a:t>args</a:t>
            </a:r>
            <a:r>
              <a:rPr lang="en-US" dirty="0"/>
              <a:t>[]) {</a:t>
            </a:r>
          </a:p>
          <a:p>
            <a:pPr marL="0" indent="0">
              <a:buNone/>
            </a:pPr>
            <a:r>
              <a:rPr lang="en-US" dirty="0"/>
              <a:t>          Calculation </a:t>
            </a:r>
            <a:r>
              <a:rPr lang="en-US" dirty="0" err="1"/>
              <a:t>obj</a:t>
            </a:r>
            <a:r>
              <a:rPr lang="en-US" dirty="0"/>
              <a:t>=new Calculation();       </a:t>
            </a:r>
          </a:p>
          <a:p>
            <a:pPr marL="0" indent="0">
              <a:buNone/>
            </a:pPr>
            <a:r>
              <a:rPr lang="en-US" dirty="0"/>
              <a:t> </a:t>
            </a:r>
            <a:r>
              <a:rPr lang="en-US" dirty="0" smtClean="0"/>
              <a:t>		</a:t>
            </a:r>
            <a:r>
              <a:rPr lang="en-US" dirty="0" err="1" smtClean="0"/>
              <a:t>obj.sum</a:t>
            </a:r>
            <a:r>
              <a:rPr lang="en-US" dirty="0" smtClean="0"/>
              <a:t>(5);     //5</a:t>
            </a:r>
          </a:p>
          <a:p>
            <a:pPr marL="0" indent="0">
              <a:buNone/>
            </a:pPr>
            <a:r>
              <a:rPr lang="en-US" dirty="0"/>
              <a:t>	</a:t>
            </a:r>
            <a:r>
              <a:rPr lang="en-US" dirty="0" smtClean="0"/>
              <a:t>	</a:t>
            </a:r>
            <a:r>
              <a:rPr lang="en-US" dirty="0" err="1" smtClean="0"/>
              <a:t>obj.sum</a:t>
            </a:r>
            <a:r>
              <a:rPr lang="en-US" dirty="0" smtClean="0"/>
              <a:t>(20,20</a:t>
            </a:r>
            <a:r>
              <a:rPr lang="en-US" dirty="0"/>
              <a:t>);     //40</a:t>
            </a:r>
            <a:endParaRPr lang="en-US" dirty="0" smtClean="0"/>
          </a:p>
          <a:p>
            <a:pPr marL="0" indent="0">
              <a:buNone/>
            </a:pPr>
            <a:r>
              <a:rPr lang="en-US" dirty="0" smtClean="0"/>
              <a:t> 		</a:t>
            </a:r>
            <a:r>
              <a:rPr lang="en-US" dirty="0" err="1" smtClean="0"/>
              <a:t>obj.sum</a:t>
            </a:r>
            <a:r>
              <a:rPr lang="en-US" dirty="0" smtClean="0"/>
              <a:t>(10,10,10</a:t>
            </a:r>
            <a:r>
              <a:rPr lang="en-US" dirty="0"/>
              <a:t>);  // 30</a:t>
            </a:r>
          </a:p>
          <a:p>
            <a:pPr marL="0" indent="0">
              <a:buNone/>
            </a:pPr>
            <a:r>
              <a:rPr lang="en-US" dirty="0"/>
              <a:t>          </a:t>
            </a:r>
          </a:p>
          <a:p>
            <a:pPr marL="0" indent="0">
              <a:buNone/>
            </a:pPr>
            <a:r>
              <a:rPr lang="en-US" dirty="0"/>
              <a:t>    }</a:t>
            </a:r>
          </a:p>
          <a:p>
            <a:pPr marL="0" indent="0">
              <a:buNone/>
            </a:pPr>
            <a:r>
              <a:rPr lang="en-US" dirty="0"/>
              <a:t> }  </a:t>
            </a:r>
          </a:p>
        </p:txBody>
      </p:sp>
      <p:sp>
        <p:nvSpPr>
          <p:cNvPr id="7" name="Rectangle 6"/>
          <p:cNvSpPr/>
          <p:nvPr/>
        </p:nvSpPr>
        <p:spPr>
          <a:xfrm>
            <a:off x="5883564" y="5193299"/>
            <a:ext cx="6096000" cy="923330"/>
          </a:xfrm>
          <a:prstGeom prst="rect">
            <a:avLst/>
          </a:prstGeom>
          <a:solidFill>
            <a:schemeClr val="bg1"/>
          </a:solidFill>
        </p:spPr>
        <p:txBody>
          <a:bodyPr>
            <a:spAutoFit/>
          </a:bodyPr>
          <a:lstStyle/>
          <a:p>
            <a:r>
              <a:rPr lang="en-US" dirty="0"/>
              <a:t>In such scenario, compiler is able to figure out the method call at compile-time that’s the reason it is known as compile time polymorphism.</a:t>
            </a:r>
          </a:p>
        </p:txBody>
      </p:sp>
    </p:spTree>
    <p:extLst>
      <p:ext uri="{BB962C8B-B14F-4D97-AF65-F5344CB8AC3E}">
        <p14:creationId xmlns:p14="http://schemas.microsoft.com/office/powerpoint/2010/main" val="906794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dirty="0"/>
              <a:t>Dynamic Polymorphism or runtime </a:t>
            </a:r>
            <a:r>
              <a:rPr lang="en-US" b="1" dirty="0" smtClean="0"/>
              <a:t>polymorphism or Overriding:</a:t>
            </a:r>
            <a:r>
              <a:rPr lang="en-US" dirty="0"/>
              <a:t/>
            </a:r>
            <a:br>
              <a:rPr lang="en-US" dirty="0"/>
            </a:br>
            <a:endParaRPr lang="en-US" dirty="0"/>
          </a:p>
        </p:txBody>
      </p:sp>
      <p:sp>
        <p:nvSpPr>
          <p:cNvPr id="6" name="Content Placeholder 5"/>
          <p:cNvSpPr>
            <a:spLocks noGrp="1"/>
          </p:cNvSpPr>
          <p:nvPr>
            <p:ph idx="1"/>
          </p:nvPr>
        </p:nvSpPr>
        <p:spPr/>
        <p:txBody>
          <a:bodyPr/>
          <a:lstStyle/>
          <a:p>
            <a:r>
              <a:rPr lang="en-US" dirty="0" smtClean="0">
                <a:solidFill>
                  <a:srgbClr val="FFC000"/>
                </a:solidFill>
              </a:rPr>
              <a:t>Criteria in java</a:t>
            </a:r>
          </a:p>
          <a:p>
            <a:pPr lvl="1"/>
            <a:r>
              <a:rPr lang="en-US" dirty="0" smtClean="0"/>
              <a:t>Need two class (Child class </a:t>
            </a:r>
            <a:r>
              <a:rPr lang="en-US" dirty="0" err="1" smtClean="0">
                <a:solidFill>
                  <a:srgbClr val="FF0000"/>
                </a:solidFill>
              </a:rPr>
              <a:t>extands</a:t>
            </a:r>
            <a:r>
              <a:rPr lang="en-US" dirty="0" smtClean="0"/>
              <a:t> parent class)</a:t>
            </a:r>
          </a:p>
          <a:p>
            <a:pPr lvl="1"/>
            <a:r>
              <a:rPr lang="en-US" dirty="0" smtClean="0"/>
              <a:t>Use parent class same method name / signature in child class</a:t>
            </a:r>
          </a:p>
          <a:p>
            <a:pPr lvl="1"/>
            <a:r>
              <a:rPr lang="en-US" dirty="0" smtClean="0"/>
              <a:t>But method parameter will be change</a:t>
            </a:r>
          </a:p>
          <a:p>
            <a:pPr lvl="1"/>
            <a:r>
              <a:rPr lang="en-US" dirty="0" smtClean="0">
                <a:solidFill>
                  <a:srgbClr val="00B0F0"/>
                </a:solidFill>
              </a:rPr>
              <a:t>Static method no need overriding to use parent class method or </a:t>
            </a:r>
            <a:r>
              <a:rPr lang="en-US" dirty="0" err="1" smtClean="0">
                <a:solidFill>
                  <a:srgbClr val="00B0F0"/>
                </a:solidFill>
              </a:rPr>
              <a:t>overridding</a:t>
            </a:r>
            <a:r>
              <a:rPr lang="en-US" dirty="0" smtClean="0">
                <a:solidFill>
                  <a:srgbClr val="00B0F0"/>
                </a:solidFill>
              </a:rPr>
              <a:t> not possible</a:t>
            </a:r>
          </a:p>
          <a:p>
            <a:pPr lvl="1"/>
            <a:r>
              <a:rPr lang="en-US" dirty="0" smtClean="0"/>
              <a:t>Constructor can not do overriding</a:t>
            </a:r>
            <a:endParaRPr lang="en-US" dirty="0"/>
          </a:p>
        </p:txBody>
      </p:sp>
    </p:spTree>
    <p:extLst>
      <p:ext uri="{BB962C8B-B14F-4D97-AF65-F5344CB8AC3E}">
        <p14:creationId xmlns:p14="http://schemas.microsoft.com/office/powerpoint/2010/main" val="40470637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do Overriding polymorphism </a:t>
            </a:r>
            <a:endParaRPr lang="en-US" dirty="0"/>
          </a:p>
        </p:txBody>
      </p:sp>
      <p:sp>
        <p:nvSpPr>
          <p:cNvPr id="3" name="Content Placeholder 2"/>
          <p:cNvSpPr>
            <a:spLocks noGrp="1"/>
          </p:cNvSpPr>
          <p:nvPr>
            <p:ph idx="1"/>
          </p:nvPr>
        </p:nvSpPr>
        <p:spPr/>
        <p:txBody>
          <a:bodyPr>
            <a:normAutofit lnSpcReduction="10000"/>
          </a:bodyPr>
          <a:lstStyle/>
          <a:p>
            <a:r>
              <a:rPr lang="en-US" dirty="0"/>
              <a:t>Suppose a sub class overrides a particular method of the super class. </a:t>
            </a:r>
            <a:endParaRPr lang="en-US" dirty="0" smtClean="0"/>
          </a:p>
          <a:p>
            <a:endParaRPr lang="en-US" dirty="0" smtClean="0"/>
          </a:p>
          <a:p>
            <a:r>
              <a:rPr lang="en-US" dirty="0" smtClean="0"/>
              <a:t>Let’s </a:t>
            </a:r>
            <a:r>
              <a:rPr lang="en-US" dirty="0"/>
              <a:t>say, in the program we create an object of the subclass and assign it to the super class reference. </a:t>
            </a:r>
            <a:endParaRPr lang="en-US" dirty="0" smtClean="0"/>
          </a:p>
          <a:p>
            <a:endParaRPr lang="en-US" dirty="0" smtClean="0"/>
          </a:p>
          <a:p>
            <a:r>
              <a:rPr lang="en-US" dirty="0" smtClean="0"/>
              <a:t>Now</a:t>
            </a:r>
            <a:r>
              <a:rPr lang="en-US" dirty="0"/>
              <a:t>, if we call the overridden method on the super class reference then the sub class version of the method will be called.</a:t>
            </a:r>
          </a:p>
          <a:p>
            <a:endParaRPr lang="en-US" dirty="0"/>
          </a:p>
        </p:txBody>
      </p:sp>
    </p:spTree>
    <p:extLst>
      <p:ext uri="{BB962C8B-B14F-4D97-AF65-F5344CB8AC3E}">
        <p14:creationId xmlns:p14="http://schemas.microsoft.com/office/powerpoint/2010/main" val="3929765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438" y="63566"/>
            <a:ext cx="3002253" cy="646409"/>
          </a:xfrm>
          <a:solidFill>
            <a:srgbClr val="00B050"/>
          </a:solidFill>
        </p:spPr>
        <p:txBody>
          <a:bodyPr/>
          <a:lstStyle/>
          <a:p>
            <a:r>
              <a:rPr lang="en-US" dirty="0" smtClean="0"/>
              <a:t>Overriding</a:t>
            </a:r>
            <a:endParaRPr lang="en-US" dirty="0"/>
          </a:p>
        </p:txBody>
      </p:sp>
      <p:sp>
        <p:nvSpPr>
          <p:cNvPr id="3" name="Content Placeholder 2"/>
          <p:cNvSpPr>
            <a:spLocks noGrp="1"/>
          </p:cNvSpPr>
          <p:nvPr>
            <p:ph idx="1"/>
          </p:nvPr>
        </p:nvSpPr>
        <p:spPr>
          <a:xfrm>
            <a:off x="1172584" y="892666"/>
            <a:ext cx="8821162" cy="3476133"/>
          </a:xfrm>
          <a:solidFill>
            <a:schemeClr val="tx1"/>
          </a:solidFill>
        </p:spPr>
        <p:txBody>
          <a:bodyPr>
            <a:normAutofit fontScale="55000" lnSpcReduction="20000"/>
          </a:bodyPr>
          <a:lstStyle/>
          <a:p>
            <a:pPr marL="0" indent="0">
              <a:buNone/>
            </a:pPr>
            <a:r>
              <a:rPr lang="en-US" b="1" dirty="0">
                <a:solidFill>
                  <a:srgbClr val="002060"/>
                </a:solidFill>
              </a:rPr>
              <a:t>class Vehicle{</a:t>
            </a:r>
          </a:p>
          <a:p>
            <a:pPr marL="0" indent="0">
              <a:buNone/>
            </a:pPr>
            <a:r>
              <a:rPr lang="en-US" b="1" dirty="0">
                <a:solidFill>
                  <a:srgbClr val="002060"/>
                </a:solidFill>
              </a:rPr>
              <a:t>      public void move(){</a:t>
            </a:r>
          </a:p>
          <a:p>
            <a:pPr marL="0" indent="0">
              <a:buNone/>
            </a:pPr>
            <a:r>
              <a:rPr lang="en-US" b="1" dirty="0">
                <a:solidFill>
                  <a:srgbClr val="002060"/>
                </a:solidFill>
              </a:rPr>
              <a:t>      </a:t>
            </a:r>
            <a:r>
              <a:rPr lang="en-US" b="1" dirty="0" err="1">
                <a:solidFill>
                  <a:srgbClr val="002060"/>
                </a:solidFill>
              </a:rPr>
              <a:t>System.out.println</a:t>
            </a:r>
            <a:r>
              <a:rPr lang="en-US" b="1" dirty="0">
                <a:solidFill>
                  <a:srgbClr val="002060"/>
                </a:solidFill>
              </a:rPr>
              <a:t>(“Vehicles can move!!”);</a:t>
            </a:r>
          </a:p>
          <a:p>
            <a:pPr marL="0" indent="0">
              <a:buNone/>
            </a:pPr>
            <a:r>
              <a:rPr lang="en-US" b="1" dirty="0">
                <a:solidFill>
                  <a:srgbClr val="002060"/>
                </a:solidFill>
              </a:rPr>
              <a:t>      }</a:t>
            </a:r>
          </a:p>
          <a:p>
            <a:pPr marL="0" indent="0">
              <a:buNone/>
            </a:pPr>
            <a:r>
              <a:rPr lang="en-US" b="1" dirty="0">
                <a:solidFill>
                  <a:srgbClr val="002060"/>
                </a:solidFill>
              </a:rPr>
              <a:t>  }</a:t>
            </a:r>
          </a:p>
          <a:p>
            <a:pPr marL="0" indent="0">
              <a:buNone/>
            </a:pPr>
            <a:r>
              <a:rPr lang="en-US" b="1" dirty="0">
                <a:solidFill>
                  <a:srgbClr val="002060"/>
                </a:solidFill>
              </a:rPr>
              <a:t>  class </a:t>
            </a:r>
            <a:r>
              <a:rPr lang="en-US" b="1" dirty="0" err="1">
                <a:solidFill>
                  <a:srgbClr val="002060"/>
                </a:solidFill>
              </a:rPr>
              <a:t>MotorBike</a:t>
            </a:r>
            <a:r>
              <a:rPr lang="en-US" b="1" dirty="0">
                <a:solidFill>
                  <a:srgbClr val="002060"/>
                </a:solidFill>
              </a:rPr>
              <a:t> extends Vehicle{      </a:t>
            </a:r>
          </a:p>
          <a:p>
            <a:pPr marL="0" indent="0">
              <a:buNone/>
            </a:pPr>
            <a:r>
              <a:rPr lang="en-US" b="1" dirty="0">
                <a:solidFill>
                  <a:srgbClr val="002060"/>
                </a:solidFill>
              </a:rPr>
              <a:t>	public void move(){</a:t>
            </a:r>
          </a:p>
          <a:p>
            <a:pPr marL="0" indent="0">
              <a:buNone/>
            </a:pPr>
            <a:r>
              <a:rPr lang="en-US" b="1" dirty="0">
                <a:solidFill>
                  <a:srgbClr val="002060"/>
                </a:solidFill>
              </a:rPr>
              <a:t>       </a:t>
            </a:r>
            <a:r>
              <a:rPr lang="en-US" b="1" dirty="0" err="1">
                <a:solidFill>
                  <a:srgbClr val="002060"/>
                </a:solidFill>
              </a:rPr>
              <a:t>System.out.println</a:t>
            </a:r>
            <a:r>
              <a:rPr lang="en-US" b="1" dirty="0">
                <a:solidFill>
                  <a:srgbClr val="002060"/>
                </a:solidFill>
              </a:rPr>
              <a:t>(“</a:t>
            </a:r>
            <a:r>
              <a:rPr lang="en-US" b="1" dirty="0" err="1">
                <a:solidFill>
                  <a:srgbClr val="002060"/>
                </a:solidFill>
              </a:rPr>
              <a:t>MotorBike</a:t>
            </a:r>
            <a:r>
              <a:rPr lang="en-US" b="1" dirty="0">
                <a:solidFill>
                  <a:srgbClr val="002060"/>
                </a:solidFill>
              </a:rPr>
              <a:t> can move and accelerate too!!”);</a:t>
            </a:r>
          </a:p>
          <a:p>
            <a:pPr marL="0" indent="0">
              <a:buNone/>
            </a:pPr>
            <a:r>
              <a:rPr lang="en-US" b="1" dirty="0" smtClean="0">
                <a:solidFill>
                  <a:srgbClr val="002060"/>
                </a:solidFill>
              </a:rPr>
              <a:t>}</a:t>
            </a:r>
          </a:p>
          <a:p>
            <a:pPr marL="0" indent="0">
              <a:buNone/>
            </a:pPr>
            <a:r>
              <a:rPr lang="en-US" b="1" dirty="0">
                <a:solidFill>
                  <a:srgbClr val="002060"/>
                </a:solidFill>
              </a:rPr>
              <a:t>}</a:t>
            </a:r>
          </a:p>
        </p:txBody>
      </p:sp>
      <p:sp>
        <p:nvSpPr>
          <p:cNvPr id="6" name="Rectangle 3"/>
          <p:cNvSpPr>
            <a:spLocks noChangeArrowheads="1"/>
          </p:cNvSpPr>
          <p:nvPr/>
        </p:nvSpPr>
        <p:spPr bwMode="auto">
          <a:xfrm>
            <a:off x="-678874" y="-39363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onsolas" panose="020B0609020204030204" pitchFamily="49" charset="0"/>
                <a:ea typeface="MS Mincho"/>
                <a:cs typeface="Courier"/>
              </a:rPr>
              <a:t>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onsolas" panose="020B0609020204030204" pitchFamily="49" charset="0"/>
                <a:ea typeface="MS Mincho"/>
                <a:cs typeface="Courier"/>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TextBox 6"/>
          <p:cNvSpPr txBox="1"/>
          <p:nvPr/>
        </p:nvSpPr>
        <p:spPr>
          <a:xfrm>
            <a:off x="960147" y="4689902"/>
            <a:ext cx="9717089" cy="1754326"/>
          </a:xfrm>
          <a:prstGeom prst="rect">
            <a:avLst/>
          </a:prstGeom>
          <a:solidFill>
            <a:schemeClr val="bg2">
              <a:lumMod val="60000"/>
              <a:lumOff val="40000"/>
            </a:schemeClr>
          </a:solidFill>
        </p:spPr>
        <p:txBody>
          <a:bodyPr wrap="square" rtlCol="0">
            <a:spAutoFit/>
          </a:bodyPr>
          <a:lstStyle/>
          <a:p>
            <a:r>
              <a:rPr lang="en-US" dirty="0"/>
              <a:t> class </a:t>
            </a:r>
            <a:r>
              <a:rPr lang="en-US" dirty="0" err="1"/>
              <a:t>TestDemo</a:t>
            </a:r>
            <a:r>
              <a:rPr lang="en-US" dirty="0"/>
              <a:t>{</a:t>
            </a:r>
          </a:p>
          <a:p>
            <a:r>
              <a:rPr lang="en-US" dirty="0"/>
              <a:t>        public static void main(String[] </a:t>
            </a:r>
            <a:r>
              <a:rPr lang="en-US" dirty="0" err="1"/>
              <a:t>args</a:t>
            </a:r>
            <a:r>
              <a:rPr lang="en-US" dirty="0"/>
              <a:t>){</a:t>
            </a:r>
          </a:p>
          <a:p>
            <a:r>
              <a:rPr lang="en-US" dirty="0"/>
              <a:t>            Vehicle </a:t>
            </a:r>
            <a:r>
              <a:rPr lang="en-US" dirty="0" err="1"/>
              <a:t>vh</a:t>
            </a:r>
            <a:r>
              <a:rPr lang="en-US" dirty="0"/>
              <a:t>=new </a:t>
            </a:r>
            <a:r>
              <a:rPr lang="en-US" dirty="0" err="1"/>
              <a:t>MotorBike</a:t>
            </a:r>
            <a:r>
              <a:rPr lang="en-US" dirty="0"/>
              <a:t>();</a:t>
            </a:r>
          </a:p>
          <a:p>
            <a:r>
              <a:rPr lang="en-US" dirty="0"/>
              <a:t>            </a:t>
            </a:r>
            <a:r>
              <a:rPr lang="en-US" dirty="0" err="1"/>
              <a:t>vh.move</a:t>
            </a:r>
            <a:r>
              <a:rPr lang="en-US" dirty="0"/>
              <a:t>();</a:t>
            </a:r>
          </a:p>
          <a:p>
            <a:r>
              <a:rPr lang="en-US" dirty="0" smtClean="0"/>
              <a:t>}</a:t>
            </a:r>
            <a:endParaRPr lang="en-US" dirty="0"/>
          </a:p>
          <a:p>
            <a:r>
              <a:rPr lang="en-US" dirty="0"/>
              <a:t>  }</a:t>
            </a:r>
          </a:p>
        </p:txBody>
      </p:sp>
    </p:spTree>
    <p:extLst>
      <p:ext uri="{BB962C8B-B14F-4D97-AF65-F5344CB8AC3E}">
        <p14:creationId xmlns:p14="http://schemas.microsoft.com/office/powerpoint/2010/main" val="19488936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7318"/>
          </a:xfrm>
        </p:spPr>
        <p:txBody>
          <a:bodyPr/>
          <a:lstStyle/>
          <a:p>
            <a:r>
              <a:rPr lang="en-US" dirty="0" smtClean="0"/>
              <a:t>Casting </a:t>
            </a:r>
            <a:endParaRPr lang="en-US" dirty="0"/>
          </a:p>
        </p:txBody>
      </p:sp>
      <p:sp>
        <p:nvSpPr>
          <p:cNvPr id="3" name="Content Placeholder 2"/>
          <p:cNvSpPr>
            <a:spLocks noGrp="1"/>
          </p:cNvSpPr>
          <p:nvPr>
            <p:ph idx="1"/>
          </p:nvPr>
        </p:nvSpPr>
        <p:spPr>
          <a:xfrm>
            <a:off x="1103312" y="1330036"/>
            <a:ext cx="8946541" cy="4918363"/>
          </a:xfrm>
        </p:spPr>
        <p:txBody>
          <a:bodyPr/>
          <a:lstStyle/>
          <a:p>
            <a:r>
              <a:rPr lang="en-US" dirty="0">
                <a:solidFill>
                  <a:srgbClr val="FFC000"/>
                </a:solidFill>
              </a:rPr>
              <a:t>Object </a:t>
            </a:r>
            <a:r>
              <a:rPr lang="en-US" dirty="0" smtClean="0">
                <a:solidFill>
                  <a:srgbClr val="FFC000"/>
                </a:solidFill>
              </a:rPr>
              <a:t>create </a:t>
            </a:r>
            <a:r>
              <a:rPr lang="en-US" dirty="0">
                <a:solidFill>
                  <a:srgbClr val="FFC000"/>
                </a:solidFill>
              </a:rPr>
              <a:t>rule in java</a:t>
            </a:r>
          </a:p>
          <a:p>
            <a:r>
              <a:rPr lang="en-US" dirty="0">
                <a:solidFill>
                  <a:srgbClr val="00B050"/>
                </a:solidFill>
              </a:rPr>
              <a:t>Animal </a:t>
            </a:r>
            <a:r>
              <a:rPr lang="en-US" dirty="0" err="1">
                <a:solidFill>
                  <a:srgbClr val="00B050"/>
                </a:solidFill>
              </a:rPr>
              <a:t>obj</a:t>
            </a:r>
            <a:r>
              <a:rPr lang="en-US" dirty="0">
                <a:solidFill>
                  <a:srgbClr val="00B050"/>
                </a:solidFill>
              </a:rPr>
              <a:t> = new Animal();</a:t>
            </a:r>
          </a:p>
          <a:p>
            <a:endParaRPr lang="en-US" dirty="0" smtClean="0"/>
          </a:p>
          <a:p>
            <a:endParaRPr lang="en-US" dirty="0"/>
          </a:p>
          <a:p>
            <a:r>
              <a:rPr lang="en-US" dirty="0" smtClean="0"/>
              <a:t>Up casting -          </a:t>
            </a:r>
            <a:r>
              <a:rPr lang="en-US" dirty="0" smtClean="0">
                <a:solidFill>
                  <a:srgbClr val="00B0F0"/>
                </a:solidFill>
              </a:rPr>
              <a:t>WebDriver driver = new </a:t>
            </a:r>
            <a:r>
              <a:rPr lang="en-US" dirty="0" err="1" smtClean="0">
                <a:solidFill>
                  <a:srgbClr val="00B0F0"/>
                </a:solidFill>
              </a:rPr>
              <a:t>ChromeDriver</a:t>
            </a:r>
            <a:r>
              <a:rPr lang="en-US" dirty="0" smtClean="0">
                <a:solidFill>
                  <a:srgbClr val="00B0F0"/>
                </a:solidFill>
              </a:rPr>
              <a:t>();</a:t>
            </a:r>
          </a:p>
          <a:p>
            <a:r>
              <a:rPr lang="en-US" dirty="0" smtClean="0"/>
              <a:t>Down casting</a:t>
            </a:r>
            <a:r>
              <a:rPr lang="en-US" dirty="0" smtClean="0">
                <a:solidFill>
                  <a:srgbClr val="00B0F0"/>
                </a:solidFill>
              </a:rPr>
              <a:t> –    Animal </a:t>
            </a:r>
            <a:r>
              <a:rPr lang="en-US" dirty="0" err="1" smtClean="0">
                <a:solidFill>
                  <a:srgbClr val="00B0F0"/>
                </a:solidFill>
              </a:rPr>
              <a:t>obj</a:t>
            </a:r>
            <a:r>
              <a:rPr lang="en-US" dirty="0" smtClean="0">
                <a:solidFill>
                  <a:srgbClr val="00B0F0"/>
                </a:solidFill>
              </a:rPr>
              <a:t>= new Dog();</a:t>
            </a:r>
          </a:p>
          <a:p>
            <a:r>
              <a:rPr lang="en-US" dirty="0" smtClean="0"/>
              <a:t>Type casting -    </a:t>
            </a:r>
            <a:r>
              <a:rPr lang="en-US" dirty="0" err="1" smtClean="0">
                <a:solidFill>
                  <a:srgbClr val="00B0F0"/>
                </a:solidFill>
              </a:rPr>
              <a:t>TakesScreenshot</a:t>
            </a:r>
            <a:r>
              <a:rPr lang="en-US" dirty="0" smtClean="0">
                <a:solidFill>
                  <a:srgbClr val="00B0F0"/>
                </a:solidFill>
              </a:rPr>
              <a:t> </a:t>
            </a:r>
            <a:r>
              <a:rPr lang="en-US" dirty="0" err="1">
                <a:solidFill>
                  <a:srgbClr val="00B0F0"/>
                </a:solidFill>
              </a:rPr>
              <a:t>ts</a:t>
            </a:r>
            <a:r>
              <a:rPr lang="en-US" dirty="0">
                <a:solidFill>
                  <a:srgbClr val="00B0F0"/>
                </a:solidFill>
              </a:rPr>
              <a:t> =(</a:t>
            </a:r>
            <a:r>
              <a:rPr lang="en-US" dirty="0" err="1">
                <a:solidFill>
                  <a:srgbClr val="00B0F0"/>
                </a:solidFill>
              </a:rPr>
              <a:t>TakesScreenshot</a:t>
            </a:r>
            <a:r>
              <a:rPr lang="en-US" dirty="0">
                <a:solidFill>
                  <a:srgbClr val="00B0F0"/>
                </a:solidFill>
              </a:rPr>
              <a:t>)driver</a:t>
            </a:r>
            <a:r>
              <a:rPr lang="en-US" dirty="0" smtClean="0">
                <a:solidFill>
                  <a:srgbClr val="00B0F0"/>
                </a:solidFill>
              </a:rPr>
              <a:t>;</a:t>
            </a:r>
          </a:p>
        </p:txBody>
      </p:sp>
    </p:spTree>
    <p:extLst>
      <p:ext uri="{BB962C8B-B14F-4D97-AF65-F5344CB8AC3E}">
        <p14:creationId xmlns:p14="http://schemas.microsoft.com/office/powerpoint/2010/main" val="1638353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6141" y="193646"/>
            <a:ext cx="3827751" cy="840827"/>
          </a:xfrm>
          <a:solidFill>
            <a:schemeClr val="accent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smtClean="0"/>
              <a:t>Method in JAVA</a:t>
            </a:r>
            <a:endParaRPr lang="en-US" dirty="0"/>
          </a:p>
        </p:txBody>
      </p:sp>
      <p:sp>
        <p:nvSpPr>
          <p:cNvPr id="3" name="Content Placeholder 2"/>
          <p:cNvSpPr>
            <a:spLocks noGrp="1"/>
          </p:cNvSpPr>
          <p:nvPr>
            <p:ph idx="1"/>
          </p:nvPr>
        </p:nvSpPr>
        <p:spPr>
          <a:xfrm>
            <a:off x="1141412" y="1233378"/>
            <a:ext cx="9905999" cy="5370622"/>
          </a:xfrm>
          <a:solidFill>
            <a:schemeClr val="accent2">
              <a:lumMod val="50000"/>
            </a:schemeClr>
          </a:solidFill>
        </p:spPr>
        <p:txBody>
          <a:bodyPr>
            <a:normAutofit/>
          </a:bodyPr>
          <a:lstStyle/>
          <a:p>
            <a:pPr marL="457200" indent="-457200">
              <a:buFont typeface="+mj-lt"/>
              <a:buAutoNum type="arabicPeriod"/>
            </a:pPr>
            <a:r>
              <a:rPr lang="en-US" sz="3200" dirty="0" smtClean="0"/>
              <a:t>Concreate method- contains</a:t>
            </a:r>
          </a:p>
          <a:p>
            <a:pPr lvl="2"/>
            <a:r>
              <a:rPr lang="en-US" sz="3200" dirty="0" smtClean="0">
                <a:solidFill>
                  <a:srgbClr val="FFC000"/>
                </a:solidFill>
              </a:rPr>
              <a:t>Method name /signature</a:t>
            </a:r>
          </a:p>
          <a:p>
            <a:pPr lvl="2"/>
            <a:r>
              <a:rPr lang="en-US" sz="3200" dirty="0" smtClean="0">
                <a:solidFill>
                  <a:srgbClr val="FFC000"/>
                </a:solidFill>
              </a:rPr>
              <a:t>Method description or body</a:t>
            </a:r>
          </a:p>
          <a:p>
            <a:pPr marL="457200" indent="-457200">
              <a:buFont typeface="+mj-lt"/>
              <a:buAutoNum type="arabicPeriod"/>
            </a:pPr>
            <a:r>
              <a:rPr lang="en-US" sz="3200" dirty="0" smtClean="0"/>
              <a:t>Abstract method- </a:t>
            </a:r>
          </a:p>
          <a:p>
            <a:pPr lvl="2"/>
            <a:r>
              <a:rPr lang="en-US" sz="3200" dirty="0" smtClean="0">
                <a:solidFill>
                  <a:srgbClr val="FFC000"/>
                </a:solidFill>
              </a:rPr>
              <a:t>Abstract method – only method name/signature but</a:t>
            </a:r>
          </a:p>
          <a:p>
            <a:pPr lvl="2"/>
            <a:r>
              <a:rPr lang="en-US" sz="3200" dirty="0">
                <a:solidFill>
                  <a:srgbClr val="FFC000"/>
                </a:solidFill>
              </a:rPr>
              <a:t>N</a:t>
            </a:r>
            <a:r>
              <a:rPr lang="en-US" sz="3200" dirty="0" smtClean="0">
                <a:solidFill>
                  <a:srgbClr val="FFC000"/>
                </a:solidFill>
              </a:rPr>
              <a:t>o body or description inside</a:t>
            </a:r>
            <a:endParaRPr lang="en-US" sz="3200" dirty="0">
              <a:solidFill>
                <a:srgbClr val="FFC000"/>
              </a:solidFill>
            </a:endParaRPr>
          </a:p>
          <a:p>
            <a:r>
              <a:rPr lang="en-US" sz="3400" dirty="0" smtClean="0">
                <a:solidFill>
                  <a:schemeClr val="bg1"/>
                </a:solidFill>
              </a:rPr>
              <a:t>If a class contain a abstract method than class convert automatically abstract class</a:t>
            </a:r>
          </a:p>
        </p:txBody>
      </p:sp>
    </p:spTree>
    <p:extLst>
      <p:ext uri="{BB962C8B-B14F-4D97-AF65-F5344CB8AC3E}">
        <p14:creationId xmlns:p14="http://schemas.microsoft.com/office/powerpoint/2010/main" val="17595768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of Java Method Overriding</a:t>
            </a:r>
            <a:br>
              <a:rPr lang="en-US" dirty="0"/>
            </a:br>
            <a:endParaRPr lang="en-US" dirty="0"/>
          </a:p>
        </p:txBody>
      </p:sp>
      <p:sp>
        <p:nvSpPr>
          <p:cNvPr id="3" name="Content Placeholder 2"/>
          <p:cNvSpPr>
            <a:spLocks noGrp="1"/>
          </p:cNvSpPr>
          <p:nvPr>
            <p:ph idx="1"/>
          </p:nvPr>
        </p:nvSpPr>
        <p:spPr/>
        <p:txBody>
          <a:bodyPr/>
          <a:lstStyle/>
          <a:p>
            <a:r>
              <a:rPr lang="en-US" dirty="0" smtClean="0"/>
              <a:t>Method </a:t>
            </a:r>
            <a:r>
              <a:rPr lang="en-US" dirty="0"/>
              <a:t>overriding is used to provide specific implementation of a method that is already provided by its super class.</a:t>
            </a:r>
          </a:p>
          <a:p>
            <a:r>
              <a:rPr lang="en-US" dirty="0"/>
              <a:t>Method overriding is used for runtime polymorphism</a:t>
            </a:r>
          </a:p>
          <a:p>
            <a:endParaRPr lang="en-US" dirty="0"/>
          </a:p>
        </p:txBody>
      </p:sp>
    </p:spTree>
    <p:extLst>
      <p:ext uri="{BB962C8B-B14F-4D97-AF65-F5344CB8AC3E}">
        <p14:creationId xmlns:p14="http://schemas.microsoft.com/office/powerpoint/2010/main" val="2516693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Java Method Overriding</a:t>
            </a:r>
            <a:br>
              <a:rPr lang="en-US" dirty="0"/>
            </a:br>
            <a:endParaRPr lang="en-US" dirty="0"/>
          </a:p>
        </p:txBody>
      </p:sp>
      <p:sp>
        <p:nvSpPr>
          <p:cNvPr id="3" name="Content Placeholder 2"/>
          <p:cNvSpPr>
            <a:spLocks noGrp="1"/>
          </p:cNvSpPr>
          <p:nvPr>
            <p:ph idx="1"/>
          </p:nvPr>
        </p:nvSpPr>
        <p:spPr/>
        <p:txBody>
          <a:bodyPr/>
          <a:lstStyle/>
          <a:p>
            <a:r>
              <a:rPr lang="en-US" dirty="0" smtClean="0"/>
              <a:t>method </a:t>
            </a:r>
            <a:r>
              <a:rPr lang="en-US" dirty="0"/>
              <a:t>must have same name as in the parent class</a:t>
            </a:r>
          </a:p>
          <a:p>
            <a:r>
              <a:rPr lang="en-US" dirty="0"/>
              <a:t>method must have same </a:t>
            </a:r>
            <a:r>
              <a:rPr lang="en-US" dirty="0"/>
              <a:t>or diff parameter as </a:t>
            </a:r>
            <a:r>
              <a:rPr lang="en-US" dirty="0"/>
              <a:t>in the parent class.</a:t>
            </a:r>
          </a:p>
          <a:p>
            <a:r>
              <a:rPr lang="en-US" dirty="0"/>
              <a:t>must be IS-A relationship (inheritance).</a:t>
            </a:r>
          </a:p>
          <a:p>
            <a:endParaRPr lang="en-US" dirty="0"/>
          </a:p>
        </p:txBody>
      </p:sp>
    </p:spTree>
    <p:extLst>
      <p:ext uri="{BB962C8B-B14F-4D97-AF65-F5344CB8AC3E}">
        <p14:creationId xmlns:p14="http://schemas.microsoft.com/office/powerpoint/2010/main" val="2817697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we override static method?</a:t>
            </a:r>
            <a:br>
              <a:rPr lang="en-US" dirty="0"/>
            </a:br>
            <a:endParaRPr lang="en-US" dirty="0"/>
          </a:p>
        </p:txBody>
      </p:sp>
      <p:sp>
        <p:nvSpPr>
          <p:cNvPr id="3" name="Content Placeholder 2"/>
          <p:cNvSpPr>
            <a:spLocks noGrp="1"/>
          </p:cNvSpPr>
          <p:nvPr>
            <p:ph idx="1"/>
          </p:nvPr>
        </p:nvSpPr>
        <p:spPr/>
        <p:txBody>
          <a:bodyPr/>
          <a:lstStyle/>
          <a:p>
            <a:r>
              <a:rPr lang="en-US" dirty="0" smtClean="0"/>
              <a:t>No</a:t>
            </a:r>
            <a:r>
              <a:rPr lang="en-US" dirty="0"/>
              <a:t>, static method cannot be overridden. It can be proved by runtime polymorphism, so we will learn it later.</a:t>
            </a:r>
          </a:p>
          <a:p>
            <a:r>
              <a:rPr lang="en-US" dirty="0"/>
              <a:t>Why we cannot override static method?</a:t>
            </a:r>
          </a:p>
          <a:p>
            <a:r>
              <a:rPr lang="en-US" dirty="0"/>
              <a:t>because static method is bound with class whereas instance method is bound with object. Static belongs to class area and instance belongs to heap area.</a:t>
            </a:r>
          </a:p>
          <a:p>
            <a:endParaRPr lang="en-US" dirty="0" smtClean="0"/>
          </a:p>
          <a:p>
            <a:endParaRPr lang="en-US" dirty="0"/>
          </a:p>
        </p:txBody>
      </p:sp>
    </p:spTree>
    <p:extLst>
      <p:ext uri="{BB962C8B-B14F-4D97-AF65-F5344CB8AC3E}">
        <p14:creationId xmlns:p14="http://schemas.microsoft.com/office/powerpoint/2010/main" val="397477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we override java main method?</a:t>
            </a:r>
            <a:br>
              <a:rPr lang="en-US" dirty="0"/>
            </a:br>
            <a:endParaRPr lang="en-US" dirty="0"/>
          </a:p>
        </p:txBody>
      </p:sp>
      <p:sp>
        <p:nvSpPr>
          <p:cNvPr id="3" name="Content Placeholder 2"/>
          <p:cNvSpPr>
            <a:spLocks noGrp="1"/>
          </p:cNvSpPr>
          <p:nvPr>
            <p:ph idx="1"/>
          </p:nvPr>
        </p:nvSpPr>
        <p:spPr/>
        <p:txBody>
          <a:bodyPr/>
          <a:lstStyle/>
          <a:p>
            <a:r>
              <a:rPr lang="en-US" dirty="0" smtClean="0"/>
              <a:t>No</a:t>
            </a:r>
            <a:r>
              <a:rPr lang="en-US" dirty="0"/>
              <a:t>, because main is a static method.</a:t>
            </a:r>
          </a:p>
          <a:p>
            <a:endParaRPr lang="en-US" dirty="0"/>
          </a:p>
        </p:txBody>
      </p:sp>
    </p:spTree>
    <p:extLst>
      <p:ext uri="{BB962C8B-B14F-4D97-AF65-F5344CB8AC3E}">
        <p14:creationId xmlns:p14="http://schemas.microsoft.com/office/powerpoint/2010/main" val="294905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6080897"/>
              </p:ext>
            </p:extLst>
          </p:nvPr>
        </p:nvGraphicFramePr>
        <p:xfrm>
          <a:off x="394636" y="433137"/>
          <a:ext cx="11531064" cy="5753590"/>
        </p:xfrm>
        <a:graphic>
          <a:graphicData uri="http://schemas.openxmlformats.org/drawingml/2006/table">
            <a:tbl>
              <a:tblPr>
                <a:tableStyleId>{D7AC3CCA-C797-4891-BE02-D94E43425B78}</a:tableStyleId>
              </a:tblPr>
              <a:tblGrid>
                <a:gridCol w="4936998">
                  <a:extLst>
                    <a:ext uri="{9D8B030D-6E8A-4147-A177-3AD203B41FA5}">
                      <a16:colId xmlns:a16="http://schemas.microsoft.com/office/drawing/2014/main" val="3445188118"/>
                    </a:ext>
                  </a:extLst>
                </a:gridCol>
                <a:gridCol w="6594066">
                  <a:extLst>
                    <a:ext uri="{9D8B030D-6E8A-4147-A177-3AD203B41FA5}">
                      <a16:colId xmlns:a16="http://schemas.microsoft.com/office/drawing/2014/main" val="1342755698"/>
                    </a:ext>
                  </a:extLst>
                </a:gridCol>
              </a:tblGrid>
              <a:tr h="268268">
                <a:tc>
                  <a:txBody>
                    <a:bodyPr/>
                    <a:lstStyle/>
                    <a:p>
                      <a:pPr algn="l" fontAlgn="t"/>
                      <a:r>
                        <a:rPr lang="en-US" sz="1800" b="1" dirty="0">
                          <a:effectLst/>
                        </a:rPr>
                        <a:t>Method Overloading</a:t>
                      </a:r>
                      <a:endParaRPr lang="en-US" sz="1800" b="1" dirty="0">
                        <a:solidFill>
                          <a:srgbClr val="000000"/>
                        </a:solidFill>
                        <a:effectLst/>
                        <a:latin typeface="times new roman" panose="02020603050405020304" pitchFamily="18" charset="0"/>
                      </a:endParaRPr>
                    </a:p>
                  </a:txBody>
                  <a:tcPr marL="18082" marR="18082" marT="18082" marB="18082"/>
                </a:tc>
                <a:tc>
                  <a:txBody>
                    <a:bodyPr/>
                    <a:lstStyle/>
                    <a:p>
                      <a:pPr algn="l" fontAlgn="t"/>
                      <a:r>
                        <a:rPr lang="en-US" sz="1800" b="1" dirty="0">
                          <a:effectLst/>
                        </a:rPr>
                        <a:t>Method Overriding</a:t>
                      </a:r>
                      <a:endParaRPr lang="en-US" sz="1800" b="1" dirty="0">
                        <a:solidFill>
                          <a:srgbClr val="000000"/>
                        </a:solidFill>
                        <a:effectLst/>
                        <a:latin typeface="times new roman" panose="02020603050405020304" pitchFamily="18" charset="0"/>
                      </a:endParaRPr>
                    </a:p>
                  </a:txBody>
                  <a:tcPr marL="18082" marR="18082" marT="18082" marB="18082"/>
                </a:tc>
                <a:extLst>
                  <a:ext uri="{0D108BD9-81ED-4DB2-BD59-A6C34878D82A}">
                    <a16:rowId xmlns:a16="http://schemas.microsoft.com/office/drawing/2014/main" val="2904156239"/>
                  </a:ext>
                </a:extLst>
              </a:tr>
              <a:tr h="1298569">
                <a:tc>
                  <a:txBody>
                    <a:bodyPr/>
                    <a:lstStyle/>
                    <a:p>
                      <a:pPr algn="just" fontAlgn="t"/>
                      <a:r>
                        <a:rPr lang="en-US" sz="1800" dirty="0">
                          <a:effectLst/>
                        </a:rPr>
                        <a:t>Method overloading is used to increase the readability of the program.</a:t>
                      </a:r>
                      <a:endParaRPr lang="en-US" sz="1800" b="0" i="0" dirty="0">
                        <a:solidFill>
                          <a:srgbClr val="000000"/>
                        </a:solidFill>
                        <a:effectLst/>
                        <a:latin typeface="verdana" panose="020B0604030504040204" pitchFamily="34" charset="0"/>
                      </a:endParaRPr>
                    </a:p>
                  </a:txBody>
                  <a:tcPr marL="12055" marR="12055" marT="12055" marB="12055"/>
                </a:tc>
                <a:tc>
                  <a:txBody>
                    <a:bodyPr/>
                    <a:lstStyle/>
                    <a:p>
                      <a:pPr algn="just" fontAlgn="t"/>
                      <a:r>
                        <a:rPr lang="en-US" sz="1800">
                          <a:effectLst/>
                        </a:rPr>
                        <a:t>Method overriding is used to provide the specific implementation of the method that is already provided by its super class.</a:t>
                      </a:r>
                      <a:endParaRPr lang="en-US" sz="1800" b="0" i="0">
                        <a:solidFill>
                          <a:srgbClr val="000000"/>
                        </a:solidFill>
                        <a:effectLst/>
                        <a:latin typeface="verdana" panose="020B0604030504040204" pitchFamily="34" charset="0"/>
                      </a:endParaRPr>
                    </a:p>
                  </a:txBody>
                  <a:tcPr marL="12055" marR="12055" marT="12055" marB="12055"/>
                </a:tc>
                <a:extLst>
                  <a:ext uri="{0D108BD9-81ED-4DB2-BD59-A6C34878D82A}">
                    <a16:rowId xmlns:a16="http://schemas.microsoft.com/office/drawing/2014/main" val="1538362254"/>
                  </a:ext>
                </a:extLst>
              </a:tr>
              <a:tr h="773699">
                <a:tc>
                  <a:txBody>
                    <a:bodyPr/>
                    <a:lstStyle/>
                    <a:p>
                      <a:pPr algn="just" fontAlgn="t"/>
                      <a:r>
                        <a:rPr lang="en-US" sz="1800" dirty="0">
                          <a:effectLst/>
                        </a:rPr>
                        <a:t>Method overloading is performed within class.</a:t>
                      </a:r>
                      <a:endParaRPr lang="en-US" sz="1800" b="0" i="0" dirty="0">
                        <a:solidFill>
                          <a:srgbClr val="000000"/>
                        </a:solidFill>
                        <a:effectLst/>
                        <a:latin typeface="verdana" panose="020B0604030504040204" pitchFamily="34" charset="0"/>
                      </a:endParaRPr>
                    </a:p>
                  </a:txBody>
                  <a:tcPr marL="12055" marR="12055" marT="12055" marB="12055"/>
                </a:tc>
                <a:tc>
                  <a:txBody>
                    <a:bodyPr/>
                    <a:lstStyle/>
                    <a:p>
                      <a:pPr algn="just" fontAlgn="t"/>
                      <a:r>
                        <a:rPr lang="en-US" sz="1800" dirty="0">
                          <a:effectLst/>
                        </a:rPr>
                        <a:t>Method overriding occurs in two </a:t>
                      </a:r>
                      <a:r>
                        <a:rPr lang="en-US" sz="1800" dirty="0" smtClean="0">
                          <a:effectLst/>
                        </a:rPr>
                        <a:t>classes that </a:t>
                      </a:r>
                      <a:r>
                        <a:rPr lang="en-US" sz="1800" dirty="0">
                          <a:effectLst/>
                        </a:rPr>
                        <a:t>have IS-A (inheritance) relationship.</a:t>
                      </a:r>
                      <a:endParaRPr lang="en-US" sz="1800" b="0" i="0" dirty="0">
                        <a:solidFill>
                          <a:srgbClr val="000000"/>
                        </a:solidFill>
                        <a:effectLst/>
                        <a:latin typeface="verdana" panose="020B0604030504040204" pitchFamily="34" charset="0"/>
                      </a:endParaRPr>
                    </a:p>
                  </a:txBody>
                  <a:tcPr marL="12055" marR="12055" marT="12055" marB="12055"/>
                </a:tc>
                <a:extLst>
                  <a:ext uri="{0D108BD9-81ED-4DB2-BD59-A6C34878D82A}">
                    <a16:rowId xmlns:a16="http://schemas.microsoft.com/office/drawing/2014/main" val="417144061"/>
                  </a:ext>
                </a:extLst>
              </a:tr>
              <a:tr h="668724">
                <a:tc>
                  <a:txBody>
                    <a:bodyPr/>
                    <a:lstStyle/>
                    <a:p>
                      <a:pPr algn="just" fontAlgn="t"/>
                      <a:r>
                        <a:rPr lang="en-US" sz="1800">
                          <a:effectLst/>
                        </a:rPr>
                        <a:t>In case of method overloading, parameter must be different.</a:t>
                      </a:r>
                      <a:endParaRPr lang="en-US" sz="1800" b="0" i="0">
                        <a:solidFill>
                          <a:srgbClr val="000000"/>
                        </a:solidFill>
                        <a:effectLst/>
                        <a:latin typeface="verdana" panose="020B0604030504040204" pitchFamily="34" charset="0"/>
                      </a:endParaRPr>
                    </a:p>
                  </a:txBody>
                  <a:tcPr marL="12055" marR="12055" marT="12055" marB="12055"/>
                </a:tc>
                <a:tc>
                  <a:txBody>
                    <a:bodyPr/>
                    <a:lstStyle/>
                    <a:p>
                      <a:pPr algn="just" fontAlgn="t"/>
                      <a:r>
                        <a:rPr lang="en-US" sz="1800">
                          <a:effectLst/>
                        </a:rPr>
                        <a:t>In case of method overriding, parameter must be same.</a:t>
                      </a:r>
                      <a:endParaRPr lang="en-US" sz="1800" b="0" i="0">
                        <a:solidFill>
                          <a:srgbClr val="000000"/>
                        </a:solidFill>
                        <a:effectLst/>
                        <a:latin typeface="verdana" panose="020B0604030504040204" pitchFamily="34" charset="0"/>
                      </a:endParaRPr>
                    </a:p>
                  </a:txBody>
                  <a:tcPr marL="12055" marR="12055" marT="12055" marB="12055"/>
                </a:tc>
                <a:extLst>
                  <a:ext uri="{0D108BD9-81ED-4DB2-BD59-A6C34878D82A}">
                    <a16:rowId xmlns:a16="http://schemas.microsoft.com/office/drawing/2014/main" val="1635716"/>
                  </a:ext>
                </a:extLst>
              </a:tr>
              <a:tr h="773699">
                <a:tc>
                  <a:txBody>
                    <a:bodyPr/>
                    <a:lstStyle/>
                    <a:p>
                      <a:pPr algn="just" fontAlgn="t"/>
                      <a:r>
                        <a:rPr lang="en-US" sz="1800">
                          <a:effectLst/>
                        </a:rPr>
                        <a:t>Method overloading is the example of compile time polymorphism.</a:t>
                      </a:r>
                      <a:endParaRPr lang="en-US" sz="1800" b="0" i="0">
                        <a:solidFill>
                          <a:srgbClr val="000000"/>
                        </a:solidFill>
                        <a:effectLst/>
                        <a:latin typeface="verdana" panose="020B0604030504040204" pitchFamily="34" charset="0"/>
                      </a:endParaRPr>
                    </a:p>
                  </a:txBody>
                  <a:tcPr marL="12055" marR="12055" marT="12055" marB="12055"/>
                </a:tc>
                <a:tc>
                  <a:txBody>
                    <a:bodyPr/>
                    <a:lstStyle/>
                    <a:p>
                      <a:pPr algn="just" fontAlgn="t"/>
                      <a:r>
                        <a:rPr lang="en-US" sz="1800">
                          <a:effectLst/>
                        </a:rPr>
                        <a:t>Method overriding is the example of run time polymorphism.</a:t>
                      </a:r>
                      <a:endParaRPr lang="en-US" sz="1800" b="0" i="0">
                        <a:solidFill>
                          <a:srgbClr val="000000"/>
                        </a:solidFill>
                        <a:effectLst/>
                        <a:latin typeface="verdana" panose="020B0604030504040204" pitchFamily="34" charset="0"/>
                      </a:endParaRPr>
                    </a:p>
                  </a:txBody>
                  <a:tcPr marL="12055" marR="12055" marT="12055" marB="12055"/>
                </a:tc>
                <a:extLst>
                  <a:ext uri="{0D108BD9-81ED-4DB2-BD59-A6C34878D82A}">
                    <a16:rowId xmlns:a16="http://schemas.microsoft.com/office/drawing/2014/main" val="886784765"/>
                  </a:ext>
                </a:extLst>
              </a:tr>
              <a:tr h="1928415">
                <a:tc>
                  <a:txBody>
                    <a:bodyPr/>
                    <a:lstStyle/>
                    <a:p>
                      <a:pPr algn="just" fontAlgn="t"/>
                      <a:r>
                        <a:rPr lang="en-US" sz="1800" dirty="0">
                          <a:effectLst/>
                        </a:rPr>
                        <a:t>In java, method overloading can't be performed by changing return type of the method only. Return type can be same or different in method overloading. But you must have to change the parameter.</a:t>
                      </a:r>
                      <a:endParaRPr lang="en-US" sz="1800" b="0" i="0" dirty="0">
                        <a:solidFill>
                          <a:srgbClr val="000000"/>
                        </a:solidFill>
                        <a:effectLst/>
                        <a:latin typeface="verdana" panose="020B0604030504040204" pitchFamily="34" charset="0"/>
                      </a:endParaRPr>
                    </a:p>
                  </a:txBody>
                  <a:tcPr marL="12055" marR="12055" marT="12055" marB="12055"/>
                </a:tc>
                <a:tc>
                  <a:txBody>
                    <a:bodyPr/>
                    <a:lstStyle/>
                    <a:p>
                      <a:pPr algn="just" fontAlgn="t"/>
                      <a:r>
                        <a:rPr lang="en-US" sz="1800" dirty="0">
                          <a:effectLst/>
                        </a:rPr>
                        <a:t>Return type must be same or covariant in method overriding.</a:t>
                      </a:r>
                      <a:endParaRPr lang="en-US" sz="1800" b="0" i="0" dirty="0">
                        <a:solidFill>
                          <a:srgbClr val="000000"/>
                        </a:solidFill>
                        <a:effectLst/>
                        <a:latin typeface="verdana" panose="020B0604030504040204" pitchFamily="34" charset="0"/>
                      </a:endParaRPr>
                    </a:p>
                  </a:txBody>
                  <a:tcPr marL="12055" marR="12055" marT="12055" marB="12055"/>
                </a:tc>
                <a:extLst>
                  <a:ext uri="{0D108BD9-81ED-4DB2-BD59-A6C34878D82A}">
                    <a16:rowId xmlns:a16="http://schemas.microsoft.com/office/drawing/2014/main" val="2481261918"/>
                  </a:ext>
                </a:extLst>
              </a:tr>
            </a:tbl>
          </a:graphicData>
        </a:graphic>
      </p:graphicFrame>
    </p:spTree>
    <p:extLst>
      <p:ext uri="{BB962C8B-B14F-4D97-AF65-F5344CB8AC3E}">
        <p14:creationId xmlns:p14="http://schemas.microsoft.com/office/powerpoint/2010/main" val="806687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5304" y="147463"/>
            <a:ext cx="9905998" cy="1478570"/>
          </a:xfrm>
        </p:spPr>
        <p:txBody>
          <a:bodyPr>
            <a:normAutofit fontScale="90000"/>
          </a:bodyPr>
          <a:lstStyle/>
          <a:p>
            <a:r>
              <a:rPr lang="en-US" dirty="0"/>
              <a:t>Java access modifiers with method overriding</a:t>
            </a:r>
            <a:br>
              <a:rPr lang="en-US" dirty="0"/>
            </a:br>
            <a:endParaRPr lang="en-US" dirty="0"/>
          </a:p>
        </p:txBody>
      </p:sp>
      <p:sp>
        <p:nvSpPr>
          <p:cNvPr id="3" name="Content Placeholder 2"/>
          <p:cNvSpPr>
            <a:spLocks noGrp="1"/>
          </p:cNvSpPr>
          <p:nvPr>
            <p:ph idx="1"/>
          </p:nvPr>
        </p:nvSpPr>
        <p:spPr>
          <a:xfrm>
            <a:off x="877456" y="1145309"/>
            <a:ext cx="10455562" cy="5338618"/>
          </a:xfrm>
          <a:solidFill>
            <a:schemeClr val="tx1"/>
          </a:solidFill>
        </p:spPr>
        <p:txBody>
          <a:bodyPr>
            <a:normAutofit fontScale="62500" lnSpcReduction="20000"/>
          </a:bodyPr>
          <a:lstStyle/>
          <a:p>
            <a:r>
              <a:rPr lang="en-US" sz="2900" b="1" dirty="0" smtClean="0">
                <a:solidFill>
                  <a:schemeClr val="bg1"/>
                </a:solidFill>
              </a:rPr>
              <a:t>If </a:t>
            </a:r>
            <a:r>
              <a:rPr lang="en-US" sz="2900" b="1" dirty="0">
                <a:solidFill>
                  <a:schemeClr val="bg1"/>
                </a:solidFill>
              </a:rPr>
              <a:t>you are overriding any method, overridden method (i.e. declared in subclass) must not be more restrictive.</a:t>
            </a:r>
          </a:p>
          <a:p>
            <a:r>
              <a:rPr lang="en-US" sz="2900" b="1" dirty="0">
                <a:solidFill>
                  <a:schemeClr val="bg1"/>
                </a:solidFill>
              </a:rPr>
              <a:t>The default modifier is more restrictive than protected. That is why there is compile time error</a:t>
            </a:r>
            <a:r>
              <a:rPr lang="en-US" sz="2900" b="1" dirty="0" smtClean="0">
                <a:solidFill>
                  <a:schemeClr val="bg1"/>
                </a:solidFill>
              </a:rPr>
              <a:t>.</a:t>
            </a:r>
          </a:p>
          <a:p>
            <a:pPr algn="just">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  </a:t>
            </a:r>
          </a:p>
          <a:p>
            <a:pPr algn="just">
              <a:buFont typeface="+mj-lt"/>
              <a:buAutoNum type="arabicPeriod"/>
            </a:pPr>
            <a:r>
              <a:rPr lang="en-US" b="1" dirty="0">
                <a:solidFill>
                  <a:srgbClr val="006699"/>
                </a:solidFill>
                <a:latin typeface="verdana" panose="020B0604030504040204" pitchFamily="34" charset="0"/>
              </a:rPr>
              <a:t>protected</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msg</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"Hello java"</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Simple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A{  </a:t>
            </a:r>
          </a:p>
          <a:p>
            <a:pPr algn="just">
              <a:buFont typeface="+mj-lt"/>
              <a:buAutoNum type="arabicPeriod"/>
            </a:pP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msg</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"Hello java"</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a:t>
            </a:r>
            <a:r>
              <a:rPr lang="en-US" dirty="0" err="1">
                <a:solidFill>
                  <a:srgbClr val="008200"/>
                </a:solidFill>
                <a:latin typeface="verdana" panose="020B0604030504040204" pitchFamily="34" charset="0"/>
              </a:rPr>
              <a:t>C.T.Error</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Simple </a:t>
            </a:r>
            <a:r>
              <a:rPr lang="en-US" dirty="0" err="1">
                <a:solidFill>
                  <a:srgbClr val="000000"/>
                </a:solidFill>
                <a:latin typeface="verdana" panose="020B0604030504040204" pitchFamily="34" charset="0"/>
              </a:rPr>
              <a:t>obj</a:t>
            </a:r>
            <a:r>
              <a:rPr lang="en-US" dirty="0">
                <a:solidFill>
                  <a:srgbClr val="000000"/>
                </a:solidFill>
                <a:latin typeface="verdana" panose="020B0604030504040204" pitchFamily="34" charset="0"/>
              </a:rPr>
              <a:t>=</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Simple();  </a:t>
            </a:r>
          </a:p>
          <a:p>
            <a:pPr algn="just">
              <a:buFont typeface="+mj-lt"/>
              <a:buAutoNum type="arabicPeriod"/>
            </a:pPr>
            <a:r>
              <a:rPr lang="en-US" dirty="0">
                <a:solidFill>
                  <a:srgbClr val="000000"/>
                </a:solidFill>
                <a:latin typeface="verdana" panose="020B0604030504040204" pitchFamily="34" charset="0"/>
              </a:rPr>
              <a:t>   obj.msg();  </a:t>
            </a:r>
          </a:p>
          <a:p>
            <a:pPr algn="just">
              <a:buFont typeface="+mj-lt"/>
              <a:buAutoNum type="arabicPeriod"/>
            </a:pPr>
            <a:r>
              <a:rPr lang="en-US" dirty="0">
                <a:solidFill>
                  <a:srgbClr val="000000"/>
                </a:solidFill>
                <a:latin typeface="verdana" panose="020B0604030504040204" pitchFamily="34" charset="0"/>
              </a:rPr>
              <a:t>   }  </a:t>
            </a:r>
          </a:p>
          <a:p>
            <a:pPr algn="just">
              <a:buFont typeface="+mj-lt"/>
              <a:buAutoNum type="arabicPeriod"/>
            </a:pPr>
            <a:r>
              <a:rPr lang="en-US" dirty="0">
                <a:solidFill>
                  <a:srgbClr val="000000"/>
                </a:solidFill>
                <a:latin typeface="verdana" panose="020B0604030504040204" pitchFamily="34" charset="0"/>
              </a:rPr>
              <a:t>}  </a:t>
            </a:r>
          </a:p>
          <a:p>
            <a:endParaRPr lang="en-US" dirty="0"/>
          </a:p>
          <a:p>
            <a:endParaRPr lang="en-US" dirty="0"/>
          </a:p>
        </p:txBody>
      </p:sp>
    </p:spTree>
    <p:extLst>
      <p:ext uri="{BB962C8B-B14F-4D97-AF65-F5344CB8AC3E}">
        <p14:creationId xmlns:p14="http://schemas.microsoft.com/office/powerpoint/2010/main" val="3164303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example of Java Method Overriding</a:t>
            </a:r>
            <a:br>
              <a:rPr lang="en-US" dirty="0"/>
            </a:br>
            <a:endParaRPr lang="en-US" dirty="0"/>
          </a:p>
        </p:txBody>
      </p:sp>
      <p:sp>
        <p:nvSpPr>
          <p:cNvPr id="3" name="Content Placeholder 2"/>
          <p:cNvSpPr>
            <a:spLocks noGrp="1"/>
          </p:cNvSpPr>
          <p:nvPr>
            <p:ph idx="1"/>
          </p:nvPr>
        </p:nvSpPr>
        <p:spPr/>
        <p:txBody>
          <a:bodyPr/>
          <a:lstStyle/>
          <a:p>
            <a:r>
              <a:rPr lang="en-US" dirty="0" smtClean="0"/>
              <a:t>Consider </a:t>
            </a:r>
            <a:r>
              <a:rPr lang="en-US" dirty="0"/>
              <a:t>a scenario, Bank is a class that provides functionality to get rate of interest. But, rate of interest varies according to banks. For example, SBI, ICICI and AXIS banks could provide 8%, 7% and 9% rate of interest.</a:t>
            </a:r>
          </a:p>
          <a:p>
            <a:endParaRPr lang="en-US" dirty="0"/>
          </a:p>
          <a:p>
            <a:r>
              <a:rPr lang="en-US" dirty="0"/>
              <a:t>Java method overriding example of bank</a:t>
            </a:r>
          </a:p>
        </p:txBody>
      </p:sp>
    </p:spTree>
    <p:extLst>
      <p:ext uri="{BB962C8B-B14F-4D97-AF65-F5344CB8AC3E}">
        <p14:creationId xmlns:p14="http://schemas.microsoft.com/office/powerpoint/2010/main" val="3186219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Java method overriding example of ban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6378" y="952708"/>
            <a:ext cx="11316068" cy="5288250"/>
          </a:xfrm>
          <a:prstGeom prst="rect">
            <a:avLst/>
          </a:prstGeom>
          <a:solidFill>
            <a:schemeClr val="tx1"/>
          </a:solidFill>
        </p:spPr>
      </p:pic>
      <p:sp>
        <p:nvSpPr>
          <p:cNvPr id="4" name="TextBox 3"/>
          <p:cNvSpPr txBox="1"/>
          <p:nvPr/>
        </p:nvSpPr>
        <p:spPr>
          <a:xfrm>
            <a:off x="1431636" y="4664363"/>
            <a:ext cx="2041236" cy="369332"/>
          </a:xfrm>
          <a:prstGeom prst="rect">
            <a:avLst/>
          </a:prstGeom>
          <a:solidFill>
            <a:schemeClr val="bg2"/>
          </a:solidFill>
        </p:spPr>
        <p:txBody>
          <a:bodyPr wrap="square" rtlCol="0">
            <a:spAutoFit/>
          </a:bodyPr>
          <a:lstStyle/>
          <a:p>
            <a:r>
              <a:rPr lang="en-US" dirty="0" smtClean="0"/>
              <a:t>CHEASE</a:t>
            </a:r>
            <a:endParaRPr lang="en-US" dirty="0"/>
          </a:p>
        </p:txBody>
      </p:sp>
      <p:sp>
        <p:nvSpPr>
          <p:cNvPr id="6" name="TextBox 5"/>
          <p:cNvSpPr txBox="1"/>
          <p:nvPr/>
        </p:nvSpPr>
        <p:spPr>
          <a:xfrm>
            <a:off x="4964545" y="4655065"/>
            <a:ext cx="2041236" cy="369332"/>
          </a:xfrm>
          <a:prstGeom prst="rect">
            <a:avLst/>
          </a:prstGeom>
          <a:solidFill>
            <a:schemeClr val="bg2"/>
          </a:solidFill>
        </p:spPr>
        <p:txBody>
          <a:bodyPr wrap="square" rtlCol="0">
            <a:spAutoFit/>
          </a:bodyPr>
          <a:lstStyle/>
          <a:p>
            <a:r>
              <a:rPr lang="en-US" dirty="0" smtClean="0"/>
              <a:t>BANKOFAMERICA</a:t>
            </a:r>
            <a:endParaRPr lang="en-US" dirty="0"/>
          </a:p>
        </p:txBody>
      </p:sp>
      <p:sp>
        <p:nvSpPr>
          <p:cNvPr id="7" name="TextBox 6"/>
          <p:cNvSpPr txBox="1"/>
          <p:nvPr/>
        </p:nvSpPr>
        <p:spPr>
          <a:xfrm>
            <a:off x="8862291" y="4654941"/>
            <a:ext cx="2041236" cy="369332"/>
          </a:xfrm>
          <a:prstGeom prst="rect">
            <a:avLst/>
          </a:prstGeom>
          <a:solidFill>
            <a:schemeClr val="bg2"/>
          </a:solidFill>
        </p:spPr>
        <p:txBody>
          <a:bodyPr wrap="square" rtlCol="0">
            <a:spAutoFit/>
          </a:bodyPr>
          <a:lstStyle/>
          <a:p>
            <a:r>
              <a:rPr lang="en-US" dirty="0" smtClean="0"/>
              <a:t>CITY BANK</a:t>
            </a:r>
            <a:endParaRPr lang="en-US" dirty="0"/>
          </a:p>
        </p:txBody>
      </p:sp>
    </p:spTree>
    <p:extLst>
      <p:ext uri="{BB962C8B-B14F-4D97-AF65-F5344CB8AC3E}">
        <p14:creationId xmlns:p14="http://schemas.microsoft.com/office/powerpoint/2010/main" val="3997253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4073" y="308008"/>
            <a:ext cx="9403338" cy="6015789"/>
          </a:xfrm>
          <a:solidFill>
            <a:schemeClr val="tx1"/>
          </a:solidFill>
        </p:spPr>
        <p:txBody>
          <a:bodyPr>
            <a:normAutofit fontScale="85000" lnSpcReduction="20000"/>
          </a:bodyPr>
          <a:lstStyle/>
          <a:p>
            <a:r>
              <a:rPr lang="en-US" b="1" dirty="0">
                <a:solidFill>
                  <a:schemeClr val="bg1"/>
                </a:solidFill>
              </a:rPr>
              <a:t>public class FEDRALBANK</a:t>
            </a:r>
            <a:r>
              <a:rPr lang="en-US" b="1" dirty="0" smtClean="0">
                <a:solidFill>
                  <a:schemeClr val="bg1"/>
                </a:solidFill>
              </a:rPr>
              <a:t>{</a:t>
            </a:r>
            <a:endParaRPr lang="en-US" dirty="0">
              <a:solidFill>
                <a:schemeClr val="bg1"/>
              </a:solidFill>
            </a:endParaRPr>
          </a:p>
          <a:p>
            <a:r>
              <a:rPr lang="en-US" b="1" dirty="0">
                <a:solidFill>
                  <a:schemeClr val="bg1"/>
                </a:solidFill>
              </a:rPr>
              <a:t>public </a:t>
            </a:r>
            <a:r>
              <a:rPr lang="en-US" b="1" dirty="0" err="1">
                <a:solidFill>
                  <a:schemeClr val="bg1"/>
                </a:solidFill>
              </a:rPr>
              <a:t>int</a:t>
            </a:r>
            <a:r>
              <a:rPr lang="en-US" b="1" dirty="0">
                <a:solidFill>
                  <a:schemeClr val="bg1"/>
                </a:solidFill>
              </a:rPr>
              <a:t> </a:t>
            </a:r>
            <a:r>
              <a:rPr lang="en-US" b="1" dirty="0" err="1">
                <a:solidFill>
                  <a:schemeClr val="bg1"/>
                </a:solidFill>
              </a:rPr>
              <a:t>getRateOfInterest</a:t>
            </a:r>
            <a:r>
              <a:rPr lang="en-US" b="1" dirty="0">
                <a:solidFill>
                  <a:schemeClr val="bg1"/>
                </a:solidFill>
              </a:rPr>
              <a:t>(</a:t>
            </a:r>
            <a:r>
              <a:rPr lang="en-US" b="1" dirty="0" err="1">
                <a:solidFill>
                  <a:schemeClr val="bg1"/>
                </a:solidFill>
              </a:rPr>
              <a:t>int</a:t>
            </a:r>
            <a:r>
              <a:rPr lang="en-US" b="1" dirty="0">
                <a:solidFill>
                  <a:schemeClr val="bg1"/>
                </a:solidFill>
              </a:rPr>
              <a:t> a){</a:t>
            </a:r>
          </a:p>
          <a:p>
            <a:r>
              <a:rPr lang="en-US" b="1" dirty="0">
                <a:solidFill>
                  <a:schemeClr val="bg1"/>
                </a:solidFill>
              </a:rPr>
              <a:t>return a;</a:t>
            </a:r>
          </a:p>
          <a:p>
            <a:r>
              <a:rPr lang="en-US" dirty="0" smtClean="0">
                <a:solidFill>
                  <a:schemeClr val="bg1"/>
                </a:solidFill>
              </a:rPr>
              <a:t>}}</a:t>
            </a:r>
            <a:r>
              <a:rPr lang="en-US" dirty="0">
                <a:solidFill>
                  <a:schemeClr val="bg1"/>
                </a:solidFill>
                <a:latin typeface="verdana" panose="020B0604030504040204" pitchFamily="34" charset="0"/>
              </a:rPr>
              <a:t> </a:t>
            </a:r>
          </a:p>
          <a:p>
            <a:r>
              <a:rPr lang="en-US" b="1" dirty="0">
                <a:solidFill>
                  <a:schemeClr val="bg1"/>
                </a:solidFill>
              </a:rPr>
              <a:t>public class CHEASEBANK extends FEDRALBANK</a:t>
            </a:r>
            <a:r>
              <a:rPr lang="en-US" b="1" dirty="0" smtClean="0">
                <a:solidFill>
                  <a:schemeClr val="bg1"/>
                </a:solidFill>
              </a:rPr>
              <a:t>{</a:t>
            </a:r>
            <a:endParaRPr lang="en-US" dirty="0">
              <a:solidFill>
                <a:schemeClr val="bg1"/>
              </a:solidFill>
            </a:endParaRPr>
          </a:p>
          <a:p>
            <a:r>
              <a:rPr lang="en-US" b="1" dirty="0">
                <a:solidFill>
                  <a:schemeClr val="bg1"/>
                </a:solidFill>
              </a:rPr>
              <a:t>public </a:t>
            </a:r>
            <a:r>
              <a:rPr lang="en-US" b="1" dirty="0" err="1">
                <a:solidFill>
                  <a:schemeClr val="bg1"/>
                </a:solidFill>
              </a:rPr>
              <a:t>int</a:t>
            </a:r>
            <a:r>
              <a:rPr lang="en-US" b="1" dirty="0">
                <a:solidFill>
                  <a:schemeClr val="bg1"/>
                </a:solidFill>
              </a:rPr>
              <a:t> </a:t>
            </a:r>
            <a:r>
              <a:rPr lang="en-US" b="1" dirty="0" err="1">
                <a:solidFill>
                  <a:schemeClr val="bg1"/>
                </a:solidFill>
              </a:rPr>
              <a:t>getRateOfInterest</a:t>
            </a:r>
            <a:r>
              <a:rPr lang="en-US" b="1" dirty="0">
                <a:solidFill>
                  <a:schemeClr val="bg1"/>
                </a:solidFill>
              </a:rPr>
              <a:t>(</a:t>
            </a:r>
            <a:r>
              <a:rPr lang="en-US" b="1" dirty="0" err="1">
                <a:solidFill>
                  <a:schemeClr val="bg1"/>
                </a:solidFill>
              </a:rPr>
              <a:t>int</a:t>
            </a:r>
            <a:r>
              <a:rPr lang="en-US" b="1" dirty="0">
                <a:solidFill>
                  <a:schemeClr val="bg1"/>
                </a:solidFill>
              </a:rPr>
              <a:t> a</a:t>
            </a:r>
            <a:r>
              <a:rPr lang="en-US" b="1" dirty="0" smtClean="0">
                <a:solidFill>
                  <a:schemeClr val="bg1"/>
                </a:solidFill>
              </a:rPr>
              <a:t>){</a:t>
            </a:r>
            <a:endParaRPr lang="en-US" dirty="0">
              <a:solidFill>
                <a:schemeClr val="bg1"/>
              </a:solidFill>
            </a:endParaRPr>
          </a:p>
          <a:p>
            <a:r>
              <a:rPr lang="en-US" dirty="0" err="1">
                <a:solidFill>
                  <a:schemeClr val="bg1"/>
                </a:solidFill>
              </a:rPr>
              <a:t>System.</a:t>
            </a:r>
            <a:r>
              <a:rPr lang="en-US" b="1" i="1" dirty="0" err="1">
                <a:solidFill>
                  <a:schemeClr val="bg1"/>
                </a:solidFill>
              </a:rPr>
              <a:t>out.println</a:t>
            </a:r>
            <a:r>
              <a:rPr lang="en-US" b="1" i="1" dirty="0">
                <a:solidFill>
                  <a:schemeClr val="bg1"/>
                </a:solidFill>
              </a:rPr>
              <a:t>("CHEASEBANK Interest is ::"+a</a:t>
            </a:r>
            <a:r>
              <a:rPr lang="en-US" b="1" i="1" dirty="0" smtClean="0">
                <a:solidFill>
                  <a:schemeClr val="bg1"/>
                </a:solidFill>
              </a:rPr>
              <a:t>);</a:t>
            </a:r>
            <a:endParaRPr lang="en-US" dirty="0">
              <a:solidFill>
                <a:schemeClr val="bg1"/>
              </a:solidFill>
            </a:endParaRPr>
          </a:p>
          <a:p>
            <a:r>
              <a:rPr lang="en-US" b="1" dirty="0">
                <a:solidFill>
                  <a:schemeClr val="bg1"/>
                </a:solidFill>
              </a:rPr>
              <a:t>return a;</a:t>
            </a:r>
          </a:p>
          <a:p>
            <a:r>
              <a:rPr lang="en-US" dirty="0" smtClean="0">
                <a:solidFill>
                  <a:schemeClr val="bg1"/>
                </a:solidFill>
              </a:rPr>
              <a:t>}}</a:t>
            </a:r>
          </a:p>
          <a:p>
            <a:r>
              <a:rPr lang="en-US" b="1" dirty="0">
                <a:solidFill>
                  <a:schemeClr val="bg1"/>
                </a:solidFill>
              </a:rPr>
              <a:t>public class </a:t>
            </a:r>
            <a:r>
              <a:rPr lang="en-US" b="1" dirty="0" err="1">
                <a:solidFill>
                  <a:schemeClr val="bg1"/>
                </a:solidFill>
              </a:rPr>
              <a:t>BankOfAmerica</a:t>
            </a:r>
            <a:r>
              <a:rPr lang="en-US" b="1" dirty="0">
                <a:solidFill>
                  <a:schemeClr val="bg1"/>
                </a:solidFill>
              </a:rPr>
              <a:t> </a:t>
            </a:r>
            <a:r>
              <a:rPr lang="en-US" b="1" dirty="0" smtClean="0">
                <a:solidFill>
                  <a:schemeClr val="bg1"/>
                </a:solidFill>
              </a:rPr>
              <a:t>{</a:t>
            </a:r>
            <a:endParaRPr lang="en-US" dirty="0">
              <a:solidFill>
                <a:schemeClr val="bg1"/>
              </a:solidFill>
            </a:endParaRPr>
          </a:p>
          <a:p>
            <a:r>
              <a:rPr lang="en-US" b="1" dirty="0">
                <a:solidFill>
                  <a:schemeClr val="bg1"/>
                </a:solidFill>
              </a:rPr>
              <a:t>public </a:t>
            </a:r>
            <a:r>
              <a:rPr lang="en-US" b="1" dirty="0" err="1">
                <a:solidFill>
                  <a:schemeClr val="bg1"/>
                </a:solidFill>
              </a:rPr>
              <a:t>int</a:t>
            </a:r>
            <a:r>
              <a:rPr lang="en-US" b="1" dirty="0">
                <a:solidFill>
                  <a:schemeClr val="bg1"/>
                </a:solidFill>
              </a:rPr>
              <a:t> </a:t>
            </a:r>
            <a:r>
              <a:rPr lang="en-US" b="1" dirty="0" err="1">
                <a:solidFill>
                  <a:schemeClr val="bg1"/>
                </a:solidFill>
              </a:rPr>
              <a:t>getRateOfInterest</a:t>
            </a:r>
            <a:r>
              <a:rPr lang="en-US" b="1" dirty="0">
                <a:solidFill>
                  <a:schemeClr val="bg1"/>
                </a:solidFill>
              </a:rPr>
              <a:t>(</a:t>
            </a:r>
            <a:r>
              <a:rPr lang="en-US" b="1" dirty="0" err="1">
                <a:solidFill>
                  <a:schemeClr val="bg1"/>
                </a:solidFill>
              </a:rPr>
              <a:t>int</a:t>
            </a:r>
            <a:r>
              <a:rPr lang="en-US" b="1" dirty="0">
                <a:solidFill>
                  <a:schemeClr val="bg1"/>
                </a:solidFill>
              </a:rPr>
              <a:t> </a:t>
            </a:r>
            <a:r>
              <a:rPr lang="en-US" b="1" dirty="0" smtClean="0">
                <a:solidFill>
                  <a:schemeClr val="bg1"/>
                </a:solidFill>
              </a:rPr>
              <a:t>a){</a:t>
            </a:r>
            <a:endParaRPr lang="en-US" dirty="0">
              <a:solidFill>
                <a:schemeClr val="bg1"/>
              </a:solidFill>
            </a:endParaRPr>
          </a:p>
          <a:p>
            <a:r>
              <a:rPr lang="en-US" dirty="0" err="1">
                <a:solidFill>
                  <a:schemeClr val="bg1"/>
                </a:solidFill>
              </a:rPr>
              <a:t>System.</a:t>
            </a:r>
            <a:r>
              <a:rPr lang="en-US" b="1" i="1" dirty="0" err="1">
                <a:solidFill>
                  <a:schemeClr val="bg1"/>
                </a:solidFill>
              </a:rPr>
              <a:t>out.println</a:t>
            </a:r>
            <a:r>
              <a:rPr lang="en-US" b="1" i="1" dirty="0">
                <a:solidFill>
                  <a:schemeClr val="bg1"/>
                </a:solidFill>
              </a:rPr>
              <a:t>("</a:t>
            </a:r>
            <a:r>
              <a:rPr lang="en-US" b="1" i="1" dirty="0" err="1">
                <a:solidFill>
                  <a:schemeClr val="bg1"/>
                </a:solidFill>
              </a:rPr>
              <a:t>BankOfAmerica</a:t>
            </a:r>
            <a:r>
              <a:rPr lang="en-US" b="1" i="1" dirty="0">
                <a:solidFill>
                  <a:schemeClr val="bg1"/>
                </a:solidFill>
              </a:rPr>
              <a:t> Interest is ::"+a);</a:t>
            </a:r>
          </a:p>
          <a:p>
            <a:r>
              <a:rPr lang="en-US" b="1" dirty="0" smtClean="0">
                <a:solidFill>
                  <a:schemeClr val="bg1"/>
                </a:solidFill>
              </a:rPr>
              <a:t>return </a:t>
            </a:r>
            <a:r>
              <a:rPr lang="en-US" b="1" dirty="0">
                <a:solidFill>
                  <a:schemeClr val="bg1"/>
                </a:solidFill>
              </a:rPr>
              <a:t>a;</a:t>
            </a:r>
          </a:p>
          <a:p>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228092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796" y="279134"/>
            <a:ext cx="8104471" cy="5929162"/>
          </a:xfrm>
          <a:solidFill>
            <a:schemeClr val="bg2"/>
          </a:solidFill>
        </p:spPr>
        <p:txBody>
          <a:bodyPr>
            <a:normAutofit fontScale="62500" lnSpcReduction="20000"/>
          </a:bodyPr>
          <a:lstStyle/>
          <a:p>
            <a:r>
              <a:rPr lang="en-US" b="1" dirty="0"/>
              <a:t>public class Test {</a:t>
            </a:r>
          </a:p>
          <a:p>
            <a:endParaRPr lang="en-US" dirty="0"/>
          </a:p>
          <a:p>
            <a:r>
              <a:rPr lang="en-US" b="1" dirty="0"/>
              <a:t>public static void main(String[] </a:t>
            </a:r>
            <a:r>
              <a:rPr lang="en-US" b="1" dirty="0" err="1"/>
              <a:t>args</a:t>
            </a:r>
            <a:r>
              <a:rPr lang="en-US" b="1" dirty="0"/>
              <a:t>) {</a:t>
            </a:r>
          </a:p>
          <a:p>
            <a:r>
              <a:rPr lang="en-US" dirty="0"/>
              <a:t>CHEASEBANK </a:t>
            </a:r>
            <a:r>
              <a:rPr lang="en-US" dirty="0" err="1"/>
              <a:t>obj</a:t>
            </a:r>
            <a:r>
              <a:rPr lang="en-US" dirty="0"/>
              <a:t>=</a:t>
            </a:r>
            <a:r>
              <a:rPr lang="en-US" b="1" dirty="0"/>
              <a:t>new CHEASEBANK();  </a:t>
            </a:r>
          </a:p>
          <a:p>
            <a:r>
              <a:rPr lang="en-US" dirty="0" err="1"/>
              <a:t>obj.getRateOfInterest</a:t>
            </a:r>
            <a:r>
              <a:rPr lang="en-US" dirty="0"/>
              <a:t>(5); </a:t>
            </a:r>
          </a:p>
          <a:p>
            <a:r>
              <a:rPr lang="en-US" dirty="0" err="1"/>
              <a:t>BankOfAmerica</a:t>
            </a:r>
            <a:r>
              <a:rPr lang="en-US" dirty="0"/>
              <a:t> obj1=</a:t>
            </a:r>
            <a:r>
              <a:rPr lang="en-US" b="1" dirty="0"/>
              <a:t>new </a:t>
            </a:r>
            <a:r>
              <a:rPr lang="en-US" b="1" dirty="0" err="1"/>
              <a:t>BankOfAmerica</a:t>
            </a:r>
            <a:r>
              <a:rPr lang="en-US" b="1" dirty="0"/>
              <a:t>();  </a:t>
            </a:r>
          </a:p>
          <a:p>
            <a:r>
              <a:rPr lang="en-US" dirty="0"/>
              <a:t>obj1.getRateOfInterest(7);</a:t>
            </a:r>
          </a:p>
          <a:p>
            <a:r>
              <a:rPr lang="en-US" dirty="0"/>
              <a:t> </a:t>
            </a:r>
          </a:p>
          <a:p>
            <a:endParaRPr lang="en-US" dirty="0"/>
          </a:p>
          <a:p>
            <a:r>
              <a:rPr lang="en-US" dirty="0"/>
              <a:t>}</a:t>
            </a:r>
          </a:p>
          <a:p>
            <a:endParaRPr lang="en-US" dirty="0"/>
          </a:p>
          <a:p>
            <a:r>
              <a:rPr lang="en-US" dirty="0"/>
              <a:t>}</a:t>
            </a:r>
            <a:r>
              <a:rPr lang="en-US" dirty="0" smtClean="0">
                <a:solidFill>
                  <a:srgbClr val="00B050"/>
                </a:solidFill>
              </a:rPr>
              <a:t>Test </a:t>
            </a:r>
            <a:r>
              <a:rPr lang="en-US" dirty="0">
                <a:solidFill>
                  <a:srgbClr val="00B050"/>
                </a:solidFill>
              </a:rPr>
              <a:t>it Now</a:t>
            </a:r>
          </a:p>
          <a:p>
            <a:r>
              <a:rPr lang="en-US" dirty="0">
                <a:solidFill>
                  <a:srgbClr val="00B050"/>
                </a:solidFill>
              </a:rPr>
              <a:t>Output:</a:t>
            </a:r>
          </a:p>
          <a:p>
            <a:r>
              <a:rPr lang="en-US" dirty="0">
                <a:solidFill>
                  <a:srgbClr val="00B050"/>
                </a:solidFill>
              </a:rPr>
              <a:t>SBI Rate of Interest: 8</a:t>
            </a:r>
          </a:p>
          <a:p>
            <a:r>
              <a:rPr lang="en-US" dirty="0">
                <a:solidFill>
                  <a:srgbClr val="00B050"/>
                </a:solidFill>
              </a:rPr>
              <a:t>ICICI Rate of Interest: 7</a:t>
            </a:r>
          </a:p>
          <a:p>
            <a:r>
              <a:rPr lang="en-US" dirty="0">
                <a:solidFill>
                  <a:srgbClr val="00B050"/>
                </a:solidFill>
              </a:rPr>
              <a:t>AXIS Rate of Interest: 9</a:t>
            </a:r>
          </a:p>
        </p:txBody>
      </p:sp>
    </p:spTree>
    <p:extLst>
      <p:ext uri="{BB962C8B-B14F-4D97-AF65-F5344CB8AC3E}">
        <p14:creationId xmlns:p14="http://schemas.microsoft.com/office/powerpoint/2010/main" val="3646090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solidFill>
        </p:spPr>
        <p:txBody>
          <a:bodyPr/>
          <a:lstStyle/>
          <a:p>
            <a:r>
              <a:rPr lang="en-US" dirty="0" smtClean="0"/>
              <a:t>Other types of methods</a:t>
            </a:r>
            <a:endParaRPr lang="en-US" dirty="0"/>
          </a:p>
        </p:txBody>
      </p:sp>
      <p:sp>
        <p:nvSpPr>
          <p:cNvPr id="3" name="Content Placeholder 2"/>
          <p:cNvSpPr>
            <a:spLocks noGrp="1"/>
          </p:cNvSpPr>
          <p:nvPr>
            <p:ph idx="1"/>
          </p:nvPr>
        </p:nvSpPr>
        <p:spPr>
          <a:xfrm>
            <a:off x="1141412" y="2249487"/>
            <a:ext cx="9905999" cy="2311880"/>
          </a:xfrm>
          <a:solidFill>
            <a:schemeClr val="accent1">
              <a:lumMod val="75000"/>
            </a:schemeClr>
          </a:solidFill>
        </p:spPr>
        <p:txBody>
          <a:bodyPr/>
          <a:lstStyle/>
          <a:p>
            <a:r>
              <a:rPr lang="en-US" dirty="0" smtClean="0"/>
              <a:t>Discussed earlier </a:t>
            </a:r>
          </a:p>
          <a:p>
            <a:r>
              <a:rPr lang="en-US" dirty="0" smtClean="0"/>
              <a:t>Methods rules also discussed earlier</a:t>
            </a:r>
          </a:p>
          <a:p>
            <a:r>
              <a:rPr lang="en-US" dirty="0" smtClean="0"/>
              <a:t>Main method also covered</a:t>
            </a:r>
            <a:endParaRPr lang="en-US" dirty="0"/>
          </a:p>
        </p:txBody>
      </p:sp>
    </p:spTree>
    <p:extLst>
      <p:ext uri="{BB962C8B-B14F-4D97-AF65-F5344CB8AC3E}">
        <p14:creationId xmlns:p14="http://schemas.microsoft.com/office/powerpoint/2010/main" val="3525130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438" y="63566"/>
            <a:ext cx="3002253" cy="646409"/>
          </a:xfrm>
          <a:solidFill>
            <a:srgbClr val="00B050"/>
          </a:solidFill>
        </p:spPr>
        <p:txBody>
          <a:bodyPr/>
          <a:lstStyle/>
          <a:p>
            <a:r>
              <a:rPr lang="en-US" dirty="0" smtClean="0"/>
              <a:t>Overriding</a:t>
            </a:r>
            <a:endParaRPr lang="en-US" dirty="0"/>
          </a:p>
        </p:txBody>
      </p:sp>
      <p:sp>
        <p:nvSpPr>
          <p:cNvPr id="3" name="Content Placeholder 2"/>
          <p:cNvSpPr>
            <a:spLocks noGrp="1"/>
          </p:cNvSpPr>
          <p:nvPr>
            <p:ph idx="1"/>
          </p:nvPr>
        </p:nvSpPr>
        <p:spPr>
          <a:xfrm>
            <a:off x="1172584" y="892666"/>
            <a:ext cx="8821162" cy="3476133"/>
          </a:xfrm>
          <a:solidFill>
            <a:schemeClr val="tx1"/>
          </a:solidFill>
        </p:spPr>
        <p:txBody>
          <a:bodyPr>
            <a:normAutofit fontScale="55000" lnSpcReduction="20000"/>
          </a:bodyPr>
          <a:lstStyle/>
          <a:p>
            <a:pPr marL="0" indent="0">
              <a:buNone/>
            </a:pPr>
            <a:r>
              <a:rPr lang="en-US" b="1" dirty="0">
                <a:solidFill>
                  <a:srgbClr val="002060"/>
                </a:solidFill>
              </a:rPr>
              <a:t>class Vehicle{</a:t>
            </a:r>
          </a:p>
          <a:p>
            <a:pPr marL="0" indent="0">
              <a:buNone/>
            </a:pPr>
            <a:r>
              <a:rPr lang="en-US" b="1" dirty="0">
                <a:solidFill>
                  <a:srgbClr val="002060"/>
                </a:solidFill>
              </a:rPr>
              <a:t>      public void move(){</a:t>
            </a:r>
          </a:p>
          <a:p>
            <a:pPr marL="0" indent="0">
              <a:buNone/>
            </a:pPr>
            <a:r>
              <a:rPr lang="en-US" b="1" dirty="0">
                <a:solidFill>
                  <a:srgbClr val="002060"/>
                </a:solidFill>
              </a:rPr>
              <a:t>      </a:t>
            </a:r>
            <a:r>
              <a:rPr lang="en-US" b="1" dirty="0" err="1">
                <a:solidFill>
                  <a:srgbClr val="002060"/>
                </a:solidFill>
              </a:rPr>
              <a:t>System.out.println</a:t>
            </a:r>
            <a:r>
              <a:rPr lang="en-US" b="1" dirty="0">
                <a:solidFill>
                  <a:srgbClr val="002060"/>
                </a:solidFill>
              </a:rPr>
              <a:t>(“Vehicles can move!!”);</a:t>
            </a:r>
          </a:p>
          <a:p>
            <a:pPr marL="0" indent="0">
              <a:buNone/>
            </a:pPr>
            <a:r>
              <a:rPr lang="en-US" b="1" dirty="0">
                <a:solidFill>
                  <a:srgbClr val="002060"/>
                </a:solidFill>
              </a:rPr>
              <a:t>      }</a:t>
            </a:r>
          </a:p>
          <a:p>
            <a:pPr marL="0" indent="0">
              <a:buNone/>
            </a:pPr>
            <a:r>
              <a:rPr lang="en-US" b="1" dirty="0">
                <a:solidFill>
                  <a:srgbClr val="002060"/>
                </a:solidFill>
              </a:rPr>
              <a:t>  }</a:t>
            </a:r>
          </a:p>
          <a:p>
            <a:pPr marL="0" indent="0">
              <a:buNone/>
            </a:pPr>
            <a:r>
              <a:rPr lang="en-US" b="1" dirty="0">
                <a:solidFill>
                  <a:srgbClr val="002060"/>
                </a:solidFill>
              </a:rPr>
              <a:t>  class </a:t>
            </a:r>
            <a:r>
              <a:rPr lang="en-US" b="1" dirty="0" err="1">
                <a:solidFill>
                  <a:srgbClr val="002060"/>
                </a:solidFill>
              </a:rPr>
              <a:t>MotorBike</a:t>
            </a:r>
            <a:r>
              <a:rPr lang="en-US" b="1" dirty="0">
                <a:solidFill>
                  <a:srgbClr val="002060"/>
                </a:solidFill>
              </a:rPr>
              <a:t> extends Vehicle{      </a:t>
            </a:r>
          </a:p>
          <a:p>
            <a:pPr marL="0" indent="0">
              <a:buNone/>
            </a:pPr>
            <a:r>
              <a:rPr lang="en-US" b="1" dirty="0">
                <a:solidFill>
                  <a:srgbClr val="002060"/>
                </a:solidFill>
              </a:rPr>
              <a:t>	public void move(){</a:t>
            </a:r>
          </a:p>
          <a:p>
            <a:pPr marL="0" indent="0">
              <a:buNone/>
            </a:pPr>
            <a:r>
              <a:rPr lang="en-US" b="1" dirty="0">
                <a:solidFill>
                  <a:srgbClr val="002060"/>
                </a:solidFill>
              </a:rPr>
              <a:t>       </a:t>
            </a:r>
            <a:r>
              <a:rPr lang="en-US" b="1" dirty="0" err="1">
                <a:solidFill>
                  <a:srgbClr val="002060"/>
                </a:solidFill>
              </a:rPr>
              <a:t>System.out.println</a:t>
            </a:r>
            <a:r>
              <a:rPr lang="en-US" b="1" dirty="0">
                <a:solidFill>
                  <a:srgbClr val="002060"/>
                </a:solidFill>
              </a:rPr>
              <a:t>(“</a:t>
            </a:r>
            <a:r>
              <a:rPr lang="en-US" b="1" dirty="0" err="1">
                <a:solidFill>
                  <a:srgbClr val="002060"/>
                </a:solidFill>
              </a:rPr>
              <a:t>MotorBike</a:t>
            </a:r>
            <a:r>
              <a:rPr lang="en-US" b="1" dirty="0">
                <a:solidFill>
                  <a:srgbClr val="002060"/>
                </a:solidFill>
              </a:rPr>
              <a:t> can move and accelerate too!!”);</a:t>
            </a:r>
          </a:p>
          <a:p>
            <a:pPr marL="0" indent="0">
              <a:buNone/>
            </a:pPr>
            <a:r>
              <a:rPr lang="en-US" b="1" dirty="0" smtClean="0">
                <a:solidFill>
                  <a:srgbClr val="002060"/>
                </a:solidFill>
              </a:rPr>
              <a:t>}</a:t>
            </a:r>
          </a:p>
          <a:p>
            <a:pPr marL="0" indent="0">
              <a:buNone/>
            </a:pPr>
            <a:r>
              <a:rPr lang="en-US" b="1" dirty="0">
                <a:solidFill>
                  <a:srgbClr val="002060"/>
                </a:solidFill>
              </a:rPr>
              <a:t>}</a:t>
            </a:r>
          </a:p>
        </p:txBody>
      </p:sp>
      <p:sp>
        <p:nvSpPr>
          <p:cNvPr id="6" name="Rectangle 3"/>
          <p:cNvSpPr>
            <a:spLocks noChangeArrowheads="1"/>
          </p:cNvSpPr>
          <p:nvPr/>
        </p:nvSpPr>
        <p:spPr bwMode="auto">
          <a:xfrm>
            <a:off x="-678874" y="-39363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onsolas" panose="020B0609020204030204" pitchFamily="49" charset="0"/>
                <a:ea typeface="MS Mincho"/>
                <a:cs typeface="Courier"/>
              </a:rPr>
              <a:t>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onsolas" panose="020B0609020204030204" pitchFamily="49" charset="0"/>
                <a:ea typeface="MS Mincho"/>
                <a:cs typeface="Courier"/>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TextBox 6"/>
          <p:cNvSpPr txBox="1"/>
          <p:nvPr/>
        </p:nvSpPr>
        <p:spPr>
          <a:xfrm>
            <a:off x="960147" y="4689902"/>
            <a:ext cx="9717089" cy="1754326"/>
          </a:xfrm>
          <a:prstGeom prst="rect">
            <a:avLst/>
          </a:prstGeom>
          <a:solidFill>
            <a:schemeClr val="bg2">
              <a:lumMod val="60000"/>
              <a:lumOff val="40000"/>
            </a:schemeClr>
          </a:solidFill>
        </p:spPr>
        <p:txBody>
          <a:bodyPr wrap="square" rtlCol="0">
            <a:spAutoFit/>
          </a:bodyPr>
          <a:lstStyle/>
          <a:p>
            <a:r>
              <a:rPr lang="en-US" dirty="0"/>
              <a:t> class </a:t>
            </a:r>
            <a:r>
              <a:rPr lang="en-US" dirty="0" err="1"/>
              <a:t>TestDemo</a:t>
            </a:r>
            <a:r>
              <a:rPr lang="en-US" dirty="0"/>
              <a:t>{</a:t>
            </a:r>
          </a:p>
          <a:p>
            <a:r>
              <a:rPr lang="en-US" dirty="0"/>
              <a:t>        public static void main(String[] </a:t>
            </a:r>
            <a:r>
              <a:rPr lang="en-US" dirty="0" err="1"/>
              <a:t>args</a:t>
            </a:r>
            <a:r>
              <a:rPr lang="en-US" dirty="0"/>
              <a:t>){</a:t>
            </a:r>
          </a:p>
          <a:p>
            <a:r>
              <a:rPr lang="en-US" dirty="0"/>
              <a:t>            Vehicle </a:t>
            </a:r>
            <a:r>
              <a:rPr lang="en-US" dirty="0" err="1"/>
              <a:t>vh</a:t>
            </a:r>
            <a:r>
              <a:rPr lang="en-US" dirty="0"/>
              <a:t>=new </a:t>
            </a:r>
            <a:r>
              <a:rPr lang="en-US" dirty="0" err="1"/>
              <a:t>MotorBike</a:t>
            </a:r>
            <a:r>
              <a:rPr lang="en-US" dirty="0"/>
              <a:t>();</a:t>
            </a:r>
          </a:p>
          <a:p>
            <a:r>
              <a:rPr lang="en-US" dirty="0"/>
              <a:t>            </a:t>
            </a:r>
            <a:r>
              <a:rPr lang="en-US" dirty="0" err="1"/>
              <a:t>vh.move</a:t>
            </a:r>
            <a:r>
              <a:rPr lang="en-US" dirty="0"/>
              <a:t>();</a:t>
            </a:r>
          </a:p>
          <a:p>
            <a:r>
              <a:rPr lang="en-US" dirty="0" smtClean="0"/>
              <a:t>}</a:t>
            </a:r>
            <a:endParaRPr lang="en-US" dirty="0"/>
          </a:p>
          <a:p>
            <a:r>
              <a:rPr lang="en-US" dirty="0"/>
              <a:t>  }</a:t>
            </a:r>
          </a:p>
        </p:txBody>
      </p:sp>
    </p:spTree>
    <p:extLst>
      <p:ext uri="{BB962C8B-B14F-4D97-AF65-F5344CB8AC3E}">
        <p14:creationId xmlns:p14="http://schemas.microsoft.com/office/powerpoint/2010/main" val="24719606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java need static method?</a:t>
            </a:r>
            <a:endParaRPr lang="en-US" dirty="0"/>
          </a:p>
        </p:txBody>
      </p:sp>
      <p:sp>
        <p:nvSpPr>
          <p:cNvPr id="3" name="Content Placeholder 2"/>
          <p:cNvSpPr>
            <a:spLocks noGrp="1"/>
          </p:cNvSpPr>
          <p:nvPr>
            <p:ph idx="1"/>
          </p:nvPr>
        </p:nvSpPr>
        <p:spPr>
          <a:xfrm>
            <a:off x="1103312" y="1708728"/>
            <a:ext cx="10109633" cy="4539672"/>
          </a:xfrm>
        </p:spPr>
        <p:txBody>
          <a:bodyPr>
            <a:normAutofit lnSpcReduction="10000"/>
          </a:bodyPr>
          <a:lstStyle/>
          <a:p>
            <a:r>
              <a:rPr lang="en-US" dirty="0" smtClean="0">
                <a:solidFill>
                  <a:srgbClr val="FFC000"/>
                </a:solidFill>
              </a:rPr>
              <a:t>No need to create object to call this static method </a:t>
            </a:r>
            <a:r>
              <a:rPr lang="en-US" dirty="0" smtClean="0"/>
              <a:t>– from one class to another class.</a:t>
            </a:r>
          </a:p>
          <a:p>
            <a:r>
              <a:rPr lang="en-US" dirty="0" smtClean="0">
                <a:solidFill>
                  <a:srgbClr val="FFC000"/>
                </a:solidFill>
              </a:rPr>
              <a:t>Static methods are class level, so JVM call them with or after the class</a:t>
            </a:r>
          </a:p>
          <a:p>
            <a:r>
              <a:rPr lang="en-US" dirty="0" smtClean="0">
                <a:solidFill>
                  <a:srgbClr val="FFC000"/>
                </a:solidFill>
              </a:rPr>
              <a:t>Performance faster than non static method as</a:t>
            </a:r>
          </a:p>
          <a:p>
            <a:pPr lvl="1"/>
            <a:r>
              <a:rPr lang="en-US" dirty="0" smtClean="0"/>
              <a:t>No need object creation to call this method</a:t>
            </a:r>
          </a:p>
          <a:p>
            <a:pPr lvl="1"/>
            <a:r>
              <a:rPr lang="en-US" dirty="0" smtClean="0"/>
              <a:t>No need to overridden polymorphism</a:t>
            </a:r>
          </a:p>
          <a:p>
            <a:pPr lvl="1"/>
            <a:endParaRPr lang="en-US" dirty="0"/>
          </a:p>
          <a:p>
            <a:r>
              <a:rPr lang="en-US" dirty="0" smtClean="0">
                <a:solidFill>
                  <a:srgbClr val="FFC000"/>
                </a:solidFill>
              </a:rPr>
              <a:t>Poly morphism</a:t>
            </a:r>
          </a:p>
          <a:p>
            <a:pPr lvl="1"/>
            <a:r>
              <a:rPr lang="en-US" dirty="0" smtClean="0"/>
              <a:t>Overloading – static and non static method</a:t>
            </a:r>
          </a:p>
          <a:p>
            <a:pPr lvl="1"/>
            <a:r>
              <a:rPr lang="en-US" dirty="0" smtClean="0"/>
              <a:t>Overriding –only non static  , not possible for static method</a:t>
            </a:r>
            <a:endParaRPr lang="en-US" dirty="0"/>
          </a:p>
        </p:txBody>
      </p:sp>
    </p:spTree>
    <p:extLst>
      <p:ext uri="{BB962C8B-B14F-4D97-AF65-F5344CB8AC3E}">
        <p14:creationId xmlns:p14="http://schemas.microsoft.com/office/powerpoint/2010/main" val="12526760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Constructor Overloading</a:t>
            </a:r>
            <a:r>
              <a:rPr lang="en-US" dirty="0"/>
              <a:t/>
            </a:r>
            <a:br>
              <a:rPr lang="en-US" dirty="0"/>
            </a:br>
            <a:endParaRPr lang="en-US" dirty="0"/>
          </a:p>
        </p:txBody>
      </p:sp>
      <p:sp>
        <p:nvSpPr>
          <p:cNvPr id="3" name="Content Placeholder 2"/>
          <p:cNvSpPr>
            <a:spLocks noGrp="1"/>
          </p:cNvSpPr>
          <p:nvPr>
            <p:ph idx="1"/>
          </p:nvPr>
        </p:nvSpPr>
        <p:spPr>
          <a:xfrm>
            <a:off x="1103312" y="1487056"/>
            <a:ext cx="8946541" cy="4761344"/>
          </a:xfrm>
        </p:spPr>
        <p:txBody>
          <a:bodyPr>
            <a:normAutofit/>
          </a:bodyPr>
          <a:lstStyle/>
          <a:p>
            <a:r>
              <a:rPr lang="en-US" dirty="0" smtClean="0"/>
              <a:t>If </a:t>
            </a:r>
            <a:r>
              <a:rPr lang="en-US" dirty="0" smtClean="0">
                <a:solidFill>
                  <a:srgbClr val="FFC000"/>
                </a:solidFill>
              </a:rPr>
              <a:t>same Name constructor </a:t>
            </a:r>
            <a:r>
              <a:rPr lang="en-US" dirty="0">
                <a:solidFill>
                  <a:srgbClr val="FFC000"/>
                </a:solidFill>
              </a:rPr>
              <a:t>exists multiple times </a:t>
            </a:r>
            <a:endParaRPr lang="en-US" dirty="0" smtClean="0">
              <a:solidFill>
                <a:srgbClr val="FFC000"/>
              </a:solidFill>
            </a:endParaRPr>
          </a:p>
          <a:p>
            <a:pPr lvl="1"/>
            <a:r>
              <a:rPr lang="en-US" sz="2000" dirty="0" smtClean="0">
                <a:solidFill>
                  <a:srgbClr val="00B0F0"/>
                </a:solidFill>
              </a:rPr>
              <a:t>in </a:t>
            </a:r>
            <a:r>
              <a:rPr lang="en-US" sz="2000" dirty="0">
                <a:solidFill>
                  <a:srgbClr val="00B0F0"/>
                </a:solidFill>
              </a:rPr>
              <a:t>the same class with </a:t>
            </a:r>
            <a:endParaRPr lang="en-US" sz="2000" dirty="0" smtClean="0">
              <a:solidFill>
                <a:srgbClr val="00B0F0"/>
              </a:solidFill>
            </a:endParaRPr>
          </a:p>
          <a:p>
            <a:pPr lvl="2"/>
            <a:r>
              <a:rPr lang="en-US" sz="2000" dirty="0" smtClean="0">
                <a:solidFill>
                  <a:srgbClr val="00B0F0"/>
                </a:solidFill>
              </a:rPr>
              <a:t>different </a:t>
            </a:r>
            <a:r>
              <a:rPr lang="en-US" sz="2000" dirty="0">
                <a:solidFill>
                  <a:srgbClr val="00B0F0"/>
                </a:solidFill>
              </a:rPr>
              <a:t>number of parameters or </a:t>
            </a:r>
            <a:endParaRPr lang="en-US" sz="2000" dirty="0" smtClean="0">
              <a:solidFill>
                <a:srgbClr val="00B0F0"/>
              </a:solidFill>
            </a:endParaRPr>
          </a:p>
          <a:p>
            <a:pPr lvl="2"/>
            <a:r>
              <a:rPr lang="en-US" sz="2000" dirty="0" smtClean="0">
                <a:solidFill>
                  <a:srgbClr val="00B0F0"/>
                </a:solidFill>
              </a:rPr>
              <a:t>order </a:t>
            </a:r>
            <a:r>
              <a:rPr lang="en-US" sz="2000" dirty="0">
                <a:solidFill>
                  <a:srgbClr val="00B0F0"/>
                </a:solidFill>
              </a:rPr>
              <a:t>of parameters or </a:t>
            </a:r>
            <a:endParaRPr lang="en-US" sz="2000" dirty="0" smtClean="0">
              <a:solidFill>
                <a:srgbClr val="00B0F0"/>
              </a:solidFill>
            </a:endParaRPr>
          </a:p>
          <a:p>
            <a:pPr lvl="2"/>
            <a:r>
              <a:rPr lang="en-US" sz="2000" dirty="0" smtClean="0">
                <a:solidFill>
                  <a:srgbClr val="00B0F0"/>
                </a:solidFill>
              </a:rPr>
              <a:t>type </a:t>
            </a:r>
            <a:r>
              <a:rPr lang="en-US" sz="2000" dirty="0">
                <a:solidFill>
                  <a:srgbClr val="00B0F0"/>
                </a:solidFill>
              </a:rPr>
              <a:t>of parameters </a:t>
            </a:r>
            <a:endParaRPr lang="en-US" sz="2000" dirty="0" smtClean="0">
              <a:solidFill>
                <a:srgbClr val="00B0F0"/>
              </a:solidFill>
            </a:endParaRPr>
          </a:p>
          <a:p>
            <a:r>
              <a:rPr lang="en-US" dirty="0" smtClean="0"/>
              <a:t>is </a:t>
            </a:r>
            <a:r>
              <a:rPr lang="en-US" dirty="0"/>
              <a:t>known as </a:t>
            </a:r>
            <a:r>
              <a:rPr lang="en-US" dirty="0">
                <a:solidFill>
                  <a:srgbClr val="FFC000"/>
                </a:solidFill>
              </a:rPr>
              <a:t>Constructor overloading. </a:t>
            </a:r>
            <a:endParaRPr lang="en-US" dirty="0" smtClean="0">
              <a:solidFill>
                <a:srgbClr val="FFC000"/>
              </a:solidFill>
            </a:endParaRPr>
          </a:p>
          <a:p>
            <a:endParaRPr lang="en-US" dirty="0"/>
          </a:p>
          <a:p>
            <a:r>
              <a:rPr lang="en-US" b="1" dirty="0" smtClean="0">
                <a:solidFill>
                  <a:srgbClr val="FF0000"/>
                </a:solidFill>
              </a:rPr>
              <a:t>Why need</a:t>
            </a:r>
            <a:r>
              <a:rPr lang="en-US" dirty="0" smtClean="0"/>
              <a:t>- constructor </a:t>
            </a:r>
            <a:r>
              <a:rPr lang="en-US" dirty="0"/>
              <a:t>overloading </a:t>
            </a:r>
            <a:endParaRPr lang="en-US" dirty="0" smtClean="0"/>
          </a:p>
          <a:p>
            <a:pPr lvl="1"/>
            <a:r>
              <a:rPr lang="en-US" sz="2000" dirty="0" smtClean="0"/>
              <a:t>can </a:t>
            </a:r>
            <a:r>
              <a:rPr lang="en-US" sz="2000" dirty="0"/>
              <a:t>be used to initialize same or different objects with different values.</a:t>
            </a:r>
          </a:p>
        </p:txBody>
      </p:sp>
    </p:spTree>
    <p:extLst>
      <p:ext uri="{BB962C8B-B14F-4D97-AF65-F5344CB8AC3E}">
        <p14:creationId xmlns:p14="http://schemas.microsoft.com/office/powerpoint/2010/main" val="39007663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6730" y="1265381"/>
            <a:ext cx="6461270" cy="5056909"/>
          </a:xfrm>
          <a:solidFill>
            <a:schemeClr val="accent5">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70000" lnSpcReduction="20000"/>
          </a:bodyPr>
          <a:lstStyle/>
          <a:p>
            <a:pPr marL="0" indent="0">
              <a:spcBef>
                <a:spcPts val="0"/>
              </a:spcBef>
              <a:buNone/>
            </a:pPr>
            <a:r>
              <a:rPr lang="en-US" b="1" dirty="0">
                <a:solidFill>
                  <a:srgbClr val="0070C0"/>
                </a:solidFill>
                <a:latin typeface="Cambria" panose="02040503050406030204" pitchFamily="18" charset="0"/>
                <a:ea typeface="MS Mincho"/>
                <a:cs typeface="Times New Roman" panose="02020603050405020304" pitchFamily="18" charset="0"/>
              </a:rPr>
              <a:t>class </a:t>
            </a:r>
            <a:r>
              <a:rPr lang="en-US" dirty="0">
                <a:latin typeface="Cambria" panose="02040503050406030204" pitchFamily="18" charset="0"/>
                <a:ea typeface="MS Mincho"/>
                <a:cs typeface="Times New Roman" panose="02020603050405020304" pitchFamily="18" charset="0"/>
              </a:rPr>
              <a:t> </a:t>
            </a:r>
            <a:r>
              <a:rPr lang="en-US" dirty="0">
                <a:solidFill>
                  <a:srgbClr val="FF0000"/>
                </a:solidFill>
                <a:latin typeface="Cambria" panose="02040503050406030204" pitchFamily="18" charset="0"/>
                <a:ea typeface="MS Mincho"/>
                <a:cs typeface="Times New Roman" panose="02020603050405020304" pitchFamily="18" charset="0"/>
              </a:rPr>
              <a:t>Demo</a:t>
            </a:r>
            <a:r>
              <a:rPr lang="en-US" dirty="0">
                <a:latin typeface="Cambria" panose="02040503050406030204" pitchFamily="18" charset="0"/>
                <a:ea typeface="MS Mincho"/>
                <a:cs typeface="Times New Roman" panose="02020603050405020304" pitchFamily="18" charset="0"/>
              </a:rPr>
              <a:t> { </a:t>
            </a:r>
            <a:endParaRPr lang="en-US" sz="1800" dirty="0">
              <a:latin typeface="Cambria" panose="02040503050406030204" pitchFamily="18" charset="0"/>
              <a:ea typeface="MS Mincho"/>
              <a:cs typeface="Times New Roman" panose="02020603050405020304" pitchFamily="18" charset="0"/>
            </a:endParaRPr>
          </a:p>
          <a:p>
            <a:pPr marL="0" indent="0">
              <a:spcBef>
                <a:spcPts val="0"/>
              </a:spcBef>
              <a:buNone/>
            </a:pPr>
            <a:r>
              <a:rPr lang="en-US" dirty="0">
                <a:solidFill>
                  <a:srgbClr val="FF0000"/>
                </a:solidFill>
                <a:latin typeface="Cambria" panose="02040503050406030204" pitchFamily="18" charset="0"/>
                <a:ea typeface="MS Mincho"/>
                <a:cs typeface="Times New Roman" panose="02020603050405020304" pitchFamily="18" charset="0"/>
              </a:rPr>
              <a:t>        Demo</a:t>
            </a:r>
            <a:r>
              <a:rPr lang="en-US" dirty="0">
                <a:latin typeface="Cambria" panose="02040503050406030204" pitchFamily="18" charset="0"/>
                <a:ea typeface="MS Mincho"/>
                <a:cs typeface="Times New Roman" panose="02020603050405020304" pitchFamily="18" charset="0"/>
              </a:rPr>
              <a:t> () { </a:t>
            </a:r>
            <a:endParaRPr lang="en-US" dirty="0" smtClean="0">
              <a:latin typeface="Cambria" panose="02040503050406030204" pitchFamily="18" charset="0"/>
              <a:ea typeface="MS Mincho"/>
              <a:cs typeface="Times New Roman" panose="02020603050405020304" pitchFamily="18" charset="0"/>
            </a:endParaRPr>
          </a:p>
          <a:p>
            <a:pPr marL="0" indent="0">
              <a:spcBef>
                <a:spcPts val="0"/>
              </a:spcBef>
              <a:buNone/>
            </a:pPr>
            <a:r>
              <a:rPr lang="en-US" sz="1800" dirty="0" smtClean="0">
                <a:solidFill>
                  <a:srgbClr val="00B0F0"/>
                </a:solidFill>
                <a:latin typeface="Cambria" panose="02040503050406030204" pitchFamily="18" charset="0"/>
                <a:ea typeface="MS Mincho"/>
                <a:cs typeface="Times New Roman" panose="02020603050405020304" pitchFamily="18" charset="0"/>
              </a:rPr>
              <a:t>	Your code here</a:t>
            </a:r>
            <a:endParaRPr lang="en-US" sz="1800" dirty="0">
              <a:solidFill>
                <a:srgbClr val="00B0F0"/>
              </a:solidFill>
              <a:latin typeface="Cambria" panose="02040503050406030204" pitchFamily="18" charset="0"/>
              <a:ea typeface="MS Mincho"/>
              <a:cs typeface="Times New Roman" panose="02020603050405020304" pitchFamily="18" charset="0"/>
            </a:endParaRPr>
          </a:p>
          <a:p>
            <a:pPr marL="0" indent="0">
              <a:spcBef>
                <a:spcPts val="0"/>
              </a:spcBef>
              <a:buNone/>
            </a:pPr>
            <a:r>
              <a:rPr lang="en-US" dirty="0" smtClean="0">
                <a:latin typeface="Cambria" panose="02040503050406030204" pitchFamily="18" charset="0"/>
                <a:ea typeface="MS Mincho"/>
                <a:cs typeface="Times New Roman" panose="02020603050405020304" pitchFamily="18" charset="0"/>
              </a:rPr>
              <a:t>	} </a:t>
            </a:r>
            <a:endParaRPr lang="en-US" sz="1800" dirty="0">
              <a:latin typeface="Cambria" panose="02040503050406030204" pitchFamily="18" charset="0"/>
              <a:ea typeface="MS Mincho"/>
              <a:cs typeface="Times New Roman" panose="02020603050405020304" pitchFamily="18" charset="0"/>
            </a:endParaRPr>
          </a:p>
          <a:p>
            <a:pPr marL="0" indent="0">
              <a:spcBef>
                <a:spcPts val="0"/>
              </a:spcBef>
              <a:buNone/>
            </a:pPr>
            <a:r>
              <a:rPr lang="en-US" dirty="0">
                <a:solidFill>
                  <a:srgbClr val="FF0000"/>
                </a:solidFill>
                <a:latin typeface="Cambria" panose="02040503050406030204" pitchFamily="18" charset="0"/>
                <a:ea typeface="MS Mincho"/>
                <a:cs typeface="Times New Roman" panose="02020603050405020304" pitchFamily="18" charset="0"/>
              </a:rPr>
              <a:t>       Demo</a:t>
            </a:r>
            <a:r>
              <a:rPr lang="en-US" dirty="0">
                <a:latin typeface="Cambria" panose="02040503050406030204" pitchFamily="18" charset="0"/>
                <a:ea typeface="MS Mincho"/>
                <a:cs typeface="Times New Roman" panose="02020603050405020304" pitchFamily="18" charset="0"/>
              </a:rPr>
              <a:t> (datatype1 value1) {</a:t>
            </a:r>
            <a:endParaRPr lang="en-US" sz="1800" dirty="0">
              <a:latin typeface="Cambria" panose="02040503050406030204" pitchFamily="18" charset="0"/>
              <a:ea typeface="MS Mincho"/>
              <a:cs typeface="Times New Roman" panose="02020603050405020304" pitchFamily="18" charset="0"/>
            </a:endParaRPr>
          </a:p>
          <a:p>
            <a:pPr marL="0" indent="0">
              <a:spcBef>
                <a:spcPts val="0"/>
              </a:spcBef>
              <a:buNone/>
            </a:pPr>
            <a:r>
              <a:rPr lang="en-US" dirty="0">
                <a:latin typeface="Cambria" panose="02040503050406030204" pitchFamily="18" charset="0"/>
                <a:ea typeface="MS Mincho"/>
                <a:cs typeface="Times New Roman" panose="02020603050405020304" pitchFamily="18" charset="0"/>
              </a:rPr>
              <a:t>             </a:t>
            </a:r>
            <a:r>
              <a:rPr lang="en-US" dirty="0">
                <a:solidFill>
                  <a:srgbClr val="00B0F0"/>
                </a:solidFill>
                <a:latin typeface="Cambria" panose="02040503050406030204" pitchFamily="18" charset="0"/>
                <a:ea typeface="MS Mincho"/>
                <a:cs typeface="Times New Roman" panose="02020603050405020304" pitchFamily="18" charset="0"/>
              </a:rPr>
              <a:t>Your code here</a:t>
            </a:r>
          </a:p>
          <a:p>
            <a:pPr marL="0" indent="0">
              <a:spcBef>
                <a:spcPts val="0"/>
              </a:spcBef>
              <a:buNone/>
            </a:pPr>
            <a:r>
              <a:rPr lang="en-US" dirty="0" smtClean="0">
                <a:latin typeface="Cambria" panose="02040503050406030204" pitchFamily="18" charset="0"/>
                <a:ea typeface="MS Mincho"/>
                <a:cs typeface="Times New Roman" panose="02020603050405020304" pitchFamily="18" charset="0"/>
              </a:rPr>
              <a:t>       </a:t>
            </a:r>
            <a:r>
              <a:rPr lang="en-US" dirty="0">
                <a:latin typeface="Cambria" panose="02040503050406030204" pitchFamily="18" charset="0"/>
                <a:ea typeface="MS Mincho"/>
                <a:cs typeface="Times New Roman" panose="02020603050405020304" pitchFamily="18" charset="0"/>
              </a:rPr>
              <a:t>}</a:t>
            </a:r>
            <a:endParaRPr lang="en-US" sz="1800" dirty="0">
              <a:latin typeface="Cambria" panose="02040503050406030204" pitchFamily="18" charset="0"/>
              <a:ea typeface="MS Mincho"/>
              <a:cs typeface="Times New Roman" panose="02020603050405020304" pitchFamily="18" charset="0"/>
            </a:endParaRPr>
          </a:p>
          <a:p>
            <a:pPr marL="0" indent="0">
              <a:spcBef>
                <a:spcPts val="0"/>
              </a:spcBef>
              <a:buNone/>
            </a:pPr>
            <a:r>
              <a:rPr lang="en-US" dirty="0">
                <a:latin typeface="Cambria" panose="02040503050406030204" pitchFamily="18" charset="0"/>
                <a:ea typeface="MS Mincho"/>
                <a:cs typeface="Times New Roman" panose="02020603050405020304" pitchFamily="18" charset="0"/>
              </a:rPr>
              <a:t>       </a:t>
            </a:r>
            <a:r>
              <a:rPr lang="en-US" dirty="0">
                <a:solidFill>
                  <a:srgbClr val="FF0000"/>
                </a:solidFill>
                <a:latin typeface="Cambria" panose="02040503050406030204" pitchFamily="18" charset="0"/>
                <a:ea typeface="MS Mincho"/>
                <a:cs typeface="Times New Roman" panose="02020603050405020304" pitchFamily="18" charset="0"/>
              </a:rPr>
              <a:t>Demo</a:t>
            </a:r>
            <a:r>
              <a:rPr lang="en-US" dirty="0">
                <a:latin typeface="Cambria" panose="02040503050406030204" pitchFamily="18" charset="0"/>
                <a:ea typeface="MS Mincho"/>
                <a:cs typeface="Times New Roman" panose="02020603050405020304" pitchFamily="18" charset="0"/>
              </a:rPr>
              <a:t> (datatype1 value1, datatype2 value2) {</a:t>
            </a:r>
            <a:endParaRPr lang="en-US" sz="1800" dirty="0">
              <a:latin typeface="Cambria" panose="02040503050406030204" pitchFamily="18" charset="0"/>
              <a:ea typeface="MS Mincho"/>
              <a:cs typeface="Times New Roman" panose="02020603050405020304" pitchFamily="18" charset="0"/>
            </a:endParaRPr>
          </a:p>
          <a:p>
            <a:pPr marL="0" indent="0">
              <a:spcBef>
                <a:spcPts val="0"/>
              </a:spcBef>
              <a:buNone/>
            </a:pPr>
            <a:r>
              <a:rPr lang="en-US" dirty="0">
                <a:latin typeface="Cambria" panose="02040503050406030204" pitchFamily="18" charset="0"/>
                <a:ea typeface="MS Mincho"/>
                <a:cs typeface="Times New Roman" panose="02020603050405020304" pitchFamily="18" charset="0"/>
              </a:rPr>
              <a:t>              </a:t>
            </a:r>
            <a:r>
              <a:rPr lang="en-US" dirty="0">
                <a:solidFill>
                  <a:srgbClr val="00B0F0"/>
                </a:solidFill>
                <a:latin typeface="Cambria" panose="02040503050406030204" pitchFamily="18" charset="0"/>
                <a:ea typeface="MS Mincho"/>
                <a:cs typeface="Times New Roman" panose="02020603050405020304" pitchFamily="18" charset="0"/>
              </a:rPr>
              <a:t>Your code here</a:t>
            </a:r>
          </a:p>
          <a:p>
            <a:pPr marL="0" indent="0">
              <a:spcBef>
                <a:spcPts val="0"/>
              </a:spcBef>
              <a:buNone/>
            </a:pPr>
            <a:r>
              <a:rPr lang="en-US" dirty="0" smtClean="0">
                <a:latin typeface="Cambria" panose="02040503050406030204" pitchFamily="18" charset="0"/>
                <a:ea typeface="MS Mincho"/>
                <a:cs typeface="Times New Roman" panose="02020603050405020304" pitchFamily="18" charset="0"/>
              </a:rPr>
              <a:t>       </a:t>
            </a:r>
            <a:r>
              <a:rPr lang="en-US" dirty="0">
                <a:latin typeface="Cambria" panose="02040503050406030204" pitchFamily="18" charset="0"/>
                <a:ea typeface="MS Mincho"/>
                <a:cs typeface="Times New Roman" panose="02020603050405020304" pitchFamily="18" charset="0"/>
              </a:rPr>
              <a:t>}</a:t>
            </a:r>
            <a:endParaRPr lang="en-US" sz="1800" dirty="0">
              <a:latin typeface="Cambria" panose="02040503050406030204" pitchFamily="18" charset="0"/>
              <a:ea typeface="MS Mincho"/>
              <a:cs typeface="Times New Roman" panose="02020603050405020304" pitchFamily="18" charset="0"/>
            </a:endParaRPr>
          </a:p>
          <a:p>
            <a:pPr marL="0" indent="0">
              <a:spcBef>
                <a:spcPts val="0"/>
              </a:spcBef>
              <a:buNone/>
            </a:pPr>
            <a:r>
              <a:rPr lang="en-US" dirty="0">
                <a:latin typeface="Cambria" panose="02040503050406030204" pitchFamily="18" charset="0"/>
                <a:ea typeface="MS Mincho"/>
                <a:cs typeface="Times New Roman" panose="02020603050405020304" pitchFamily="18" charset="0"/>
              </a:rPr>
              <a:t>       </a:t>
            </a:r>
            <a:r>
              <a:rPr lang="en-US" dirty="0">
                <a:solidFill>
                  <a:srgbClr val="FF0000"/>
                </a:solidFill>
                <a:latin typeface="Cambria" panose="02040503050406030204" pitchFamily="18" charset="0"/>
                <a:ea typeface="MS Mincho"/>
                <a:cs typeface="Times New Roman" panose="02020603050405020304" pitchFamily="18" charset="0"/>
              </a:rPr>
              <a:t>Demo</a:t>
            </a:r>
            <a:r>
              <a:rPr lang="en-US" dirty="0">
                <a:latin typeface="Cambria" panose="02040503050406030204" pitchFamily="18" charset="0"/>
                <a:ea typeface="MS Mincho"/>
                <a:cs typeface="Times New Roman" panose="02020603050405020304" pitchFamily="18" charset="0"/>
              </a:rPr>
              <a:t> (datatype2 variable2) {</a:t>
            </a:r>
            <a:endParaRPr lang="en-US" sz="1800" dirty="0">
              <a:latin typeface="Cambria" panose="02040503050406030204" pitchFamily="18" charset="0"/>
              <a:ea typeface="MS Mincho"/>
              <a:cs typeface="Times New Roman" panose="02020603050405020304" pitchFamily="18" charset="0"/>
            </a:endParaRPr>
          </a:p>
          <a:p>
            <a:pPr marL="0" indent="0">
              <a:spcBef>
                <a:spcPts val="0"/>
              </a:spcBef>
              <a:buNone/>
            </a:pPr>
            <a:r>
              <a:rPr lang="en-US" dirty="0" smtClean="0">
                <a:solidFill>
                  <a:srgbClr val="00B0F0"/>
                </a:solidFill>
                <a:latin typeface="Cambria" panose="02040503050406030204" pitchFamily="18" charset="0"/>
                <a:ea typeface="MS Mincho"/>
                <a:cs typeface="Times New Roman" panose="02020603050405020304" pitchFamily="18" charset="0"/>
              </a:rPr>
              <a:t>	Your </a:t>
            </a:r>
            <a:r>
              <a:rPr lang="en-US" dirty="0">
                <a:solidFill>
                  <a:srgbClr val="00B0F0"/>
                </a:solidFill>
                <a:latin typeface="Cambria" panose="02040503050406030204" pitchFamily="18" charset="0"/>
                <a:ea typeface="MS Mincho"/>
                <a:cs typeface="Times New Roman" panose="02020603050405020304" pitchFamily="18" charset="0"/>
              </a:rPr>
              <a:t>code here</a:t>
            </a:r>
          </a:p>
          <a:p>
            <a:pPr marL="0" indent="0">
              <a:spcBef>
                <a:spcPts val="0"/>
              </a:spcBef>
              <a:buNone/>
            </a:pPr>
            <a:r>
              <a:rPr lang="en-US" dirty="0" smtClean="0">
                <a:latin typeface="Cambria" panose="02040503050406030204" pitchFamily="18" charset="0"/>
                <a:ea typeface="MS Mincho"/>
                <a:cs typeface="Times New Roman" panose="02020603050405020304" pitchFamily="18" charset="0"/>
              </a:rPr>
              <a:t>       </a:t>
            </a:r>
            <a:r>
              <a:rPr lang="en-US" dirty="0">
                <a:latin typeface="Cambria" panose="02040503050406030204" pitchFamily="18" charset="0"/>
                <a:ea typeface="MS Mincho"/>
                <a:cs typeface="Times New Roman" panose="02020603050405020304" pitchFamily="18" charset="0"/>
              </a:rPr>
              <a:t>} </a:t>
            </a:r>
            <a:endParaRPr lang="en-US" sz="1800" dirty="0">
              <a:latin typeface="Cambria" panose="02040503050406030204" pitchFamily="18" charset="0"/>
              <a:ea typeface="MS Mincho"/>
              <a:cs typeface="Times New Roman" panose="02020603050405020304" pitchFamily="18" charset="0"/>
            </a:endParaRPr>
          </a:p>
          <a:p>
            <a:pPr marL="0" indent="0">
              <a:spcBef>
                <a:spcPts val="0"/>
              </a:spcBef>
              <a:buNone/>
            </a:pPr>
            <a:r>
              <a:rPr lang="en-US" dirty="0">
                <a:solidFill>
                  <a:srgbClr val="FF0000"/>
                </a:solidFill>
                <a:latin typeface="Cambria" panose="02040503050406030204" pitchFamily="18" charset="0"/>
                <a:ea typeface="MS Mincho"/>
                <a:cs typeface="Times New Roman" panose="02020603050405020304" pitchFamily="18" charset="0"/>
              </a:rPr>
              <a:t> Demo</a:t>
            </a:r>
            <a:r>
              <a:rPr lang="en-US" dirty="0">
                <a:latin typeface="Cambria" panose="02040503050406030204" pitchFamily="18" charset="0"/>
                <a:ea typeface="MS Mincho"/>
                <a:cs typeface="Times New Roman" panose="02020603050405020304" pitchFamily="18" charset="0"/>
              </a:rPr>
              <a:t> (datatype2 value2, datatype1 value1) {</a:t>
            </a:r>
            <a:endParaRPr lang="en-US" sz="1800" dirty="0">
              <a:latin typeface="Cambria" panose="02040503050406030204" pitchFamily="18" charset="0"/>
              <a:ea typeface="MS Mincho"/>
              <a:cs typeface="Times New Roman" panose="02020603050405020304" pitchFamily="18" charset="0"/>
            </a:endParaRPr>
          </a:p>
          <a:p>
            <a:pPr marL="0" indent="0">
              <a:spcBef>
                <a:spcPts val="0"/>
              </a:spcBef>
              <a:buNone/>
            </a:pPr>
            <a:r>
              <a:rPr lang="en-US" dirty="0" smtClean="0">
                <a:solidFill>
                  <a:srgbClr val="00B0F0"/>
                </a:solidFill>
                <a:latin typeface="Cambria" panose="02040503050406030204" pitchFamily="18" charset="0"/>
                <a:ea typeface="MS Mincho"/>
                <a:cs typeface="Times New Roman" panose="02020603050405020304" pitchFamily="18" charset="0"/>
              </a:rPr>
              <a:t>	Your </a:t>
            </a:r>
            <a:r>
              <a:rPr lang="en-US" dirty="0">
                <a:solidFill>
                  <a:srgbClr val="00B0F0"/>
                </a:solidFill>
                <a:latin typeface="Cambria" panose="02040503050406030204" pitchFamily="18" charset="0"/>
                <a:ea typeface="MS Mincho"/>
                <a:cs typeface="Times New Roman" panose="02020603050405020304" pitchFamily="18" charset="0"/>
              </a:rPr>
              <a:t>code here</a:t>
            </a:r>
          </a:p>
          <a:p>
            <a:pPr marL="0" indent="0">
              <a:spcBef>
                <a:spcPts val="0"/>
              </a:spcBef>
              <a:buNone/>
            </a:pPr>
            <a:r>
              <a:rPr lang="en-US" dirty="0" smtClean="0">
                <a:latin typeface="Cambria" panose="02040503050406030204" pitchFamily="18" charset="0"/>
                <a:ea typeface="MS Mincho"/>
                <a:cs typeface="Times New Roman" panose="02020603050405020304" pitchFamily="18" charset="0"/>
              </a:rPr>
              <a:t>       </a:t>
            </a:r>
            <a:r>
              <a:rPr lang="en-US" dirty="0">
                <a:latin typeface="Cambria" panose="02040503050406030204" pitchFamily="18" charset="0"/>
                <a:ea typeface="MS Mincho"/>
                <a:cs typeface="Times New Roman" panose="02020603050405020304" pitchFamily="18" charset="0"/>
              </a:rPr>
              <a:t>} </a:t>
            </a:r>
            <a:endParaRPr lang="en-US" sz="1800" dirty="0">
              <a:latin typeface="Cambria" panose="02040503050406030204" pitchFamily="18" charset="0"/>
              <a:ea typeface="MS Mincho"/>
              <a:cs typeface="Times New Roman" panose="02020603050405020304" pitchFamily="18" charset="0"/>
            </a:endParaRPr>
          </a:p>
          <a:p>
            <a:pPr marL="0" indent="0">
              <a:spcBef>
                <a:spcPts val="0"/>
              </a:spcBef>
              <a:buNone/>
            </a:pPr>
            <a:r>
              <a:rPr lang="en-US" dirty="0" smtClean="0">
                <a:solidFill>
                  <a:srgbClr val="00B0F0"/>
                </a:solidFill>
                <a:latin typeface="Cambria" panose="02040503050406030204" pitchFamily="18" charset="0"/>
                <a:ea typeface="MS Mincho"/>
                <a:cs typeface="Times New Roman" panose="02020603050405020304" pitchFamily="18" charset="0"/>
              </a:rPr>
              <a:t>	Your </a:t>
            </a:r>
            <a:r>
              <a:rPr lang="en-US" dirty="0">
                <a:solidFill>
                  <a:srgbClr val="00B0F0"/>
                </a:solidFill>
                <a:latin typeface="Cambria" panose="02040503050406030204" pitchFamily="18" charset="0"/>
                <a:ea typeface="MS Mincho"/>
                <a:cs typeface="Times New Roman" panose="02020603050405020304" pitchFamily="18" charset="0"/>
              </a:rPr>
              <a:t>code here</a:t>
            </a:r>
          </a:p>
          <a:p>
            <a:pPr marL="0" indent="0">
              <a:spcBef>
                <a:spcPts val="0"/>
              </a:spcBef>
              <a:buNone/>
            </a:pPr>
            <a:r>
              <a:rPr lang="en-US" dirty="0" smtClean="0">
                <a:latin typeface="Cambria" panose="02040503050406030204" pitchFamily="18" charset="0"/>
                <a:ea typeface="MS Mincho"/>
                <a:cs typeface="Times New Roman" panose="02020603050405020304" pitchFamily="18" charset="0"/>
              </a:rPr>
              <a:t>}</a:t>
            </a:r>
            <a:endParaRPr lang="en-US" dirty="0"/>
          </a:p>
        </p:txBody>
      </p:sp>
      <p:sp>
        <p:nvSpPr>
          <p:cNvPr id="4" name="TextBox 3"/>
          <p:cNvSpPr txBox="1"/>
          <p:nvPr/>
        </p:nvSpPr>
        <p:spPr>
          <a:xfrm>
            <a:off x="900112" y="212436"/>
            <a:ext cx="8687233" cy="954107"/>
          </a:xfrm>
          <a:prstGeom prst="rect">
            <a:avLst/>
          </a:prstGeom>
          <a:noFill/>
        </p:spPr>
        <p:txBody>
          <a:bodyPr wrap="square" rtlCol="0">
            <a:spAutoFit/>
          </a:bodyPr>
          <a:lstStyle/>
          <a:p>
            <a:r>
              <a:rPr lang="en-US" sz="2800" b="1" dirty="0" smtClean="0"/>
              <a:t>Same constructor name but parameter different- help to re use same code / constructor</a:t>
            </a:r>
            <a:endParaRPr lang="en-US" sz="2800" b="1" dirty="0"/>
          </a:p>
        </p:txBody>
      </p:sp>
    </p:spTree>
    <p:extLst>
      <p:ext uri="{BB962C8B-B14F-4D97-AF65-F5344CB8AC3E}">
        <p14:creationId xmlns:p14="http://schemas.microsoft.com/office/powerpoint/2010/main" val="38365875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x-none" b="1" dirty="0"/>
              <a:t>Why overriding is not possible at constructor level.</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The scope of constructor is within the class </a:t>
            </a:r>
            <a:endParaRPr lang="en-US" dirty="0" smtClean="0"/>
          </a:p>
          <a:p>
            <a:r>
              <a:rPr lang="en-US" dirty="0" smtClean="0"/>
              <a:t>But </a:t>
            </a:r>
            <a:r>
              <a:rPr lang="en-US" dirty="0"/>
              <a:t>overriding process happen outside of the class </a:t>
            </a:r>
            <a:endParaRPr lang="en-US" dirty="0" smtClean="0"/>
          </a:p>
          <a:p>
            <a:r>
              <a:rPr lang="en-US" dirty="0" smtClean="0"/>
              <a:t>So </a:t>
            </a:r>
            <a:r>
              <a:rPr lang="en-US" dirty="0"/>
              <a:t>that it is </a:t>
            </a:r>
            <a:r>
              <a:rPr lang="en-US" dirty="0">
                <a:solidFill>
                  <a:srgbClr val="FF0000"/>
                </a:solidFill>
              </a:rPr>
              <a:t>not possible </a:t>
            </a:r>
            <a:r>
              <a:rPr lang="en-US" dirty="0"/>
              <a:t>to achieved </a:t>
            </a:r>
            <a:endParaRPr lang="en-US" dirty="0" smtClean="0"/>
          </a:p>
          <a:p>
            <a:pPr lvl="1"/>
            <a:r>
              <a:rPr lang="en-US" sz="3200" dirty="0" smtClean="0">
                <a:solidFill>
                  <a:srgbClr val="FFFF00"/>
                </a:solidFill>
              </a:rPr>
              <a:t>No overriding </a:t>
            </a:r>
            <a:r>
              <a:rPr lang="en-US" sz="3200" dirty="0">
                <a:solidFill>
                  <a:srgbClr val="FFFF00"/>
                </a:solidFill>
              </a:rPr>
              <a:t>at constructor level.</a:t>
            </a:r>
          </a:p>
          <a:p>
            <a:endParaRPr lang="en-US" dirty="0"/>
          </a:p>
        </p:txBody>
      </p:sp>
    </p:spTree>
    <p:extLst>
      <p:ext uri="{BB962C8B-B14F-4D97-AF65-F5344CB8AC3E}">
        <p14:creationId xmlns:p14="http://schemas.microsoft.com/office/powerpoint/2010/main" val="10539582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9827"/>
            <a:ext cx="4111071" cy="947479"/>
          </a:xfrm>
          <a:solidFill>
            <a:schemeClr val="accent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r>
              <a:rPr lang="en-US" dirty="0"/>
              <a:t>Abstraction in </a:t>
            </a:r>
            <a:r>
              <a:rPr lang="en-US" dirty="0" smtClean="0"/>
              <a:t>Java</a:t>
            </a:r>
            <a:endParaRPr lang="en-US" dirty="0"/>
          </a:p>
        </p:txBody>
      </p:sp>
      <p:sp>
        <p:nvSpPr>
          <p:cNvPr id="3" name="Content Placeholder 2"/>
          <p:cNvSpPr>
            <a:spLocks noGrp="1"/>
          </p:cNvSpPr>
          <p:nvPr>
            <p:ph idx="1"/>
          </p:nvPr>
        </p:nvSpPr>
        <p:spPr>
          <a:xfrm>
            <a:off x="1178039" y="1187306"/>
            <a:ext cx="9905999" cy="1013634"/>
          </a:xfrm>
          <a:solidFill>
            <a:schemeClr val="accent2">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b="1" dirty="0">
                <a:effectLst/>
              </a:rPr>
              <a:t>Abstraction</a:t>
            </a:r>
            <a:r>
              <a:rPr lang="en-US" dirty="0">
                <a:effectLst/>
              </a:rPr>
              <a:t> is a process of hiding the implementation details and showing only functionality to the </a:t>
            </a:r>
            <a:r>
              <a:rPr lang="en-US" dirty="0" smtClean="0">
                <a:effectLst/>
              </a:rPr>
              <a:t>user.</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8040" y="2349797"/>
            <a:ext cx="9905998" cy="436536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624910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5156200" y="971352"/>
            <a:ext cx="5891209" cy="5198534"/>
          </a:xfrm>
        </p:spPr>
        <p:txBody>
          <a:bodyPr/>
          <a:lstStyle/>
          <a:p>
            <a:endParaRPr lang="en-US"/>
          </a:p>
        </p:txBody>
      </p:sp>
      <p:pic>
        <p:nvPicPr>
          <p:cNvPr id="10"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019" y="646541"/>
            <a:ext cx="9966754" cy="6074612"/>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94" y="646541"/>
            <a:ext cx="10387003" cy="607461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2" name="Rectangle 11"/>
          <p:cNvSpPr/>
          <p:nvPr/>
        </p:nvSpPr>
        <p:spPr>
          <a:xfrm>
            <a:off x="1330037" y="114804"/>
            <a:ext cx="9809736" cy="369332"/>
          </a:xfrm>
          <a:prstGeom prst="rect">
            <a:avLst/>
          </a:prstGeom>
          <a:solidFill>
            <a:schemeClr val="accent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r>
              <a:rPr lang="en-US" dirty="0">
                <a:solidFill>
                  <a:srgbClr val="000000"/>
                </a:solidFill>
                <a:latin typeface="verdana" panose="020B0604030504040204" pitchFamily="34" charset="0"/>
              </a:rPr>
              <a:t>it shows only important things to the user and hides the internal details</a:t>
            </a:r>
            <a:endParaRPr lang="en-US" dirty="0"/>
          </a:p>
        </p:txBody>
      </p:sp>
    </p:spTree>
    <p:extLst>
      <p:ext uri="{BB962C8B-B14F-4D97-AF65-F5344CB8AC3E}">
        <p14:creationId xmlns:p14="http://schemas.microsoft.com/office/powerpoint/2010/main" val="141299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10478"/>
          <a:stretch/>
        </p:blipFill>
        <p:spPr>
          <a:xfrm>
            <a:off x="1286524" y="895927"/>
            <a:ext cx="9375630" cy="5683314"/>
          </a:xfrm>
          <a:prstGeom prst="rect">
            <a:avLst/>
          </a:prstGeom>
          <a:ln w="228600" cap="sq" cmpd="thickThin">
            <a:solidFill>
              <a:srgbClr val="000000"/>
            </a:solidFill>
            <a:prstDash val="solid"/>
            <a:miter lim="800000"/>
          </a:ln>
          <a:effectLst>
            <a:innerShdw blurRad="76200">
              <a:srgbClr val="000000"/>
            </a:innerShdw>
          </a:effectLst>
        </p:spPr>
      </p:pic>
      <p:sp>
        <p:nvSpPr>
          <p:cNvPr id="8" name="Rectangle 7"/>
          <p:cNvSpPr/>
          <p:nvPr/>
        </p:nvSpPr>
        <p:spPr>
          <a:xfrm>
            <a:off x="1498653" y="249186"/>
            <a:ext cx="8951371" cy="369332"/>
          </a:xfrm>
          <a:prstGeom prst="rect">
            <a:avLst/>
          </a:prstGeom>
          <a:solidFill>
            <a:schemeClr val="accent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r>
              <a:rPr lang="en-US">
                <a:solidFill>
                  <a:srgbClr val="000000"/>
                </a:solidFill>
                <a:latin typeface="verdana" panose="020B0604030504040204" pitchFamily="34" charset="0"/>
              </a:rPr>
              <a:t>Abstraction lets you focus on what the object does instead of how it does it</a:t>
            </a:r>
            <a:endParaRPr lang="en-US"/>
          </a:p>
        </p:txBody>
      </p:sp>
    </p:spTree>
    <p:extLst>
      <p:ext uri="{BB962C8B-B14F-4D97-AF65-F5344CB8AC3E}">
        <p14:creationId xmlns:p14="http://schemas.microsoft.com/office/powerpoint/2010/main" val="23691160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8436" y="708811"/>
            <a:ext cx="9528752" cy="449870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689365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964" y="138545"/>
            <a:ext cx="10972800" cy="6546688"/>
          </a:xfrm>
        </p:spPr>
      </p:pic>
    </p:spTree>
    <p:extLst>
      <p:ext uri="{BB962C8B-B14F-4D97-AF65-F5344CB8AC3E}">
        <p14:creationId xmlns:p14="http://schemas.microsoft.com/office/powerpoint/2010/main" val="3375696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5509" y="108585"/>
            <a:ext cx="3827751" cy="614429"/>
          </a:xfrm>
          <a:solidFill>
            <a:schemeClr val="accent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smtClean="0"/>
              <a:t>Class in JAVA</a:t>
            </a:r>
            <a:endParaRPr lang="en-US" dirty="0"/>
          </a:p>
        </p:txBody>
      </p:sp>
      <p:sp>
        <p:nvSpPr>
          <p:cNvPr id="3" name="Content Placeholder 2"/>
          <p:cNvSpPr>
            <a:spLocks noGrp="1"/>
          </p:cNvSpPr>
          <p:nvPr>
            <p:ph idx="1"/>
          </p:nvPr>
        </p:nvSpPr>
        <p:spPr>
          <a:xfrm>
            <a:off x="1141412" y="1339702"/>
            <a:ext cx="9905999" cy="4954772"/>
          </a:xfrm>
          <a:solidFill>
            <a:schemeClr val="accent2">
              <a:lumMod val="50000"/>
            </a:schemeClr>
          </a:solidFill>
        </p:spPr>
        <p:txBody>
          <a:bodyPr>
            <a:noAutofit/>
          </a:bodyPr>
          <a:lstStyle/>
          <a:p>
            <a:pPr marL="457200" indent="-457200">
              <a:buFont typeface="+mj-lt"/>
              <a:buAutoNum type="arabicPeriod"/>
            </a:pPr>
            <a:r>
              <a:rPr lang="en-US" sz="3200" dirty="0" smtClean="0"/>
              <a:t>Concreate class/ Normal class- </a:t>
            </a:r>
            <a:r>
              <a:rPr lang="en-US" sz="3200" dirty="0" smtClean="0">
                <a:solidFill>
                  <a:schemeClr val="bg1"/>
                </a:solidFill>
              </a:rPr>
              <a:t>contains</a:t>
            </a:r>
          </a:p>
          <a:p>
            <a:pPr lvl="2"/>
            <a:r>
              <a:rPr lang="en-US" sz="3200" dirty="0" smtClean="0">
                <a:solidFill>
                  <a:srgbClr val="FFC000"/>
                </a:solidFill>
              </a:rPr>
              <a:t>Complete method (Method signature/name + method body/description)- mean non-abstract method</a:t>
            </a:r>
          </a:p>
          <a:p>
            <a:pPr lvl="2"/>
            <a:r>
              <a:rPr lang="en-US" sz="3200" dirty="0" smtClean="0">
                <a:solidFill>
                  <a:srgbClr val="FFC000"/>
                </a:solidFill>
              </a:rPr>
              <a:t>No abstract word before class</a:t>
            </a:r>
          </a:p>
          <a:p>
            <a:pPr lvl="2"/>
            <a:r>
              <a:rPr lang="en-US" sz="3200" dirty="0" smtClean="0">
                <a:solidFill>
                  <a:srgbClr val="FFC000"/>
                </a:solidFill>
              </a:rPr>
              <a:t>Instantiation possible- we can create object from this class</a:t>
            </a:r>
          </a:p>
          <a:p>
            <a:pPr lvl="2"/>
            <a:r>
              <a:rPr lang="en-US" sz="3200" dirty="0" smtClean="0">
                <a:solidFill>
                  <a:srgbClr val="FFC000"/>
                </a:solidFill>
              </a:rPr>
              <a:t>Not must needed inheritance</a:t>
            </a:r>
          </a:p>
          <a:p>
            <a:pPr lvl="2"/>
            <a:endParaRPr lang="en-US" sz="2400" dirty="0"/>
          </a:p>
        </p:txBody>
      </p:sp>
    </p:spTree>
    <p:extLst>
      <p:ext uri="{BB962C8B-B14F-4D97-AF65-F5344CB8AC3E}">
        <p14:creationId xmlns:p14="http://schemas.microsoft.com/office/powerpoint/2010/main" val="16351294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535" y="299637"/>
            <a:ext cx="11199226" cy="6322724"/>
          </a:xfrm>
          <a:prstGeom prst="rect">
            <a:avLst/>
          </a:prstGeom>
          <a:solidFill>
            <a:schemeClr val="accent1"/>
          </a:solidFill>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08608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9340" y="285327"/>
            <a:ext cx="10730722" cy="635012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191122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2548" y="369454"/>
            <a:ext cx="10753040" cy="604563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627051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293091" y="312561"/>
            <a:ext cx="5089236" cy="2576113"/>
          </a:xfrm>
          <a:prstGeom prst="rect">
            <a:avLst/>
          </a:prstGeom>
          <a:ln w="76200">
            <a:solidFill>
              <a:srgbClr val="00B0F0"/>
            </a:solidFill>
          </a:ln>
        </p:spPr>
      </p:pic>
      <p:pic>
        <p:nvPicPr>
          <p:cNvPr id="5" name="Picture 4"/>
          <p:cNvPicPr>
            <a:picLocks noChangeAspect="1"/>
          </p:cNvPicPr>
          <p:nvPr/>
        </p:nvPicPr>
        <p:blipFill>
          <a:blip r:embed="rId3"/>
          <a:stretch>
            <a:fillRect/>
          </a:stretch>
        </p:blipFill>
        <p:spPr>
          <a:xfrm>
            <a:off x="1403927" y="3227790"/>
            <a:ext cx="5095476" cy="2830944"/>
          </a:xfrm>
          <a:prstGeom prst="rect">
            <a:avLst/>
          </a:prstGeom>
          <a:ln w="76200">
            <a:solidFill>
              <a:srgbClr val="FF0000"/>
            </a:solidFill>
          </a:ln>
        </p:spPr>
      </p:pic>
      <p:pic>
        <p:nvPicPr>
          <p:cNvPr id="6" name="Picture 5"/>
          <p:cNvPicPr>
            <a:picLocks noChangeAspect="1"/>
          </p:cNvPicPr>
          <p:nvPr/>
        </p:nvPicPr>
        <p:blipFill>
          <a:blip r:embed="rId4"/>
          <a:stretch>
            <a:fillRect/>
          </a:stretch>
        </p:blipFill>
        <p:spPr>
          <a:xfrm>
            <a:off x="6908800" y="618518"/>
            <a:ext cx="4784436" cy="5218544"/>
          </a:xfrm>
          <a:prstGeom prst="rect">
            <a:avLst/>
          </a:prstGeom>
          <a:ln w="76200">
            <a:solidFill>
              <a:srgbClr val="00B050"/>
            </a:solidFill>
          </a:ln>
        </p:spPr>
      </p:pic>
    </p:spTree>
    <p:extLst>
      <p:ext uri="{BB962C8B-B14F-4D97-AF65-F5344CB8AC3E}">
        <p14:creationId xmlns:p14="http://schemas.microsoft.com/office/powerpoint/2010/main" val="27594895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smtClean="0"/>
              <a:t>Why java need Abstraction ?</a:t>
            </a:r>
            <a:endParaRPr lang="en-US" dirty="0"/>
          </a:p>
        </p:txBody>
      </p:sp>
      <p:sp>
        <p:nvSpPr>
          <p:cNvPr id="3" name="Content Placeholder 2"/>
          <p:cNvSpPr>
            <a:spLocks noGrp="1"/>
          </p:cNvSpPr>
          <p:nvPr>
            <p:ph idx="1"/>
          </p:nvPr>
        </p:nvSpPr>
        <p:spPr>
          <a:solidFill>
            <a:schemeClr val="tx1"/>
          </a:solidFill>
        </p:spPr>
        <p:txBody>
          <a:bodyPr>
            <a:normAutofit/>
          </a:bodyPr>
          <a:lstStyle/>
          <a:p>
            <a:r>
              <a:rPr lang="en-US" sz="3600" dirty="0" smtClean="0">
                <a:solidFill>
                  <a:srgbClr val="00B0F0"/>
                </a:solidFill>
                <a:effectLst/>
              </a:rPr>
              <a:t>Hiding </a:t>
            </a:r>
            <a:r>
              <a:rPr lang="en-US" sz="3600" dirty="0">
                <a:solidFill>
                  <a:srgbClr val="00B0F0"/>
                </a:solidFill>
                <a:effectLst/>
              </a:rPr>
              <a:t>the implementation details and showing only functionality to the user.</a:t>
            </a:r>
            <a:endParaRPr lang="en-US" sz="3600" dirty="0">
              <a:solidFill>
                <a:srgbClr val="00B0F0"/>
              </a:solidFill>
            </a:endParaRPr>
          </a:p>
        </p:txBody>
      </p:sp>
    </p:spTree>
    <p:extLst>
      <p:ext uri="{BB962C8B-B14F-4D97-AF65-F5344CB8AC3E}">
        <p14:creationId xmlns:p14="http://schemas.microsoft.com/office/powerpoint/2010/main" val="6676625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solidFill>
        </p:spPr>
        <p:txBody>
          <a:bodyPr/>
          <a:lstStyle/>
          <a:p>
            <a:r>
              <a:rPr lang="en-US" dirty="0">
                <a:effectLst/>
              </a:rPr>
              <a:t>Ways to achieve </a:t>
            </a:r>
            <a:r>
              <a:rPr lang="en-US" dirty="0" smtClean="0">
                <a:effectLst/>
              </a:rPr>
              <a:t>Abstraction in java</a:t>
            </a:r>
            <a:r>
              <a:rPr lang="en-US" dirty="0">
                <a:effectLst/>
              </a:rPr>
              <a:t/>
            </a:r>
            <a:br>
              <a:rPr lang="en-US" dirty="0">
                <a:effectLst/>
              </a:rPr>
            </a:br>
            <a:endParaRPr lang="en-US" dirty="0"/>
          </a:p>
        </p:txBody>
      </p:sp>
      <p:sp>
        <p:nvSpPr>
          <p:cNvPr id="3" name="Content Placeholder 2"/>
          <p:cNvSpPr>
            <a:spLocks noGrp="1"/>
          </p:cNvSpPr>
          <p:nvPr>
            <p:ph idx="1"/>
          </p:nvPr>
        </p:nvSpPr>
        <p:spPr>
          <a:solidFill>
            <a:schemeClr val="accent2">
              <a:lumMod val="50000"/>
            </a:schemeClr>
          </a:solidFill>
        </p:spPr>
        <p:txBody>
          <a:bodyPr/>
          <a:lstStyle/>
          <a:p>
            <a:r>
              <a:rPr lang="en-US" sz="3600" dirty="0" smtClean="0">
                <a:effectLst/>
              </a:rPr>
              <a:t>There </a:t>
            </a:r>
            <a:r>
              <a:rPr lang="en-US" sz="3600" dirty="0">
                <a:effectLst/>
              </a:rPr>
              <a:t>are two ways to achieve abstraction in java</a:t>
            </a:r>
          </a:p>
          <a:p>
            <a:r>
              <a:rPr lang="en-US" sz="3600" dirty="0">
                <a:solidFill>
                  <a:srgbClr val="FFC000"/>
                </a:solidFill>
                <a:effectLst/>
              </a:rPr>
              <a:t>Abstract class (0 to 100%)</a:t>
            </a:r>
          </a:p>
          <a:p>
            <a:r>
              <a:rPr lang="en-US" sz="3600" dirty="0">
                <a:solidFill>
                  <a:srgbClr val="FFC000"/>
                </a:solidFill>
                <a:effectLst/>
              </a:rPr>
              <a:t>Interface (100%)</a:t>
            </a:r>
          </a:p>
          <a:p>
            <a:endParaRPr lang="en-US" dirty="0"/>
          </a:p>
        </p:txBody>
      </p:sp>
    </p:spTree>
    <p:extLst>
      <p:ext uri="{BB962C8B-B14F-4D97-AF65-F5344CB8AC3E}">
        <p14:creationId xmlns:p14="http://schemas.microsoft.com/office/powerpoint/2010/main" val="25130948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10426810" cy="1478570"/>
          </a:xfrm>
          <a:solidFill>
            <a:srgbClr val="00B0F0"/>
          </a:solidFill>
        </p:spPr>
        <p:txBody>
          <a:bodyPr/>
          <a:lstStyle/>
          <a:p>
            <a:r>
              <a:rPr lang="en-US" dirty="0" smtClean="0"/>
              <a:t>Rule of abstraction in java</a:t>
            </a:r>
            <a:endParaRPr lang="en-US" dirty="0"/>
          </a:p>
        </p:txBody>
      </p:sp>
      <p:sp>
        <p:nvSpPr>
          <p:cNvPr id="3" name="Content Placeholder 2"/>
          <p:cNvSpPr>
            <a:spLocks noGrp="1"/>
          </p:cNvSpPr>
          <p:nvPr>
            <p:ph idx="1"/>
          </p:nvPr>
        </p:nvSpPr>
        <p:spPr>
          <a:xfrm>
            <a:off x="1141412" y="1871330"/>
            <a:ext cx="10426811" cy="3919871"/>
          </a:xfrm>
          <a:solidFill>
            <a:schemeClr val="tx1"/>
          </a:solidFill>
        </p:spPr>
        <p:txBody>
          <a:bodyPr/>
          <a:lstStyle/>
          <a:p>
            <a:r>
              <a:rPr lang="en-US" b="1" dirty="0" smtClean="0">
                <a:solidFill>
                  <a:schemeClr val="bg1"/>
                </a:solidFill>
              </a:rPr>
              <a:t>Use abstract class (use abstract word before class name)</a:t>
            </a:r>
          </a:p>
          <a:p>
            <a:r>
              <a:rPr lang="en-US" b="1" dirty="0" smtClean="0">
                <a:solidFill>
                  <a:schemeClr val="bg1"/>
                </a:solidFill>
              </a:rPr>
              <a:t>Abstract class contain abstract or non-abstract method</a:t>
            </a:r>
          </a:p>
          <a:p>
            <a:r>
              <a:rPr lang="en-US" b="1" dirty="0" smtClean="0">
                <a:solidFill>
                  <a:schemeClr val="bg1"/>
                </a:solidFill>
              </a:rPr>
              <a:t>Use interface (contain incomplete or abstract method)</a:t>
            </a:r>
          </a:p>
          <a:p>
            <a:r>
              <a:rPr lang="en-US" b="1" dirty="0" smtClean="0">
                <a:solidFill>
                  <a:schemeClr val="bg1"/>
                </a:solidFill>
              </a:rPr>
              <a:t>Must be inheritance(extends) –abstract class to other class and complete abstract class</a:t>
            </a:r>
          </a:p>
          <a:p>
            <a:r>
              <a:rPr lang="en-US" b="1" dirty="0" smtClean="0">
                <a:solidFill>
                  <a:schemeClr val="bg1"/>
                </a:solidFill>
              </a:rPr>
              <a:t>Must be implement interface to another class  to complete abstract method in side interface</a:t>
            </a:r>
            <a:endParaRPr lang="en-US" b="1" dirty="0">
              <a:solidFill>
                <a:schemeClr val="bg1"/>
              </a:solidFill>
            </a:endParaRPr>
          </a:p>
        </p:txBody>
      </p:sp>
    </p:spTree>
    <p:extLst>
      <p:ext uri="{BB962C8B-B14F-4D97-AF65-F5344CB8AC3E}">
        <p14:creationId xmlns:p14="http://schemas.microsoft.com/office/powerpoint/2010/main" val="4074652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4394" y="125979"/>
            <a:ext cx="6293859" cy="511976"/>
          </a:xfrm>
          <a:solidFill>
            <a:schemeClr val="accent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bodyPr>
          <a:lstStyle/>
          <a:p>
            <a:r>
              <a:rPr lang="en-US" dirty="0" smtClean="0"/>
              <a:t>Abstraction vs Inheritance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61693995"/>
              </p:ext>
            </p:extLst>
          </p:nvPr>
        </p:nvGraphicFramePr>
        <p:xfrm>
          <a:off x="372140" y="637955"/>
          <a:ext cx="11430000" cy="6111777"/>
        </p:xfrm>
        <a:graphic>
          <a:graphicData uri="http://schemas.openxmlformats.org/drawingml/2006/table">
            <a:tbl>
              <a:tblPr firstRow="1" bandRow="1">
                <a:tableStyleId>{F5AB1C69-6EDB-4FF4-983F-18BD219EF322}</a:tableStyleId>
              </a:tblPr>
              <a:tblGrid>
                <a:gridCol w="3810000">
                  <a:extLst>
                    <a:ext uri="{9D8B030D-6E8A-4147-A177-3AD203B41FA5}">
                      <a16:colId xmlns:a16="http://schemas.microsoft.com/office/drawing/2014/main" val="772788478"/>
                    </a:ext>
                  </a:extLst>
                </a:gridCol>
                <a:gridCol w="3810000">
                  <a:extLst>
                    <a:ext uri="{9D8B030D-6E8A-4147-A177-3AD203B41FA5}">
                      <a16:colId xmlns:a16="http://schemas.microsoft.com/office/drawing/2014/main" val="3316589700"/>
                    </a:ext>
                  </a:extLst>
                </a:gridCol>
                <a:gridCol w="3810000">
                  <a:extLst>
                    <a:ext uri="{9D8B030D-6E8A-4147-A177-3AD203B41FA5}">
                      <a16:colId xmlns:a16="http://schemas.microsoft.com/office/drawing/2014/main" val="306281999"/>
                    </a:ext>
                  </a:extLst>
                </a:gridCol>
              </a:tblGrid>
              <a:tr h="560494">
                <a:tc>
                  <a:txBody>
                    <a:bodyPr/>
                    <a:lstStyle/>
                    <a:p>
                      <a:r>
                        <a:rPr lang="en-US" sz="2400" dirty="0" smtClean="0"/>
                        <a:t>Points</a:t>
                      </a:r>
                      <a:endParaRPr lang="en-US" sz="2400" dirty="0"/>
                    </a:p>
                  </a:txBody>
                  <a:tcPr/>
                </a:tc>
                <a:tc>
                  <a:txBody>
                    <a:bodyPr/>
                    <a:lstStyle/>
                    <a:p>
                      <a:r>
                        <a:rPr lang="en-US" sz="2400" dirty="0" smtClean="0"/>
                        <a:t>Abstraction</a:t>
                      </a:r>
                      <a:endParaRPr lang="en-US" sz="2400" dirty="0"/>
                    </a:p>
                  </a:txBody>
                  <a:tcPr/>
                </a:tc>
                <a:tc>
                  <a:txBody>
                    <a:bodyPr/>
                    <a:lstStyle/>
                    <a:p>
                      <a:r>
                        <a:rPr lang="en-US" sz="2400" dirty="0" smtClean="0"/>
                        <a:t>Inheritance</a:t>
                      </a:r>
                      <a:endParaRPr lang="en-US" sz="2400" dirty="0"/>
                    </a:p>
                  </a:txBody>
                  <a:tcPr/>
                </a:tc>
                <a:extLst>
                  <a:ext uri="{0D108BD9-81ED-4DB2-BD59-A6C34878D82A}">
                    <a16:rowId xmlns:a16="http://schemas.microsoft.com/office/drawing/2014/main" val="180899431"/>
                  </a:ext>
                </a:extLst>
              </a:tr>
              <a:tr h="560494">
                <a:tc>
                  <a:txBody>
                    <a:bodyPr/>
                    <a:lstStyle/>
                    <a:p>
                      <a:r>
                        <a:rPr lang="en-US" sz="2400" dirty="0" smtClean="0"/>
                        <a:t>Class</a:t>
                      </a:r>
                      <a:endParaRPr lang="en-US" sz="2400" dirty="0"/>
                    </a:p>
                  </a:txBody>
                  <a:tcPr/>
                </a:tc>
                <a:tc>
                  <a:txBody>
                    <a:bodyPr/>
                    <a:lstStyle/>
                    <a:p>
                      <a:r>
                        <a:rPr lang="en-US" sz="2400" dirty="0" smtClean="0"/>
                        <a:t>Abstract class</a:t>
                      </a:r>
                      <a:endParaRPr lang="en-US" sz="2400" dirty="0"/>
                    </a:p>
                  </a:txBody>
                  <a:tcPr/>
                </a:tc>
                <a:tc>
                  <a:txBody>
                    <a:bodyPr/>
                    <a:lstStyle/>
                    <a:p>
                      <a:r>
                        <a:rPr lang="en-US" sz="2400" dirty="0" smtClean="0"/>
                        <a:t>Concrete class</a:t>
                      </a:r>
                      <a:endParaRPr lang="en-US" sz="2400" dirty="0"/>
                    </a:p>
                  </a:txBody>
                  <a:tcPr/>
                </a:tc>
                <a:extLst>
                  <a:ext uri="{0D108BD9-81ED-4DB2-BD59-A6C34878D82A}">
                    <a16:rowId xmlns:a16="http://schemas.microsoft.com/office/drawing/2014/main" val="3828553898"/>
                  </a:ext>
                </a:extLst>
              </a:tr>
              <a:tr h="560494">
                <a:tc>
                  <a:txBody>
                    <a:bodyPr/>
                    <a:lstStyle/>
                    <a:p>
                      <a:r>
                        <a:rPr lang="en-US" sz="2400" dirty="0" smtClean="0"/>
                        <a:t>Method</a:t>
                      </a:r>
                      <a:endParaRPr lang="en-US" sz="2400" dirty="0"/>
                    </a:p>
                  </a:txBody>
                  <a:tcPr/>
                </a:tc>
                <a:tc>
                  <a:txBody>
                    <a:bodyPr/>
                    <a:lstStyle/>
                    <a:p>
                      <a:r>
                        <a:rPr lang="en-US" sz="2400" dirty="0" smtClean="0"/>
                        <a:t>Abstract or non-abstract method</a:t>
                      </a:r>
                      <a:endParaRPr lang="en-US" sz="2400" dirty="0"/>
                    </a:p>
                  </a:txBody>
                  <a:tcPr/>
                </a:tc>
                <a:tc>
                  <a:txBody>
                    <a:bodyPr/>
                    <a:lstStyle/>
                    <a:p>
                      <a:r>
                        <a:rPr lang="en-US" sz="2400" dirty="0" smtClean="0"/>
                        <a:t>non-abstract method</a:t>
                      </a:r>
                      <a:endParaRPr lang="en-US" sz="2400" dirty="0"/>
                    </a:p>
                  </a:txBody>
                  <a:tcPr/>
                </a:tc>
                <a:extLst>
                  <a:ext uri="{0D108BD9-81ED-4DB2-BD59-A6C34878D82A}">
                    <a16:rowId xmlns:a16="http://schemas.microsoft.com/office/drawing/2014/main" val="3199666255"/>
                  </a:ext>
                </a:extLst>
              </a:tr>
              <a:tr h="967429">
                <a:tc>
                  <a:txBody>
                    <a:bodyPr/>
                    <a:lstStyle/>
                    <a:p>
                      <a:r>
                        <a:rPr lang="en-US" sz="2400" dirty="0" smtClean="0"/>
                        <a:t>Create object / instantiation</a:t>
                      </a:r>
                      <a:r>
                        <a:rPr lang="en-US" sz="2400" baseline="0" dirty="0" smtClean="0"/>
                        <a:t> </a:t>
                      </a:r>
                      <a:endParaRPr lang="en-US" sz="2400" dirty="0"/>
                    </a:p>
                  </a:txBody>
                  <a:tcPr/>
                </a:tc>
                <a:tc>
                  <a:txBody>
                    <a:bodyPr/>
                    <a:lstStyle/>
                    <a:p>
                      <a:r>
                        <a:rPr lang="en-US" sz="2400" dirty="0" smtClean="0"/>
                        <a:t>Can not instantiation of same class(no object creation)</a:t>
                      </a:r>
                      <a:endParaRPr lang="en-US" sz="2400" dirty="0"/>
                    </a:p>
                  </a:txBody>
                  <a:tcPr/>
                </a:tc>
                <a:tc>
                  <a:txBody>
                    <a:bodyPr/>
                    <a:lstStyle/>
                    <a:p>
                      <a:r>
                        <a:rPr lang="en-US" sz="2400" dirty="0" smtClean="0"/>
                        <a:t>Possible</a:t>
                      </a:r>
                      <a:endParaRPr lang="en-US" sz="2400" dirty="0"/>
                    </a:p>
                  </a:txBody>
                  <a:tcPr/>
                </a:tc>
                <a:extLst>
                  <a:ext uri="{0D108BD9-81ED-4DB2-BD59-A6C34878D82A}">
                    <a16:rowId xmlns:a16="http://schemas.microsoft.com/office/drawing/2014/main" val="2623122275"/>
                  </a:ext>
                </a:extLst>
              </a:tr>
              <a:tr h="775550">
                <a:tc>
                  <a:txBody>
                    <a:bodyPr/>
                    <a:lstStyle/>
                    <a:p>
                      <a:r>
                        <a:rPr lang="en-US" sz="2400" dirty="0" smtClean="0"/>
                        <a:t>Why java need?</a:t>
                      </a:r>
                      <a:endParaRPr lang="en-US" sz="2400" dirty="0"/>
                    </a:p>
                  </a:txBody>
                  <a:tcPr/>
                </a:tc>
                <a:tc>
                  <a:txBody>
                    <a:bodyPr/>
                    <a:lstStyle/>
                    <a:p>
                      <a:r>
                        <a:rPr lang="en-US" sz="2400" dirty="0" smtClean="0"/>
                        <a:t>Hiding detailed implementation</a:t>
                      </a:r>
                      <a:endParaRPr lang="en-US" sz="2400" dirty="0"/>
                    </a:p>
                  </a:txBody>
                  <a:tcPr/>
                </a:tc>
                <a:tc>
                  <a:txBody>
                    <a:bodyPr/>
                    <a:lstStyle/>
                    <a:p>
                      <a:r>
                        <a:rPr lang="en-US" sz="2400" dirty="0" smtClean="0"/>
                        <a:t>Getting propertied from parent</a:t>
                      </a:r>
                      <a:r>
                        <a:rPr lang="en-US" sz="2400" baseline="0" dirty="0" smtClean="0"/>
                        <a:t> to</a:t>
                      </a:r>
                      <a:r>
                        <a:rPr lang="en-US" sz="2400" dirty="0" smtClean="0"/>
                        <a:t> child class</a:t>
                      </a:r>
                      <a:endParaRPr lang="en-US" sz="2400" dirty="0"/>
                    </a:p>
                  </a:txBody>
                  <a:tcPr/>
                </a:tc>
                <a:extLst>
                  <a:ext uri="{0D108BD9-81ED-4DB2-BD59-A6C34878D82A}">
                    <a16:rowId xmlns:a16="http://schemas.microsoft.com/office/drawing/2014/main" val="66656131"/>
                  </a:ext>
                </a:extLst>
              </a:tr>
              <a:tr h="1107929">
                <a:tc>
                  <a:txBody>
                    <a:bodyPr/>
                    <a:lstStyle/>
                    <a:p>
                      <a:r>
                        <a:rPr lang="en-US" sz="2400" dirty="0" smtClean="0"/>
                        <a:t>Dependency </a:t>
                      </a:r>
                      <a:endParaRPr lang="en-US" sz="2400" dirty="0"/>
                    </a:p>
                  </a:txBody>
                  <a:tcPr/>
                </a:tc>
                <a:tc>
                  <a:txBody>
                    <a:bodyPr/>
                    <a:lstStyle/>
                    <a:p>
                      <a:r>
                        <a:rPr lang="en-US" sz="2400" dirty="0" smtClean="0"/>
                        <a:t>If Abstract class or abstract method-</a:t>
                      </a:r>
                      <a:r>
                        <a:rPr lang="en-US" sz="2400" baseline="0" dirty="0" smtClean="0"/>
                        <a:t> must inherited and complete the class and methods</a:t>
                      </a:r>
                      <a:endParaRPr lang="en-US" sz="2400" dirty="0"/>
                    </a:p>
                  </a:txBody>
                  <a:tcPr/>
                </a:tc>
                <a:tc>
                  <a:txBody>
                    <a:bodyPr/>
                    <a:lstStyle/>
                    <a:p>
                      <a:r>
                        <a:rPr lang="en-US" sz="2400" dirty="0" smtClean="0"/>
                        <a:t>If we want to get parent properties to</a:t>
                      </a:r>
                      <a:r>
                        <a:rPr lang="en-US" sz="2400" baseline="0" dirty="0" smtClean="0"/>
                        <a:t> child than need inheritance</a:t>
                      </a:r>
                      <a:endParaRPr lang="en-US" sz="2400" dirty="0"/>
                    </a:p>
                  </a:txBody>
                  <a:tcPr/>
                </a:tc>
                <a:extLst>
                  <a:ext uri="{0D108BD9-81ED-4DB2-BD59-A6C34878D82A}">
                    <a16:rowId xmlns:a16="http://schemas.microsoft.com/office/drawing/2014/main" val="1367411803"/>
                  </a:ext>
                </a:extLst>
              </a:tr>
              <a:tr h="560494">
                <a:tc>
                  <a:txBody>
                    <a:bodyPr/>
                    <a:lstStyle/>
                    <a:p>
                      <a:r>
                        <a:rPr lang="en-US" sz="2400" dirty="0" smtClean="0"/>
                        <a:t>How to do in</a:t>
                      </a:r>
                      <a:r>
                        <a:rPr lang="en-US" sz="2400" baseline="0" dirty="0" smtClean="0"/>
                        <a:t> java</a:t>
                      </a:r>
                      <a:endParaRPr lang="en-US" sz="2400" dirty="0"/>
                    </a:p>
                  </a:txBody>
                  <a:tcPr/>
                </a:tc>
                <a:tc>
                  <a:txBody>
                    <a:bodyPr/>
                    <a:lstStyle/>
                    <a:p>
                      <a:r>
                        <a:rPr lang="en-US" sz="2400" dirty="0" smtClean="0"/>
                        <a:t>By Abstract class and interface</a:t>
                      </a:r>
                      <a:endParaRPr lang="en-US" sz="2400" dirty="0"/>
                    </a:p>
                  </a:txBody>
                  <a:tcPr/>
                </a:tc>
                <a:tc>
                  <a:txBody>
                    <a:bodyPr/>
                    <a:lstStyle/>
                    <a:p>
                      <a:r>
                        <a:rPr lang="en-US" sz="2400" dirty="0" smtClean="0"/>
                        <a:t>By using extends word</a:t>
                      </a:r>
                      <a:endParaRPr lang="en-US" sz="2400" dirty="0"/>
                    </a:p>
                  </a:txBody>
                  <a:tcPr/>
                </a:tc>
                <a:extLst>
                  <a:ext uri="{0D108BD9-81ED-4DB2-BD59-A6C34878D82A}">
                    <a16:rowId xmlns:a16="http://schemas.microsoft.com/office/drawing/2014/main" val="3812788117"/>
                  </a:ext>
                </a:extLst>
              </a:tr>
            </a:tbl>
          </a:graphicData>
        </a:graphic>
      </p:graphicFrame>
    </p:spTree>
    <p:extLst>
      <p:ext uri="{BB962C8B-B14F-4D97-AF65-F5344CB8AC3E}">
        <p14:creationId xmlns:p14="http://schemas.microsoft.com/office/powerpoint/2010/main" val="31765987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911" y="315512"/>
            <a:ext cx="10239153" cy="6197554"/>
          </a:xfrm>
        </p:spPr>
      </p:pic>
    </p:spTree>
    <p:extLst>
      <p:ext uri="{BB962C8B-B14F-4D97-AF65-F5344CB8AC3E}">
        <p14:creationId xmlns:p14="http://schemas.microsoft.com/office/powerpoint/2010/main" val="27113132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5944" y="193216"/>
            <a:ext cx="3593805" cy="944468"/>
          </a:xfr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Encapsulation</a:t>
            </a:r>
            <a:endParaRPr lang="en-US" dirty="0"/>
          </a:p>
        </p:txBody>
      </p:sp>
      <p:sp>
        <p:nvSpPr>
          <p:cNvPr id="3" name="Content Placeholder 2"/>
          <p:cNvSpPr>
            <a:spLocks noGrp="1"/>
          </p:cNvSpPr>
          <p:nvPr>
            <p:ph idx="1"/>
          </p:nvPr>
        </p:nvSpPr>
        <p:spPr>
          <a:xfrm>
            <a:off x="1141412" y="1392865"/>
            <a:ext cx="9905999" cy="4398336"/>
          </a:xfrm>
        </p:spPr>
        <p:txBody>
          <a:bodyPr>
            <a:normAutofit/>
          </a:bodyPr>
          <a:lstStyle/>
          <a:p>
            <a:r>
              <a:rPr lang="en-US" sz="3600" dirty="0" smtClean="0">
                <a:solidFill>
                  <a:srgbClr val="FFC000"/>
                </a:solidFill>
              </a:rPr>
              <a:t>Protect the code from </a:t>
            </a:r>
            <a:r>
              <a:rPr lang="en-US" sz="3600" smtClean="0">
                <a:solidFill>
                  <a:srgbClr val="FFC000"/>
                </a:solidFill>
              </a:rPr>
              <a:t>outside world</a:t>
            </a:r>
            <a:r>
              <a:rPr lang="en-US" smtClean="0"/>
              <a:t>. </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4421" y="2358445"/>
            <a:ext cx="8565848" cy="3432756"/>
          </a:xfrm>
          <a:prstGeom prst="rect">
            <a:avLst/>
          </a:prstGeom>
        </p:spPr>
      </p:pic>
    </p:spTree>
    <p:extLst>
      <p:ext uri="{BB962C8B-B14F-4D97-AF65-F5344CB8AC3E}">
        <p14:creationId xmlns:p14="http://schemas.microsoft.com/office/powerpoint/2010/main" val="1051681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148316"/>
            <a:ext cx="9905999" cy="5454503"/>
          </a:xfrm>
          <a:solidFill>
            <a:schemeClr val="accent1">
              <a:lumMod val="50000"/>
            </a:schemeClr>
          </a:solidFill>
        </p:spPr>
        <p:txBody>
          <a:bodyPr>
            <a:normAutofit/>
          </a:bodyPr>
          <a:lstStyle/>
          <a:p>
            <a:pPr marL="0" indent="0">
              <a:buNone/>
            </a:pPr>
            <a:r>
              <a:rPr lang="en-US" dirty="0" smtClean="0"/>
              <a:t>2. </a:t>
            </a:r>
            <a:r>
              <a:rPr lang="en-US" sz="2800" dirty="0" smtClean="0"/>
              <a:t>Abstract </a:t>
            </a:r>
            <a:r>
              <a:rPr lang="en-US" sz="2800" dirty="0"/>
              <a:t>class- </a:t>
            </a:r>
          </a:p>
          <a:p>
            <a:pPr lvl="2"/>
            <a:r>
              <a:rPr lang="en-US" sz="2800" dirty="0">
                <a:solidFill>
                  <a:srgbClr val="FFC000"/>
                </a:solidFill>
              </a:rPr>
              <a:t>Abstract method – only method name/signature no body or description inside</a:t>
            </a:r>
          </a:p>
          <a:p>
            <a:pPr lvl="2"/>
            <a:r>
              <a:rPr lang="en-US" sz="2800" dirty="0">
                <a:solidFill>
                  <a:srgbClr val="FFC000"/>
                </a:solidFill>
              </a:rPr>
              <a:t>Also contain abstract method</a:t>
            </a:r>
          </a:p>
          <a:p>
            <a:pPr lvl="2"/>
            <a:r>
              <a:rPr lang="en-US" sz="2800" dirty="0">
                <a:solidFill>
                  <a:srgbClr val="FFC000"/>
                </a:solidFill>
              </a:rPr>
              <a:t>Abstract word before class</a:t>
            </a:r>
          </a:p>
          <a:p>
            <a:pPr lvl="2"/>
            <a:r>
              <a:rPr lang="en-US" sz="2800" dirty="0">
                <a:solidFill>
                  <a:srgbClr val="FFC000"/>
                </a:solidFill>
              </a:rPr>
              <a:t>Not possible Instantiation - we can not create object from this class</a:t>
            </a:r>
          </a:p>
          <a:p>
            <a:pPr lvl="2"/>
            <a:r>
              <a:rPr lang="en-US" sz="2800" dirty="0">
                <a:solidFill>
                  <a:srgbClr val="FFC000"/>
                </a:solidFill>
              </a:rPr>
              <a:t>Must inheritance and complete the class by completing the method description</a:t>
            </a:r>
          </a:p>
          <a:p>
            <a:endParaRPr lang="en-US" dirty="0"/>
          </a:p>
        </p:txBody>
      </p:sp>
      <p:sp>
        <p:nvSpPr>
          <p:cNvPr id="5" name="Title 1"/>
          <p:cNvSpPr>
            <a:spLocks noGrp="1"/>
          </p:cNvSpPr>
          <p:nvPr>
            <p:ph type="title"/>
          </p:nvPr>
        </p:nvSpPr>
        <p:spPr>
          <a:xfrm>
            <a:off x="3661329" y="118788"/>
            <a:ext cx="3707034" cy="880672"/>
          </a:xfrm>
          <a:solidFill>
            <a:schemeClr val="accent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smtClean="0"/>
              <a:t>Class in JAVA</a:t>
            </a:r>
            <a:endParaRPr lang="en-US" dirty="0"/>
          </a:p>
        </p:txBody>
      </p:sp>
    </p:spTree>
    <p:extLst>
      <p:ext uri="{BB962C8B-B14F-4D97-AF65-F5344CB8AC3E}">
        <p14:creationId xmlns:p14="http://schemas.microsoft.com/office/powerpoint/2010/main" val="2977147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498653" y="249186"/>
            <a:ext cx="9474147" cy="369332"/>
          </a:xfrm>
          <a:prstGeom prst="rect">
            <a:avLst/>
          </a:prstGeom>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r>
              <a:rPr lang="en-US" dirty="0">
                <a:solidFill>
                  <a:srgbClr val="000000"/>
                </a:solidFill>
                <a:latin typeface="verdana" panose="020B0604030504040204" pitchFamily="34" charset="0"/>
              </a:rPr>
              <a:t>Abstraction lets you focus on what the object does instead of how </a:t>
            </a:r>
            <a:r>
              <a:rPr lang="en-US" dirty="0" smtClean="0">
                <a:solidFill>
                  <a:srgbClr val="000000"/>
                </a:solidFill>
                <a:latin typeface="verdana" panose="020B0604030504040204" pitchFamily="34" charset="0"/>
              </a:rPr>
              <a:t>does it work</a:t>
            </a:r>
            <a:endParaRPr lang="en-US" dirty="0"/>
          </a:p>
        </p:txBody>
      </p:sp>
      <p:sp>
        <p:nvSpPr>
          <p:cNvPr id="6" name="Rectangle 5"/>
          <p:cNvSpPr/>
          <p:nvPr/>
        </p:nvSpPr>
        <p:spPr>
          <a:xfrm>
            <a:off x="1498652" y="922580"/>
            <a:ext cx="7337004" cy="461665"/>
          </a:xfrm>
          <a:prstGeom prst="rect">
            <a:avLst/>
          </a:prstGeom>
          <a:solidFill>
            <a:schemeClr val="accent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r>
              <a:rPr lang="en-US" sz="2400" dirty="0" smtClean="0">
                <a:solidFill>
                  <a:srgbClr val="000000"/>
                </a:solidFill>
                <a:latin typeface="verdana" panose="020B0604030504040204" pitchFamily="34" charset="0"/>
              </a:rPr>
              <a:t>Encapsulation hiding the code inside remote</a:t>
            </a: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4195" y="1592615"/>
            <a:ext cx="4944140" cy="4563637"/>
          </a:xfrm>
          <a:prstGeom prst="rect">
            <a:avLst/>
          </a:prstGeom>
        </p:spPr>
      </p:pic>
      <p:sp>
        <p:nvSpPr>
          <p:cNvPr id="4" name="TextBox 3"/>
          <p:cNvSpPr txBox="1"/>
          <p:nvPr/>
        </p:nvSpPr>
        <p:spPr>
          <a:xfrm>
            <a:off x="4508205" y="5786920"/>
            <a:ext cx="2743200" cy="369332"/>
          </a:xfrm>
          <a:prstGeom prst="rect">
            <a:avLst/>
          </a:prstGeom>
          <a:noFill/>
        </p:spPr>
        <p:txBody>
          <a:bodyPr wrap="square" rtlCol="0">
            <a:spAutoFit/>
          </a:bodyPr>
          <a:lstStyle/>
          <a:p>
            <a:r>
              <a:rPr lang="en-US" b="1" dirty="0" smtClean="0">
                <a:solidFill>
                  <a:srgbClr val="0070C0"/>
                </a:solidFill>
              </a:rPr>
              <a:t>And encapsulation</a:t>
            </a:r>
            <a:endParaRPr lang="en-US" b="1" dirty="0">
              <a:solidFill>
                <a:srgbClr val="0070C0"/>
              </a:solidFill>
            </a:endParaRPr>
          </a:p>
        </p:txBody>
      </p:sp>
    </p:spTree>
    <p:extLst>
      <p:ext uri="{BB962C8B-B14F-4D97-AF65-F5344CB8AC3E}">
        <p14:creationId xmlns:p14="http://schemas.microsoft.com/office/powerpoint/2010/main" val="24150110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1990" y="265814"/>
            <a:ext cx="10536865" cy="619062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9233453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3164" r="12996"/>
          <a:stretch/>
        </p:blipFill>
        <p:spPr>
          <a:xfrm>
            <a:off x="850605" y="453349"/>
            <a:ext cx="10504968" cy="5815552"/>
          </a:xfrm>
        </p:spPr>
      </p:pic>
    </p:spTree>
    <p:extLst>
      <p:ext uri="{BB962C8B-B14F-4D97-AF65-F5344CB8AC3E}">
        <p14:creationId xmlns:p14="http://schemas.microsoft.com/office/powerpoint/2010/main" val="34233767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423" y="478465"/>
            <a:ext cx="10827860" cy="6020502"/>
          </a:xfrm>
        </p:spPr>
      </p:pic>
    </p:spTree>
    <p:extLst>
      <p:ext uri="{BB962C8B-B14F-4D97-AF65-F5344CB8AC3E}">
        <p14:creationId xmlns:p14="http://schemas.microsoft.com/office/powerpoint/2010/main" val="37714370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1330" y="222534"/>
            <a:ext cx="8775774" cy="6085796"/>
          </a:xfrm>
        </p:spPr>
      </p:pic>
    </p:spTree>
    <p:extLst>
      <p:ext uri="{BB962C8B-B14F-4D97-AF65-F5344CB8AC3E}">
        <p14:creationId xmlns:p14="http://schemas.microsoft.com/office/powerpoint/2010/main" val="29611121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0159" y="202018"/>
            <a:ext cx="5273750" cy="1065730"/>
          </a:xfrm>
          <a:solidFill>
            <a:schemeClr val="accent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smtClean="0"/>
              <a:t>Rule of encapsulation</a:t>
            </a:r>
            <a:endParaRPr lang="en-US" dirty="0"/>
          </a:p>
        </p:txBody>
      </p:sp>
      <p:sp>
        <p:nvSpPr>
          <p:cNvPr id="3" name="Content Placeholder 2"/>
          <p:cNvSpPr>
            <a:spLocks noGrp="1"/>
          </p:cNvSpPr>
          <p:nvPr>
            <p:ph idx="1"/>
          </p:nvPr>
        </p:nvSpPr>
        <p:spPr>
          <a:xfrm>
            <a:off x="1141412" y="1499190"/>
            <a:ext cx="9905999" cy="4784651"/>
          </a:xfrm>
          <a:solidFill>
            <a:schemeClr val="accent2">
              <a:lumMod val="50000"/>
            </a:schemeClr>
          </a:solidFill>
        </p:spPr>
        <p:txBody>
          <a:bodyPr>
            <a:normAutofit/>
          </a:bodyPr>
          <a:lstStyle/>
          <a:p>
            <a:r>
              <a:rPr lang="en-US" sz="3200" dirty="0" smtClean="0"/>
              <a:t>Variable must be </a:t>
            </a:r>
            <a:r>
              <a:rPr lang="en-US" sz="3200" b="1" u="sng" dirty="0" smtClean="0">
                <a:solidFill>
                  <a:srgbClr val="FF0000"/>
                </a:solidFill>
              </a:rPr>
              <a:t>private access modifier</a:t>
            </a:r>
            <a:r>
              <a:rPr lang="en-US" sz="3200" dirty="0" smtClean="0"/>
              <a:t>-No </a:t>
            </a:r>
            <a:r>
              <a:rPr lang="en-US" sz="3200" dirty="0"/>
              <a:t>outside class can access private data member (variable) of other class.</a:t>
            </a:r>
          </a:p>
          <a:p>
            <a:r>
              <a:rPr lang="en-US" sz="3200" dirty="0" smtClean="0"/>
              <a:t>Use </a:t>
            </a:r>
            <a:r>
              <a:rPr lang="en-US" sz="3200" b="1" dirty="0" smtClean="0">
                <a:solidFill>
                  <a:srgbClr val="FF0000"/>
                </a:solidFill>
              </a:rPr>
              <a:t>public </a:t>
            </a:r>
            <a:r>
              <a:rPr lang="en-US" sz="3200" b="1" dirty="0">
                <a:solidFill>
                  <a:srgbClr val="FF0000"/>
                </a:solidFill>
              </a:rPr>
              <a:t>getter and setter methods </a:t>
            </a:r>
            <a:r>
              <a:rPr lang="en-US" sz="3200" dirty="0"/>
              <a:t>to update </a:t>
            </a:r>
            <a:r>
              <a:rPr lang="en-US" sz="3200" dirty="0" smtClean="0"/>
              <a:t>-the </a:t>
            </a:r>
            <a:r>
              <a:rPr lang="en-US" sz="3200" dirty="0"/>
              <a:t>private data </a:t>
            </a:r>
            <a:r>
              <a:rPr lang="en-US" sz="3200" dirty="0" smtClean="0"/>
              <a:t>fields/variable  </a:t>
            </a:r>
            <a:r>
              <a:rPr lang="en-US" sz="3200" dirty="0"/>
              <a:t>then the outside class can access those private data fields via public methods.</a:t>
            </a:r>
          </a:p>
          <a:p>
            <a:r>
              <a:rPr lang="en-US" sz="3200" dirty="0" smtClean="0"/>
              <a:t>That’s </a:t>
            </a:r>
            <a:r>
              <a:rPr lang="en-US" sz="3200" dirty="0"/>
              <a:t>why encapsulation is known as </a:t>
            </a:r>
            <a:r>
              <a:rPr lang="en-US" sz="3200" b="1" dirty="0">
                <a:solidFill>
                  <a:srgbClr val="FF0000"/>
                </a:solidFill>
              </a:rPr>
              <a:t>data hiding</a:t>
            </a:r>
            <a:r>
              <a:rPr lang="en-US" sz="3200" b="1" dirty="0"/>
              <a:t>.</a:t>
            </a:r>
            <a:endParaRPr lang="en-US" sz="3200" dirty="0"/>
          </a:p>
          <a:p>
            <a:endParaRPr lang="en-US" dirty="0"/>
          </a:p>
        </p:txBody>
      </p:sp>
    </p:spTree>
    <p:extLst>
      <p:ext uri="{BB962C8B-B14F-4D97-AF65-F5344CB8AC3E}">
        <p14:creationId xmlns:p14="http://schemas.microsoft.com/office/powerpoint/2010/main" val="27723162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5638" y="1669313"/>
            <a:ext cx="8145186" cy="4678204"/>
          </a:xfrm>
          <a:prstGeom prst="rect">
            <a:avLst/>
          </a:prstGeom>
          <a:solidFill>
            <a:schemeClr val="tx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lvl="0" defTabSz="914400" eaLnBrk="0" fontAlgn="base" hangingPunct="0">
              <a:spcBef>
                <a:spcPct val="0"/>
              </a:spcBef>
              <a:spcAft>
                <a:spcPct val="0"/>
              </a:spcAft>
            </a:pPr>
            <a:endParaRPr lang="en-US" altLang="en-US" dirty="0">
              <a:solidFill>
                <a:srgbClr val="000000"/>
              </a:solidFill>
              <a:latin typeface="Monaco"/>
            </a:endParaRPr>
          </a:p>
          <a:p>
            <a:pPr lvl="0" defTabSz="914400" eaLnBrk="0" fontAlgn="base" hangingPunct="0">
              <a:spcBef>
                <a:spcPct val="0"/>
              </a:spcBef>
              <a:spcAft>
                <a:spcPct val="0"/>
              </a:spcAft>
            </a:pPr>
            <a:endParaRPr lang="en-US" altLang="en-US" sz="2800" dirty="0">
              <a:solidFill>
                <a:srgbClr val="000000"/>
              </a:solidFill>
              <a:latin typeface="Monaco"/>
            </a:endParaRPr>
          </a:p>
          <a:p>
            <a:pPr lvl="0" defTabSz="914400" eaLnBrk="0" fontAlgn="base" hangingPunct="0">
              <a:spcBef>
                <a:spcPct val="0"/>
              </a:spcBef>
              <a:spcAft>
                <a:spcPct val="0"/>
              </a:spcAft>
            </a:pPr>
            <a:r>
              <a:rPr lang="en-US" altLang="en-US" sz="2800" b="1" dirty="0">
                <a:solidFill>
                  <a:srgbClr val="000088"/>
                </a:solidFill>
                <a:latin typeface="Monaco"/>
              </a:rPr>
              <a:t>class</a:t>
            </a:r>
            <a:r>
              <a:rPr lang="en-US" altLang="en-US" sz="2800" dirty="0">
                <a:solidFill>
                  <a:srgbClr val="000000"/>
                </a:solidFill>
                <a:latin typeface="Monaco"/>
              </a:rPr>
              <a:t> </a:t>
            </a:r>
            <a:r>
              <a:rPr lang="en-US" altLang="en-US" sz="2800" b="1" dirty="0">
                <a:solidFill>
                  <a:srgbClr val="660066"/>
                </a:solidFill>
                <a:latin typeface="Monaco"/>
              </a:rPr>
              <a:t>Account</a:t>
            </a:r>
            <a:r>
              <a:rPr lang="en-US" altLang="en-US" sz="2800" dirty="0">
                <a:solidFill>
                  <a:srgbClr val="000000"/>
                </a:solidFill>
                <a:latin typeface="Monaco"/>
              </a:rPr>
              <a:t> </a:t>
            </a:r>
            <a:r>
              <a:rPr lang="en-US" altLang="en-US" sz="2800" dirty="0">
                <a:solidFill>
                  <a:srgbClr val="666600"/>
                </a:solidFill>
                <a:latin typeface="Monaco"/>
              </a:rPr>
              <a:t>{</a:t>
            </a:r>
          </a:p>
          <a:p>
            <a:pPr lvl="0" defTabSz="914400" eaLnBrk="0" fontAlgn="base" hangingPunct="0">
              <a:spcBef>
                <a:spcPct val="0"/>
              </a:spcBef>
              <a:spcAft>
                <a:spcPct val="0"/>
              </a:spcAft>
            </a:pPr>
            <a:endParaRPr lang="en-US" altLang="en-US" sz="2800" dirty="0">
              <a:solidFill>
                <a:srgbClr val="666600"/>
              </a:solidFill>
              <a:latin typeface="Monaco"/>
            </a:endParaRPr>
          </a:p>
          <a:p>
            <a:pPr lvl="0" defTabSz="914400" eaLnBrk="0" fontAlgn="base" hangingPunct="0">
              <a:spcBef>
                <a:spcPct val="0"/>
              </a:spcBef>
              <a:spcAft>
                <a:spcPct val="0"/>
              </a:spcAft>
            </a:pPr>
            <a:r>
              <a:rPr lang="en-US" altLang="en-US" sz="2800" dirty="0">
                <a:solidFill>
                  <a:srgbClr val="000000"/>
                </a:solidFill>
                <a:latin typeface="Monaco"/>
              </a:rPr>
              <a:t> </a:t>
            </a:r>
            <a:r>
              <a:rPr lang="en-US" altLang="en-US" sz="2800" i="1" dirty="0">
                <a:solidFill>
                  <a:srgbClr val="880000"/>
                </a:solidFill>
                <a:latin typeface="Monaco"/>
              </a:rPr>
              <a:t>// member declarations</a:t>
            </a:r>
            <a:r>
              <a:rPr lang="en-US" altLang="en-US" sz="2800" dirty="0">
                <a:solidFill>
                  <a:srgbClr val="000000"/>
                </a:solidFill>
                <a:latin typeface="Monaco"/>
              </a:rPr>
              <a:t> </a:t>
            </a:r>
            <a:r>
              <a:rPr lang="en-US" altLang="en-US" sz="2800" dirty="0">
                <a:solidFill>
                  <a:srgbClr val="666600"/>
                </a:solidFill>
                <a:latin typeface="Monaco"/>
              </a:rPr>
              <a:t>}</a:t>
            </a:r>
            <a:r>
              <a:rPr lang="en-US" altLang="en-US" sz="2800" dirty="0">
                <a:solidFill>
                  <a:srgbClr val="000000"/>
                </a:solidFill>
                <a:latin typeface="Monaco"/>
              </a:rPr>
              <a:t> </a:t>
            </a:r>
          </a:p>
          <a:p>
            <a:pPr lvl="0" defTabSz="914400" eaLnBrk="0" fontAlgn="base" hangingPunct="0">
              <a:spcBef>
                <a:spcPct val="0"/>
              </a:spcBef>
              <a:spcAft>
                <a:spcPct val="0"/>
              </a:spcAft>
            </a:pPr>
            <a:endParaRPr lang="en-US" altLang="en-US" sz="2800" dirty="0">
              <a:solidFill>
                <a:srgbClr val="000000"/>
              </a:solidFill>
              <a:latin typeface="Monaco"/>
            </a:endParaRPr>
          </a:p>
          <a:p>
            <a:pPr lvl="0" defTabSz="914400" eaLnBrk="0" fontAlgn="base" hangingPunct="0">
              <a:spcBef>
                <a:spcPct val="0"/>
              </a:spcBef>
              <a:spcAft>
                <a:spcPct val="0"/>
              </a:spcAft>
            </a:pPr>
            <a:endParaRPr lang="en-US" altLang="en-US" sz="2800" dirty="0">
              <a:solidFill>
                <a:srgbClr val="000000"/>
              </a:solidFill>
              <a:latin typeface="Monaco"/>
            </a:endParaRPr>
          </a:p>
          <a:p>
            <a:pPr lvl="0" defTabSz="914400" eaLnBrk="0" fontAlgn="base" hangingPunct="0">
              <a:spcBef>
                <a:spcPct val="0"/>
              </a:spcBef>
              <a:spcAft>
                <a:spcPct val="0"/>
              </a:spcAft>
            </a:pPr>
            <a:r>
              <a:rPr lang="en-US" altLang="en-US" sz="2800" b="1" dirty="0">
                <a:solidFill>
                  <a:srgbClr val="000088"/>
                </a:solidFill>
                <a:latin typeface="Monaco"/>
              </a:rPr>
              <a:t>class</a:t>
            </a:r>
            <a:r>
              <a:rPr lang="en-US" altLang="en-US" sz="2800" dirty="0">
                <a:solidFill>
                  <a:srgbClr val="000000"/>
                </a:solidFill>
                <a:latin typeface="Monaco"/>
              </a:rPr>
              <a:t> </a:t>
            </a:r>
            <a:r>
              <a:rPr lang="en-US" altLang="en-US" sz="2800" b="1" dirty="0" err="1">
                <a:solidFill>
                  <a:srgbClr val="660066"/>
                </a:solidFill>
                <a:latin typeface="Monaco"/>
              </a:rPr>
              <a:t>SavingsAccount</a:t>
            </a:r>
            <a:r>
              <a:rPr lang="en-US" altLang="en-US" sz="2800" dirty="0">
                <a:solidFill>
                  <a:srgbClr val="000000"/>
                </a:solidFill>
                <a:latin typeface="Monaco"/>
              </a:rPr>
              <a:t> </a:t>
            </a:r>
            <a:r>
              <a:rPr lang="en-US" altLang="en-US" sz="2800" b="1" dirty="0">
                <a:solidFill>
                  <a:srgbClr val="000088"/>
                </a:solidFill>
                <a:latin typeface="Monaco"/>
              </a:rPr>
              <a:t>extends</a:t>
            </a:r>
            <a:r>
              <a:rPr lang="en-US" altLang="en-US" sz="2800" dirty="0">
                <a:solidFill>
                  <a:srgbClr val="000000"/>
                </a:solidFill>
                <a:latin typeface="Monaco"/>
              </a:rPr>
              <a:t> </a:t>
            </a:r>
            <a:r>
              <a:rPr lang="en-US" altLang="en-US" sz="2800" b="1" dirty="0">
                <a:solidFill>
                  <a:srgbClr val="660066"/>
                </a:solidFill>
                <a:latin typeface="Monaco"/>
              </a:rPr>
              <a:t>Account</a:t>
            </a:r>
            <a:r>
              <a:rPr lang="en-US" altLang="en-US" sz="2800" dirty="0">
                <a:solidFill>
                  <a:srgbClr val="000000"/>
                </a:solidFill>
                <a:latin typeface="Monaco"/>
              </a:rPr>
              <a:t> </a:t>
            </a:r>
            <a:r>
              <a:rPr lang="en-US" altLang="en-US" sz="2800" dirty="0">
                <a:solidFill>
                  <a:srgbClr val="666600"/>
                </a:solidFill>
                <a:latin typeface="Monaco"/>
              </a:rPr>
              <a:t>{</a:t>
            </a:r>
          </a:p>
          <a:p>
            <a:pPr lvl="0" defTabSz="914400" eaLnBrk="0" fontAlgn="base" hangingPunct="0">
              <a:spcBef>
                <a:spcPct val="0"/>
              </a:spcBef>
              <a:spcAft>
                <a:spcPct val="0"/>
              </a:spcAft>
            </a:pPr>
            <a:endParaRPr lang="en-US" altLang="en-US" sz="2800" dirty="0">
              <a:solidFill>
                <a:srgbClr val="666600"/>
              </a:solidFill>
              <a:latin typeface="Monaco"/>
            </a:endParaRPr>
          </a:p>
          <a:p>
            <a:pPr lvl="0" defTabSz="914400" eaLnBrk="0" fontAlgn="base" hangingPunct="0">
              <a:spcBef>
                <a:spcPct val="0"/>
              </a:spcBef>
              <a:spcAft>
                <a:spcPct val="0"/>
              </a:spcAft>
            </a:pPr>
            <a:r>
              <a:rPr lang="en-US" altLang="en-US" sz="2800" dirty="0">
                <a:solidFill>
                  <a:srgbClr val="000000"/>
                </a:solidFill>
                <a:latin typeface="Monaco"/>
              </a:rPr>
              <a:t> </a:t>
            </a:r>
            <a:r>
              <a:rPr lang="en-US" altLang="en-US" sz="2800" i="1" dirty="0">
                <a:solidFill>
                  <a:srgbClr val="880000"/>
                </a:solidFill>
                <a:latin typeface="Monaco"/>
              </a:rPr>
              <a:t>// inherit accessible members from Account</a:t>
            </a:r>
            <a:r>
              <a:rPr lang="en-US" altLang="en-US" sz="2800" dirty="0">
                <a:solidFill>
                  <a:srgbClr val="000000"/>
                </a:solidFill>
                <a:latin typeface="Monaco"/>
              </a:rPr>
              <a:t> </a:t>
            </a:r>
            <a:r>
              <a:rPr lang="en-US" altLang="en-US" sz="2800" i="1" dirty="0">
                <a:solidFill>
                  <a:srgbClr val="880000"/>
                </a:solidFill>
                <a:latin typeface="Monaco"/>
              </a:rPr>
              <a:t>// provide own member declarations</a:t>
            </a:r>
            <a:r>
              <a:rPr lang="en-US" altLang="en-US" sz="2800" dirty="0">
                <a:solidFill>
                  <a:srgbClr val="000000"/>
                </a:solidFill>
                <a:latin typeface="Monaco"/>
              </a:rPr>
              <a:t> </a:t>
            </a:r>
            <a:r>
              <a:rPr lang="en-US" altLang="en-US" sz="2800" dirty="0">
                <a:solidFill>
                  <a:srgbClr val="666600"/>
                </a:solidFill>
                <a:latin typeface="Monaco"/>
              </a:rPr>
              <a:t>}</a:t>
            </a:r>
            <a:r>
              <a:rPr lang="en-US" altLang="en-US" sz="2800" dirty="0"/>
              <a:t> </a:t>
            </a:r>
            <a:endParaRPr lang="en-US" altLang="en-US" sz="2800" dirty="0">
              <a:latin typeface="Arial" panose="020B0604020202020204" pitchFamily="34" charset="0"/>
            </a:endParaRPr>
          </a:p>
        </p:txBody>
      </p:sp>
      <p:sp>
        <p:nvSpPr>
          <p:cNvPr id="5" name="TextBox 4"/>
          <p:cNvSpPr txBox="1"/>
          <p:nvPr/>
        </p:nvSpPr>
        <p:spPr>
          <a:xfrm>
            <a:off x="3870251" y="637953"/>
            <a:ext cx="2934586" cy="830997"/>
          </a:xfrm>
          <a:prstGeom prst="rect">
            <a:avLst/>
          </a:prstGeo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4800" dirty="0" smtClean="0"/>
              <a:t>Inheritance</a:t>
            </a:r>
            <a:endParaRPr lang="en-US" sz="4800" dirty="0"/>
          </a:p>
        </p:txBody>
      </p:sp>
    </p:spTree>
    <p:extLst>
      <p:ext uri="{BB962C8B-B14F-4D97-AF65-F5344CB8AC3E}">
        <p14:creationId xmlns:p14="http://schemas.microsoft.com/office/powerpoint/2010/main" val="17067674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1663" y="292164"/>
            <a:ext cx="9615748" cy="6159188"/>
          </a:xfrm>
        </p:spPr>
      </p:pic>
      <p:sp>
        <p:nvSpPr>
          <p:cNvPr id="5" name="TextBox 4"/>
          <p:cNvSpPr txBox="1"/>
          <p:nvPr/>
        </p:nvSpPr>
        <p:spPr>
          <a:xfrm>
            <a:off x="6815470" y="618519"/>
            <a:ext cx="3168502" cy="584775"/>
          </a:xfrm>
          <a:prstGeom prst="rect">
            <a:avLst/>
          </a:prstGeom>
          <a:solidFill>
            <a:schemeClr val="tx1"/>
          </a:solidFill>
        </p:spPr>
        <p:txBody>
          <a:bodyPr wrap="square" rtlCol="0">
            <a:spAutoFit/>
          </a:bodyPr>
          <a:lstStyle/>
          <a:p>
            <a:r>
              <a:rPr lang="en-US" sz="3200" b="1" dirty="0" smtClean="0">
                <a:solidFill>
                  <a:srgbClr val="FF0000"/>
                </a:solidFill>
              </a:rPr>
              <a:t>ENCAPSUALTION</a:t>
            </a:r>
            <a:endParaRPr lang="en-US" sz="3200" b="1" dirty="0">
              <a:solidFill>
                <a:srgbClr val="FF0000"/>
              </a:solidFill>
            </a:endParaRPr>
          </a:p>
        </p:txBody>
      </p:sp>
      <p:sp>
        <p:nvSpPr>
          <p:cNvPr id="7" name="TextBox 6"/>
          <p:cNvSpPr txBox="1"/>
          <p:nvPr/>
        </p:nvSpPr>
        <p:spPr>
          <a:xfrm>
            <a:off x="5000847" y="1203294"/>
            <a:ext cx="3168502" cy="584775"/>
          </a:xfrm>
          <a:prstGeom prst="rect">
            <a:avLst/>
          </a:prstGeom>
          <a:solidFill>
            <a:schemeClr val="tx1"/>
          </a:solidFill>
        </p:spPr>
        <p:txBody>
          <a:bodyPr wrap="square" rtlCol="0">
            <a:spAutoFit/>
          </a:bodyPr>
          <a:lstStyle/>
          <a:p>
            <a:r>
              <a:rPr lang="en-US" sz="3200" b="1" dirty="0" smtClean="0">
                <a:solidFill>
                  <a:srgbClr val="FF0000"/>
                </a:solidFill>
              </a:rPr>
              <a:t>CONSTRUCTOR</a:t>
            </a:r>
            <a:endParaRPr lang="en-US" sz="3200" b="1" dirty="0">
              <a:solidFill>
                <a:srgbClr val="FF0000"/>
              </a:solidFill>
            </a:endParaRPr>
          </a:p>
        </p:txBody>
      </p:sp>
    </p:spTree>
    <p:extLst>
      <p:ext uri="{BB962C8B-B14F-4D97-AF65-F5344CB8AC3E}">
        <p14:creationId xmlns:p14="http://schemas.microsoft.com/office/powerpoint/2010/main" val="42534203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2371060" y="440506"/>
            <a:ext cx="7517219" cy="5909310"/>
          </a:xfrm>
          <a:prstGeom prst="rect">
            <a:avLst/>
          </a:prstGeom>
          <a:solidFill>
            <a:srgbClr val="E5E5E5"/>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class</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1" i="0" u="none" strike="noStrike" cap="none" normalizeH="0" baseline="0" dirty="0" smtClean="0">
                <a:ln>
                  <a:noFill/>
                </a:ln>
                <a:solidFill>
                  <a:srgbClr val="660066"/>
                </a:solidFill>
                <a:effectLst/>
                <a:latin typeface="Arial" panose="020B0604020202020204" pitchFamily="34" charset="0"/>
                <a:cs typeface="Arial" panose="020B0604020202020204" pitchFamily="34" charset="0"/>
              </a:rPr>
              <a:t>Account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private</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1" i="0" u="none" strike="noStrike" cap="none" normalizeH="0" baseline="0" dirty="0" smtClean="0">
                <a:ln>
                  <a:noFill/>
                </a:ln>
                <a:solidFill>
                  <a:srgbClr val="660066"/>
                </a:solidFill>
                <a:effectLst/>
                <a:latin typeface="Arial" panose="020B0604020202020204" pitchFamily="34" charset="0"/>
                <a:cs typeface="Arial" panose="020B0604020202020204" pitchFamily="34" charset="0"/>
              </a:rPr>
              <a:t>String</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name</a:t>
            </a:r>
            <a:r>
              <a:rPr kumimoji="0" lang="en-US" altLang="en-US"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private</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lang="en-US" altLang="en-US" sz="1800" b="1" dirty="0" smtClean="0">
                <a:solidFill>
                  <a:srgbClr val="000088"/>
                </a:solidFill>
                <a:effectLst/>
                <a:latin typeface="Arial" panose="020B0604020202020204" pitchFamily="34" charset="0"/>
                <a:cs typeface="Arial" panose="020B0604020202020204" pitchFamily="34" charset="0"/>
              </a:rPr>
              <a:t>long</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amount</a:t>
            </a:r>
            <a:r>
              <a:rPr kumimoji="0" lang="en-US" altLang="en-US"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660066"/>
                </a:solidFill>
                <a:effectLst/>
                <a:latin typeface="Arial" panose="020B0604020202020204" pitchFamily="34" charset="0"/>
                <a:cs typeface="Arial" panose="020B0604020202020204" pitchFamily="34" charset="0"/>
              </a:rPr>
              <a:t>Account</a:t>
            </a:r>
            <a:r>
              <a:rPr kumimoji="0" lang="en-US" altLang="en-US"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800" b="1" i="0" u="none" strike="noStrike" cap="none" normalizeH="0" baseline="0" dirty="0" smtClean="0">
                <a:ln>
                  <a:noFill/>
                </a:ln>
                <a:solidFill>
                  <a:srgbClr val="660066"/>
                </a:solidFill>
                <a:effectLst/>
                <a:latin typeface="Arial" panose="020B0604020202020204" pitchFamily="34" charset="0"/>
                <a:cs typeface="Arial" panose="020B0604020202020204" pitchFamily="34" charset="0"/>
              </a:rPr>
              <a:t>String</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name</a:t>
            </a:r>
            <a:r>
              <a:rPr kumimoji="0" lang="en-US" altLang="en-US"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1"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long</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amount</a:t>
            </a:r>
            <a:r>
              <a:rPr kumimoji="0" lang="en-US" altLang="en-US"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this</a:t>
            </a:r>
            <a:r>
              <a:rPr kumimoji="0" lang="en-US" altLang="en-US"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name </a:t>
            </a:r>
            <a:r>
              <a:rPr kumimoji="0" lang="en-US" altLang="en-US"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name</a:t>
            </a:r>
            <a:r>
              <a:rPr kumimoji="0" lang="en-US" altLang="en-US"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setAmount</a:t>
            </a:r>
            <a:r>
              <a:rPr kumimoji="0" lang="en-US" altLang="en-US"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amount</a:t>
            </a:r>
            <a:r>
              <a:rPr kumimoji="0" lang="en-US" altLang="en-US"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void</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deposit</a:t>
            </a:r>
            <a:r>
              <a:rPr kumimoji="0" lang="en-US" altLang="en-US"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800" b="1"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long</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amount</a:t>
            </a:r>
            <a:r>
              <a:rPr kumimoji="0" lang="en-US" altLang="en-US"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1" i="0" u="none" strike="noStrike" cap="none" normalizeH="0" baseline="0" dirty="0" err="1" smtClean="0">
                <a:ln>
                  <a:noFill/>
                </a:ln>
                <a:solidFill>
                  <a:srgbClr val="000088"/>
                </a:solidFill>
                <a:effectLst/>
                <a:latin typeface="Arial" panose="020B0604020202020204" pitchFamily="34" charset="0"/>
                <a:cs typeface="Arial" panose="020B0604020202020204" pitchFamily="34" charset="0"/>
              </a:rPr>
              <a:t>this</a:t>
            </a:r>
            <a:r>
              <a:rPr kumimoji="0" lang="en-US" altLang="en-US" sz="1800" b="0" i="0" u="none" strike="noStrike" cap="none" normalizeH="0" baseline="0" dirty="0" err="1" smtClean="0">
                <a:ln>
                  <a:noFill/>
                </a:ln>
                <a:solidFill>
                  <a:srgbClr val="6666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amount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amount</a:t>
            </a:r>
            <a:r>
              <a:rPr kumimoji="0" lang="en-US" altLang="en-US"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660066"/>
                </a:solidFill>
                <a:effectLst/>
                <a:latin typeface="Arial" panose="020B0604020202020204" pitchFamily="34" charset="0"/>
                <a:cs typeface="Arial" panose="020B0604020202020204" pitchFamily="34" charset="0"/>
              </a:rPr>
              <a:t>String</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getName</a:t>
            </a:r>
            <a:r>
              <a:rPr kumimoji="0" lang="en-US" altLang="en-US"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return</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name</a:t>
            </a:r>
            <a:r>
              <a:rPr kumimoji="0" lang="en-US" altLang="en-US"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long</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getAmount</a:t>
            </a:r>
            <a:r>
              <a:rPr kumimoji="0" lang="en-US" altLang="en-US"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1"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return</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amount</a:t>
            </a:r>
            <a:r>
              <a:rPr kumimoji="0" lang="en-US" altLang="en-US"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void</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setAmount</a:t>
            </a:r>
            <a:r>
              <a:rPr kumimoji="0" lang="en-US" altLang="en-US"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800" b="1"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long</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amount</a:t>
            </a:r>
            <a:r>
              <a:rPr kumimoji="0" lang="en-US" altLang="en-US"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1" i="0" u="none" strike="noStrike" cap="none" normalizeH="0" baseline="0" dirty="0" err="1" smtClean="0">
                <a:ln>
                  <a:noFill/>
                </a:ln>
                <a:solidFill>
                  <a:srgbClr val="000088"/>
                </a:solidFill>
                <a:effectLst/>
                <a:latin typeface="Arial" panose="020B0604020202020204" pitchFamily="34" charset="0"/>
                <a:cs typeface="Arial" panose="020B0604020202020204" pitchFamily="34" charset="0"/>
              </a:rPr>
              <a:t>this</a:t>
            </a:r>
            <a:r>
              <a:rPr kumimoji="0" lang="en-US" altLang="en-US" sz="1800" b="0" i="0" u="none" strike="noStrike" cap="none" normalizeH="0" baseline="0" dirty="0" err="1" smtClean="0">
                <a:ln>
                  <a:noFill/>
                </a:ln>
                <a:solidFill>
                  <a:srgbClr val="6666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amount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amount</a:t>
            </a:r>
            <a:r>
              <a:rPr kumimoji="0" lang="en-US" altLang="en-US"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666600"/>
                </a:solidFill>
                <a:effectLst/>
                <a:latin typeface="Monaco"/>
              </a:rPr>
              <a:t>}</a:t>
            </a:r>
            <a:r>
              <a:rPr kumimoji="0" lang="en-US" altLang="en-US" sz="1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22963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295564" y="949343"/>
            <a:ext cx="5938981" cy="5632311"/>
          </a:xfrm>
          <a:prstGeom prst="rect">
            <a:avLst/>
          </a:prstGeom>
          <a:solidFill>
            <a:srgbClr val="E5E5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SzTx/>
              <a:buNone/>
            </a:pPr>
            <a:r>
              <a:rPr kumimoji="0" lang="en-US" altLang="en-US" b="1" i="0" u="none" strike="noStrike" cap="none" normalizeH="0" baseline="0" dirty="0" smtClean="0">
                <a:ln>
                  <a:noFill/>
                </a:ln>
                <a:solidFill>
                  <a:srgbClr val="000088"/>
                </a:solidFill>
                <a:effectLst/>
                <a:latin typeface="Monaco"/>
              </a:rPr>
              <a:t>class</a:t>
            </a:r>
            <a:r>
              <a:rPr kumimoji="0" lang="en-US" altLang="en-US" b="0" i="0" u="none" strike="noStrike" cap="none" normalizeH="0" baseline="0" dirty="0" smtClean="0">
                <a:ln>
                  <a:noFill/>
                </a:ln>
                <a:solidFill>
                  <a:srgbClr val="000000"/>
                </a:solidFill>
                <a:effectLst/>
                <a:latin typeface="Monaco"/>
              </a:rPr>
              <a:t> </a:t>
            </a:r>
            <a:r>
              <a:rPr kumimoji="0" lang="en-US" altLang="en-US" b="1" i="0" u="none" strike="noStrike" cap="none" normalizeH="0" baseline="0" dirty="0" err="1" smtClean="0">
                <a:ln>
                  <a:noFill/>
                </a:ln>
                <a:solidFill>
                  <a:srgbClr val="7030A0"/>
                </a:solidFill>
                <a:effectLst/>
                <a:latin typeface="Monaco"/>
              </a:rPr>
              <a:t>S</a:t>
            </a:r>
            <a:r>
              <a:rPr lang="en-US" altLang="en-US" b="1" dirty="0" err="1" smtClean="0">
                <a:solidFill>
                  <a:srgbClr val="660066"/>
                </a:solidFill>
                <a:effectLst/>
                <a:latin typeface="Monaco"/>
              </a:rPr>
              <a:t>avingsAccount</a:t>
            </a:r>
            <a:r>
              <a:rPr kumimoji="0" lang="en-US" altLang="en-US" b="0" i="0" u="none" strike="noStrike" cap="none" normalizeH="0" baseline="0" dirty="0" smtClean="0">
                <a:ln>
                  <a:noFill/>
                </a:ln>
                <a:solidFill>
                  <a:srgbClr val="000000"/>
                </a:solidFill>
                <a:effectLst/>
                <a:latin typeface="Monaco"/>
              </a:rPr>
              <a:t> </a:t>
            </a:r>
            <a:r>
              <a:rPr kumimoji="0" lang="en-US" altLang="en-US" b="1" i="0" u="none" strike="noStrike" cap="none" normalizeH="0" baseline="0" dirty="0" smtClean="0">
                <a:ln>
                  <a:noFill/>
                </a:ln>
                <a:solidFill>
                  <a:srgbClr val="000088"/>
                </a:solidFill>
                <a:effectLst/>
                <a:latin typeface="Monaco"/>
              </a:rPr>
              <a:t>extends</a:t>
            </a:r>
            <a:r>
              <a:rPr kumimoji="0" lang="en-US" altLang="en-US" b="0" i="0" u="none" strike="noStrike" cap="none" normalizeH="0" baseline="0" dirty="0" smtClean="0">
                <a:ln>
                  <a:noFill/>
                </a:ln>
                <a:solidFill>
                  <a:srgbClr val="000000"/>
                </a:solidFill>
                <a:effectLst/>
                <a:latin typeface="Monaco"/>
              </a:rPr>
              <a:t> </a:t>
            </a:r>
            <a:r>
              <a:rPr kumimoji="0" lang="en-US" altLang="en-US" b="1" i="0" u="none" strike="noStrike" cap="none" normalizeH="0" baseline="0" dirty="0" smtClean="0">
                <a:ln>
                  <a:noFill/>
                </a:ln>
                <a:solidFill>
                  <a:srgbClr val="660066"/>
                </a:solidFill>
                <a:effectLst/>
                <a:latin typeface="Monaco"/>
              </a:rPr>
              <a:t>Account</a:t>
            </a:r>
            <a:r>
              <a:rPr kumimoji="0" lang="en-US" altLang="en-US" b="0" i="0" u="none" strike="noStrike" cap="none" normalizeH="0" baseline="0" dirty="0" smtClean="0">
                <a:ln>
                  <a:noFill/>
                </a:ln>
                <a:solidFill>
                  <a:srgbClr val="000000"/>
                </a:solidFill>
                <a:effectLst/>
                <a:latin typeface="Monaco"/>
              </a:rPr>
              <a:t> </a:t>
            </a:r>
            <a:r>
              <a:rPr kumimoji="0" lang="en-US" altLang="en-US" b="0" i="0" u="none" strike="noStrike" cap="none" normalizeH="0" baseline="0" dirty="0" smtClean="0">
                <a:ln>
                  <a:noFill/>
                </a:ln>
                <a:solidFill>
                  <a:srgbClr val="666600"/>
                </a:solidFill>
                <a:effectLst/>
                <a:latin typeface="Monac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666600"/>
              </a:solidFill>
              <a:effectLst/>
              <a:latin typeface="Monaco"/>
            </a:endParaRPr>
          </a:p>
          <a:p>
            <a:pPr marL="0" lvl="0" indent="0" eaLnBrk="0" fontAlgn="base" hangingPunct="0">
              <a:lnSpc>
                <a:spcPct val="100000"/>
              </a:lnSpc>
              <a:spcBef>
                <a:spcPct val="0"/>
              </a:spcBef>
              <a:spcAft>
                <a:spcPct val="0"/>
              </a:spcAft>
              <a:buSzTx/>
              <a:buNone/>
            </a:pPr>
            <a:r>
              <a:rPr kumimoji="0" lang="en-US" altLang="en-US" b="0" i="0" u="none" strike="noStrike" cap="none" normalizeH="0" baseline="0" dirty="0" smtClean="0">
                <a:ln>
                  <a:noFill/>
                </a:ln>
                <a:solidFill>
                  <a:srgbClr val="000000"/>
                </a:solidFill>
                <a:effectLst/>
                <a:latin typeface="Monaco"/>
              </a:rPr>
              <a:t> </a:t>
            </a:r>
            <a:r>
              <a:rPr lang="en-US" altLang="en-US" b="1" dirty="0" err="1">
                <a:solidFill>
                  <a:srgbClr val="7030A0"/>
                </a:solidFill>
                <a:effectLst/>
                <a:latin typeface="Monaco"/>
              </a:rPr>
              <a:t>S</a:t>
            </a:r>
            <a:r>
              <a:rPr lang="en-US" altLang="en-US" b="1" dirty="0" err="1">
                <a:solidFill>
                  <a:srgbClr val="660066"/>
                </a:solidFill>
                <a:effectLst/>
                <a:latin typeface="Monaco"/>
              </a:rPr>
              <a:t>avingsAccount</a:t>
            </a:r>
            <a:r>
              <a:rPr kumimoji="0" lang="en-US" altLang="en-US" b="0" i="0" u="none" strike="noStrike" cap="none" normalizeH="0" baseline="0" dirty="0" smtClean="0">
                <a:ln>
                  <a:noFill/>
                </a:ln>
                <a:solidFill>
                  <a:srgbClr val="666600"/>
                </a:solidFill>
                <a:effectLst/>
                <a:latin typeface="Monaco"/>
              </a:rPr>
              <a:t>(</a:t>
            </a:r>
            <a:r>
              <a:rPr kumimoji="0" lang="en-US" altLang="en-US" b="1" i="0" u="none" strike="noStrike" cap="none" normalizeH="0" baseline="0" dirty="0" smtClean="0">
                <a:ln>
                  <a:noFill/>
                </a:ln>
                <a:solidFill>
                  <a:srgbClr val="000088"/>
                </a:solidFill>
                <a:effectLst/>
                <a:latin typeface="Monaco"/>
              </a:rPr>
              <a:t>long</a:t>
            </a:r>
            <a:r>
              <a:rPr kumimoji="0" lang="en-US" altLang="en-US" b="0" i="0" u="none" strike="noStrike" cap="none" normalizeH="0" baseline="0" dirty="0" smtClean="0">
                <a:ln>
                  <a:noFill/>
                </a:ln>
                <a:solidFill>
                  <a:srgbClr val="000000"/>
                </a:solidFill>
                <a:effectLst/>
                <a:latin typeface="Monaco"/>
              </a:rPr>
              <a:t> amount</a:t>
            </a:r>
            <a:r>
              <a:rPr kumimoji="0" lang="en-US" altLang="en-US" b="0" i="0" u="none" strike="noStrike" cap="none" normalizeH="0" baseline="0" dirty="0" smtClean="0">
                <a:ln>
                  <a:noFill/>
                </a:ln>
                <a:solidFill>
                  <a:srgbClr val="666600"/>
                </a:solidFill>
                <a:effectLst/>
                <a:latin typeface="Monaco"/>
              </a:rPr>
              <a:t>)</a:t>
            </a:r>
            <a:r>
              <a:rPr kumimoji="0" lang="en-US" altLang="en-US" b="0" i="0" u="none" strike="noStrike" cap="none" normalizeH="0" baseline="0" dirty="0" smtClean="0">
                <a:ln>
                  <a:noFill/>
                </a:ln>
                <a:solidFill>
                  <a:srgbClr val="000000"/>
                </a:solidFill>
                <a:effectLst/>
                <a:latin typeface="Monaco"/>
              </a:rPr>
              <a:t> </a:t>
            </a:r>
            <a:r>
              <a:rPr kumimoji="0" lang="en-US" altLang="en-US" b="0" i="0" u="none" strike="noStrike" cap="none" normalizeH="0" baseline="0" dirty="0" smtClean="0">
                <a:ln>
                  <a:noFill/>
                </a:ln>
                <a:solidFill>
                  <a:srgbClr val="666600"/>
                </a:solidFill>
                <a:effectLst/>
                <a:latin typeface="Monac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666600"/>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Monaco"/>
              </a:rPr>
              <a:t> </a:t>
            </a:r>
            <a:r>
              <a:rPr kumimoji="0" lang="en-US" altLang="en-US" b="1" i="0" u="none" strike="noStrike" cap="none" normalizeH="0" baseline="0" dirty="0" smtClean="0">
                <a:ln>
                  <a:noFill/>
                </a:ln>
                <a:solidFill>
                  <a:srgbClr val="000088"/>
                </a:solidFill>
                <a:effectLst/>
                <a:latin typeface="Monaco"/>
              </a:rPr>
              <a:t>super</a:t>
            </a:r>
            <a:r>
              <a:rPr kumimoji="0" lang="en-US" altLang="en-US" b="0" i="0" u="none" strike="noStrike" cap="none" normalizeH="0" baseline="0" dirty="0" smtClean="0">
                <a:ln>
                  <a:noFill/>
                </a:ln>
                <a:solidFill>
                  <a:srgbClr val="666600"/>
                </a:solidFill>
                <a:effectLst/>
                <a:latin typeface="Monaco"/>
              </a:rPr>
              <a:t>(</a:t>
            </a:r>
            <a:r>
              <a:rPr kumimoji="0" lang="en-US" altLang="en-US" b="0" i="0" u="none" strike="noStrike" cap="none" normalizeH="0" baseline="0" dirty="0" smtClean="0">
                <a:ln>
                  <a:noFill/>
                </a:ln>
                <a:solidFill>
                  <a:srgbClr val="008800"/>
                </a:solidFill>
                <a:effectLst/>
                <a:latin typeface="Monaco"/>
              </a:rPr>
              <a:t>“saving"</a:t>
            </a:r>
            <a:r>
              <a:rPr kumimoji="0" lang="en-US" altLang="en-US" b="0" i="0" u="none" strike="noStrike" cap="none" normalizeH="0" baseline="0" dirty="0" smtClean="0">
                <a:ln>
                  <a:noFill/>
                </a:ln>
                <a:solidFill>
                  <a:srgbClr val="666600"/>
                </a:solidFill>
                <a:effectLst/>
                <a:latin typeface="Monaco"/>
              </a:rPr>
              <a:t>,</a:t>
            </a:r>
            <a:r>
              <a:rPr kumimoji="0" lang="en-US" altLang="en-US" b="0" i="0" u="none" strike="noStrike" cap="none" normalizeH="0" baseline="0" dirty="0" smtClean="0">
                <a:ln>
                  <a:noFill/>
                </a:ln>
                <a:solidFill>
                  <a:srgbClr val="000000"/>
                </a:solidFill>
                <a:effectLst/>
                <a:latin typeface="Monaco"/>
              </a:rPr>
              <a:t> amount</a:t>
            </a:r>
            <a:r>
              <a:rPr kumimoji="0" lang="en-US" altLang="en-US" b="0" i="0" u="none" strike="noStrike" cap="none" normalizeH="0" baseline="0" dirty="0" smtClean="0">
                <a:ln>
                  <a:noFill/>
                </a:ln>
                <a:solidFill>
                  <a:srgbClr val="666600"/>
                </a:solidFill>
                <a:effectLst/>
                <a:latin typeface="Monaco"/>
              </a:rPr>
              <a:t>);</a:t>
            </a:r>
            <a:r>
              <a:rPr kumimoji="0" lang="en-US" altLang="en-US" b="0" i="0" u="none" strike="noStrike" cap="none" normalizeH="0" baseline="0" dirty="0" smtClean="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00"/>
                </a:solidFill>
                <a:effectLst/>
                <a:latin typeface="Monac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666600"/>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Monaco"/>
              </a:rPr>
              <a:t> </a:t>
            </a:r>
            <a:r>
              <a:rPr kumimoji="0" lang="en-US" altLang="en-US" b="1" i="0" u="none" strike="noStrike" cap="none" normalizeH="0" baseline="0" dirty="0" smtClean="0">
                <a:ln>
                  <a:noFill/>
                </a:ln>
                <a:solidFill>
                  <a:srgbClr val="000088"/>
                </a:solidFill>
                <a:effectLst/>
                <a:latin typeface="Monaco"/>
              </a:rPr>
              <a:t>void</a:t>
            </a:r>
            <a:r>
              <a:rPr kumimoji="0" lang="en-US" altLang="en-US" b="0" i="0" u="none" strike="noStrike" cap="none" normalizeH="0" baseline="0" dirty="0" smtClean="0">
                <a:ln>
                  <a:noFill/>
                </a:ln>
                <a:solidFill>
                  <a:srgbClr val="000000"/>
                </a:solidFill>
                <a:effectLst/>
                <a:latin typeface="Monaco"/>
              </a:rPr>
              <a:t> withdraw</a:t>
            </a:r>
            <a:r>
              <a:rPr kumimoji="0" lang="en-US" altLang="en-US" b="0" i="0" u="none" strike="noStrike" cap="none" normalizeH="0" baseline="0" dirty="0" smtClean="0">
                <a:ln>
                  <a:noFill/>
                </a:ln>
                <a:solidFill>
                  <a:srgbClr val="666600"/>
                </a:solidFill>
                <a:effectLst/>
                <a:latin typeface="Monaco"/>
              </a:rPr>
              <a:t>(</a:t>
            </a:r>
            <a:r>
              <a:rPr kumimoji="0" lang="en-US" altLang="en-US" b="1" i="0" u="none" strike="noStrike" cap="none" normalizeH="0" baseline="0" dirty="0" smtClean="0">
                <a:ln>
                  <a:noFill/>
                </a:ln>
                <a:solidFill>
                  <a:srgbClr val="000088"/>
                </a:solidFill>
                <a:effectLst/>
                <a:latin typeface="Monaco"/>
              </a:rPr>
              <a:t>long</a:t>
            </a:r>
            <a:r>
              <a:rPr kumimoji="0" lang="en-US" altLang="en-US" b="0" i="0" u="none" strike="noStrike" cap="none" normalizeH="0" baseline="0" dirty="0" smtClean="0">
                <a:ln>
                  <a:noFill/>
                </a:ln>
                <a:solidFill>
                  <a:srgbClr val="000000"/>
                </a:solidFill>
                <a:effectLst/>
                <a:latin typeface="Monaco"/>
              </a:rPr>
              <a:t> amount</a:t>
            </a:r>
            <a:r>
              <a:rPr kumimoji="0" lang="en-US" altLang="en-US" b="0" i="0" u="none" strike="noStrike" cap="none" normalizeH="0" baseline="0" dirty="0" smtClean="0">
                <a:ln>
                  <a:noFill/>
                </a:ln>
                <a:solidFill>
                  <a:srgbClr val="666600"/>
                </a:solidFill>
                <a:effectLst/>
                <a:latin typeface="Monaco"/>
              </a:rPr>
              <a:t>)</a:t>
            </a:r>
            <a:r>
              <a:rPr kumimoji="0" lang="en-US" altLang="en-US" b="0" i="0" u="none" strike="noStrike" cap="none" normalizeH="0" baseline="0" dirty="0" smtClean="0">
                <a:ln>
                  <a:noFill/>
                </a:ln>
                <a:solidFill>
                  <a:srgbClr val="000000"/>
                </a:solidFill>
                <a:effectLst/>
                <a:latin typeface="Monaco"/>
              </a:rPr>
              <a:t> </a:t>
            </a:r>
            <a:r>
              <a:rPr kumimoji="0" lang="en-US" altLang="en-US" b="0" i="0" u="none" strike="noStrike" cap="none" normalizeH="0" baseline="0" dirty="0" smtClean="0">
                <a:ln>
                  <a:noFill/>
                </a:ln>
                <a:solidFill>
                  <a:srgbClr val="666600"/>
                </a:solidFill>
                <a:effectLst/>
                <a:latin typeface="Monaco"/>
              </a:rPr>
              <a:t>{</a:t>
            </a:r>
            <a:r>
              <a:rPr kumimoji="0" lang="en-US" altLang="en-US" b="0" i="0" u="none" strike="noStrike" cap="none" normalizeH="0" baseline="0" dirty="0" smtClean="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00000"/>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Monaco"/>
              </a:rPr>
              <a:t>setAmount</a:t>
            </a:r>
            <a:r>
              <a:rPr kumimoji="0" lang="en-US" altLang="en-US" b="0" i="0" u="none" strike="noStrike" cap="none" normalizeH="0" baseline="0" dirty="0" smtClean="0">
                <a:ln>
                  <a:noFill/>
                </a:ln>
                <a:solidFill>
                  <a:srgbClr val="666600"/>
                </a:solidFill>
                <a:effectLst/>
                <a:latin typeface="Monaco"/>
              </a:rPr>
              <a:t>(</a:t>
            </a:r>
            <a:r>
              <a:rPr kumimoji="0" lang="en-US" altLang="en-US" b="0" i="0" u="none" strike="noStrike" cap="none" normalizeH="0" baseline="0" dirty="0" err="1" smtClean="0">
                <a:ln>
                  <a:noFill/>
                </a:ln>
                <a:solidFill>
                  <a:srgbClr val="000000"/>
                </a:solidFill>
                <a:effectLst/>
                <a:latin typeface="Monaco"/>
              </a:rPr>
              <a:t>getAmount</a:t>
            </a:r>
            <a:r>
              <a:rPr kumimoji="0" lang="en-US" altLang="en-US" b="0" i="0" u="none" strike="noStrike" cap="none" normalizeH="0" baseline="0" dirty="0" smtClean="0">
                <a:ln>
                  <a:noFill/>
                </a:ln>
                <a:solidFill>
                  <a:srgbClr val="666600"/>
                </a:solidFill>
                <a:effectLst/>
                <a:latin typeface="Monaco"/>
              </a:rPr>
              <a:t>()</a:t>
            </a:r>
            <a:r>
              <a:rPr kumimoji="0" lang="en-US" altLang="en-US" b="0" i="0" u="none" strike="noStrike" cap="none" normalizeH="0" baseline="0" dirty="0" smtClean="0">
                <a:ln>
                  <a:noFill/>
                </a:ln>
                <a:solidFill>
                  <a:srgbClr val="000000"/>
                </a:solidFill>
                <a:effectLst/>
                <a:latin typeface="Monaco"/>
              </a:rPr>
              <a:t> </a:t>
            </a:r>
            <a:r>
              <a:rPr kumimoji="0" lang="en-US" altLang="en-US" b="0" i="0" u="none" strike="noStrike" cap="none" normalizeH="0" baseline="0" dirty="0" smtClean="0">
                <a:ln>
                  <a:noFill/>
                </a:ln>
                <a:solidFill>
                  <a:srgbClr val="666600"/>
                </a:solidFill>
                <a:effectLst/>
                <a:latin typeface="Monaco"/>
              </a:rPr>
              <a:t>-</a:t>
            </a:r>
            <a:r>
              <a:rPr kumimoji="0" lang="en-US" altLang="en-US" b="0" i="0" u="none" strike="noStrike" cap="none" normalizeH="0" baseline="0" dirty="0" smtClean="0">
                <a:ln>
                  <a:noFill/>
                </a:ln>
                <a:solidFill>
                  <a:srgbClr val="000000"/>
                </a:solidFill>
                <a:effectLst/>
                <a:latin typeface="Monaco"/>
              </a:rPr>
              <a:t> amount</a:t>
            </a:r>
            <a:r>
              <a:rPr kumimoji="0" lang="en-US" altLang="en-US" b="0" i="0" u="none" strike="noStrike" cap="none" normalizeH="0" baseline="0" dirty="0" smtClean="0">
                <a:ln>
                  <a:noFill/>
                </a:ln>
                <a:solidFill>
                  <a:srgbClr val="666600"/>
                </a:solidFill>
                <a:effectLst/>
                <a:latin typeface="Monaco"/>
              </a:rPr>
              <a:t>);</a:t>
            </a:r>
            <a:r>
              <a:rPr kumimoji="0" lang="en-US" altLang="en-US" b="0" i="0" u="none" strike="noStrike" cap="none" normalizeH="0" baseline="0" dirty="0" smtClean="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00000"/>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00"/>
                </a:solidFill>
                <a:effectLst/>
                <a:latin typeface="Monac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Monaco"/>
              </a:rPr>
              <a:t> </a:t>
            </a:r>
            <a:r>
              <a:rPr kumimoji="0" lang="en-US" altLang="en-US" b="0" i="0" u="none" strike="noStrike" cap="none" normalizeH="0" baseline="0" dirty="0" smtClean="0">
                <a:ln>
                  <a:noFill/>
                </a:ln>
                <a:solidFill>
                  <a:srgbClr val="666600"/>
                </a:solidFill>
                <a:effectLst/>
                <a:latin typeface="Monaco"/>
              </a:rPr>
              <a:t>}</a:t>
            </a:r>
            <a:r>
              <a:rPr kumimoji="0" lang="en-US" altLang="en-US"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txBox="1">
            <a:spLocks noChangeArrowheads="1"/>
          </p:cNvSpPr>
          <p:nvPr/>
        </p:nvSpPr>
        <p:spPr bwMode="auto">
          <a:xfrm>
            <a:off x="6511635" y="949343"/>
            <a:ext cx="5537201" cy="5632311"/>
          </a:xfrm>
          <a:prstGeom prst="rect">
            <a:avLst/>
          </a:prstGeom>
          <a:solidFill>
            <a:srgbClr val="E5E5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SzTx/>
              <a:buFontTx/>
              <a:buNone/>
            </a:pPr>
            <a:r>
              <a:rPr lang="en-US" altLang="en-US" b="1" dirty="0" smtClean="0">
                <a:solidFill>
                  <a:srgbClr val="000088"/>
                </a:solidFill>
                <a:effectLst/>
                <a:latin typeface="Monaco"/>
              </a:rPr>
              <a:t>class</a:t>
            </a:r>
            <a:r>
              <a:rPr lang="en-US" altLang="en-US" dirty="0" smtClean="0">
                <a:solidFill>
                  <a:srgbClr val="000000"/>
                </a:solidFill>
                <a:effectLst/>
                <a:latin typeface="Monaco"/>
              </a:rPr>
              <a:t> </a:t>
            </a:r>
            <a:r>
              <a:rPr lang="en-US" altLang="en-US" b="1" dirty="0" err="1" smtClean="0">
                <a:solidFill>
                  <a:srgbClr val="660066"/>
                </a:solidFill>
                <a:effectLst/>
                <a:latin typeface="Monaco"/>
              </a:rPr>
              <a:t>CheckingAccount</a:t>
            </a:r>
            <a:r>
              <a:rPr lang="en-US" altLang="en-US" dirty="0" smtClean="0">
                <a:solidFill>
                  <a:srgbClr val="000000"/>
                </a:solidFill>
                <a:effectLst/>
                <a:latin typeface="Monaco"/>
              </a:rPr>
              <a:t> </a:t>
            </a:r>
            <a:r>
              <a:rPr lang="en-US" altLang="en-US" b="1" dirty="0" smtClean="0">
                <a:solidFill>
                  <a:srgbClr val="000088"/>
                </a:solidFill>
                <a:effectLst/>
                <a:latin typeface="Monaco"/>
              </a:rPr>
              <a:t>extends</a:t>
            </a:r>
            <a:r>
              <a:rPr lang="en-US" altLang="en-US" dirty="0" smtClean="0">
                <a:solidFill>
                  <a:srgbClr val="000000"/>
                </a:solidFill>
                <a:effectLst/>
                <a:latin typeface="Monaco"/>
              </a:rPr>
              <a:t> </a:t>
            </a:r>
            <a:r>
              <a:rPr lang="en-US" altLang="en-US" b="1" dirty="0" smtClean="0">
                <a:solidFill>
                  <a:srgbClr val="660066"/>
                </a:solidFill>
                <a:effectLst/>
                <a:latin typeface="Monaco"/>
              </a:rPr>
              <a:t>Account</a:t>
            </a:r>
            <a:r>
              <a:rPr lang="en-US" altLang="en-US" dirty="0" smtClean="0">
                <a:solidFill>
                  <a:srgbClr val="000000"/>
                </a:solidFill>
                <a:effectLst/>
                <a:latin typeface="Monaco"/>
              </a:rPr>
              <a:t> </a:t>
            </a:r>
            <a:r>
              <a:rPr lang="en-US" altLang="en-US" dirty="0" smtClean="0">
                <a:solidFill>
                  <a:srgbClr val="666600"/>
                </a:solidFill>
                <a:effectLst/>
                <a:latin typeface="Monaco"/>
              </a:rPr>
              <a:t>{</a:t>
            </a:r>
          </a:p>
          <a:p>
            <a:pPr marL="0" indent="0" eaLnBrk="0" fontAlgn="base" hangingPunct="0">
              <a:lnSpc>
                <a:spcPct val="100000"/>
              </a:lnSpc>
              <a:spcBef>
                <a:spcPct val="0"/>
              </a:spcBef>
              <a:spcAft>
                <a:spcPct val="0"/>
              </a:spcAft>
              <a:buSzTx/>
              <a:buFontTx/>
              <a:buNone/>
            </a:pPr>
            <a:endParaRPr lang="en-US" altLang="en-US" dirty="0" smtClean="0">
              <a:solidFill>
                <a:srgbClr val="666600"/>
              </a:solidFill>
              <a:effectLst/>
              <a:latin typeface="Monaco"/>
            </a:endParaRPr>
          </a:p>
          <a:p>
            <a:pPr marL="0" indent="0" eaLnBrk="0" fontAlgn="base" hangingPunct="0">
              <a:lnSpc>
                <a:spcPct val="100000"/>
              </a:lnSpc>
              <a:spcBef>
                <a:spcPct val="0"/>
              </a:spcBef>
              <a:spcAft>
                <a:spcPct val="0"/>
              </a:spcAft>
              <a:buSzTx/>
              <a:buFontTx/>
              <a:buNone/>
            </a:pPr>
            <a:r>
              <a:rPr lang="en-US" altLang="en-US" dirty="0" smtClean="0">
                <a:solidFill>
                  <a:srgbClr val="000000"/>
                </a:solidFill>
                <a:effectLst/>
                <a:latin typeface="Monaco"/>
              </a:rPr>
              <a:t> </a:t>
            </a:r>
            <a:r>
              <a:rPr lang="en-US" altLang="en-US" b="1" dirty="0" err="1" smtClean="0">
                <a:solidFill>
                  <a:srgbClr val="660066"/>
                </a:solidFill>
                <a:effectLst/>
                <a:latin typeface="Monaco"/>
              </a:rPr>
              <a:t>CheckingAccount</a:t>
            </a:r>
            <a:r>
              <a:rPr lang="en-US" altLang="en-US" dirty="0" smtClean="0">
                <a:solidFill>
                  <a:srgbClr val="666600"/>
                </a:solidFill>
                <a:effectLst/>
                <a:latin typeface="Monaco"/>
              </a:rPr>
              <a:t>(</a:t>
            </a:r>
            <a:r>
              <a:rPr lang="en-US" altLang="en-US" b="1" dirty="0" smtClean="0">
                <a:solidFill>
                  <a:srgbClr val="000088"/>
                </a:solidFill>
                <a:effectLst/>
                <a:latin typeface="Monaco"/>
              </a:rPr>
              <a:t>long</a:t>
            </a:r>
            <a:r>
              <a:rPr lang="en-US" altLang="en-US" dirty="0" smtClean="0">
                <a:solidFill>
                  <a:srgbClr val="000000"/>
                </a:solidFill>
                <a:effectLst/>
                <a:latin typeface="Monaco"/>
              </a:rPr>
              <a:t> amount</a:t>
            </a:r>
            <a:r>
              <a:rPr lang="en-US" altLang="en-US" dirty="0" smtClean="0">
                <a:solidFill>
                  <a:srgbClr val="666600"/>
                </a:solidFill>
                <a:effectLst/>
                <a:latin typeface="Monaco"/>
              </a:rPr>
              <a:t>)</a:t>
            </a:r>
            <a:r>
              <a:rPr lang="en-US" altLang="en-US" dirty="0" smtClean="0">
                <a:solidFill>
                  <a:srgbClr val="000000"/>
                </a:solidFill>
                <a:effectLst/>
                <a:latin typeface="Monaco"/>
              </a:rPr>
              <a:t> </a:t>
            </a:r>
            <a:r>
              <a:rPr lang="en-US" altLang="en-US" dirty="0" smtClean="0">
                <a:solidFill>
                  <a:srgbClr val="666600"/>
                </a:solidFill>
                <a:effectLst/>
                <a:latin typeface="Monaco"/>
              </a:rPr>
              <a:t>{</a:t>
            </a:r>
          </a:p>
          <a:p>
            <a:pPr marL="0" indent="0" eaLnBrk="0" fontAlgn="base" hangingPunct="0">
              <a:lnSpc>
                <a:spcPct val="100000"/>
              </a:lnSpc>
              <a:spcBef>
                <a:spcPct val="0"/>
              </a:spcBef>
              <a:spcAft>
                <a:spcPct val="0"/>
              </a:spcAft>
              <a:buSzTx/>
              <a:buFontTx/>
              <a:buNone/>
            </a:pPr>
            <a:endParaRPr lang="en-US" altLang="en-US" dirty="0" smtClean="0">
              <a:solidFill>
                <a:srgbClr val="666600"/>
              </a:solidFill>
              <a:effectLst/>
              <a:latin typeface="Monaco"/>
            </a:endParaRPr>
          </a:p>
          <a:p>
            <a:pPr marL="0" indent="0" eaLnBrk="0" fontAlgn="base" hangingPunct="0">
              <a:lnSpc>
                <a:spcPct val="100000"/>
              </a:lnSpc>
              <a:spcBef>
                <a:spcPct val="0"/>
              </a:spcBef>
              <a:spcAft>
                <a:spcPct val="0"/>
              </a:spcAft>
              <a:buSzTx/>
              <a:buFontTx/>
              <a:buNone/>
            </a:pPr>
            <a:r>
              <a:rPr lang="en-US" altLang="en-US" dirty="0" smtClean="0">
                <a:solidFill>
                  <a:srgbClr val="000000"/>
                </a:solidFill>
                <a:effectLst/>
                <a:latin typeface="Monaco"/>
              </a:rPr>
              <a:t> </a:t>
            </a:r>
            <a:r>
              <a:rPr lang="en-US" altLang="en-US" b="1" dirty="0" smtClean="0">
                <a:solidFill>
                  <a:srgbClr val="000088"/>
                </a:solidFill>
                <a:effectLst/>
                <a:latin typeface="Monaco"/>
              </a:rPr>
              <a:t>super</a:t>
            </a:r>
            <a:r>
              <a:rPr lang="en-US" altLang="en-US" dirty="0" smtClean="0">
                <a:solidFill>
                  <a:srgbClr val="666600"/>
                </a:solidFill>
                <a:effectLst/>
                <a:latin typeface="Monaco"/>
              </a:rPr>
              <a:t>(</a:t>
            </a:r>
            <a:r>
              <a:rPr lang="en-US" altLang="en-US" dirty="0" smtClean="0">
                <a:solidFill>
                  <a:srgbClr val="008800"/>
                </a:solidFill>
                <a:effectLst/>
                <a:latin typeface="Monaco"/>
              </a:rPr>
              <a:t>"checking"</a:t>
            </a:r>
            <a:r>
              <a:rPr lang="en-US" altLang="en-US" dirty="0" smtClean="0">
                <a:solidFill>
                  <a:srgbClr val="666600"/>
                </a:solidFill>
                <a:effectLst/>
                <a:latin typeface="Monaco"/>
              </a:rPr>
              <a:t>,</a:t>
            </a:r>
            <a:r>
              <a:rPr lang="en-US" altLang="en-US" dirty="0" smtClean="0">
                <a:solidFill>
                  <a:srgbClr val="000000"/>
                </a:solidFill>
                <a:effectLst/>
                <a:latin typeface="Monaco"/>
              </a:rPr>
              <a:t> amount</a:t>
            </a:r>
            <a:r>
              <a:rPr lang="en-US" altLang="en-US" dirty="0" smtClean="0">
                <a:solidFill>
                  <a:srgbClr val="666600"/>
                </a:solidFill>
                <a:effectLst/>
                <a:latin typeface="Monaco"/>
              </a:rPr>
              <a:t>);</a:t>
            </a:r>
            <a:r>
              <a:rPr lang="en-US" altLang="en-US" dirty="0" smtClean="0">
                <a:solidFill>
                  <a:srgbClr val="000000"/>
                </a:solidFill>
                <a:effectLst/>
                <a:latin typeface="Monaco"/>
              </a:rPr>
              <a:t> </a:t>
            </a:r>
          </a:p>
          <a:p>
            <a:pPr marL="0" indent="0" eaLnBrk="0" fontAlgn="base" hangingPunct="0">
              <a:lnSpc>
                <a:spcPct val="100000"/>
              </a:lnSpc>
              <a:spcBef>
                <a:spcPct val="0"/>
              </a:spcBef>
              <a:spcAft>
                <a:spcPct val="0"/>
              </a:spcAft>
              <a:buSzTx/>
              <a:buFontTx/>
              <a:buNone/>
            </a:pPr>
            <a:r>
              <a:rPr lang="en-US" altLang="en-US" dirty="0" smtClean="0">
                <a:solidFill>
                  <a:srgbClr val="666600"/>
                </a:solidFill>
                <a:effectLst/>
                <a:latin typeface="Monaco"/>
              </a:rPr>
              <a:t>}</a:t>
            </a:r>
          </a:p>
          <a:p>
            <a:pPr marL="0" indent="0" eaLnBrk="0" fontAlgn="base" hangingPunct="0">
              <a:lnSpc>
                <a:spcPct val="100000"/>
              </a:lnSpc>
              <a:spcBef>
                <a:spcPct val="0"/>
              </a:spcBef>
              <a:spcAft>
                <a:spcPct val="0"/>
              </a:spcAft>
              <a:buSzTx/>
              <a:buFontTx/>
              <a:buNone/>
            </a:pPr>
            <a:endParaRPr lang="en-US" altLang="en-US" dirty="0" smtClean="0">
              <a:solidFill>
                <a:srgbClr val="666600"/>
              </a:solidFill>
              <a:effectLst/>
              <a:latin typeface="Monaco"/>
            </a:endParaRPr>
          </a:p>
          <a:p>
            <a:pPr marL="0" indent="0" eaLnBrk="0" fontAlgn="base" hangingPunct="0">
              <a:lnSpc>
                <a:spcPct val="100000"/>
              </a:lnSpc>
              <a:spcBef>
                <a:spcPct val="0"/>
              </a:spcBef>
              <a:spcAft>
                <a:spcPct val="0"/>
              </a:spcAft>
              <a:buSzTx/>
              <a:buFontTx/>
              <a:buNone/>
            </a:pPr>
            <a:r>
              <a:rPr lang="en-US" altLang="en-US" dirty="0" smtClean="0">
                <a:solidFill>
                  <a:srgbClr val="000000"/>
                </a:solidFill>
                <a:effectLst/>
                <a:latin typeface="Monaco"/>
              </a:rPr>
              <a:t> </a:t>
            </a:r>
            <a:r>
              <a:rPr lang="en-US" altLang="en-US" b="1" dirty="0" smtClean="0">
                <a:solidFill>
                  <a:srgbClr val="000088"/>
                </a:solidFill>
                <a:effectLst/>
                <a:latin typeface="Monaco"/>
              </a:rPr>
              <a:t>void</a:t>
            </a:r>
            <a:r>
              <a:rPr lang="en-US" altLang="en-US" dirty="0" smtClean="0">
                <a:solidFill>
                  <a:srgbClr val="000000"/>
                </a:solidFill>
                <a:effectLst/>
                <a:latin typeface="Monaco"/>
              </a:rPr>
              <a:t> withdraw</a:t>
            </a:r>
            <a:r>
              <a:rPr lang="en-US" altLang="en-US" dirty="0" smtClean="0">
                <a:solidFill>
                  <a:srgbClr val="666600"/>
                </a:solidFill>
                <a:effectLst/>
                <a:latin typeface="Monaco"/>
              </a:rPr>
              <a:t>(</a:t>
            </a:r>
            <a:r>
              <a:rPr lang="en-US" altLang="en-US" b="1" dirty="0" smtClean="0">
                <a:solidFill>
                  <a:srgbClr val="000088"/>
                </a:solidFill>
                <a:effectLst/>
                <a:latin typeface="Monaco"/>
              </a:rPr>
              <a:t>long</a:t>
            </a:r>
            <a:r>
              <a:rPr lang="en-US" altLang="en-US" dirty="0" smtClean="0">
                <a:solidFill>
                  <a:srgbClr val="000000"/>
                </a:solidFill>
                <a:effectLst/>
                <a:latin typeface="Monaco"/>
              </a:rPr>
              <a:t> amount</a:t>
            </a:r>
            <a:r>
              <a:rPr lang="en-US" altLang="en-US" dirty="0" smtClean="0">
                <a:solidFill>
                  <a:srgbClr val="666600"/>
                </a:solidFill>
                <a:effectLst/>
                <a:latin typeface="Monaco"/>
              </a:rPr>
              <a:t>)</a:t>
            </a:r>
            <a:r>
              <a:rPr lang="en-US" altLang="en-US" dirty="0" smtClean="0">
                <a:solidFill>
                  <a:srgbClr val="000000"/>
                </a:solidFill>
                <a:effectLst/>
                <a:latin typeface="Monaco"/>
              </a:rPr>
              <a:t> </a:t>
            </a:r>
            <a:r>
              <a:rPr lang="en-US" altLang="en-US" dirty="0" smtClean="0">
                <a:solidFill>
                  <a:srgbClr val="666600"/>
                </a:solidFill>
                <a:effectLst/>
                <a:latin typeface="Monaco"/>
              </a:rPr>
              <a:t>{</a:t>
            </a:r>
            <a:r>
              <a:rPr lang="en-US" altLang="en-US" dirty="0" smtClean="0">
                <a:solidFill>
                  <a:srgbClr val="000000"/>
                </a:solidFill>
                <a:effectLst/>
                <a:latin typeface="Monaco"/>
              </a:rPr>
              <a:t> </a:t>
            </a:r>
          </a:p>
          <a:p>
            <a:pPr marL="0" indent="0" eaLnBrk="0" fontAlgn="base" hangingPunct="0">
              <a:lnSpc>
                <a:spcPct val="100000"/>
              </a:lnSpc>
              <a:spcBef>
                <a:spcPct val="0"/>
              </a:spcBef>
              <a:spcAft>
                <a:spcPct val="0"/>
              </a:spcAft>
              <a:buSzTx/>
              <a:buFontTx/>
              <a:buNone/>
            </a:pPr>
            <a:endParaRPr lang="en-US" altLang="en-US" dirty="0" smtClean="0">
              <a:solidFill>
                <a:srgbClr val="000000"/>
              </a:solidFill>
              <a:effectLst/>
              <a:latin typeface="Monaco"/>
            </a:endParaRPr>
          </a:p>
          <a:p>
            <a:pPr marL="0" indent="0" eaLnBrk="0" fontAlgn="base" hangingPunct="0">
              <a:lnSpc>
                <a:spcPct val="100000"/>
              </a:lnSpc>
              <a:spcBef>
                <a:spcPct val="0"/>
              </a:spcBef>
              <a:spcAft>
                <a:spcPct val="0"/>
              </a:spcAft>
              <a:buSzTx/>
              <a:buFontTx/>
              <a:buNone/>
            </a:pPr>
            <a:r>
              <a:rPr lang="en-US" altLang="en-US" dirty="0" err="1" smtClean="0">
                <a:solidFill>
                  <a:srgbClr val="000000"/>
                </a:solidFill>
                <a:effectLst/>
                <a:latin typeface="Monaco"/>
              </a:rPr>
              <a:t>setAmount</a:t>
            </a:r>
            <a:r>
              <a:rPr lang="en-US" altLang="en-US" dirty="0" smtClean="0">
                <a:solidFill>
                  <a:srgbClr val="666600"/>
                </a:solidFill>
                <a:effectLst/>
                <a:latin typeface="Monaco"/>
              </a:rPr>
              <a:t>(</a:t>
            </a:r>
            <a:r>
              <a:rPr lang="en-US" altLang="en-US" dirty="0" err="1" smtClean="0">
                <a:solidFill>
                  <a:srgbClr val="000000"/>
                </a:solidFill>
                <a:effectLst/>
                <a:latin typeface="Monaco"/>
              </a:rPr>
              <a:t>getAmount</a:t>
            </a:r>
            <a:r>
              <a:rPr lang="en-US" altLang="en-US" dirty="0" smtClean="0">
                <a:solidFill>
                  <a:srgbClr val="666600"/>
                </a:solidFill>
                <a:effectLst/>
                <a:latin typeface="Monaco"/>
              </a:rPr>
              <a:t>()</a:t>
            </a:r>
            <a:r>
              <a:rPr lang="en-US" altLang="en-US" dirty="0" smtClean="0">
                <a:solidFill>
                  <a:srgbClr val="000000"/>
                </a:solidFill>
                <a:effectLst/>
                <a:latin typeface="Monaco"/>
              </a:rPr>
              <a:t> </a:t>
            </a:r>
            <a:r>
              <a:rPr lang="en-US" altLang="en-US" dirty="0" smtClean="0">
                <a:solidFill>
                  <a:srgbClr val="666600"/>
                </a:solidFill>
                <a:effectLst/>
                <a:latin typeface="Monaco"/>
              </a:rPr>
              <a:t>-</a:t>
            </a:r>
            <a:r>
              <a:rPr lang="en-US" altLang="en-US" dirty="0" smtClean="0">
                <a:solidFill>
                  <a:srgbClr val="000000"/>
                </a:solidFill>
                <a:effectLst/>
                <a:latin typeface="Monaco"/>
              </a:rPr>
              <a:t> amount</a:t>
            </a:r>
            <a:r>
              <a:rPr lang="en-US" altLang="en-US" dirty="0" smtClean="0">
                <a:solidFill>
                  <a:srgbClr val="666600"/>
                </a:solidFill>
                <a:effectLst/>
                <a:latin typeface="Monaco"/>
              </a:rPr>
              <a:t>);</a:t>
            </a:r>
            <a:r>
              <a:rPr lang="en-US" altLang="en-US" dirty="0" smtClean="0">
                <a:solidFill>
                  <a:srgbClr val="000000"/>
                </a:solidFill>
                <a:effectLst/>
                <a:latin typeface="Monaco"/>
              </a:rPr>
              <a:t> </a:t>
            </a:r>
          </a:p>
          <a:p>
            <a:pPr marL="0" indent="0" eaLnBrk="0" fontAlgn="base" hangingPunct="0">
              <a:lnSpc>
                <a:spcPct val="100000"/>
              </a:lnSpc>
              <a:spcBef>
                <a:spcPct val="0"/>
              </a:spcBef>
              <a:spcAft>
                <a:spcPct val="0"/>
              </a:spcAft>
              <a:buSzTx/>
              <a:buFontTx/>
              <a:buNone/>
            </a:pPr>
            <a:endParaRPr lang="en-US" altLang="en-US" dirty="0" smtClean="0">
              <a:solidFill>
                <a:srgbClr val="000000"/>
              </a:solidFill>
              <a:effectLst/>
              <a:latin typeface="Monaco"/>
            </a:endParaRPr>
          </a:p>
          <a:p>
            <a:pPr marL="0" indent="0" eaLnBrk="0" fontAlgn="base" hangingPunct="0">
              <a:lnSpc>
                <a:spcPct val="100000"/>
              </a:lnSpc>
              <a:spcBef>
                <a:spcPct val="0"/>
              </a:spcBef>
              <a:spcAft>
                <a:spcPct val="0"/>
              </a:spcAft>
              <a:buSzTx/>
              <a:buFontTx/>
              <a:buNone/>
            </a:pPr>
            <a:r>
              <a:rPr lang="en-US" altLang="en-US" dirty="0" smtClean="0">
                <a:solidFill>
                  <a:srgbClr val="666600"/>
                </a:solidFill>
                <a:effectLst/>
                <a:latin typeface="Monaco"/>
              </a:rPr>
              <a:t>}</a:t>
            </a:r>
          </a:p>
          <a:p>
            <a:pPr marL="0" indent="0" eaLnBrk="0" fontAlgn="base" hangingPunct="0">
              <a:lnSpc>
                <a:spcPct val="100000"/>
              </a:lnSpc>
              <a:spcBef>
                <a:spcPct val="0"/>
              </a:spcBef>
              <a:spcAft>
                <a:spcPct val="0"/>
              </a:spcAft>
              <a:buSzTx/>
              <a:buFontTx/>
              <a:buNone/>
            </a:pPr>
            <a:r>
              <a:rPr lang="en-US" altLang="en-US" dirty="0" smtClean="0">
                <a:solidFill>
                  <a:srgbClr val="000000"/>
                </a:solidFill>
                <a:effectLst/>
                <a:latin typeface="Monaco"/>
              </a:rPr>
              <a:t> </a:t>
            </a:r>
            <a:r>
              <a:rPr lang="en-US" altLang="en-US" dirty="0" smtClean="0">
                <a:solidFill>
                  <a:srgbClr val="666600"/>
                </a:solidFill>
                <a:effectLst/>
                <a:latin typeface="Monaco"/>
              </a:rPr>
              <a:t>}</a:t>
            </a:r>
            <a:r>
              <a:rPr lang="en-US" altLang="en-US" dirty="0" smtClean="0">
                <a:effectLst/>
              </a:rPr>
              <a:t> </a:t>
            </a:r>
          </a:p>
          <a:p>
            <a:pPr marL="0" indent="0" eaLnBrk="0" fontAlgn="base" hangingPunct="0">
              <a:lnSpc>
                <a:spcPct val="100000"/>
              </a:lnSpc>
              <a:spcBef>
                <a:spcPct val="0"/>
              </a:spcBef>
              <a:spcAft>
                <a:spcPct val="0"/>
              </a:spcAft>
              <a:buSzTx/>
              <a:buFontTx/>
              <a:buNone/>
            </a:pPr>
            <a:endParaRPr lang="en-US" altLang="en-US" dirty="0" smtClean="0">
              <a:effectLst/>
              <a:latin typeface="Arial" panose="020B0604020202020204" pitchFamily="34" charset="0"/>
            </a:endParaRPr>
          </a:p>
        </p:txBody>
      </p:sp>
    </p:spTree>
    <p:extLst>
      <p:ext uri="{BB962C8B-B14F-4D97-AF65-F5344CB8AC3E}">
        <p14:creationId xmlns:p14="http://schemas.microsoft.com/office/powerpoint/2010/main" val="645128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the meaning in English ?</a:t>
            </a:r>
            <a:endParaRPr lang="en-US" dirty="0"/>
          </a:p>
        </p:txBody>
      </p:sp>
      <p:sp>
        <p:nvSpPr>
          <p:cNvPr id="3" name="Content Placeholder 2"/>
          <p:cNvSpPr>
            <a:spLocks noGrp="1"/>
          </p:cNvSpPr>
          <p:nvPr>
            <p:ph idx="1"/>
          </p:nvPr>
        </p:nvSpPr>
        <p:spPr>
          <a:solidFill>
            <a:schemeClr val="accent1">
              <a:lumMod val="75000"/>
            </a:schemeClr>
          </a:solidFill>
        </p:spPr>
        <p:txBody>
          <a:bodyPr/>
          <a:lstStyle/>
          <a:p>
            <a:r>
              <a:rPr lang="en-US" dirty="0"/>
              <a:t>A</a:t>
            </a:r>
            <a:r>
              <a:rPr lang="en-US" dirty="0" smtClean="0"/>
              <a:t>n</a:t>
            </a:r>
            <a:r>
              <a:rPr lang="en-US" dirty="0"/>
              <a:t> </a:t>
            </a:r>
            <a:r>
              <a:rPr lang="en-US" b="1" dirty="0"/>
              <a:t>abstract</a:t>
            </a:r>
            <a:r>
              <a:rPr lang="en-US" dirty="0"/>
              <a:t> or general idea or </a:t>
            </a:r>
            <a:r>
              <a:rPr lang="en-US" dirty="0" smtClean="0"/>
              <a:t>term </a:t>
            </a:r>
            <a:r>
              <a:rPr lang="en-US" dirty="0"/>
              <a:t>apart from </a:t>
            </a:r>
            <a:r>
              <a:rPr lang="en-US" dirty="0" smtClean="0"/>
              <a:t>specific </a:t>
            </a:r>
            <a:r>
              <a:rPr lang="en-US" dirty="0"/>
              <a:t>objects, or actual </a:t>
            </a:r>
            <a:r>
              <a:rPr lang="en-US" dirty="0" smtClean="0"/>
              <a:t>instances and not realistic.</a:t>
            </a:r>
          </a:p>
          <a:p>
            <a:endParaRPr lang="en-US" dirty="0"/>
          </a:p>
          <a:p>
            <a:r>
              <a:rPr lang="en-US" b="1" dirty="0"/>
              <a:t>Definition</a:t>
            </a:r>
            <a:r>
              <a:rPr lang="en-US" dirty="0"/>
              <a:t> of </a:t>
            </a:r>
            <a:r>
              <a:rPr lang="en-US" b="1" dirty="0"/>
              <a:t>abstraction</a:t>
            </a:r>
            <a:r>
              <a:rPr lang="en-US" dirty="0"/>
              <a:t> - the quality of dealing with ideas rather than events,</a:t>
            </a:r>
            <a:endParaRPr lang="en-US" dirty="0" smtClean="0"/>
          </a:p>
          <a:p>
            <a:endParaRPr lang="en-US" dirty="0"/>
          </a:p>
        </p:txBody>
      </p:sp>
    </p:spTree>
    <p:extLst>
      <p:ext uri="{BB962C8B-B14F-4D97-AF65-F5344CB8AC3E}">
        <p14:creationId xmlns:p14="http://schemas.microsoft.com/office/powerpoint/2010/main" val="27072964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723014" y="114453"/>
            <a:ext cx="10292316" cy="6555641"/>
          </a:xfrm>
          <a:prstGeom prst="rect">
            <a:avLst/>
          </a:prstGeom>
          <a:solidFill>
            <a:srgbClr val="E5E5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class</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2000" b="1" i="0" u="none" strike="noStrike" cap="none" normalizeH="0" baseline="0" dirty="0" err="1" smtClean="0">
                <a:ln>
                  <a:noFill/>
                </a:ln>
                <a:solidFill>
                  <a:srgbClr val="660066"/>
                </a:solidFill>
                <a:effectLst/>
                <a:latin typeface="Arial" panose="020B0604020202020204" pitchFamily="34" charset="0"/>
                <a:cs typeface="Arial" panose="020B0604020202020204" pitchFamily="34" charset="0"/>
              </a:rPr>
              <a:t>AccountDemo</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public</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2000" b="1"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static</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2000" b="1"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void</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main</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1" i="0" u="none" strike="noStrike" cap="none" normalizeH="0" baseline="0" dirty="0" smtClean="0">
                <a:ln>
                  <a:noFill/>
                </a:ln>
                <a:solidFill>
                  <a:srgbClr val="660066"/>
                </a:solidFill>
                <a:effectLst/>
                <a:latin typeface="Arial" panose="020B0604020202020204" pitchFamily="34" charset="0"/>
                <a:cs typeface="Arial" panose="020B0604020202020204" pitchFamily="34" charset="0"/>
              </a:rPr>
              <a:t>String</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args</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660066"/>
                </a:solidFill>
                <a:effectLst/>
                <a:latin typeface="Arial" panose="020B0604020202020204" pitchFamily="34" charset="0"/>
                <a:cs typeface="Arial" panose="020B0604020202020204" pitchFamily="34" charset="0"/>
              </a:rPr>
              <a:t>SavingsAccount</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sa</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2000" b="1"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new</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2000" b="1" i="0" u="none" strike="noStrike" cap="none" normalizeH="0" baseline="0" dirty="0" err="1" smtClean="0">
                <a:ln>
                  <a:noFill/>
                </a:ln>
                <a:solidFill>
                  <a:srgbClr val="660066"/>
                </a:solidFill>
                <a:effectLst/>
                <a:latin typeface="Arial" panose="020B0604020202020204" pitchFamily="34" charset="0"/>
                <a:cs typeface="Arial" panose="020B0604020202020204" pitchFamily="34" charset="0"/>
              </a:rPr>
              <a:t>SavingsAccount</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6666"/>
                </a:solidFill>
                <a:effectLst/>
                <a:latin typeface="Arial" panose="020B0604020202020204" pitchFamily="34" charset="0"/>
                <a:cs typeface="Arial" panose="020B0604020202020204" pitchFamily="34" charset="0"/>
              </a:rPr>
              <a:t>10000</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660066"/>
                </a:solidFill>
                <a:effectLst/>
                <a:latin typeface="Arial" panose="020B0604020202020204" pitchFamily="34" charset="0"/>
                <a:cs typeface="Arial" panose="020B0604020202020204" pitchFamily="34" charset="0"/>
              </a:rPr>
              <a:t>System</a:t>
            </a:r>
            <a:r>
              <a:rPr kumimoji="0" lang="en-US" altLang="en-US" sz="2000" b="0" i="0" u="none" strike="noStrike" cap="none" normalizeH="0" baseline="0" dirty="0" err="1" smtClean="0">
                <a:ln>
                  <a:noFill/>
                </a:ln>
                <a:solidFill>
                  <a:srgbClr val="666600"/>
                </a:solidFill>
                <a:effectLst/>
                <a:latin typeface="Arial" panose="020B0604020202020204" pitchFamily="34" charset="0"/>
                <a:cs typeface="Arial" panose="020B0604020202020204" pitchFamily="34" charset="0"/>
              </a:rPr>
              <a:t>.</a:t>
            </a:r>
            <a:r>
              <a:rPr kumimoji="0" lang="en-US" altLang="en-US" sz="2000" b="1" i="0" u="none" strike="noStrike" cap="none" normalizeH="0" baseline="0" dirty="0" err="1" smtClean="0">
                <a:ln>
                  <a:noFill/>
                </a:ln>
                <a:solidFill>
                  <a:srgbClr val="000088"/>
                </a:solidFill>
                <a:effectLst/>
                <a:latin typeface="Arial" panose="020B0604020202020204" pitchFamily="34" charset="0"/>
                <a:cs typeface="Arial" panose="020B0604020202020204" pitchFamily="34" charset="0"/>
              </a:rPr>
              <a:t>out</a:t>
            </a:r>
            <a:r>
              <a:rPr kumimoji="0" lang="en-US" altLang="en-US" sz="2000" b="0" i="0" u="none" strike="noStrike" cap="none" normalizeH="0" baseline="0" dirty="0" err="1"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println</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8800"/>
                </a:solidFill>
                <a:effectLst/>
                <a:latin typeface="Arial" panose="020B0604020202020204" pitchFamily="34" charset="0"/>
                <a:cs typeface="Arial" panose="020B0604020202020204" pitchFamily="34" charset="0"/>
              </a:rPr>
              <a:t>"account name: "</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sa</a:t>
            </a:r>
            <a:r>
              <a:rPr kumimoji="0" lang="en-US" altLang="en-US" sz="2000" b="0" i="0" u="none" strike="noStrike" cap="none" normalizeH="0" baseline="0" dirty="0" err="1"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getName</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660066"/>
                </a:solidFill>
                <a:effectLst/>
                <a:latin typeface="Arial" panose="020B0604020202020204" pitchFamily="34" charset="0"/>
                <a:cs typeface="Arial" panose="020B0604020202020204" pitchFamily="34" charset="0"/>
              </a:rPr>
              <a:t>System</a:t>
            </a:r>
            <a:r>
              <a:rPr kumimoji="0" lang="en-US" altLang="en-US" sz="2000" b="0" i="0" u="none" strike="noStrike" cap="none" normalizeH="0" baseline="0" dirty="0" err="1" smtClean="0">
                <a:ln>
                  <a:noFill/>
                </a:ln>
                <a:solidFill>
                  <a:srgbClr val="666600"/>
                </a:solidFill>
                <a:effectLst/>
                <a:latin typeface="Arial" panose="020B0604020202020204" pitchFamily="34" charset="0"/>
                <a:cs typeface="Arial" panose="020B0604020202020204" pitchFamily="34" charset="0"/>
              </a:rPr>
              <a:t>.</a:t>
            </a:r>
            <a:r>
              <a:rPr kumimoji="0" lang="en-US" altLang="en-US" sz="2000" b="1" i="0" u="none" strike="noStrike" cap="none" normalizeH="0" baseline="0" dirty="0" err="1" smtClean="0">
                <a:ln>
                  <a:noFill/>
                </a:ln>
                <a:solidFill>
                  <a:srgbClr val="000088"/>
                </a:solidFill>
                <a:effectLst/>
                <a:latin typeface="Arial" panose="020B0604020202020204" pitchFamily="34" charset="0"/>
                <a:cs typeface="Arial" panose="020B0604020202020204" pitchFamily="34" charset="0"/>
              </a:rPr>
              <a:t>out</a:t>
            </a:r>
            <a:r>
              <a:rPr kumimoji="0" lang="en-US" altLang="en-US" sz="2000" b="0" i="0" u="none" strike="noStrike" cap="none" normalizeH="0" baseline="0" dirty="0" err="1"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println</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8800"/>
                </a:solidFill>
                <a:effectLst/>
                <a:latin typeface="Arial" panose="020B0604020202020204" pitchFamily="34" charset="0"/>
                <a:cs typeface="Arial" panose="020B0604020202020204" pitchFamily="34" charset="0"/>
              </a:rPr>
              <a:t>"initial amount: "</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sa</a:t>
            </a:r>
            <a:r>
              <a:rPr kumimoji="0" lang="en-US" altLang="en-US" sz="2000" b="0" i="0" u="none" strike="noStrike" cap="none" normalizeH="0" baseline="0" dirty="0" err="1"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getAmount</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sa</a:t>
            </a:r>
            <a:r>
              <a:rPr kumimoji="0" lang="en-US" altLang="en-US" sz="2000" b="0" i="0" u="none" strike="noStrike" cap="none" normalizeH="0" baseline="0" dirty="0" err="1"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deposit</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6666"/>
                </a:solidFill>
                <a:effectLst/>
                <a:latin typeface="Arial" panose="020B0604020202020204" pitchFamily="34" charset="0"/>
                <a:cs typeface="Arial" panose="020B0604020202020204" pitchFamily="34" charset="0"/>
              </a:rPr>
              <a:t>5000</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660066"/>
                </a:solidFill>
                <a:effectLst/>
                <a:latin typeface="Arial" panose="020B0604020202020204" pitchFamily="34" charset="0"/>
                <a:cs typeface="Arial" panose="020B0604020202020204" pitchFamily="34" charset="0"/>
              </a:rPr>
              <a:t>System</a:t>
            </a:r>
            <a:r>
              <a:rPr kumimoji="0" lang="en-US" altLang="en-US" sz="2000" b="0" i="0" u="none" strike="noStrike" cap="none" normalizeH="0" baseline="0" dirty="0" err="1" smtClean="0">
                <a:ln>
                  <a:noFill/>
                </a:ln>
                <a:solidFill>
                  <a:srgbClr val="666600"/>
                </a:solidFill>
                <a:effectLst/>
                <a:latin typeface="Arial" panose="020B0604020202020204" pitchFamily="34" charset="0"/>
                <a:cs typeface="Arial" panose="020B0604020202020204" pitchFamily="34" charset="0"/>
              </a:rPr>
              <a:t>.</a:t>
            </a:r>
            <a:r>
              <a:rPr kumimoji="0" lang="en-US" altLang="en-US" sz="2000" b="1" i="0" u="none" strike="noStrike" cap="none" normalizeH="0" baseline="0" dirty="0" err="1" smtClean="0">
                <a:ln>
                  <a:noFill/>
                </a:ln>
                <a:solidFill>
                  <a:srgbClr val="000088"/>
                </a:solidFill>
                <a:effectLst/>
                <a:latin typeface="Arial" panose="020B0604020202020204" pitchFamily="34" charset="0"/>
                <a:cs typeface="Arial" panose="020B0604020202020204" pitchFamily="34" charset="0"/>
              </a:rPr>
              <a:t>out</a:t>
            </a:r>
            <a:r>
              <a:rPr kumimoji="0" lang="en-US" altLang="en-US" sz="2000" b="0" i="0" u="none" strike="noStrike" cap="none" normalizeH="0" baseline="0" dirty="0" err="1"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println</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8800"/>
                </a:solidFill>
                <a:effectLst/>
                <a:latin typeface="Arial" panose="020B0604020202020204" pitchFamily="34" charset="0"/>
                <a:cs typeface="Arial" panose="020B0604020202020204" pitchFamily="34" charset="0"/>
              </a:rPr>
              <a:t>"new amount after deposit: "</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sa</a:t>
            </a:r>
            <a:r>
              <a:rPr kumimoji="0" lang="en-US" altLang="en-US" sz="2000" b="0" i="0" u="none" strike="noStrike" cap="none" normalizeH="0" baseline="0" dirty="0" err="1"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getAmount</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660066"/>
                </a:solidFill>
                <a:effectLst/>
                <a:latin typeface="Arial" panose="020B0604020202020204" pitchFamily="34" charset="0"/>
                <a:cs typeface="Arial" panose="020B0604020202020204" pitchFamily="34" charset="0"/>
              </a:rPr>
              <a:t>CheckingAccount</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ca </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2000" b="1"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new</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2000" b="1" i="0" u="none" strike="noStrike" cap="none" normalizeH="0" baseline="0" dirty="0" err="1" smtClean="0">
                <a:ln>
                  <a:noFill/>
                </a:ln>
                <a:solidFill>
                  <a:srgbClr val="660066"/>
                </a:solidFill>
                <a:effectLst/>
                <a:latin typeface="Arial" panose="020B0604020202020204" pitchFamily="34" charset="0"/>
                <a:cs typeface="Arial" panose="020B0604020202020204" pitchFamily="34" charset="0"/>
              </a:rPr>
              <a:t>CheckingAccount</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6666"/>
                </a:solidFill>
                <a:effectLst/>
                <a:latin typeface="Arial" panose="020B0604020202020204" pitchFamily="34" charset="0"/>
                <a:cs typeface="Arial" panose="020B0604020202020204" pitchFamily="34" charset="0"/>
              </a:rPr>
              <a:t>20000</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660066"/>
                </a:solidFill>
                <a:effectLst/>
                <a:latin typeface="Arial" panose="020B0604020202020204" pitchFamily="34" charset="0"/>
                <a:cs typeface="Arial" panose="020B0604020202020204" pitchFamily="34" charset="0"/>
              </a:rPr>
              <a:t>System</a:t>
            </a:r>
            <a:r>
              <a:rPr kumimoji="0" lang="en-US" altLang="en-US" sz="2000" b="0" i="0" u="none" strike="noStrike" cap="none" normalizeH="0" baseline="0" dirty="0" err="1" smtClean="0">
                <a:ln>
                  <a:noFill/>
                </a:ln>
                <a:solidFill>
                  <a:srgbClr val="666600"/>
                </a:solidFill>
                <a:effectLst/>
                <a:latin typeface="Arial" panose="020B0604020202020204" pitchFamily="34" charset="0"/>
                <a:cs typeface="Arial" panose="020B0604020202020204" pitchFamily="34" charset="0"/>
              </a:rPr>
              <a:t>.</a:t>
            </a:r>
            <a:r>
              <a:rPr kumimoji="0" lang="en-US" altLang="en-US" sz="2000" b="1" i="0" u="none" strike="noStrike" cap="none" normalizeH="0" baseline="0" dirty="0" err="1" smtClean="0">
                <a:ln>
                  <a:noFill/>
                </a:ln>
                <a:solidFill>
                  <a:srgbClr val="000088"/>
                </a:solidFill>
                <a:effectLst/>
                <a:latin typeface="Arial" panose="020B0604020202020204" pitchFamily="34" charset="0"/>
                <a:cs typeface="Arial" panose="020B0604020202020204" pitchFamily="34" charset="0"/>
              </a:rPr>
              <a:t>out</a:t>
            </a:r>
            <a:r>
              <a:rPr kumimoji="0" lang="en-US" altLang="en-US" sz="2000" b="0" i="0" u="none" strike="noStrike" cap="none" normalizeH="0" baseline="0" dirty="0" err="1"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println</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8800"/>
                </a:solidFill>
                <a:effectLst/>
                <a:latin typeface="Arial" panose="020B0604020202020204" pitchFamily="34" charset="0"/>
                <a:cs typeface="Arial" panose="020B0604020202020204" pitchFamily="34" charset="0"/>
              </a:rPr>
              <a:t>"account name: "</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ca</a:t>
            </a:r>
            <a:r>
              <a:rPr kumimoji="0" lang="en-US" altLang="en-US" sz="2000" b="0" i="0" u="none" strike="noStrike" cap="none" normalizeH="0" baseline="0" dirty="0" err="1"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getName</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660066"/>
                </a:solidFill>
                <a:effectLst/>
                <a:latin typeface="Arial" panose="020B0604020202020204" pitchFamily="34" charset="0"/>
                <a:cs typeface="Arial" panose="020B0604020202020204" pitchFamily="34" charset="0"/>
              </a:rPr>
              <a:t>System</a:t>
            </a:r>
            <a:r>
              <a:rPr kumimoji="0" lang="en-US" altLang="en-US" sz="2000" b="0" i="0" u="none" strike="noStrike" cap="none" normalizeH="0" baseline="0" dirty="0" err="1" smtClean="0">
                <a:ln>
                  <a:noFill/>
                </a:ln>
                <a:solidFill>
                  <a:srgbClr val="666600"/>
                </a:solidFill>
                <a:effectLst/>
                <a:latin typeface="Arial" panose="020B0604020202020204" pitchFamily="34" charset="0"/>
                <a:cs typeface="Arial" panose="020B0604020202020204" pitchFamily="34" charset="0"/>
              </a:rPr>
              <a:t>.</a:t>
            </a:r>
            <a:r>
              <a:rPr kumimoji="0" lang="en-US" altLang="en-US" sz="2000" b="1" i="0" u="none" strike="noStrike" cap="none" normalizeH="0" baseline="0" dirty="0" err="1" smtClean="0">
                <a:ln>
                  <a:noFill/>
                </a:ln>
                <a:solidFill>
                  <a:srgbClr val="000088"/>
                </a:solidFill>
                <a:effectLst/>
                <a:latin typeface="Arial" panose="020B0604020202020204" pitchFamily="34" charset="0"/>
                <a:cs typeface="Arial" panose="020B0604020202020204" pitchFamily="34" charset="0"/>
              </a:rPr>
              <a:t>out</a:t>
            </a:r>
            <a:r>
              <a:rPr kumimoji="0" lang="en-US" altLang="en-US" sz="2000" b="0" i="0" u="none" strike="noStrike" cap="none" normalizeH="0" baseline="0" dirty="0" err="1"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println</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8800"/>
                </a:solidFill>
                <a:effectLst/>
                <a:latin typeface="Arial" panose="020B0604020202020204" pitchFamily="34" charset="0"/>
                <a:cs typeface="Arial" panose="020B0604020202020204" pitchFamily="34" charset="0"/>
              </a:rPr>
              <a:t>"initial amount: "</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ca</a:t>
            </a:r>
            <a:r>
              <a:rPr kumimoji="0" lang="en-US" altLang="en-US" sz="2000" b="0" i="0" u="none" strike="noStrike" cap="none" normalizeH="0" baseline="0" dirty="0" err="1"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getAmount</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ca</a:t>
            </a:r>
            <a:r>
              <a:rPr kumimoji="0" lang="en-US" altLang="en-US" sz="2000" b="0" i="0" u="none" strike="noStrike" cap="none" normalizeH="0" baseline="0" dirty="0" err="1"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deposit</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6666"/>
                </a:solidFill>
                <a:effectLst/>
                <a:latin typeface="Arial" panose="020B0604020202020204" pitchFamily="34" charset="0"/>
                <a:cs typeface="Arial" panose="020B0604020202020204" pitchFamily="34" charset="0"/>
              </a:rPr>
              <a:t>6000</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666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2000" b="1" i="0" u="none" strike="noStrike" cap="none" normalizeH="0" baseline="0" dirty="0" err="1" smtClean="0">
                <a:ln>
                  <a:noFill/>
                </a:ln>
                <a:solidFill>
                  <a:srgbClr val="660066"/>
                </a:solidFill>
                <a:effectLst/>
                <a:latin typeface="Arial" panose="020B0604020202020204" pitchFamily="34" charset="0"/>
                <a:cs typeface="Arial" panose="020B0604020202020204" pitchFamily="34" charset="0"/>
              </a:rPr>
              <a:t>System</a:t>
            </a:r>
            <a:r>
              <a:rPr kumimoji="0" lang="en-US" altLang="en-US" sz="2000" b="0" i="0" u="none" strike="noStrike" cap="none" normalizeH="0" baseline="0" dirty="0" err="1" smtClean="0">
                <a:ln>
                  <a:noFill/>
                </a:ln>
                <a:solidFill>
                  <a:srgbClr val="666600"/>
                </a:solidFill>
                <a:effectLst/>
                <a:latin typeface="Arial" panose="020B0604020202020204" pitchFamily="34" charset="0"/>
                <a:cs typeface="Arial" panose="020B0604020202020204" pitchFamily="34" charset="0"/>
              </a:rPr>
              <a:t>.</a:t>
            </a:r>
            <a:r>
              <a:rPr kumimoji="0" lang="en-US" altLang="en-US" sz="2000" b="1" i="0" u="none" strike="noStrike" cap="none" normalizeH="0" baseline="0" dirty="0" err="1" smtClean="0">
                <a:ln>
                  <a:noFill/>
                </a:ln>
                <a:solidFill>
                  <a:srgbClr val="000088"/>
                </a:solidFill>
                <a:effectLst/>
                <a:latin typeface="Arial" panose="020B0604020202020204" pitchFamily="34" charset="0"/>
                <a:cs typeface="Arial" panose="020B0604020202020204" pitchFamily="34" charset="0"/>
              </a:rPr>
              <a:t>out</a:t>
            </a:r>
            <a:r>
              <a:rPr kumimoji="0" lang="en-US" altLang="en-US" sz="2000" b="0" i="0" u="none" strike="noStrike" cap="none" normalizeH="0" baseline="0" dirty="0" err="1"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println</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8800"/>
                </a:solidFill>
                <a:effectLst/>
                <a:latin typeface="Arial" panose="020B0604020202020204" pitchFamily="34" charset="0"/>
                <a:cs typeface="Arial" panose="020B0604020202020204" pitchFamily="34" charset="0"/>
              </a:rPr>
              <a:t>"new amount after deposit: "</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ca</a:t>
            </a:r>
            <a:r>
              <a:rPr kumimoji="0" lang="en-US" altLang="en-US" sz="2000" b="0" i="0" u="none" strike="noStrike" cap="none" normalizeH="0" baseline="0" dirty="0" err="1"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getAmount</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ca</a:t>
            </a:r>
            <a:r>
              <a:rPr kumimoji="0" lang="en-US" altLang="en-US" sz="2000" b="0" i="0" u="none" strike="noStrike" cap="none" normalizeH="0" baseline="0" dirty="0" err="1"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withdraw</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6666"/>
                </a:solidFill>
                <a:effectLst/>
                <a:latin typeface="Arial" panose="020B0604020202020204" pitchFamily="34" charset="0"/>
                <a:cs typeface="Arial" panose="020B0604020202020204" pitchFamily="34" charset="0"/>
              </a:rPr>
              <a:t>3000</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660066"/>
                </a:solidFill>
                <a:effectLst/>
                <a:latin typeface="Arial" panose="020B0604020202020204" pitchFamily="34" charset="0"/>
                <a:cs typeface="Arial" panose="020B0604020202020204" pitchFamily="34" charset="0"/>
              </a:rPr>
              <a:t>System</a:t>
            </a:r>
            <a:r>
              <a:rPr kumimoji="0" lang="en-US" altLang="en-US" sz="2000" b="0" i="0" u="none" strike="noStrike" cap="none" normalizeH="0" baseline="0" dirty="0" err="1" smtClean="0">
                <a:ln>
                  <a:noFill/>
                </a:ln>
                <a:solidFill>
                  <a:srgbClr val="666600"/>
                </a:solidFill>
                <a:effectLst/>
                <a:latin typeface="Arial" panose="020B0604020202020204" pitchFamily="34" charset="0"/>
                <a:cs typeface="Arial" panose="020B0604020202020204" pitchFamily="34" charset="0"/>
              </a:rPr>
              <a:t>.</a:t>
            </a:r>
            <a:r>
              <a:rPr kumimoji="0" lang="en-US" altLang="en-US" sz="2000" b="1" i="0" u="none" strike="noStrike" cap="none" normalizeH="0" baseline="0" dirty="0" err="1" smtClean="0">
                <a:ln>
                  <a:noFill/>
                </a:ln>
                <a:solidFill>
                  <a:srgbClr val="000088"/>
                </a:solidFill>
                <a:effectLst/>
                <a:latin typeface="Arial" panose="020B0604020202020204" pitchFamily="34" charset="0"/>
                <a:cs typeface="Arial" panose="020B0604020202020204" pitchFamily="34" charset="0"/>
              </a:rPr>
              <a:t>out</a:t>
            </a:r>
            <a:r>
              <a:rPr kumimoji="0" lang="en-US" altLang="en-US" sz="2000" b="0" i="0" u="none" strike="noStrike" cap="none" normalizeH="0" baseline="0" dirty="0" err="1"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println</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8800"/>
                </a:solidFill>
                <a:effectLst/>
                <a:latin typeface="Arial" panose="020B0604020202020204" pitchFamily="34" charset="0"/>
                <a:cs typeface="Arial" panose="020B0604020202020204" pitchFamily="34" charset="0"/>
              </a:rPr>
              <a:t>"new amount after withdrawal: "</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ca</a:t>
            </a:r>
            <a:r>
              <a:rPr kumimoji="0" lang="en-US" altLang="en-US" sz="2000" b="0" i="0" u="none" strike="noStrike" cap="none" normalizeH="0" baseline="0" dirty="0" err="1"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getAmount</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6790443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7591"/>
            <a:ext cx="3760196" cy="1180214"/>
          </a:xfrm>
          <a:solidFill>
            <a:srgbClr val="92D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More code for</a:t>
            </a:r>
            <a:br>
              <a:rPr lang="en-US" dirty="0" smtClean="0"/>
            </a:br>
            <a:r>
              <a:rPr lang="en-US" dirty="0" smtClean="0"/>
              <a:t> Encapsulation</a:t>
            </a:r>
            <a:endParaRPr lang="en-US" dirty="0"/>
          </a:p>
        </p:txBody>
      </p:sp>
      <p:sp>
        <p:nvSpPr>
          <p:cNvPr id="3" name="Content Placeholder 2"/>
          <p:cNvSpPr>
            <a:spLocks noGrp="1"/>
          </p:cNvSpPr>
          <p:nvPr>
            <p:ph idx="1"/>
          </p:nvPr>
        </p:nvSpPr>
        <p:spPr>
          <a:xfrm>
            <a:off x="1141413" y="1307804"/>
            <a:ext cx="4961676" cy="5358809"/>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85000" lnSpcReduction="10000"/>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public</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class</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2B91AF"/>
                </a:solidFill>
                <a:latin typeface="Consolas" panose="020B0609020204030204" pitchFamily="49" charset="0"/>
                <a:ea typeface="Times New Roman" panose="02020603050405020304" pitchFamily="18" charset="0"/>
                <a:cs typeface="Courier New" panose="02070309020205020404" pitchFamily="49" charset="0"/>
              </a:rPr>
              <a:t>EncapsulationDemo</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private</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8B"/>
                </a:solidFill>
                <a:latin typeface="Consolas" panose="020B0609020204030204" pitchFamily="49" charset="0"/>
                <a:ea typeface="Times New Roman" panose="02020603050405020304" pitchFamily="18" charset="0"/>
                <a:cs typeface="Courier New" panose="02070309020205020404" pitchFamily="49" charset="0"/>
              </a:rPr>
              <a:t>int</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ssn</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private</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a:solidFill>
                  <a:srgbClr val="2B91AF"/>
                </a:solidFill>
                <a:latin typeface="Consolas" panose="020B0609020204030204" pitchFamily="49" charset="0"/>
                <a:ea typeface="Times New Roman" panose="02020603050405020304" pitchFamily="18" charset="0"/>
                <a:cs typeface="Courier New" panose="02070309020205020404" pitchFamily="49" charset="0"/>
              </a:rPr>
              <a:t>String</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empName</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private</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8B"/>
                </a:solidFill>
                <a:latin typeface="Consolas" panose="020B0609020204030204" pitchFamily="49" charset="0"/>
                <a:ea typeface="Times New Roman" panose="02020603050405020304" pitchFamily="18" charset="0"/>
                <a:cs typeface="Courier New" panose="02070309020205020404" pitchFamily="49" charset="0"/>
              </a:rPr>
              <a:t>int</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empAge</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a:solidFill>
                  <a:srgbClr val="808080"/>
                </a:solidFill>
                <a:latin typeface="Consolas" panose="020B0609020204030204" pitchFamily="49" charset="0"/>
                <a:ea typeface="Times New Roman" panose="02020603050405020304" pitchFamily="18" charset="0"/>
                <a:cs typeface="Courier New" panose="02070309020205020404" pitchFamily="49" charset="0"/>
              </a:rPr>
              <a:t>//Getter and Setter methods</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public</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8B"/>
                </a:solidFill>
                <a:latin typeface="Consolas" panose="020B0609020204030204" pitchFamily="49" charset="0"/>
                <a:ea typeface="Times New Roman" panose="02020603050405020304" pitchFamily="18" charset="0"/>
                <a:cs typeface="Courier New" panose="02070309020205020404" pitchFamily="49" charset="0"/>
              </a:rPr>
              <a:t>int</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getEmpSSN</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return</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ssn</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public</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a:solidFill>
                  <a:srgbClr val="2B91AF"/>
                </a:solidFill>
                <a:latin typeface="Consolas" panose="020B0609020204030204" pitchFamily="49" charset="0"/>
                <a:ea typeface="Times New Roman" panose="02020603050405020304" pitchFamily="18" charset="0"/>
                <a:cs typeface="Courier New" panose="02070309020205020404" pitchFamily="49" charset="0"/>
              </a:rPr>
              <a:t>String</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getEmpName</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return</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empName</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n-US" dirty="0"/>
          </a:p>
        </p:txBody>
      </p:sp>
      <p:sp>
        <p:nvSpPr>
          <p:cNvPr id="4" name="TextBox 3"/>
          <p:cNvSpPr txBox="1"/>
          <p:nvPr/>
        </p:nvSpPr>
        <p:spPr>
          <a:xfrm>
            <a:off x="6645349" y="170122"/>
            <a:ext cx="4763386" cy="6250942"/>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smtClean="0">
                <a:solidFill>
                  <a:srgbClr val="00008B"/>
                </a:solidFill>
                <a:latin typeface="Consolas" panose="020B0609020204030204" pitchFamily="49" charset="0"/>
                <a:ea typeface="Times New Roman" panose="02020603050405020304" pitchFamily="18" charset="0"/>
                <a:cs typeface="Courier New" panose="02070309020205020404" pitchFamily="49" charset="0"/>
              </a:rPr>
              <a:t>public</a:t>
            </a:r>
            <a:r>
              <a:rPr lang="en-US" dirty="0" smtClean="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8B"/>
                </a:solidFill>
                <a:latin typeface="Consolas" panose="020B0609020204030204" pitchFamily="49" charset="0"/>
                <a:ea typeface="Times New Roman" panose="02020603050405020304" pitchFamily="18" charset="0"/>
                <a:cs typeface="Courier New" panose="02070309020205020404" pitchFamily="49" charset="0"/>
              </a:rPr>
              <a:t>int</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getEmpAge</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return</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empAge</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public</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void</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setEmpAge</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dirty="0" err="1">
                <a:solidFill>
                  <a:srgbClr val="00008B"/>
                </a:solidFill>
                <a:latin typeface="Consolas" panose="020B0609020204030204" pitchFamily="49" charset="0"/>
                <a:ea typeface="Times New Roman" panose="02020603050405020304" pitchFamily="18" charset="0"/>
                <a:cs typeface="Courier New" panose="02070309020205020404" pitchFamily="49" charset="0"/>
              </a:rPr>
              <a:t>int</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newValue</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empAge</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newValue</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public</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void</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setEmpName</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dirty="0">
                <a:solidFill>
                  <a:srgbClr val="2B91AF"/>
                </a:solidFill>
                <a:latin typeface="Consolas" panose="020B0609020204030204" pitchFamily="49" charset="0"/>
                <a:ea typeface="Times New Roman" panose="02020603050405020304" pitchFamily="18" charset="0"/>
                <a:cs typeface="Courier New" panose="02070309020205020404" pitchFamily="49" charset="0"/>
              </a:rPr>
              <a:t>String</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newValue</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empName</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newValue</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public</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void</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setEmpSSN</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dirty="0" err="1">
                <a:solidFill>
                  <a:srgbClr val="00008B"/>
                </a:solidFill>
                <a:latin typeface="Consolas" panose="020B0609020204030204" pitchFamily="49" charset="0"/>
                <a:ea typeface="Times New Roman" panose="02020603050405020304" pitchFamily="18" charset="0"/>
                <a:cs typeface="Courier New" panose="02070309020205020404" pitchFamily="49" charset="0"/>
              </a:rPr>
              <a:t>int</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newValue</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ssn</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newValue</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dirty="0"/>
          </a:p>
        </p:txBody>
      </p:sp>
    </p:spTree>
    <p:extLst>
      <p:ext uri="{BB962C8B-B14F-4D97-AF65-F5344CB8AC3E}">
        <p14:creationId xmlns:p14="http://schemas.microsoft.com/office/powerpoint/2010/main" val="17779257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class and main method to run code</a:t>
            </a:r>
            <a:endParaRPr lang="en-US" dirty="0"/>
          </a:p>
        </p:txBody>
      </p:sp>
      <p:sp>
        <p:nvSpPr>
          <p:cNvPr id="3" name="Content Placeholder 2"/>
          <p:cNvSpPr>
            <a:spLocks noGrp="1"/>
          </p:cNvSpPr>
          <p:nvPr>
            <p:ph idx="1"/>
          </p:nvPr>
        </p:nvSpPr>
        <p:spPr>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2500"/>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public</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class</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2B91AF"/>
                </a:solidFill>
                <a:latin typeface="Consolas" panose="020B0609020204030204" pitchFamily="49" charset="0"/>
                <a:ea typeface="Times New Roman" panose="02020603050405020304" pitchFamily="18" charset="0"/>
                <a:cs typeface="Courier New" panose="02070309020205020404" pitchFamily="49" charset="0"/>
              </a:rPr>
              <a:t>EncapsTesting</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public</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static</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void</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main(</a:t>
            </a:r>
            <a:r>
              <a:rPr lang="en-US" dirty="0">
                <a:solidFill>
                  <a:srgbClr val="2B91AF"/>
                </a:solidFill>
                <a:latin typeface="Consolas" panose="020B0609020204030204" pitchFamily="49" charset="0"/>
                <a:ea typeface="Times New Roman" panose="02020603050405020304" pitchFamily="18" charset="0"/>
                <a:cs typeface="Courier New" panose="02070309020205020404" pitchFamily="49" charset="0"/>
              </a:rPr>
              <a:t>String</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args</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2B91AF"/>
                </a:solidFill>
                <a:latin typeface="Consolas" panose="020B0609020204030204" pitchFamily="49" charset="0"/>
                <a:ea typeface="Times New Roman" panose="02020603050405020304" pitchFamily="18" charset="0"/>
                <a:cs typeface="Courier New" panose="02070309020205020404" pitchFamily="49" charset="0"/>
              </a:rPr>
              <a:t>EncapsulationDemo</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obj</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 </a:t>
            </a:r>
            <a:r>
              <a:rPr lang="en-US"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new</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2B91AF"/>
                </a:solidFill>
                <a:latin typeface="Consolas" panose="020B0609020204030204" pitchFamily="49" charset="0"/>
                <a:ea typeface="Times New Roman" panose="02020603050405020304" pitchFamily="18" charset="0"/>
                <a:cs typeface="Courier New" panose="02070309020205020404" pitchFamily="49" charset="0"/>
              </a:rPr>
              <a:t>EncapsulationDemo</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obj.setEmpName</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dirty="0">
                <a:solidFill>
                  <a:srgbClr val="800000"/>
                </a:solidFill>
                <a:latin typeface="Consolas" panose="020B0609020204030204" pitchFamily="49" charset="0"/>
                <a:ea typeface="Times New Roman" panose="02020603050405020304" pitchFamily="18" charset="0"/>
                <a:cs typeface="Courier New" panose="02070309020205020404" pitchFamily="49" charset="0"/>
              </a:rPr>
              <a:t>"Mario"</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obj.setEmpAge</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dirty="0">
                <a:solidFill>
                  <a:srgbClr val="800000"/>
                </a:solidFill>
                <a:latin typeface="Consolas" panose="020B0609020204030204" pitchFamily="49" charset="0"/>
                <a:ea typeface="Times New Roman" panose="02020603050405020304" pitchFamily="18" charset="0"/>
                <a:cs typeface="Courier New" panose="02070309020205020404" pitchFamily="49" charset="0"/>
              </a:rPr>
              <a:t>32</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obj.setEmpSSN</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dirty="0">
                <a:solidFill>
                  <a:srgbClr val="800000"/>
                </a:solidFill>
                <a:latin typeface="Consolas" panose="020B0609020204030204" pitchFamily="49" charset="0"/>
                <a:ea typeface="Times New Roman" panose="02020603050405020304" pitchFamily="18" charset="0"/>
                <a:cs typeface="Courier New" panose="02070309020205020404" pitchFamily="49" charset="0"/>
              </a:rPr>
              <a:t>112233</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2B91AF"/>
                </a:solidFill>
                <a:latin typeface="Consolas" panose="020B0609020204030204" pitchFamily="49" charset="0"/>
                <a:ea typeface="Times New Roman" panose="02020603050405020304" pitchFamily="18" charset="0"/>
                <a:cs typeface="Courier New" panose="02070309020205020404" pitchFamily="49" charset="0"/>
              </a:rPr>
              <a:t>System</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dirty="0" err="1">
                <a:solidFill>
                  <a:srgbClr val="00008B"/>
                </a:solidFill>
                <a:latin typeface="Consolas" panose="020B0609020204030204" pitchFamily="49" charset="0"/>
                <a:ea typeface="Times New Roman" panose="02020603050405020304" pitchFamily="18" charset="0"/>
                <a:cs typeface="Courier New" panose="02070309020205020404" pitchFamily="49" charset="0"/>
              </a:rPr>
              <a:t>out</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.println</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dirty="0">
                <a:solidFill>
                  <a:srgbClr val="800000"/>
                </a:solidFill>
                <a:latin typeface="Consolas" panose="020B0609020204030204" pitchFamily="49" charset="0"/>
                <a:ea typeface="Times New Roman" panose="02020603050405020304" pitchFamily="18" charset="0"/>
                <a:cs typeface="Courier New" panose="02070309020205020404" pitchFamily="49" charset="0"/>
              </a:rPr>
              <a:t>"Employee Name: "</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 </a:t>
            </a:r>
            <a:r>
              <a:rPr lang="en-US"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obj.getEmpName</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475705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50" y="2160239"/>
            <a:ext cx="9905998" cy="1478570"/>
          </a:xfrm>
        </p:spPr>
        <p:txBody>
          <a:bodyPr/>
          <a:lstStyle/>
          <a:p>
            <a:r>
              <a:rPr lang="en-US" dirty="0" smtClean="0"/>
              <a:t>Advance Java topic</a:t>
            </a:r>
            <a:endParaRPr lang="en-US" dirty="0"/>
          </a:p>
        </p:txBody>
      </p:sp>
    </p:spTree>
    <p:extLst>
      <p:ext uri="{BB962C8B-B14F-4D97-AF65-F5344CB8AC3E}">
        <p14:creationId xmlns:p14="http://schemas.microsoft.com/office/powerpoint/2010/main" val="21656534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word in Java</a:t>
            </a:r>
            <a:endParaRPr lang="en-US" dirty="0"/>
          </a:p>
        </p:txBody>
      </p:sp>
      <p:sp>
        <p:nvSpPr>
          <p:cNvPr id="3" name="Content Placeholder 2"/>
          <p:cNvSpPr>
            <a:spLocks noGrp="1"/>
          </p:cNvSpPr>
          <p:nvPr>
            <p:ph idx="1"/>
          </p:nvPr>
        </p:nvSpPr>
        <p:spPr>
          <a:xfrm>
            <a:off x="1141412" y="2249487"/>
            <a:ext cx="9905999" cy="1620764"/>
          </a:xfrm>
          <a:solidFill>
            <a:schemeClr val="accent2">
              <a:lumMod val="50000"/>
            </a:schemeClr>
          </a:solidFill>
        </p:spPr>
        <p:txBody>
          <a:bodyPr/>
          <a:lstStyle/>
          <a:p>
            <a:r>
              <a:rPr lang="en-US" dirty="0" smtClean="0"/>
              <a:t>Any thing final- cant be change later</a:t>
            </a:r>
          </a:p>
          <a:p>
            <a:r>
              <a:rPr lang="en-US" dirty="0" smtClean="0"/>
              <a:t>Final class can not be inheritance to other class</a:t>
            </a:r>
          </a:p>
          <a:p>
            <a:endParaRPr lang="en-US" dirty="0"/>
          </a:p>
        </p:txBody>
      </p:sp>
    </p:spTree>
    <p:extLst>
      <p:ext uri="{BB962C8B-B14F-4D97-AF65-F5344CB8AC3E}">
        <p14:creationId xmlns:p14="http://schemas.microsoft.com/office/powerpoint/2010/main" val="2190839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classes</a:t>
            </a:r>
            <a:br>
              <a:rPr lang="en-US" dirty="0"/>
            </a:br>
            <a:endParaRPr lang="en-US" dirty="0"/>
          </a:p>
        </p:txBody>
      </p:sp>
      <p:sp>
        <p:nvSpPr>
          <p:cNvPr id="3" name="Content Placeholder 2"/>
          <p:cNvSpPr>
            <a:spLocks noGrp="1"/>
          </p:cNvSpPr>
          <p:nvPr>
            <p:ph idx="1"/>
          </p:nvPr>
        </p:nvSpPr>
        <p:spPr>
          <a:solidFill>
            <a:schemeClr val="accent2">
              <a:lumMod val="50000"/>
            </a:schemeClr>
          </a:solidFill>
        </p:spPr>
        <p:txBody>
          <a:bodyPr>
            <a:normAutofit lnSpcReduction="10000"/>
          </a:bodyPr>
          <a:lstStyle/>
          <a:p>
            <a:r>
              <a:rPr lang="en-US" dirty="0" smtClean="0"/>
              <a:t>You </a:t>
            </a:r>
            <a:r>
              <a:rPr lang="en-US" dirty="0"/>
              <a:t>might declare a class that should not be extended; for instance for security reasons. </a:t>
            </a:r>
            <a:endParaRPr lang="en-US" dirty="0" smtClean="0"/>
          </a:p>
          <a:p>
            <a:r>
              <a:rPr lang="en-US" dirty="0" smtClean="0"/>
              <a:t>In </a:t>
            </a:r>
            <a:r>
              <a:rPr lang="en-US" dirty="0"/>
              <a:t>Java, we use the final keyword to prevent some classes from being extended. </a:t>
            </a:r>
            <a:endParaRPr lang="en-US" dirty="0" smtClean="0"/>
          </a:p>
          <a:p>
            <a:r>
              <a:rPr lang="en-US" dirty="0" smtClean="0"/>
              <a:t>Simply </a:t>
            </a:r>
            <a:r>
              <a:rPr lang="en-US" dirty="0"/>
              <a:t>prefix a class header with final, as in final class Password. </a:t>
            </a:r>
            <a:endParaRPr lang="en-US" dirty="0" smtClean="0"/>
          </a:p>
          <a:p>
            <a:r>
              <a:rPr lang="en-US" dirty="0" smtClean="0"/>
              <a:t>Given </a:t>
            </a:r>
            <a:r>
              <a:rPr lang="en-US" dirty="0"/>
              <a:t>this declaration, the compiler will report an error if someone attempts to extend Password.</a:t>
            </a:r>
          </a:p>
        </p:txBody>
      </p:sp>
    </p:spTree>
    <p:extLst>
      <p:ext uri="{BB962C8B-B14F-4D97-AF65-F5344CB8AC3E}">
        <p14:creationId xmlns:p14="http://schemas.microsoft.com/office/powerpoint/2010/main" val="12792672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52354" y="326066"/>
            <a:ext cx="9906000" cy="5745163"/>
          </a:xfrm>
          <a:solidFill>
            <a:schemeClr val="accent2">
              <a:lumMod val="50000"/>
            </a:schemeClr>
          </a:solidFill>
        </p:spPr>
        <p:txBody>
          <a:bodyPr>
            <a:normAutofit fontScale="77500" lnSpcReduction="20000"/>
          </a:bodyPr>
          <a:lstStyle/>
          <a:p>
            <a:endParaRPr lang="en-US" dirty="0"/>
          </a:p>
          <a:p>
            <a:r>
              <a:rPr lang="en-US" sz="3000" dirty="0"/>
              <a:t>final can be used to mark a variable "unchangeable"</a:t>
            </a:r>
          </a:p>
          <a:p>
            <a:endParaRPr lang="en-US" sz="3000" dirty="0"/>
          </a:p>
          <a:p>
            <a:r>
              <a:rPr lang="en-US" sz="3000" dirty="0"/>
              <a:t>private final String name = "foo";  //the reference name can never change</a:t>
            </a:r>
          </a:p>
          <a:p>
            <a:r>
              <a:rPr lang="en-US" sz="3000" dirty="0"/>
              <a:t>final can also make a method not "</a:t>
            </a:r>
            <a:r>
              <a:rPr lang="en-US" sz="3000" dirty="0" err="1"/>
              <a:t>overrideable</a:t>
            </a:r>
            <a:r>
              <a:rPr lang="en-US" sz="3000" dirty="0"/>
              <a:t>"</a:t>
            </a:r>
          </a:p>
          <a:p>
            <a:endParaRPr lang="en-US" sz="3000" dirty="0"/>
          </a:p>
          <a:p>
            <a:r>
              <a:rPr lang="en-US" sz="3000" dirty="0"/>
              <a:t>public final String </a:t>
            </a:r>
            <a:r>
              <a:rPr lang="en-US" sz="3000" dirty="0" err="1"/>
              <a:t>toString</a:t>
            </a:r>
            <a:r>
              <a:rPr lang="en-US" sz="3000" dirty="0"/>
              <a:t>() {  return "NULL"; }</a:t>
            </a:r>
          </a:p>
          <a:p>
            <a:r>
              <a:rPr lang="en-US" sz="3000" dirty="0"/>
              <a:t>final can also make a class not "inheritable". i.e. the class can not be </a:t>
            </a:r>
            <a:r>
              <a:rPr lang="en-US" sz="3000" dirty="0" err="1"/>
              <a:t>subclassed</a:t>
            </a:r>
            <a:r>
              <a:rPr lang="en-US" sz="3000" dirty="0"/>
              <a:t>.</a:t>
            </a:r>
          </a:p>
          <a:p>
            <a:endParaRPr lang="en-US" sz="3000" dirty="0"/>
          </a:p>
          <a:p>
            <a:r>
              <a:rPr lang="en-US" sz="3000" dirty="0"/>
              <a:t>public final class </a:t>
            </a:r>
            <a:r>
              <a:rPr lang="en-US" sz="3000" dirty="0" err="1"/>
              <a:t>finalClass</a:t>
            </a:r>
            <a:r>
              <a:rPr lang="en-US" sz="3000" dirty="0"/>
              <a:t> {...}</a:t>
            </a:r>
          </a:p>
          <a:p>
            <a:r>
              <a:rPr lang="en-US" sz="3000" dirty="0"/>
              <a:t>public class </a:t>
            </a:r>
            <a:r>
              <a:rPr lang="en-US" sz="3000" dirty="0" err="1"/>
              <a:t>classNotAllowed</a:t>
            </a:r>
            <a:r>
              <a:rPr lang="en-US" sz="3000" dirty="0"/>
              <a:t> extends </a:t>
            </a:r>
            <a:r>
              <a:rPr lang="en-US" sz="3000" dirty="0" err="1"/>
              <a:t>finalClass</a:t>
            </a:r>
            <a:r>
              <a:rPr lang="en-US" sz="3000" dirty="0"/>
              <a:t> {...} // Not allowed</a:t>
            </a:r>
          </a:p>
        </p:txBody>
      </p:sp>
    </p:spTree>
    <p:extLst>
      <p:ext uri="{BB962C8B-B14F-4D97-AF65-F5344CB8AC3E}">
        <p14:creationId xmlns:p14="http://schemas.microsoft.com/office/powerpoint/2010/main" val="28447916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878492" y="277702"/>
            <a:ext cx="8931275" cy="5781675"/>
          </a:xfrm>
          <a:solidFill>
            <a:schemeClr val="accent2">
              <a:lumMod val="50000"/>
            </a:schemeClr>
          </a:solidFill>
        </p:spPr>
        <p:txBody>
          <a:bodyPr>
            <a:normAutofit fontScale="92500" lnSpcReduction="20000"/>
          </a:bodyPr>
          <a:lstStyle/>
          <a:p>
            <a:r>
              <a:rPr lang="en-US" dirty="0"/>
              <a:t>finally</a:t>
            </a:r>
          </a:p>
          <a:p>
            <a:endParaRPr lang="en-US" dirty="0"/>
          </a:p>
          <a:p>
            <a:r>
              <a:rPr lang="en-US" dirty="0"/>
              <a:t>finally is used in a try/catch statement to execute code "always"</a:t>
            </a:r>
          </a:p>
          <a:p>
            <a:endParaRPr lang="en-US" dirty="0"/>
          </a:p>
          <a:p>
            <a:r>
              <a:rPr lang="en-US" dirty="0" err="1"/>
              <a:t>lock.lock</a:t>
            </a:r>
            <a:r>
              <a:rPr lang="en-US" dirty="0"/>
              <a:t>();</a:t>
            </a:r>
          </a:p>
          <a:p>
            <a:r>
              <a:rPr lang="en-US" dirty="0"/>
              <a:t>try {</a:t>
            </a:r>
          </a:p>
          <a:p>
            <a:r>
              <a:rPr lang="en-US" dirty="0"/>
              <a:t>  //do stuff</a:t>
            </a:r>
          </a:p>
          <a:p>
            <a:r>
              <a:rPr lang="en-US" dirty="0"/>
              <a:t>} catch (</a:t>
            </a:r>
            <a:r>
              <a:rPr lang="en-US" dirty="0" err="1"/>
              <a:t>SomeException</a:t>
            </a:r>
            <a:r>
              <a:rPr lang="en-US" dirty="0"/>
              <a:t> se) {</a:t>
            </a:r>
          </a:p>
          <a:p>
            <a:r>
              <a:rPr lang="en-US" dirty="0"/>
              <a:t>  //handle se</a:t>
            </a:r>
          </a:p>
          <a:p>
            <a:r>
              <a:rPr lang="en-US" dirty="0"/>
              <a:t>} finally {</a:t>
            </a:r>
          </a:p>
          <a:p>
            <a:r>
              <a:rPr lang="en-US" dirty="0"/>
              <a:t>  </a:t>
            </a:r>
            <a:r>
              <a:rPr lang="en-US" dirty="0" err="1"/>
              <a:t>lock.unlock</a:t>
            </a:r>
            <a:r>
              <a:rPr lang="en-US" dirty="0"/>
              <a:t>(); //always executed, even if Exception or Error or se</a:t>
            </a:r>
          </a:p>
          <a:p>
            <a:r>
              <a:rPr lang="en-US" dirty="0"/>
              <a:t>}</a:t>
            </a:r>
          </a:p>
        </p:txBody>
      </p:sp>
    </p:spTree>
    <p:extLst>
      <p:ext uri="{BB962C8B-B14F-4D97-AF65-F5344CB8AC3E}">
        <p14:creationId xmlns:p14="http://schemas.microsoft.com/office/powerpoint/2010/main" val="15304021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finalize</a:t>
            </a:r>
            <a:br>
              <a:rPr lang="en-US" dirty="0"/>
            </a:br>
            <a:endParaRPr lang="en-US" dirty="0"/>
          </a:p>
        </p:txBody>
      </p:sp>
      <p:sp>
        <p:nvSpPr>
          <p:cNvPr id="3" name="Content Placeholder 2"/>
          <p:cNvSpPr>
            <a:spLocks noGrp="1"/>
          </p:cNvSpPr>
          <p:nvPr>
            <p:ph idx="1"/>
          </p:nvPr>
        </p:nvSpPr>
        <p:spPr>
          <a:xfrm>
            <a:off x="1141412" y="1496291"/>
            <a:ext cx="9905999" cy="4294910"/>
          </a:xfrm>
          <a:solidFill>
            <a:schemeClr val="accent2">
              <a:lumMod val="50000"/>
            </a:schemeClr>
          </a:solidFill>
        </p:spPr>
        <p:txBody>
          <a:bodyPr>
            <a:normAutofit lnSpcReduction="10000"/>
          </a:bodyPr>
          <a:lstStyle/>
          <a:p>
            <a:endParaRPr lang="en-US" dirty="0"/>
          </a:p>
          <a:p>
            <a:r>
              <a:rPr lang="en-US" dirty="0"/>
              <a:t>finalize is called when an object is garbage collected. You rarely need to override it. An example:</a:t>
            </a:r>
          </a:p>
          <a:p>
            <a:endParaRPr lang="en-US" dirty="0"/>
          </a:p>
          <a:p>
            <a:r>
              <a:rPr lang="en-US" dirty="0"/>
              <a:t>protected void finalize() {</a:t>
            </a:r>
          </a:p>
          <a:p>
            <a:r>
              <a:rPr lang="en-US" dirty="0"/>
              <a:t>  //free resources (e.g. </a:t>
            </a:r>
            <a:r>
              <a:rPr lang="en-US" dirty="0" err="1"/>
              <a:t>unallocate</a:t>
            </a:r>
            <a:r>
              <a:rPr lang="en-US" dirty="0"/>
              <a:t> memory)</a:t>
            </a:r>
          </a:p>
          <a:p>
            <a:r>
              <a:rPr lang="en-US" dirty="0"/>
              <a:t>  </a:t>
            </a:r>
            <a:r>
              <a:rPr lang="en-US" dirty="0" err="1"/>
              <a:t>super.finalize</a:t>
            </a:r>
            <a:r>
              <a:rPr lang="en-US" dirty="0"/>
              <a:t>();</a:t>
            </a:r>
          </a:p>
          <a:p>
            <a:r>
              <a:rPr lang="en-US" dirty="0"/>
              <a:t>}</a:t>
            </a:r>
          </a:p>
        </p:txBody>
      </p:sp>
    </p:spTree>
    <p:extLst>
      <p:ext uri="{BB962C8B-B14F-4D97-AF65-F5344CB8AC3E}">
        <p14:creationId xmlns:p14="http://schemas.microsoft.com/office/powerpoint/2010/main" val="39598974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7813" y="2649337"/>
            <a:ext cx="2541181" cy="1478570"/>
          </a:xfrm>
          <a:solidFill>
            <a:schemeClr val="accent2">
              <a:lumMod val="50000"/>
            </a:schemeClr>
          </a:solidFill>
          <a:ln w="7620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Thanks All</a:t>
            </a:r>
            <a:endParaRPr lang="en-US" dirty="0"/>
          </a:p>
        </p:txBody>
      </p:sp>
    </p:spTree>
    <p:extLst>
      <p:ext uri="{BB962C8B-B14F-4D97-AF65-F5344CB8AC3E}">
        <p14:creationId xmlns:p14="http://schemas.microsoft.com/office/powerpoint/2010/main" val="679719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380082"/>
            <a:ext cx="9905998" cy="6042854"/>
          </a:xfrm>
          <a:prstGeom prst="rect">
            <a:avLst/>
          </a:prstGeom>
          <a:ln w="228600" cap="sq" cmpd="thickThin">
            <a:noFill/>
            <a:prstDash val="solid"/>
            <a:miter lim="800000"/>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2950757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6930" y="159489"/>
            <a:ext cx="10274964" cy="6594660"/>
          </a:xfrm>
        </p:spPr>
      </p:pic>
    </p:spTree>
    <p:extLst>
      <p:ext uri="{BB962C8B-B14F-4D97-AF65-F5344CB8AC3E}">
        <p14:creationId xmlns:p14="http://schemas.microsoft.com/office/powerpoint/2010/main" val="68485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8334"/>
          <a:stretch/>
        </p:blipFill>
        <p:spPr>
          <a:xfrm>
            <a:off x="990250" y="794118"/>
            <a:ext cx="10761728" cy="4989994"/>
          </a:xfrm>
          <a:solidFill>
            <a:schemeClr val="bg2"/>
          </a:solidFill>
          <a:ln>
            <a:solidFill>
              <a:srgbClr val="FF000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8174447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844</TotalTime>
  <Words>2077</Words>
  <Application>Microsoft Office PowerPoint</Application>
  <PresentationFormat>Widescreen</PresentationFormat>
  <Paragraphs>467</Paragraphs>
  <Slides>69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69</vt:i4>
      </vt:variant>
    </vt:vector>
  </HeadingPairs>
  <TitlesOfParts>
    <vt:vector size="83" baseType="lpstr">
      <vt:lpstr>Arial</vt:lpstr>
      <vt:lpstr>Calibri</vt:lpstr>
      <vt:lpstr>Cambria</vt:lpstr>
      <vt:lpstr>Consolas</vt:lpstr>
      <vt:lpstr>Courier</vt:lpstr>
      <vt:lpstr>Courier New</vt:lpstr>
      <vt:lpstr>Monaco</vt:lpstr>
      <vt:lpstr>MS Mincho</vt:lpstr>
      <vt:lpstr>times new roman</vt:lpstr>
      <vt:lpstr>times new roman</vt:lpstr>
      <vt:lpstr>Trebuchet MS</vt:lpstr>
      <vt:lpstr>Tw Cen MT</vt:lpstr>
      <vt:lpstr>verdana</vt:lpstr>
      <vt:lpstr>Circuit</vt:lpstr>
      <vt:lpstr>Abstraction Encapsulation Abstract class Abstract method</vt:lpstr>
      <vt:lpstr>Method in JAVA</vt:lpstr>
      <vt:lpstr>Other types of methods</vt:lpstr>
      <vt:lpstr>Class in JAVA</vt:lpstr>
      <vt:lpstr>Class in JAVA</vt:lpstr>
      <vt:lpstr>What the meaning in English ?</vt:lpstr>
      <vt:lpstr>PowerPoint Presentation</vt:lpstr>
      <vt:lpstr>PowerPoint Presentation</vt:lpstr>
      <vt:lpstr>PowerPoint Presentation</vt:lpstr>
      <vt:lpstr>PowerPoint Presentation</vt:lpstr>
      <vt:lpstr>Polymorphism in java </vt:lpstr>
      <vt:lpstr>Polymorphism in Java has two types</vt:lpstr>
      <vt:lpstr>Overloading vs Overriding</vt:lpstr>
      <vt:lpstr>Overloading or Compile time - criteria's </vt:lpstr>
      <vt:lpstr>Example of method overloading polymorphism</vt:lpstr>
      <vt:lpstr>Dynamic Polymorphism or runtime polymorphism or Overriding: </vt:lpstr>
      <vt:lpstr>How to do Overriding polymorphism </vt:lpstr>
      <vt:lpstr>Overriding</vt:lpstr>
      <vt:lpstr>Casting </vt:lpstr>
      <vt:lpstr>Usage of Java Method Overriding </vt:lpstr>
      <vt:lpstr>Rules for Java Method Overriding </vt:lpstr>
      <vt:lpstr>Can we override static method? </vt:lpstr>
      <vt:lpstr>Can we override java main method? </vt:lpstr>
      <vt:lpstr>PowerPoint Presentation</vt:lpstr>
      <vt:lpstr>Java access modifiers with method overriding </vt:lpstr>
      <vt:lpstr>Real example of Java Method Overriding </vt:lpstr>
      <vt:lpstr>PowerPoint Presentation</vt:lpstr>
      <vt:lpstr>PowerPoint Presentation</vt:lpstr>
      <vt:lpstr>PowerPoint Presentation</vt:lpstr>
      <vt:lpstr>Overriding</vt:lpstr>
      <vt:lpstr>Why java need static method?</vt:lpstr>
      <vt:lpstr>Constructor Overloading </vt:lpstr>
      <vt:lpstr>PowerPoint Presentation</vt:lpstr>
      <vt:lpstr>Why overriding is not possible at constructor level. </vt:lpstr>
      <vt:lpstr>Abstraction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java need Abstraction ?</vt:lpstr>
      <vt:lpstr>Ways to achieve Abstraction in java </vt:lpstr>
      <vt:lpstr>Rule of abstraction in java</vt:lpstr>
      <vt:lpstr>Abstraction vs Inheritance</vt:lpstr>
      <vt:lpstr>PowerPoint Presentation</vt:lpstr>
      <vt:lpstr>Encapsulation</vt:lpstr>
      <vt:lpstr>PowerPoint Presentation</vt:lpstr>
      <vt:lpstr>PowerPoint Presentation</vt:lpstr>
      <vt:lpstr>PowerPoint Presentation</vt:lpstr>
      <vt:lpstr>PowerPoint Presentation</vt:lpstr>
      <vt:lpstr>PowerPoint Presentation</vt:lpstr>
      <vt:lpstr>Rule of encapsulation</vt:lpstr>
      <vt:lpstr>PowerPoint Presentation</vt:lpstr>
      <vt:lpstr>PowerPoint Presentation</vt:lpstr>
      <vt:lpstr>PowerPoint Presentation</vt:lpstr>
      <vt:lpstr>PowerPoint Presentation</vt:lpstr>
      <vt:lpstr>PowerPoint Presentation</vt:lpstr>
      <vt:lpstr>More code for  Encapsulation</vt:lpstr>
      <vt:lpstr>Create another class and main method to run code</vt:lpstr>
      <vt:lpstr>Advance Java topic</vt:lpstr>
      <vt:lpstr>Final word in Java</vt:lpstr>
      <vt:lpstr>Final classes </vt:lpstr>
      <vt:lpstr>PowerPoint Presentation</vt:lpstr>
      <vt:lpstr>PowerPoint Presentation</vt:lpstr>
      <vt:lpstr>finalize </vt:lpstr>
      <vt:lpstr>Thanks All</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Abstraction Abstract class Abstract method Interface</dc:title>
  <dc:creator>sarower ahmmed</dc:creator>
  <cp:lastModifiedBy>sarower ahmmed</cp:lastModifiedBy>
  <cp:revision>40</cp:revision>
  <dcterms:created xsi:type="dcterms:W3CDTF">2017-09-21T05:54:29Z</dcterms:created>
  <dcterms:modified xsi:type="dcterms:W3CDTF">2018-07-04T01:02:44Z</dcterms:modified>
</cp:coreProperties>
</file>