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72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Eclipse 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Sarower Ahmmed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43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711200" y="1357745"/>
          <a:ext cx="10603345" cy="4725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669">
                  <a:extLst>
                    <a:ext uri="{9D8B030D-6E8A-4147-A177-3AD203B41FA5}">
                      <a16:colId xmlns:a16="http://schemas.microsoft.com/office/drawing/2014/main" val="430585840"/>
                    </a:ext>
                  </a:extLst>
                </a:gridCol>
                <a:gridCol w="2120669">
                  <a:extLst>
                    <a:ext uri="{9D8B030D-6E8A-4147-A177-3AD203B41FA5}">
                      <a16:colId xmlns:a16="http://schemas.microsoft.com/office/drawing/2014/main" val="301719111"/>
                    </a:ext>
                  </a:extLst>
                </a:gridCol>
                <a:gridCol w="2120669">
                  <a:extLst>
                    <a:ext uri="{9D8B030D-6E8A-4147-A177-3AD203B41FA5}">
                      <a16:colId xmlns:a16="http://schemas.microsoft.com/office/drawing/2014/main" val="3818712480"/>
                    </a:ext>
                  </a:extLst>
                </a:gridCol>
                <a:gridCol w="2120669">
                  <a:extLst>
                    <a:ext uri="{9D8B030D-6E8A-4147-A177-3AD203B41FA5}">
                      <a16:colId xmlns:a16="http://schemas.microsoft.com/office/drawing/2014/main" val="1995639930"/>
                    </a:ext>
                  </a:extLst>
                </a:gridCol>
                <a:gridCol w="2120669">
                  <a:extLst>
                    <a:ext uri="{9D8B030D-6E8A-4147-A177-3AD203B41FA5}">
                      <a16:colId xmlns:a16="http://schemas.microsoft.com/office/drawing/2014/main" val="1621013971"/>
                    </a:ext>
                  </a:extLst>
                </a:gridCol>
              </a:tblGrid>
              <a:tr h="503599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Package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655323"/>
                  </a:ext>
                </a:extLst>
              </a:tr>
              <a:tr h="869226">
                <a:tc>
                  <a:txBody>
                    <a:bodyPr/>
                    <a:lstStyle/>
                    <a:p>
                      <a:r>
                        <a:rPr lang="en-US" dirty="0" smtClean="0"/>
                        <a:t>Camel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Camel Case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Camel Case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Camel Case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388945"/>
                  </a:ext>
                </a:extLst>
              </a:tr>
              <a:tr h="86922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letter Upper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letter lower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letter Upper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letter lower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letter lower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018787"/>
                  </a:ext>
                </a:extLst>
              </a:tr>
              <a:tr h="1241752">
                <a:tc>
                  <a:txBody>
                    <a:bodyPr/>
                    <a:lstStyle/>
                    <a:p>
                      <a:r>
                        <a:rPr lang="en-US" dirty="0" smtClean="0"/>
                        <a:t>No space permitted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space permitted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space permitted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space permitted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space permitted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96128"/>
                  </a:ext>
                </a:extLst>
              </a:tr>
              <a:tr h="1241752">
                <a:tc>
                  <a:txBody>
                    <a:bodyPr/>
                    <a:lstStyle/>
                    <a:p>
                      <a:r>
                        <a:rPr lang="en-US" dirty="0" smtClean="0"/>
                        <a:t>Use _ for 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. For 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 _ for space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 _ for space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 _ for space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448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62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create project 1st</a:t>
            </a:r>
          </a:p>
          <a:p>
            <a:r>
              <a:rPr lang="en-US" dirty="0" smtClean="0"/>
              <a:t>Name Same as your company Project Name</a:t>
            </a:r>
          </a:p>
          <a:p>
            <a:endParaRPr lang="en-US" dirty="0"/>
          </a:p>
          <a:p>
            <a:pPr lvl="1"/>
            <a:r>
              <a:rPr lang="en-US" dirty="0" smtClean="0"/>
              <a:t>My Current Project: Liquidity Risk management</a:t>
            </a:r>
          </a:p>
          <a:p>
            <a:pPr lvl="1"/>
            <a:r>
              <a:rPr lang="en-US" dirty="0" smtClean="0"/>
              <a:t>Eclipse Project: </a:t>
            </a:r>
            <a:r>
              <a:rPr lang="en-US" dirty="0"/>
              <a:t>Liquidity Risk </a:t>
            </a:r>
            <a:r>
              <a:rPr lang="en-US" dirty="0" smtClean="0"/>
              <a:t>management Selenium Automation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30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0813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Simple java project only have one source folder:     </a:t>
            </a:r>
            <a:r>
              <a:rPr lang="en-US" b="1" dirty="0" err="1" smtClean="0"/>
              <a:t>src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Maven project has 4 source folder:</a:t>
            </a:r>
          </a:p>
          <a:p>
            <a:endParaRPr lang="en-US" b="1" dirty="0"/>
          </a:p>
          <a:p>
            <a:pPr lvl="1"/>
            <a:r>
              <a:rPr lang="en-US" b="1" dirty="0" err="1" smtClean="0"/>
              <a:t>src</a:t>
            </a:r>
            <a:r>
              <a:rPr lang="en-US" b="1" dirty="0" smtClean="0"/>
              <a:t>/main:</a:t>
            </a:r>
          </a:p>
          <a:p>
            <a:pPr lvl="2"/>
            <a:r>
              <a:rPr lang="en-US" b="1" dirty="0" err="1" smtClean="0"/>
              <a:t>src</a:t>
            </a:r>
            <a:r>
              <a:rPr lang="en-US" b="1" dirty="0" smtClean="0"/>
              <a:t>/main/resources- cucumber feature file </a:t>
            </a:r>
          </a:p>
          <a:p>
            <a:pPr lvl="2"/>
            <a:r>
              <a:rPr lang="en-US" b="1" dirty="0" err="1" smtClean="0"/>
              <a:t>src</a:t>
            </a:r>
            <a:r>
              <a:rPr lang="en-US" b="1" dirty="0" smtClean="0"/>
              <a:t>/main/java- java framework supporting code will be here</a:t>
            </a:r>
          </a:p>
          <a:p>
            <a:pPr lvl="1"/>
            <a:r>
              <a:rPr lang="en-US" b="1" dirty="0" err="1" smtClean="0"/>
              <a:t>src</a:t>
            </a:r>
            <a:r>
              <a:rPr lang="en-US" b="1" dirty="0" smtClean="0"/>
              <a:t>/test: </a:t>
            </a:r>
          </a:p>
          <a:p>
            <a:pPr lvl="2"/>
            <a:r>
              <a:rPr lang="en-US" b="1" dirty="0" err="1"/>
              <a:t>s</a:t>
            </a:r>
            <a:r>
              <a:rPr lang="en-US" b="1" dirty="0" err="1" smtClean="0"/>
              <a:t>rc</a:t>
            </a:r>
            <a:r>
              <a:rPr lang="en-US" b="1" dirty="0" smtClean="0"/>
              <a:t>/test/java- all test code will be write and run from here</a:t>
            </a:r>
          </a:p>
          <a:p>
            <a:pPr lvl="3"/>
            <a:r>
              <a:rPr lang="en-US" b="1" dirty="0" smtClean="0"/>
              <a:t>JVM knows it is the area where all test code </a:t>
            </a:r>
          </a:p>
          <a:p>
            <a:pPr lvl="3"/>
            <a:r>
              <a:rPr lang="en-US" b="1" dirty="0" smtClean="0"/>
              <a:t>JVM compile or rum all code inside this folder</a:t>
            </a:r>
          </a:p>
          <a:p>
            <a:pPr lvl="2"/>
            <a:r>
              <a:rPr lang="en-US" b="1" dirty="0" err="1" smtClean="0"/>
              <a:t>Src</a:t>
            </a:r>
            <a:r>
              <a:rPr lang="en-US" b="1" dirty="0" smtClean="0"/>
              <a:t>/test/resources- all test related data will be here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337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Naming Conventions</a:t>
            </a:r>
          </a:p>
          <a:p>
            <a:r>
              <a:rPr lang="en-US" dirty="0"/>
              <a:t>Package names are written in all lower case to avoid conflict with the names of classes or interfaces.</a:t>
            </a:r>
          </a:p>
          <a:p>
            <a:endParaRPr lang="en-US" dirty="0"/>
          </a:p>
          <a:p>
            <a:r>
              <a:rPr lang="en-US" dirty="0"/>
              <a:t>Companies use their reversed Internet domain name to begin their package names—for example, </a:t>
            </a:r>
            <a:r>
              <a:rPr lang="en-US" dirty="0" err="1"/>
              <a:t>com.example.mypackage</a:t>
            </a:r>
            <a:r>
              <a:rPr lang="en-US" dirty="0"/>
              <a:t> for a package named </a:t>
            </a:r>
            <a:r>
              <a:rPr lang="en-US" dirty="0" err="1"/>
              <a:t>mypackage</a:t>
            </a:r>
            <a:r>
              <a:rPr lang="en-US" dirty="0"/>
              <a:t> created by a programmer at example.com.</a:t>
            </a:r>
          </a:p>
          <a:p>
            <a:endParaRPr lang="en-US" dirty="0"/>
          </a:p>
          <a:p>
            <a:r>
              <a:rPr lang="en-US" dirty="0"/>
              <a:t>Name collisions that occur within a single company need to be handled by convention within that company, perhaps by including the region or the project name after the company name (for example, </a:t>
            </a:r>
            <a:r>
              <a:rPr lang="en-US" dirty="0" err="1"/>
              <a:t>com.example.region.mypackage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Packages in the Java language itself begin with java. or </a:t>
            </a:r>
            <a:r>
              <a:rPr lang="en-US" dirty="0" err="1"/>
              <a:t>javax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2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1</a:t>
            </a:r>
            <a:r>
              <a:rPr lang="en-US" baseline="30000" dirty="0" smtClean="0"/>
              <a:t>st</a:t>
            </a:r>
            <a:r>
              <a:rPr lang="en-US" dirty="0" smtClean="0"/>
              <a:t> java CODE and print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97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build is only a portion of the software; </a:t>
            </a:r>
            <a:endParaRPr lang="en-US" dirty="0" smtClean="0"/>
          </a:p>
          <a:p>
            <a:r>
              <a:rPr lang="en-US" dirty="0" smtClean="0"/>
              <a:t>while </a:t>
            </a:r>
            <a:r>
              <a:rPr lang="en-US" dirty="0"/>
              <a:t>a Release encompasses the </a:t>
            </a:r>
            <a:r>
              <a:rPr lang="en-US" dirty="0" smtClean="0"/>
              <a:t>entirety/part </a:t>
            </a:r>
            <a:r>
              <a:rPr lang="en-US" dirty="0"/>
              <a:t>of the software as originally designed</a:t>
            </a:r>
          </a:p>
        </p:txBody>
      </p:sp>
    </p:spTree>
    <p:extLst>
      <p:ext uri="{BB962C8B-B14F-4D97-AF65-F5344CB8AC3E}">
        <p14:creationId xmlns:p14="http://schemas.microsoft.com/office/powerpoint/2010/main" val="218018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14853" y="2967335"/>
            <a:ext cx="27622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354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initial codebase originated from IBM </a:t>
            </a:r>
            <a:r>
              <a:rPr lang="en-US" altLang="en-US" dirty="0" err="1" smtClean="0"/>
              <a:t>VisualAge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Eclipse </a:t>
            </a:r>
            <a:r>
              <a:rPr lang="en-US" altLang="en-US" dirty="0"/>
              <a:t>i</a:t>
            </a:r>
            <a:r>
              <a:rPr lang="en-US" altLang="en-US" dirty="0" smtClean="0"/>
              <a:t>s a IDE (Integrated developmental tool)</a:t>
            </a:r>
          </a:p>
        </p:txBody>
      </p:sp>
    </p:spTree>
    <p:extLst>
      <p:ext uri="{BB962C8B-B14F-4D97-AF65-F5344CB8AC3E}">
        <p14:creationId xmlns:p14="http://schemas.microsoft.com/office/powerpoint/2010/main" val="152068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920" y="973668"/>
            <a:ext cx="9926320" cy="706964"/>
          </a:xfrm>
        </p:spPr>
        <p:txBody>
          <a:bodyPr/>
          <a:lstStyle/>
          <a:p>
            <a:r>
              <a:rPr lang="en-US" dirty="0" smtClean="0"/>
              <a:t>IDE(Integrated development environment)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Help to download all necessary thing in one tool</a:t>
            </a:r>
          </a:p>
          <a:p>
            <a:r>
              <a:rPr lang="en-US" dirty="0" smtClean="0"/>
              <a:t>Help to write programing language</a:t>
            </a:r>
          </a:p>
          <a:p>
            <a:r>
              <a:rPr lang="en-US" dirty="0" smtClean="0"/>
              <a:t>Help to add all liberty files</a:t>
            </a:r>
          </a:p>
          <a:p>
            <a:r>
              <a:rPr lang="en-US" dirty="0" smtClean="0"/>
              <a:t>Also help to compile code with JAVA library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29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in market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880"/>
          <a:stretch/>
        </p:blipFill>
        <p:spPr>
          <a:xfrm>
            <a:off x="1155700" y="3232726"/>
            <a:ext cx="8824913" cy="25724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5600" y="3472873"/>
            <a:ext cx="1038995" cy="9167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2070" y="4719637"/>
            <a:ext cx="11525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7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8227" y="636863"/>
            <a:ext cx="9614991" cy="577086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7684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70" y="415637"/>
            <a:ext cx="11568730" cy="591127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3565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Project Structure in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java/ Maven Project</a:t>
            </a:r>
          </a:p>
          <a:p>
            <a:r>
              <a:rPr lang="en-US" dirty="0" smtClean="0"/>
              <a:t>Create package(group of Class)</a:t>
            </a:r>
          </a:p>
          <a:p>
            <a:r>
              <a:rPr lang="en-US" dirty="0" smtClean="0"/>
              <a:t>Create Class</a:t>
            </a:r>
          </a:p>
          <a:p>
            <a:r>
              <a:rPr lang="en-US" dirty="0" smtClean="0"/>
              <a:t>Create methods</a:t>
            </a:r>
          </a:p>
          <a:p>
            <a:r>
              <a:rPr lang="en-US" dirty="0" smtClean="0"/>
              <a:t>Create Variable</a:t>
            </a:r>
          </a:p>
          <a:p>
            <a:r>
              <a:rPr lang="en-US" dirty="0" smtClean="0"/>
              <a:t>Implement java OOPs concept in coding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07927" y="3694545"/>
            <a:ext cx="197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Java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185891" y="3445164"/>
            <a:ext cx="9236" cy="15978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25688" y="2563152"/>
            <a:ext cx="353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company project name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338618" y="2724727"/>
            <a:ext cx="2041237" cy="4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90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Java </a:t>
            </a:r>
            <a:r>
              <a:rPr lang="en-US" sz="2000" b="1" dirty="0"/>
              <a:t>naming convention</a:t>
            </a:r>
            <a:r>
              <a:rPr lang="en-US" sz="2000" dirty="0"/>
              <a:t> is a rule to follow as you decide what to name your identifiers such as </a:t>
            </a:r>
            <a:endParaRPr lang="en-US" sz="2000" dirty="0" smtClean="0"/>
          </a:p>
          <a:p>
            <a:pPr lvl="1"/>
            <a:r>
              <a:rPr lang="en-US" sz="1800" dirty="0" smtClean="0"/>
              <a:t>class</a:t>
            </a:r>
            <a:r>
              <a:rPr lang="en-US" sz="1800" dirty="0"/>
              <a:t>, </a:t>
            </a:r>
            <a:endParaRPr lang="en-US" sz="1800" dirty="0" smtClean="0"/>
          </a:p>
          <a:p>
            <a:pPr lvl="1"/>
            <a:r>
              <a:rPr lang="en-US" sz="1800" dirty="0" smtClean="0"/>
              <a:t>package</a:t>
            </a:r>
            <a:r>
              <a:rPr lang="en-US" sz="1800" dirty="0"/>
              <a:t>, </a:t>
            </a:r>
            <a:endParaRPr lang="en-US" sz="1800" dirty="0" smtClean="0"/>
          </a:p>
          <a:p>
            <a:pPr lvl="1"/>
            <a:r>
              <a:rPr lang="en-US" sz="1800" dirty="0" smtClean="0"/>
              <a:t>Variable or constant</a:t>
            </a:r>
            <a:r>
              <a:rPr lang="en-US" sz="1800" dirty="0"/>
              <a:t>, </a:t>
            </a:r>
            <a:endParaRPr lang="en-US" sz="1800" dirty="0" smtClean="0"/>
          </a:p>
          <a:p>
            <a:pPr lvl="1"/>
            <a:r>
              <a:rPr lang="en-US" sz="1800" dirty="0" smtClean="0"/>
              <a:t>method </a:t>
            </a:r>
            <a:r>
              <a:rPr lang="en-US" sz="1800" dirty="0"/>
              <a:t>etc.</a:t>
            </a:r>
          </a:p>
          <a:p>
            <a:r>
              <a:rPr lang="en-US" sz="2000" dirty="0"/>
              <a:t>But, it is not forced to follow. So, it is known as convention not rule.</a:t>
            </a:r>
          </a:p>
        </p:txBody>
      </p:sp>
    </p:spTree>
    <p:extLst>
      <p:ext uri="{BB962C8B-B14F-4D97-AF65-F5344CB8AC3E}">
        <p14:creationId xmlns:p14="http://schemas.microsoft.com/office/powerpoint/2010/main" val="52554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06399" y="2603500"/>
          <a:ext cx="11416146" cy="3416301"/>
        </p:xfrm>
        <a:graphic>
          <a:graphicData uri="http://schemas.openxmlformats.org/drawingml/2006/table">
            <a:tbl>
              <a:tblPr/>
              <a:tblGrid>
                <a:gridCol w="2207492">
                  <a:extLst>
                    <a:ext uri="{9D8B030D-6E8A-4147-A177-3AD203B41FA5}">
                      <a16:colId xmlns:a16="http://schemas.microsoft.com/office/drawing/2014/main" val="139500947"/>
                    </a:ext>
                  </a:extLst>
                </a:gridCol>
                <a:gridCol w="9208654">
                  <a:extLst>
                    <a:ext uri="{9D8B030D-6E8A-4147-A177-3AD203B41FA5}">
                      <a16:colId xmlns:a16="http://schemas.microsoft.com/office/drawing/2014/main" val="909415107"/>
                    </a:ext>
                  </a:extLst>
                </a:gridCol>
              </a:tblGrid>
              <a:tr h="1672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29863" marR="29863" marT="29863" marB="29863">
                    <a:lnL w="6350" cap="flat" cmpd="sng" algn="ctr">
                      <a:solidFill>
                        <a:srgbClr val="18E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8E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8E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Convention</a:t>
                      </a:r>
                    </a:p>
                  </a:txBody>
                  <a:tcPr marL="29863" marR="29863" marT="29863" marB="29863">
                    <a:lnL w="6350" cap="flat" cmpd="sng" algn="ctr">
                      <a:solidFill>
                        <a:srgbClr val="18E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8E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8E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401365"/>
                  </a:ext>
                </a:extLst>
              </a:tr>
              <a:tr h="57734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class name</a:t>
                      </a:r>
                    </a:p>
                  </a:txBody>
                  <a:tcPr marL="19909" marR="19909" marT="19909" marB="1990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should start with uppercase letter and be a noun e.g. String, Color, Button, System, Thread etc.</a:t>
                      </a:r>
                    </a:p>
                  </a:txBody>
                  <a:tcPr marL="19909" marR="19909" marT="19909" marB="1990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022355"/>
                  </a:ext>
                </a:extLst>
              </a:tr>
              <a:tr h="57734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interface name</a:t>
                      </a:r>
                    </a:p>
                  </a:txBody>
                  <a:tcPr marL="19909" marR="19909" marT="19909" marB="1990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should start with uppercase letter and be an adjective e.g. Runnable, Remote, ActionListener etc.</a:t>
                      </a:r>
                    </a:p>
                  </a:txBody>
                  <a:tcPr marL="19909" marR="19909" marT="19909" marB="1990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344516"/>
                  </a:ext>
                </a:extLst>
              </a:tr>
              <a:tr h="68485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method name</a:t>
                      </a:r>
                    </a:p>
                  </a:txBody>
                  <a:tcPr marL="19909" marR="19909" marT="19909" marB="1990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should start with lowercase letter and be a verb e.g. actionPerformed(), main(), print(), println() etc.</a:t>
                      </a:r>
                    </a:p>
                  </a:txBody>
                  <a:tcPr marL="19909" marR="19909" marT="19909" marB="1990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596103"/>
                  </a:ext>
                </a:extLst>
              </a:tr>
              <a:tr h="46984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variable name</a:t>
                      </a:r>
                    </a:p>
                  </a:txBody>
                  <a:tcPr marL="19909" marR="19909" marT="19909" marB="1990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should start with lowercase letter e.g. firstName, orderNumber etc.</a:t>
                      </a:r>
                    </a:p>
                  </a:txBody>
                  <a:tcPr marL="19909" marR="19909" marT="19909" marB="1990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82171"/>
                  </a:ext>
                </a:extLst>
              </a:tr>
              <a:tr h="46984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package name</a:t>
                      </a:r>
                    </a:p>
                  </a:txBody>
                  <a:tcPr marL="19909" marR="19909" marT="19909" marB="1990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should be in lowercase letter e.g. java, lang, sql, util etc.</a:t>
                      </a:r>
                    </a:p>
                  </a:txBody>
                  <a:tcPr marL="19909" marR="19909" marT="19909" marB="1990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704651"/>
                  </a:ext>
                </a:extLst>
              </a:tr>
              <a:tr h="46984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constants name</a:t>
                      </a:r>
                    </a:p>
                  </a:txBody>
                  <a:tcPr marL="19909" marR="19909" marT="19909" marB="1990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should be in uppercase letter. e.g. RED, YELLOW, MAX_PRIORITY etc.</a:t>
                      </a:r>
                    </a:p>
                  </a:txBody>
                  <a:tcPr marL="19909" marR="19909" marT="19909" marB="1990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127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90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</TotalTime>
  <Words>512</Words>
  <Application>Microsoft Office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times new roman</vt:lpstr>
      <vt:lpstr>verdana</vt:lpstr>
      <vt:lpstr>Wingdings 3</vt:lpstr>
      <vt:lpstr>Ion Boardroom</vt:lpstr>
      <vt:lpstr>Eclipse IDE</vt:lpstr>
      <vt:lpstr>PowerPoint Presentation</vt:lpstr>
      <vt:lpstr>IDE(Integrated development environment)</vt:lpstr>
      <vt:lpstr>IDE in market</vt:lpstr>
      <vt:lpstr>PowerPoint Presentation</vt:lpstr>
      <vt:lpstr>PowerPoint Presentation</vt:lpstr>
      <vt:lpstr>JAVA Project Structure in Eclipse</vt:lpstr>
      <vt:lpstr>Naming convention in JAVA</vt:lpstr>
      <vt:lpstr>PowerPoint Presentation</vt:lpstr>
      <vt:lpstr>PowerPoint Presentation</vt:lpstr>
      <vt:lpstr>Project</vt:lpstr>
      <vt:lpstr>Source Folder</vt:lpstr>
      <vt:lpstr>Package name</vt:lpstr>
      <vt:lpstr>Write 1st java CODE and print it</vt:lpstr>
      <vt:lpstr>What is Build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sarower ahmmed</dc:creator>
  <cp:lastModifiedBy>sarower ahmmed</cp:lastModifiedBy>
  <cp:revision>9</cp:revision>
  <dcterms:created xsi:type="dcterms:W3CDTF">2017-08-07T02:11:36Z</dcterms:created>
  <dcterms:modified xsi:type="dcterms:W3CDTF">2018-09-09T11:49:45Z</dcterms:modified>
</cp:coreProperties>
</file>