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67" r:id="rId4"/>
    <p:sldId id="270" r:id="rId5"/>
    <p:sldId id="271" r:id="rId6"/>
    <p:sldId id="272" r:id="rId7"/>
    <p:sldId id="273" r:id="rId8"/>
    <p:sldId id="274" r:id="rId9"/>
    <p:sldId id="275" r:id="rId10"/>
    <p:sldId id="276" r:id="rId11"/>
    <p:sldId id="277" r:id="rId12"/>
    <p:sldId id="278" r:id="rId13"/>
    <p:sldId id="279" r:id="rId14"/>
    <p:sldId id="268" r:id="rId15"/>
    <p:sldId id="261" r:id="rId16"/>
    <p:sldId id="262" r:id="rId17"/>
    <p:sldId id="263" r:id="rId18"/>
    <p:sldId id="264" r:id="rId19"/>
    <p:sldId id="265" r:id="rId20"/>
    <p:sldId id="26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0851CB44-F137-4F56-8336-FA2D1D48E3B6}" type="datetimeFigureOut">
              <a:rPr lang="en-US" smtClean="0"/>
              <a:t>6/7/2018</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BF0B5F14-591E-47F1-92DC-8C77E4BB046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84091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51CB44-F137-4F56-8336-FA2D1D48E3B6}" type="datetimeFigureOut">
              <a:rPr lang="en-US" smtClean="0"/>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B5F14-591E-47F1-92DC-8C77E4BB046B}" type="slidenum">
              <a:rPr lang="en-US" smtClean="0"/>
              <a:t>‹#›</a:t>
            </a:fld>
            <a:endParaRPr lang="en-US"/>
          </a:p>
        </p:txBody>
      </p:sp>
    </p:spTree>
    <p:extLst>
      <p:ext uri="{BB962C8B-B14F-4D97-AF65-F5344CB8AC3E}">
        <p14:creationId xmlns:p14="http://schemas.microsoft.com/office/powerpoint/2010/main" val="162329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51CB44-F137-4F56-8336-FA2D1D48E3B6}" type="datetimeFigureOut">
              <a:rPr lang="en-US" smtClean="0"/>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B5F14-591E-47F1-92DC-8C77E4BB046B}" type="slidenum">
              <a:rPr lang="en-US" smtClean="0"/>
              <a:t>‹#›</a:t>
            </a:fld>
            <a:endParaRPr lang="en-US"/>
          </a:p>
        </p:txBody>
      </p:sp>
    </p:spTree>
    <p:extLst>
      <p:ext uri="{BB962C8B-B14F-4D97-AF65-F5344CB8AC3E}">
        <p14:creationId xmlns:p14="http://schemas.microsoft.com/office/powerpoint/2010/main" val="745700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51CB44-F137-4F56-8336-FA2D1D48E3B6}" type="datetimeFigureOut">
              <a:rPr lang="en-US" smtClean="0"/>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B5F14-591E-47F1-92DC-8C77E4BB046B}" type="slidenum">
              <a:rPr lang="en-US" smtClean="0"/>
              <a:t>‹#›</a:t>
            </a:fld>
            <a:endParaRPr lang="en-US"/>
          </a:p>
        </p:txBody>
      </p:sp>
    </p:spTree>
    <p:extLst>
      <p:ext uri="{BB962C8B-B14F-4D97-AF65-F5344CB8AC3E}">
        <p14:creationId xmlns:p14="http://schemas.microsoft.com/office/powerpoint/2010/main" val="676119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0851CB44-F137-4F56-8336-FA2D1D48E3B6}" type="datetimeFigureOut">
              <a:rPr lang="en-US" smtClean="0"/>
              <a:t>6/7/2018</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BF0B5F14-591E-47F1-92DC-8C77E4BB046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38700224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851CB44-F137-4F56-8336-FA2D1D48E3B6}" type="datetimeFigureOut">
              <a:rPr lang="en-US" smtClean="0"/>
              <a:t>6/7/2018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0B5F14-591E-47F1-92DC-8C77E4BB046B}" type="slidenum">
              <a:rPr lang="en-US" smtClean="0"/>
              <a:t>‹#›</a:t>
            </a:fld>
            <a:endParaRPr lang="en-US"/>
          </a:p>
        </p:txBody>
      </p:sp>
    </p:spTree>
    <p:extLst>
      <p:ext uri="{BB962C8B-B14F-4D97-AF65-F5344CB8AC3E}">
        <p14:creationId xmlns:p14="http://schemas.microsoft.com/office/powerpoint/2010/main" val="1914523528"/>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851CB44-F137-4F56-8336-FA2D1D48E3B6}" type="datetimeFigureOut">
              <a:rPr lang="en-US" smtClean="0"/>
              <a:t>6/7/2018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0B5F14-591E-47F1-92DC-8C77E4BB046B}" type="slidenum">
              <a:rPr lang="en-US" smtClean="0"/>
              <a:t>‹#›</a:t>
            </a:fld>
            <a:endParaRPr lang="en-US"/>
          </a:p>
        </p:txBody>
      </p:sp>
    </p:spTree>
    <p:extLst>
      <p:ext uri="{BB962C8B-B14F-4D97-AF65-F5344CB8AC3E}">
        <p14:creationId xmlns:p14="http://schemas.microsoft.com/office/powerpoint/2010/main" val="517053574"/>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851CB44-F137-4F56-8336-FA2D1D48E3B6}" type="datetimeFigureOut">
              <a:rPr lang="en-US" smtClean="0"/>
              <a:t>6/7/2018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0B5F14-591E-47F1-92DC-8C77E4BB046B}" type="slidenum">
              <a:rPr lang="en-US" smtClean="0"/>
              <a:t>‹#›</a:t>
            </a:fld>
            <a:endParaRPr lang="en-US"/>
          </a:p>
        </p:txBody>
      </p:sp>
    </p:spTree>
    <p:extLst>
      <p:ext uri="{BB962C8B-B14F-4D97-AF65-F5344CB8AC3E}">
        <p14:creationId xmlns:p14="http://schemas.microsoft.com/office/powerpoint/2010/main" val="3881228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51CB44-F137-4F56-8336-FA2D1D48E3B6}" type="datetimeFigureOut">
              <a:rPr lang="en-US" smtClean="0"/>
              <a:t>6/7/2018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0B5F14-591E-47F1-92DC-8C77E4BB046B}" type="slidenum">
              <a:rPr lang="en-US" smtClean="0"/>
              <a:t>‹#›</a:t>
            </a:fld>
            <a:endParaRPr lang="en-US"/>
          </a:p>
        </p:txBody>
      </p:sp>
    </p:spTree>
    <p:extLst>
      <p:ext uri="{BB962C8B-B14F-4D97-AF65-F5344CB8AC3E}">
        <p14:creationId xmlns:p14="http://schemas.microsoft.com/office/powerpoint/2010/main" val="189952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0851CB44-F137-4F56-8336-FA2D1D48E3B6}" type="datetimeFigureOut">
              <a:rPr lang="en-US" smtClean="0"/>
              <a:t>6/7/2018</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BF0B5F14-591E-47F1-92DC-8C77E4BB046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32007314"/>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0851CB44-F137-4F56-8336-FA2D1D48E3B6}" type="datetimeFigureOut">
              <a:rPr lang="en-US" smtClean="0"/>
              <a:t>6/7/2018</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BF0B5F14-591E-47F1-92DC-8C77E4BB046B}" type="slidenum">
              <a:rPr lang="en-US" smtClean="0"/>
              <a:t>‹#›</a:t>
            </a:fld>
            <a:endParaRPr lang="en-US"/>
          </a:p>
        </p:txBody>
      </p:sp>
    </p:spTree>
    <p:extLst>
      <p:ext uri="{BB962C8B-B14F-4D97-AF65-F5344CB8AC3E}">
        <p14:creationId xmlns:p14="http://schemas.microsoft.com/office/powerpoint/2010/main" val="2285616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0851CB44-F137-4F56-8336-FA2D1D48E3B6}" type="datetimeFigureOut">
              <a:rPr lang="en-US" smtClean="0"/>
              <a:t>6/7/2018</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F0B5F14-591E-47F1-92DC-8C77E4BB046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305244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a:t>
            </a:r>
            <a:r>
              <a:rPr lang="en-US" dirty="0" smtClean="0"/>
              <a:t/>
            </a:r>
            <a:br>
              <a:rPr lang="en-US" dirty="0" smtClean="0"/>
            </a:br>
            <a:r>
              <a:rPr lang="en-US" dirty="0" smtClean="0"/>
              <a:t>Loop</a:t>
            </a:r>
            <a:endParaRPr lang="en-US" dirty="0"/>
          </a:p>
        </p:txBody>
      </p:sp>
      <p:sp>
        <p:nvSpPr>
          <p:cNvPr id="3" name="Subtitle 2"/>
          <p:cNvSpPr>
            <a:spLocks noGrp="1"/>
          </p:cNvSpPr>
          <p:nvPr>
            <p:ph type="subTitle" idx="1"/>
          </p:nvPr>
        </p:nvSpPr>
        <p:spPr>
          <a:xfrm>
            <a:off x="2353591" y="5803705"/>
            <a:ext cx="8045373" cy="742279"/>
          </a:xfrm>
        </p:spPr>
        <p:txBody>
          <a:bodyPr/>
          <a:lstStyle/>
          <a:p>
            <a:r>
              <a:rPr lang="en-US" dirty="0" smtClean="0"/>
              <a:t>SAROWER AHMMED</a:t>
            </a:r>
            <a:endParaRPr lang="en-US" dirty="0"/>
          </a:p>
        </p:txBody>
      </p:sp>
    </p:spTree>
    <p:extLst>
      <p:ext uri="{BB962C8B-B14F-4D97-AF65-F5344CB8AC3E}">
        <p14:creationId xmlns:p14="http://schemas.microsoft.com/office/powerpoint/2010/main" val="686523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Enhanced For loop</a:t>
            </a:r>
            <a:endParaRPr lang="en-US" dirty="0"/>
          </a:p>
        </p:txBody>
      </p:sp>
      <p:sp>
        <p:nvSpPr>
          <p:cNvPr id="3" name="Content Placeholder 2"/>
          <p:cNvSpPr>
            <a:spLocks noGrp="1"/>
          </p:cNvSpPr>
          <p:nvPr>
            <p:ph idx="1"/>
          </p:nvPr>
        </p:nvSpPr>
        <p:spPr>
          <a:xfrm>
            <a:off x="1251678" y="1459345"/>
            <a:ext cx="10178322" cy="4420247"/>
          </a:xfrm>
        </p:spPr>
        <p:txBody>
          <a:bodyPr/>
          <a:lstStyle/>
          <a:p>
            <a:r>
              <a:rPr lang="en-US" dirty="0"/>
              <a:t>Java also includes another version of for loop introduced in Java 5. Enhanced for loop provides a simpler way to iterate through the elements of a collection or array. It is inflexible and should be used only when there is a need to iterate through the elements in sequential manner without knowing the index of currently processed element</a:t>
            </a:r>
            <a:r>
              <a:rPr lang="en-US" dirty="0" smtClean="0"/>
              <a:t>.</a:t>
            </a:r>
          </a:p>
          <a:p>
            <a:r>
              <a:rPr lang="en-US" dirty="0">
                <a:solidFill>
                  <a:srgbClr val="00B0F0"/>
                </a:solidFill>
              </a:rPr>
              <a:t>Syntax</a:t>
            </a:r>
            <a:r>
              <a:rPr lang="en-US" dirty="0" smtClean="0">
                <a:solidFill>
                  <a:srgbClr val="00B0F0"/>
                </a:solidFill>
              </a:rPr>
              <a:t>:</a:t>
            </a:r>
            <a:endParaRPr lang="en-US" dirty="0">
              <a:solidFill>
                <a:srgbClr val="00B0F0"/>
              </a:solidFill>
            </a:endParaRPr>
          </a:p>
          <a:p>
            <a:r>
              <a:rPr lang="en-US" dirty="0">
                <a:solidFill>
                  <a:srgbClr val="00B0F0"/>
                </a:solidFill>
              </a:rPr>
              <a:t>for </a:t>
            </a:r>
            <a:r>
              <a:rPr lang="en-US" dirty="0" smtClean="0">
                <a:solidFill>
                  <a:srgbClr val="00B0F0"/>
                </a:solidFill>
              </a:rPr>
              <a:t>(</a:t>
            </a:r>
            <a:r>
              <a:rPr lang="en-US" dirty="0" err="1" smtClean="0">
                <a:solidFill>
                  <a:srgbClr val="00B050"/>
                </a:solidFill>
              </a:rPr>
              <a:t>DataType</a:t>
            </a:r>
            <a:r>
              <a:rPr lang="en-US" dirty="0" smtClean="0">
                <a:solidFill>
                  <a:srgbClr val="00B0F0"/>
                </a:solidFill>
              </a:rPr>
              <a:t>  </a:t>
            </a:r>
            <a:r>
              <a:rPr lang="en-US" dirty="0" err="1" smtClean="0">
                <a:solidFill>
                  <a:srgbClr val="00B0F0"/>
                </a:solidFill>
              </a:rPr>
              <a:t>anyName</a:t>
            </a:r>
            <a:r>
              <a:rPr lang="en-US" dirty="0" smtClean="0">
                <a:solidFill>
                  <a:srgbClr val="00B0F0"/>
                </a:solidFill>
              </a:rPr>
              <a:t> : </a:t>
            </a:r>
            <a:r>
              <a:rPr lang="en-US" dirty="0" smtClean="0">
                <a:solidFill>
                  <a:srgbClr val="FFC000"/>
                </a:solidFill>
              </a:rPr>
              <a:t>Collection </a:t>
            </a:r>
            <a:r>
              <a:rPr lang="en-US" dirty="0" err="1" smtClean="0">
                <a:solidFill>
                  <a:srgbClr val="FFC000"/>
                </a:solidFill>
              </a:rPr>
              <a:t>obj</a:t>
            </a:r>
            <a:r>
              <a:rPr lang="en-US" dirty="0" smtClean="0">
                <a:solidFill>
                  <a:srgbClr val="FFC000"/>
                </a:solidFill>
              </a:rPr>
              <a:t>/array/</a:t>
            </a:r>
            <a:r>
              <a:rPr lang="en-US" dirty="0" err="1" smtClean="0">
                <a:solidFill>
                  <a:srgbClr val="FFC000"/>
                </a:solidFill>
              </a:rPr>
              <a:t>arrayList</a:t>
            </a:r>
            <a:r>
              <a:rPr lang="en-US" dirty="0" smtClean="0">
                <a:solidFill>
                  <a:srgbClr val="FFC000"/>
                </a:solidFill>
              </a:rPr>
              <a:t>/list/maps/</a:t>
            </a:r>
            <a:r>
              <a:rPr lang="en-US" dirty="0" err="1" smtClean="0">
                <a:solidFill>
                  <a:srgbClr val="FFC000"/>
                </a:solidFill>
              </a:rPr>
              <a:t>WebElement</a:t>
            </a:r>
            <a:r>
              <a:rPr lang="en-US" dirty="0" smtClean="0">
                <a:solidFill>
                  <a:srgbClr val="FFC000"/>
                </a:solidFill>
              </a:rPr>
              <a:t> List</a:t>
            </a:r>
            <a:r>
              <a:rPr lang="en-US" dirty="0" smtClean="0">
                <a:solidFill>
                  <a:srgbClr val="00B0F0"/>
                </a:solidFill>
              </a:rPr>
              <a:t>)</a:t>
            </a:r>
            <a:endParaRPr lang="en-US" dirty="0">
              <a:solidFill>
                <a:srgbClr val="00B0F0"/>
              </a:solidFill>
            </a:endParaRPr>
          </a:p>
          <a:p>
            <a:r>
              <a:rPr lang="en-US" dirty="0">
                <a:solidFill>
                  <a:srgbClr val="00B0F0"/>
                </a:solidFill>
              </a:rPr>
              <a:t>{</a:t>
            </a:r>
          </a:p>
          <a:p>
            <a:r>
              <a:rPr lang="en-US" dirty="0">
                <a:solidFill>
                  <a:srgbClr val="00B0F0"/>
                </a:solidFill>
              </a:rPr>
              <a:t>   </a:t>
            </a:r>
            <a:r>
              <a:rPr lang="en-US" dirty="0" smtClean="0">
                <a:solidFill>
                  <a:srgbClr val="00B0F0"/>
                </a:solidFill>
              </a:rPr>
              <a:t>code  </a:t>
            </a:r>
            <a:r>
              <a:rPr lang="en-US" dirty="0">
                <a:solidFill>
                  <a:srgbClr val="00B0F0"/>
                </a:solidFill>
              </a:rPr>
              <a:t>statement(s)</a:t>
            </a:r>
          </a:p>
          <a:p>
            <a:r>
              <a:rPr lang="en-US" dirty="0">
                <a:solidFill>
                  <a:srgbClr val="00B0F0"/>
                </a:solidFill>
              </a:rPr>
              <a:t>}</a:t>
            </a:r>
          </a:p>
        </p:txBody>
      </p:sp>
      <p:pic>
        <p:nvPicPr>
          <p:cNvPr id="4" name="Picture 3"/>
          <p:cNvPicPr>
            <a:picLocks noChangeAspect="1"/>
          </p:cNvPicPr>
          <p:nvPr/>
        </p:nvPicPr>
        <p:blipFill>
          <a:blip r:embed="rId2"/>
          <a:stretch>
            <a:fillRect/>
          </a:stretch>
        </p:blipFill>
        <p:spPr>
          <a:xfrm>
            <a:off x="4313381" y="3901396"/>
            <a:ext cx="7001164" cy="241724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52951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it in eclipse</a:t>
            </a:r>
            <a:endParaRPr lang="en-US" dirty="0"/>
          </a:p>
        </p:txBody>
      </p:sp>
      <p:sp>
        <p:nvSpPr>
          <p:cNvPr id="3" name="Content Placeholder 2"/>
          <p:cNvSpPr>
            <a:spLocks noGrp="1"/>
          </p:cNvSpPr>
          <p:nvPr>
            <p:ph sz="half" idx="1"/>
          </p:nvPr>
        </p:nvSpPr>
        <p:spPr>
          <a:xfrm>
            <a:off x="1257300" y="1108364"/>
            <a:ext cx="4800600" cy="5569527"/>
          </a:xfrm>
          <a:ln>
            <a:solidFill>
              <a:schemeClr val="tx1"/>
            </a:solidFill>
          </a:ln>
        </p:spPr>
        <p:txBody>
          <a:bodyPr>
            <a:noAutofit/>
          </a:bodyPr>
          <a:lstStyle/>
          <a:p>
            <a:r>
              <a:rPr lang="en-US" sz="1800" dirty="0"/>
              <a:t>// Java program to illustrate enhanced for loop</a:t>
            </a:r>
          </a:p>
          <a:p>
            <a:r>
              <a:rPr lang="en-US" sz="1800" dirty="0">
                <a:solidFill>
                  <a:srgbClr val="00B0F0"/>
                </a:solidFill>
              </a:rPr>
              <a:t>public class </a:t>
            </a:r>
            <a:r>
              <a:rPr lang="en-US" sz="1800" dirty="0" err="1">
                <a:solidFill>
                  <a:srgbClr val="00B0F0"/>
                </a:solidFill>
              </a:rPr>
              <a:t>enhancedforloop</a:t>
            </a:r>
            <a:endParaRPr lang="en-US" sz="1800" dirty="0">
              <a:solidFill>
                <a:srgbClr val="00B0F0"/>
              </a:solidFill>
            </a:endParaRPr>
          </a:p>
          <a:p>
            <a:r>
              <a:rPr lang="en-US" sz="1800" dirty="0">
                <a:solidFill>
                  <a:srgbClr val="00B0F0"/>
                </a:solidFill>
              </a:rPr>
              <a:t>{</a:t>
            </a:r>
          </a:p>
          <a:p>
            <a:r>
              <a:rPr lang="en-US" sz="1800" dirty="0">
                <a:solidFill>
                  <a:srgbClr val="00B0F0"/>
                </a:solidFill>
              </a:rPr>
              <a:t>    public static void main(String </a:t>
            </a:r>
            <a:r>
              <a:rPr lang="en-US" sz="1800" dirty="0" err="1">
                <a:solidFill>
                  <a:srgbClr val="00B0F0"/>
                </a:solidFill>
              </a:rPr>
              <a:t>args</a:t>
            </a:r>
            <a:r>
              <a:rPr lang="en-US" sz="1800" dirty="0">
                <a:solidFill>
                  <a:srgbClr val="00B0F0"/>
                </a:solidFill>
              </a:rPr>
              <a:t>[])</a:t>
            </a:r>
          </a:p>
          <a:p>
            <a:r>
              <a:rPr lang="en-US" sz="1800" dirty="0">
                <a:solidFill>
                  <a:srgbClr val="00B0F0"/>
                </a:solidFill>
              </a:rPr>
              <a:t>    {</a:t>
            </a:r>
          </a:p>
          <a:p>
            <a:r>
              <a:rPr lang="en-US" sz="1800" dirty="0">
                <a:solidFill>
                  <a:srgbClr val="00B0F0"/>
                </a:solidFill>
              </a:rPr>
              <a:t>        String array[] = {"Ron", "Harry", "</a:t>
            </a:r>
            <a:r>
              <a:rPr lang="en-US" sz="1800" dirty="0" err="1">
                <a:solidFill>
                  <a:srgbClr val="00B0F0"/>
                </a:solidFill>
              </a:rPr>
              <a:t>Hermoine</a:t>
            </a:r>
            <a:r>
              <a:rPr lang="en-US" sz="1800" dirty="0" smtClean="0">
                <a:solidFill>
                  <a:srgbClr val="00B0F0"/>
                </a:solidFill>
              </a:rPr>
              <a:t>"};</a:t>
            </a:r>
            <a:endParaRPr lang="en-US" sz="1800" dirty="0">
              <a:solidFill>
                <a:srgbClr val="00B0F0"/>
              </a:solidFill>
            </a:endParaRPr>
          </a:p>
          <a:p>
            <a:r>
              <a:rPr lang="en-US" sz="1800" dirty="0">
                <a:solidFill>
                  <a:srgbClr val="00B0F0"/>
                </a:solidFill>
              </a:rPr>
              <a:t>        //enhanced for loop</a:t>
            </a:r>
          </a:p>
          <a:p>
            <a:r>
              <a:rPr lang="en-US" sz="1800" dirty="0">
                <a:solidFill>
                  <a:srgbClr val="00B0F0"/>
                </a:solidFill>
              </a:rPr>
              <a:t>        for (String x:array)</a:t>
            </a:r>
          </a:p>
          <a:p>
            <a:r>
              <a:rPr lang="en-US" sz="1800" dirty="0">
                <a:solidFill>
                  <a:srgbClr val="00B0F0"/>
                </a:solidFill>
              </a:rPr>
              <a:t>        {</a:t>
            </a:r>
          </a:p>
          <a:p>
            <a:r>
              <a:rPr lang="en-US" sz="1800" dirty="0">
                <a:solidFill>
                  <a:srgbClr val="00B0F0"/>
                </a:solidFill>
              </a:rPr>
              <a:t>            </a:t>
            </a:r>
            <a:r>
              <a:rPr lang="en-US" sz="1800" dirty="0" err="1">
                <a:solidFill>
                  <a:srgbClr val="00B0F0"/>
                </a:solidFill>
              </a:rPr>
              <a:t>System.out.println</a:t>
            </a:r>
            <a:r>
              <a:rPr lang="en-US" sz="1800" dirty="0">
                <a:solidFill>
                  <a:srgbClr val="00B0F0"/>
                </a:solidFill>
              </a:rPr>
              <a:t>(x);</a:t>
            </a:r>
          </a:p>
          <a:p>
            <a:r>
              <a:rPr lang="en-US" sz="1800" dirty="0">
                <a:solidFill>
                  <a:srgbClr val="00B0F0"/>
                </a:solidFill>
              </a:rPr>
              <a:t>        }</a:t>
            </a:r>
          </a:p>
          <a:p>
            <a:r>
              <a:rPr lang="en-US" sz="1800" dirty="0" smtClean="0">
                <a:solidFill>
                  <a:srgbClr val="00B0F0"/>
                </a:solidFill>
              </a:rPr>
              <a:t>}</a:t>
            </a:r>
            <a:endParaRPr lang="en-US" sz="1800" dirty="0">
              <a:solidFill>
                <a:srgbClr val="00B0F0"/>
              </a:solidFill>
            </a:endParaRPr>
          </a:p>
          <a:p>
            <a:r>
              <a:rPr lang="en-US" sz="1800" dirty="0">
                <a:solidFill>
                  <a:srgbClr val="00B0F0"/>
                </a:solidFill>
              </a:rPr>
              <a:t>}</a:t>
            </a:r>
          </a:p>
        </p:txBody>
      </p:sp>
      <p:sp>
        <p:nvSpPr>
          <p:cNvPr id="4" name="Content Placeholder 3"/>
          <p:cNvSpPr>
            <a:spLocks noGrp="1"/>
          </p:cNvSpPr>
          <p:nvPr>
            <p:ph sz="half" idx="2"/>
          </p:nvPr>
        </p:nvSpPr>
        <p:spPr>
          <a:xfrm>
            <a:off x="6262331" y="1128451"/>
            <a:ext cx="5167669" cy="3698009"/>
          </a:xfrm>
          <a:ln>
            <a:solidFill>
              <a:schemeClr val="tx1"/>
            </a:solidFill>
          </a:ln>
        </p:spPr>
        <p:txBody>
          <a:bodyPr>
            <a:normAutofit fontScale="70000" lnSpcReduction="20000"/>
          </a:bodyPr>
          <a:lstStyle/>
          <a:p>
            <a:endParaRPr lang="en-US" dirty="0"/>
          </a:p>
          <a:p>
            <a:r>
              <a:rPr lang="en-US" sz="3600" dirty="0">
                <a:solidFill>
                  <a:srgbClr val="FFC000"/>
                </a:solidFill>
              </a:rPr>
              <a:t>        /* for loop for same function</a:t>
            </a:r>
          </a:p>
          <a:p>
            <a:r>
              <a:rPr lang="en-US" sz="3600" dirty="0">
                <a:solidFill>
                  <a:srgbClr val="FFC000"/>
                </a:solidFill>
              </a:rPr>
              <a:t>        for (</a:t>
            </a:r>
            <a:r>
              <a:rPr lang="en-US" sz="3600" dirty="0" err="1">
                <a:solidFill>
                  <a:srgbClr val="FFC000"/>
                </a:solidFill>
              </a:rPr>
              <a:t>int</a:t>
            </a:r>
            <a:r>
              <a:rPr lang="en-US" sz="3600" dirty="0">
                <a:solidFill>
                  <a:srgbClr val="FFC000"/>
                </a:solidFill>
              </a:rPr>
              <a:t> </a:t>
            </a:r>
            <a:r>
              <a:rPr lang="en-US" sz="3600" dirty="0" err="1">
                <a:solidFill>
                  <a:srgbClr val="FFC000"/>
                </a:solidFill>
              </a:rPr>
              <a:t>i</a:t>
            </a:r>
            <a:r>
              <a:rPr lang="en-US" sz="3600" dirty="0">
                <a:solidFill>
                  <a:srgbClr val="FFC000"/>
                </a:solidFill>
              </a:rPr>
              <a:t> = 0; </a:t>
            </a:r>
            <a:r>
              <a:rPr lang="en-US" sz="3600" dirty="0" err="1">
                <a:solidFill>
                  <a:srgbClr val="FFC000"/>
                </a:solidFill>
              </a:rPr>
              <a:t>i</a:t>
            </a:r>
            <a:r>
              <a:rPr lang="en-US" sz="3600" dirty="0">
                <a:solidFill>
                  <a:srgbClr val="FFC000"/>
                </a:solidFill>
              </a:rPr>
              <a:t> &lt; </a:t>
            </a:r>
            <a:r>
              <a:rPr lang="en-US" sz="3600" dirty="0" err="1">
                <a:solidFill>
                  <a:srgbClr val="FFC000"/>
                </a:solidFill>
              </a:rPr>
              <a:t>array.length</a:t>
            </a:r>
            <a:r>
              <a:rPr lang="en-US" sz="3600" dirty="0">
                <a:solidFill>
                  <a:srgbClr val="FFC000"/>
                </a:solidFill>
              </a:rPr>
              <a:t>; </a:t>
            </a:r>
            <a:r>
              <a:rPr lang="en-US" sz="3600" dirty="0" err="1">
                <a:solidFill>
                  <a:srgbClr val="FFC000"/>
                </a:solidFill>
              </a:rPr>
              <a:t>i</a:t>
            </a:r>
            <a:r>
              <a:rPr lang="en-US" sz="3600" dirty="0">
                <a:solidFill>
                  <a:srgbClr val="FFC000"/>
                </a:solidFill>
              </a:rPr>
              <a:t>++)</a:t>
            </a:r>
          </a:p>
          <a:p>
            <a:r>
              <a:rPr lang="en-US" sz="3600" dirty="0">
                <a:solidFill>
                  <a:srgbClr val="FFC000"/>
                </a:solidFill>
              </a:rPr>
              <a:t>        {</a:t>
            </a:r>
          </a:p>
          <a:p>
            <a:r>
              <a:rPr lang="en-US" sz="3600" dirty="0">
                <a:solidFill>
                  <a:srgbClr val="FFC000"/>
                </a:solidFill>
              </a:rPr>
              <a:t>            </a:t>
            </a:r>
            <a:r>
              <a:rPr lang="en-US" sz="3600" dirty="0" err="1">
                <a:solidFill>
                  <a:srgbClr val="FFC000"/>
                </a:solidFill>
              </a:rPr>
              <a:t>System.out.println</a:t>
            </a:r>
            <a:r>
              <a:rPr lang="en-US" sz="3600" dirty="0">
                <a:solidFill>
                  <a:srgbClr val="FFC000"/>
                </a:solidFill>
              </a:rPr>
              <a:t>(array[</a:t>
            </a:r>
            <a:r>
              <a:rPr lang="en-US" sz="3600" dirty="0" err="1">
                <a:solidFill>
                  <a:srgbClr val="FFC000"/>
                </a:solidFill>
              </a:rPr>
              <a:t>i</a:t>
            </a:r>
            <a:r>
              <a:rPr lang="en-US" sz="3600" dirty="0">
                <a:solidFill>
                  <a:srgbClr val="FFC000"/>
                </a:solidFill>
              </a:rPr>
              <a:t>]);</a:t>
            </a:r>
          </a:p>
          <a:p>
            <a:r>
              <a:rPr lang="en-US" sz="3600" dirty="0">
                <a:solidFill>
                  <a:srgbClr val="FFC000"/>
                </a:solidFill>
              </a:rPr>
              <a:t>        }</a:t>
            </a:r>
          </a:p>
          <a:p>
            <a:r>
              <a:rPr lang="en-US" sz="3600" dirty="0">
                <a:solidFill>
                  <a:srgbClr val="FFC000"/>
                </a:solidFill>
              </a:rPr>
              <a:t>        */</a:t>
            </a:r>
          </a:p>
          <a:p>
            <a:endParaRPr lang="en-US" dirty="0"/>
          </a:p>
        </p:txBody>
      </p:sp>
    </p:spTree>
    <p:extLst>
      <p:ext uri="{BB962C8B-B14F-4D97-AF65-F5344CB8AC3E}">
        <p14:creationId xmlns:p14="http://schemas.microsoft.com/office/powerpoint/2010/main" val="2808124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Pitfalls of </a:t>
            </a:r>
            <a:r>
              <a:rPr lang="en-US" b="1" dirty="0" smtClean="0"/>
              <a:t>Loops- </a:t>
            </a:r>
            <a:r>
              <a:rPr lang="en-US" sz="5400" dirty="0"/>
              <a:t>Infinite loop: </a:t>
            </a:r>
            <a:endParaRPr lang="en-US" dirty="0"/>
          </a:p>
        </p:txBody>
      </p:sp>
      <p:sp>
        <p:nvSpPr>
          <p:cNvPr id="3" name="Content Placeholder 2"/>
          <p:cNvSpPr>
            <a:spLocks noGrp="1"/>
          </p:cNvSpPr>
          <p:nvPr>
            <p:ph sz="half" idx="1"/>
          </p:nvPr>
        </p:nvSpPr>
        <p:spPr>
          <a:xfrm>
            <a:off x="1257300" y="1302327"/>
            <a:ext cx="4800600" cy="5320146"/>
          </a:xfrm>
        </p:spPr>
        <p:txBody>
          <a:bodyPr>
            <a:noAutofit/>
          </a:bodyPr>
          <a:lstStyle/>
          <a:p>
            <a:r>
              <a:rPr lang="en-US" sz="1600" dirty="0" smtClean="0"/>
              <a:t>One </a:t>
            </a:r>
            <a:r>
              <a:rPr lang="en-US" sz="1600" dirty="0"/>
              <a:t>of the most common mistakes while implementing any sort of looping is that that it may not ever exit, that is the loop runs for infinite time. This happens when the condition fails for some reason.</a:t>
            </a:r>
          </a:p>
          <a:p>
            <a:r>
              <a:rPr lang="en-US" sz="1600" dirty="0"/>
              <a:t>Examples:</a:t>
            </a:r>
          </a:p>
          <a:p>
            <a:r>
              <a:rPr lang="en-US" sz="1600" dirty="0">
                <a:solidFill>
                  <a:srgbClr val="00B0F0"/>
                </a:solidFill>
              </a:rPr>
              <a:t>//Java program to illustrate various pitfalls.</a:t>
            </a:r>
          </a:p>
          <a:p>
            <a:r>
              <a:rPr lang="en-US" sz="1600" dirty="0">
                <a:solidFill>
                  <a:srgbClr val="00B0F0"/>
                </a:solidFill>
              </a:rPr>
              <a:t>public class </a:t>
            </a:r>
            <a:r>
              <a:rPr lang="en-US" sz="1600" dirty="0" err="1" smtClean="0">
                <a:solidFill>
                  <a:srgbClr val="00B0F0"/>
                </a:solidFill>
              </a:rPr>
              <a:t>LooppitfallsDemo</a:t>
            </a:r>
            <a:r>
              <a:rPr lang="en-US" sz="1600" dirty="0" smtClean="0">
                <a:solidFill>
                  <a:srgbClr val="00B0F0"/>
                </a:solidFill>
              </a:rPr>
              <a:t> {</a:t>
            </a:r>
            <a:endParaRPr lang="en-US" sz="1600" dirty="0">
              <a:solidFill>
                <a:srgbClr val="00B0F0"/>
              </a:solidFill>
            </a:endParaRPr>
          </a:p>
          <a:p>
            <a:r>
              <a:rPr lang="en-US" sz="1600" dirty="0">
                <a:solidFill>
                  <a:srgbClr val="00B0F0"/>
                </a:solidFill>
              </a:rPr>
              <a:t>    public static void main(String[] </a:t>
            </a:r>
            <a:r>
              <a:rPr lang="en-US" sz="1600" dirty="0" err="1">
                <a:solidFill>
                  <a:srgbClr val="00B0F0"/>
                </a:solidFill>
              </a:rPr>
              <a:t>args</a:t>
            </a:r>
            <a:r>
              <a:rPr lang="en-US" sz="1600" dirty="0" smtClean="0">
                <a:solidFill>
                  <a:srgbClr val="00B0F0"/>
                </a:solidFill>
              </a:rPr>
              <a:t>) {</a:t>
            </a:r>
            <a:endParaRPr lang="en-US" sz="1600" dirty="0">
              <a:solidFill>
                <a:srgbClr val="00B0F0"/>
              </a:solidFill>
            </a:endParaRPr>
          </a:p>
          <a:p>
            <a:r>
              <a:rPr lang="en-US" sz="1600" dirty="0">
                <a:solidFill>
                  <a:srgbClr val="00B0F0"/>
                </a:solidFill>
              </a:rPr>
              <a:t>        // infinite loop because condition is not apt</a:t>
            </a:r>
          </a:p>
          <a:p>
            <a:r>
              <a:rPr lang="en-US" sz="1600" dirty="0">
                <a:solidFill>
                  <a:srgbClr val="00B0F0"/>
                </a:solidFill>
              </a:rPr>
              <a:t>        // condition should have been </a:t>
            </a:r>
            <a:r>
              <a:rPr lang="en-US" sz="1600" dirty="0" err="1">
                <a:solidFill>
                  <a:srgbClr val="00B0F0"/>
                </a:solidFill>
              </a:rPr>
              <a:t>i</a:t>
            </a:r>
            <a:r>
              <a:rPr lang="en-US" sz="1600" dirty="0">
                <a:solidFill>
                  <a:srgbClr val="00B0F0"/>
                </a:solidFill>
              </a:rPr>
              <a:t>&gt;0.</a:t>
            </a:r>
          </a:p>
          <a:p>
            <a:r>
              <a:rPr lang="en-US" sz="1600" dirty="0">
                <a:solidFill>
                  <a:srgbClr val="00B0F0"/>
                </a:solidFill>
              </a:rPr>
              <a:t>        for (</a:t>
            </a:r>
            <a:r>
              <a:rPr lang="en-US" sz="1600" dirty="0" err="1">
                <a:solidFill>
                  <a:srgbClr val="00B0F0"/>
                </a:solidFill>
              </a:rPr>
              <a:t>int</a:t>
            </a:r>
            <a:r>
              <a:rPr lang="en-US" sz="1600" dirty="0">
                <a:solidFill>
                  <a:srgbClr val="00B0F0"/>
                </a:solidFill>
              </a:rPr>
              <a:t> </a:t>
            </a:r>
            <a:r>
              <a:rPr lang="en-US" sz="1600" dirty="0" err="1">
                <a:solidFill>
                  <a:srgbClr val="00B0F0"/>
                </a:solidFill>
              </a:rPr>
              <a:t>i</a:t>
            </a:r>
            <a:r>
              <a:rPr lang="en-US" sz="1600" dirty="0">
                <a:solidFill>
                  <a:srgbClr val="00B0F0"/>
                </a:solidFill>
              </a:rPr>
              <a:t> = 5; </a:t>
            </a:r>
            <a:r>
              <a:rPr lang="en-US" sz="1600" dirty="0" err="1">
                <a:solidFill>
                  <a:srgbClr val="00B0F0"/>
                </a:solidFill>
              </a:rPr>
              <a:t>i</a:t>
            </a:r>
            <a:r>
              <a:rPr lang="en-US" sz="1600" dirty="0">
                <a:solidFill>
                  <a:srgbClr val="00B0F0"/>
                </a:solidFill>
              </a:rPr>
              <a:t> != 0; </a:t>
            </a:r>
            <a:r>
              <a:rPr lang="en-US" sz="1600" dirty="0" err="1">
                <a:solidFill>
                  <a:srgbClr val="00B0F0"/>
                </a:solidFill>
              </a:rPr>
              <a:t>i</a:t>
            </a:r>
            <a:r>
              <a:rPr lang="en-US" sz="1600" dirty="0">
                <a:solidFill>
                  <a:srgbClr val="00B0F0"/>
                </a:solidFill>
              </a:rPr>
              <a:t> -= 2)</a:t>
            </a:r>
          </a:p>
          <a:p>
            <a:r>
              <a:rPr lang="en-US" sz="1600" dirty="0">
                <a:solidFill>
                  <a:srgbClr val="00B0F0"/>
                </a:solidFill>
              </a:rPr>
              <a:t>        {</a:t>
            </a:r>
          </a:p>
          <a:p>
            <a:r>
              <a:rPr lang="en-US" sz="1600" dirty="0">
                <a:solidFill>
                  <a:srgbClr val="00B0F0"/>
                </a:solidFill>
              </a:rPr>
              <a:t>            </a:t>
            </a:r>
            <a:r>
              <a:rPr lang="en-US" sz="1600" dirty="0" err="1">
                <a:solidFill>
                  <a:srgbClr val="00B0F0"/>
                </a:solidFill>
              </a:rPr>
              <a:t>System.out.println</a:t>
            </a:r>
            <a:r>
              <a:rPr lang="en-US" sz="1600" dirty="0">
                <a:solidFill>
                  <a:srgbClr val="00B0F0"/>
                </a:solidFill>
              </a:rPr>
              <a:t>(</a:t>
            </a:r>
            <a:r>
              <a:rPr lang="en-US" sz="1600" dirty="0" err="1">
                <a:solidFill>
                  <a:srgbClr val="00B0F0"/>
                </a:solidFill>
              </a:rPr>
              <a:t>i</a:t>
            </a:r>
            <a:r>
              <a:rPr lang="en-US" sz="1600" dirty="0">
                <a:solidFill>
                  <a:srgbClr val="00B0F0"/>
                </a:solidFill>
              </a:rPr>
              <a:t>);</a:t>
            </a:r>
          </a:p>
          <a:p>
            <a:r>
              <a:rPr lang="en-US" sz="1600" dirty="0">
                <a:solidFill>
                  <a:srgbClr val="00B0F0"/>
                </a:solidFill>
              </a:rPr>
              <a:t>        </a:t>
            </a:r>
            <a:r>
              <a:rPr lang="en-US" sz="1600" dirty="0" smtClean="0">
                <a:solidFill>
                  <a:srgbClr val="00B0F0"/>
                </a:solidFill>
              </a:rPr>
              <a:t>}</a:t>
            </a:r>
            <a:endParaRPr lang="en-US" sz="1600" dirty="0">
              <a:solidFill>
                <a:srgbClr val="00B0F0"/>
              </a:solidFill>
            </a:endParaRPr>
          </a:p>
        </p:txBody>
      </p:sp>
      <p:sp>
        <p:nvSpPr>
          <p:cNvPr id="4" name="Content Placeholder 3"/>
          <p:cNvSpPr>
            <a:spLocks noGrp="1"/>
          </p:cNvSpPr>
          <p:nvPr>
            <p:ph sz="half" idx="2"/>
          </p:nvPr>
        </p:nvSpPr>
        <p:spPr>
          <a:xfrm>
            <a:off x="6647796" y="1440873"/>
            <a:ext cx="4800600" cy="4464627"/>
          </a:xfrm>
        </p:spPr>
        <p:txBody>
          <a:bodyPr>
            <a:normAutofit lnSpcReduction="10000"/>
          </a:bodyPr>
          <a:lstStyle/>
          <a:p>
            <a:r>
              <a:rPr lang="en-US" dirty="0"/>
              <a:t> </a:t>
            </a:r>
            <a:r>
              <a:rPr lang="en-US" dirty="0" smtClean="0">
                <a:solidFill>
                  <a:srgbClr val="00B050"/>
                </a:solidFill>
              </a:rPr>
              <a:t>Add these code below Left part</a:t>
            </a:r>
          </a:p>
          <a:p>
            <a:r>
              <a:rPr lang="en-US" dirty="0" err="1" smtClean="0">
                <a:solidFill>
                  <a:srgbClr val="00B0F0"/>
                </a:solidFill>
              </a:rPr>
              <a:t>int</a:t>
            </a:r>
            <a:r>
              <a:rPr lang="en-US" dirty="0" smtClean="0">
                <a:solidFill>
                  <a:srgbClr val="00B0F0"/>
                </a:solidFill>
              </a:rPr>
              <a:t> </a:t>
            </a:r>
            <a:r>
              <a:rPr lang="en-US" dirty="0">
                <a:solidFill>
                  <a:srgbClr val="00B0F0"/>
                </a:solidFill>
              </a:rPr>
              <a:t>x = 5;</a:t>
            </a:r>
          </a:p>
          <a:p>
            <a:r>
              <a:rPr lang="en-US" dirty="0">
                <a:solidFill>
                  <a:srgbClr val="00B0F0"/>
                </a:solidFill>
              </a:rPr>
              <a:t>        // infinite loop because update statement</a:t>
            </a:r>
          </a:p>
          <a:p>
            <a:r>
              <a:rPr lang="en-US" dirty="0">
                <a:solidFill>
                  <a:srgbClr val="00B0F0"/>
                </a:solidFill>
              </a:rPr>
              <a:t>        // is not provided.</a:t>
            </a:r>
          </a:p>
          <a:p>
            <a:r>
              <a:rPr lang="en-US" dirty="0">
                <a:solidFill>
                  <a:srgbClr val="00B0F0"/>
                </a:solidFill>
              </a:rPr>
              <a:t>        while (x == 5)</a:t>
            </a:r>
          </a:p>
          <a:p>
            <a:r>
              <a:rPr lang="en-US" dirty="0">
                <a:solidFill>
                  <a:srgbClr val="00B0F0"/>
                </a:solidFill>
              </a:rPr>
              <a:t>        {</a:t>
            </a:r>
          </a:p>
          <a:p>
            <a:r>
              <a:rPr lang="en-US" dirty="0">
                <a:solidFill>
                  <a:srgbClr val="00B0F0"/>
                </a:solidFill>
              </a:rPr>
              <a:t>            </a:t>
            </a:r>
            <a:r>
              <a:rPr lang="en-US" dirty="0" err="1">
                <a:solidFill>
                  <a:srgbClr val="00B0F0"/>
                </a:solidFill>
              </a:rPr>
              <a:t>System.out.println</a:t>
            </a:r>
            <a:r>
              <a:rPr lang="en-US" dirty="0">
                <a:solidFill>
                  <a:srgbClr val="00B0F0"/>
                </a:solidFill>
              </a:rPr>
              <a:t>("In the loop");</a:t>
            </a:r>
          </a:p>
          <a:p>
            <a:r>
              <a:rPr lang="en-US" dirty="0">
                <a:solidFill>
                  <a:srgbClr val="00B0F0"/>
                </a:solidFill>
              </a:rPr>
              <a:t>        }</a:t>
            </a:r>
          </a:p>
          <a:p>
            <a:r>
              <a:rPr lang="en-US" dirty="0">
                <a:solidFill>
                  <a:srgbClr val="00B0F0"/>
                </a:solidFill>
              </a:rPr>
              <a:t>    }</a:t>
            </a:r>
          </a:p>
          <a:p>
            <a:r>
              <a:rPr lang="en-US" dirty="0">
                <a:solidFill>
                  <a:srgbClr val="00B0F0"/>
                </a:solidFill>
              </a:rPr>
              <a:t>}</a:t>
            </a:r>
          </a:p>
        </p:txBody>
      </p:sp>
    </p:spTree>
    <p:extLst>
      <p:ext uri="{BB962C8B-B14F-4D97-AF65-F5344CB8AC3E}">
        <p14:creationId xmlns:p14="http://schemas.microsoft.com/office/powerpoint/2010/main" val="3161456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dirty="0"/>
              <a:t>Another pitfall is that you might be adding something into you collection object through loop and you can run out of memory. If you try and execute the below program, after some time, out of memory exception will be thrown.</a:t>
            </a:r>
            <a:r>
              <a:rPr lang="en-US" dirty="0"/>
              <a:t/>
            </a:r>
            <a:br>
              <a:rPr lang="en-US" dirty="0"/>
            </a:br>
            <a:endParaRPr lang="en-US" dirty="0"/>
          </a:p>
        </p:txBody>
      </p:sp>
      <p:sp>
        <p:nvSpPr>
          <p:cNvPr id="3" name="Content Placeholder 2"/>
          <p:cNvSpPr>
            <a:spLocks noGrp="1"/>
          </p:cNvSpPr>
          <p:nvPr>
            <p:ph idx="1"/>
          </p:nvPr>
        </p:nvSpPr>
        <p:spPr>
          <a:xfrm>
            <a:off x="1251678" y="1948873"/>
            <a:ext cx="10178322" cy="4553527"/>
          </a:xfrm>
        </p:spPr>
        <p:txBody>
          <a:bodyPr>
            <a:normAutofit fontScale="92500" lnSpcReduction="20000"/>
          </a:bodyPr>
          <a:lstStyle/>
          <a:p>
            <a:r>
              <a:rPr lang="en-US" dirty="0" smtClean="0"/>
              <a:t>//</a:t>
            </a:r>
            <a:r>
              <a:rPr lang="en-US" dirty="0"/>
              <a:t>Java program for out of memory exception.</a:t>
            </a:r>
          </a:p>
          <a:p>
            <a:r>
              <a:rPr lang="en-US" dirty="0"/>
              <a:t>import </a:t>
            </a:r>
            <a:r>
              <a:rPr lang="en-US" dirty="0" err="1"/>
              <a:t>java.util.ArrayList</a:t>
            </a:r>
            <a:r>
              <a:rPr lang="en-US" dirty="0"/>
              <a:t>;</a:t>
            </a:r>
          </a:p>
          <a:p>
            <a:r>
              <a:rPr lang="en-US" dirty="0">
                <a:solidFill>
                  <a:srgbClr val="00B0F0"/>
                </a:solidFill>
              </a:rPr>
              <a:t>public class Integer1</a:t>
            </a:r>
          </a:p>
          <a:p>
            <a:r>
              <a:rPr lang="en-US" dirty="0">
                <a:solidFill>
                  <a:srgbClr val="00B0F0"/>
                </a:solidFill>
              </a:rPr>
              <a:t>{</a:t>
            </a:r>
          </a:p>
          <a:p>
            <a:r>
              <a:rPr lang="en-US" dirty="0">
                <a:solidFill>
                  <a:srgbClr val="00B0F0"/>
                </a:solidFill>
              </a:rPr>
              <a:t>    public static void main(String[] </a:t>
            </a:r>
            <a:r>
              <a:rPr lang="en-US" dirty="0" err="1">
                <a:solidFill>
                  <a:srgbClr val="00B0F0"/>
                </a:solidFill>
              </a:rPr>
              <a:t>args</a:t>
            </a:r>
            <a:r>
              <a:rPr lang="en-US" dirty="0">
                <a:solidFill>
                  <a:srgbClr val="00B0F0"/>
                </a:solidFill>
              </a:rPr>
              <a:t>)</a:t>
            </a:r>
          </a:p>
          <a:p>
            <a:r>
              <a:rPr lang="en-US" dirty="0">
                <a:solidFill>
                  <a:srgbClr val="00B0F0"/>
                </a:solidFill>
              </a:rPr>
              <a:t>    {</a:t>
            </a:r>
          </a:p>
          <a:p>
            <a:r>
              <a:rPr lang="en-US" dirty="0">
                <a:solidFill>
                  <a:srgbClr val="00B0F0"/>
                </a:solidFill>
              </a:rPr>
              <a:t>        </a:t>
            </a:r>
            <a:r>
              <a:rPr lang="en-US" dirty="0" err="1">
                <a:solidFill>
                  <a:srgbClr val="00B0F0"/>
                </a:solidFill>
              </a:rPr>
              <a:t>ArrayList</a:t>
            </a:r>
            <a:r>
              <a:rPr lang="en-US" dirty="0">
                <a:solidFill>
                  <a:srgbClr val="00B0F0"/>
                </a:solidFill>
              </a:rPr>
              <a:t>&lt;Integer&gt; </a:t>
            </a:r>
            <a:r>
              <a:rPr lang="en-US" dirty="0" err="1">
                <a:solidFill>
                  <a:srgbClr val="00B0F0"/>
                </a:solidFill>
              </a:rPr>
              <a:t>ar</a:t>
            </a:r>
            <a:r>
              <a:rPr lang="en-US" dirty="0">
                <a:solidFill>
                  <a:srgbClr val="00B0F0"/>
                </a:solidFill>
              </a:rPr>
              <a:t> = new </a:t>
            </a:r>
            <a:r>
              <a:rPr lang="en-US" dirty="0" err="1">
                <a:solidFill>
                  <a:srgbClr val="00B0F0"/>
                </a:solidFill>
              </a:rPr>
              <a:t>ArrayList</a:t>
            </a:r>
            <a:r>
              <a:rPr lang="en-US" dirty="0">
                <a:solidFill>
                  <a:srgbClr val="00B0F0"/>
                </a:solidFill>
              </a:rPr>
              <a:t>&lt;&gt;();</a:t>
            </a:r>
          </a:p>
          <a:p>
            <a:r>
              <a:rPr lang="en-US" dirty="0">
                <a:solidFill>
                  <a:srgbClr val="00B0F0"/>
                </a:solidFill>
              </a:rPr>
              <a:t>        for (</a:t>
            </a:r>
            <a:r>
              <a:rPr lang="en-US" dirty="0" err="1">
                <a:solidFill>
                  <a:srgbClr val="00B0F0"/>
                </a:solidFill>
              </a:rPr>
              <a:t>int</a:t>
            </a:r>
            <a:r>
              <a:rPr lang="en-US" dirty="0">
                <a:solidFill>
                  <a:srgbClr val="00B0F0"/>
                </a:solidFill>
              </a:rPr>
              <a:t> </a:t>
            </a:r>
            <a:r>
              <a:rPr lang="en-US" dirty="0" err="1">
                <a:solidFill>
                  <a:srgbClr val="00B0F0"/>
                </a:solidFill>
              </a:rPr>
              <a:t>i</a:t>
            </a:r>
            <a:r>
              <a:rPr lang="en-US" dirty="0">
                <a:solidFill>
                  <a:srgbClr val="00B0F0"/>
                </a:solidFill>
              </a:rPr>
              <a:t> = 0; </a:t>
            </a:r>
            <a:r>
              <a:rPr lang="en-US" dirty="0" err="1">
                <a:solidFill>
                  <a:srgbClr val="00B0F0"/>
                </a:solidFill>
              </a:rPr>
              <a:t>i</a:t>
            </a:r>
            <a:r>
              <a:rPr lang="en-US" dirty="0">
                <a:solidFill>
                  <a:srgbClr val="00B0F0"/>
                </a:solidFill>
              </a:rPr>
              <a:t> &lt; </a:t>
            </a:r>
            <a:r>
              <a:rPr lang="en-US" dirty="0" err="1">
                <a:solidFill>
                  <a:srgbClr val="00B0F0"/>
                </a:solidFill>
              </a:rPr>
              <a:t>Integer.MAX_VALUE</a:t>
            </a:r>
            <a:r>
              <a:rPr lang="en-US" dirty="0">
                <a:solidFill>
                  <a:srgbClr val="00B0F0"/>
                </a:solidFill>
              </a:rPr>
              <a:t>; </a:t>
            </a:r>
            <a:r>
              <a:rPr lang="en-US" dirty="0" err="1">
                <a:solidFill>
                  <a:srgbClr val="00B0F0"/>
                </a:solidFill>
              </a:rPr>
              <a:t>i</a:t>
            </a:r>
            <a:r>
              <a:rPr lang="en-US" dirty="0">
                <a:solidFill>
                  <a:srgbClr val="00B0F0"/>
                </a:solidFill>
              </a:rPr>
              <a:t>++)</a:t>
            </a:r>
          </a:p>
          <a:p>
            <a:r>
              <a:rPr lang="en-US" dirty="0">
                <a:solidFill>
                  <a:srgbClr val="00B0F0"/>
                </a:solidFill>
              </a:rPr>
              <a:t>        {</a:t>
            </a:r>
          </a:p>
          <a:p>
            <a:r>
              <a:rPr lang="en-US" dirty="0">
                <a:solidFill>
                  <a:srgbClr val="00B0F0"/>
                </a:solidFill>
              </a:rPr>
              <a:t>            </a:t>
            </a:r>
            <a:r>
              <a:rPr lang="en-US" dirty="0" err="1">
                <a:solidFill>
                  <a:srgbClr val="00B0F0"/>
                </a:solidFill>
              </a:rPr>
              <a:t>ar.add</a:t>
            </a:r>
            <a:r>
              <a:rPr lang="en-US" dirty="0">
                <a:solidFill>
                  <a:srgbClr val="00B0F0"/>
                </a:solidFill>
              </a:rPr>
              <a:t>(</a:t>
            </a:r>
            <a:r>
              <a:rPr lang="en-US" dirty="0" err="1">
                <a:solidFill>
                  <a:srgbClr val="00B0F0"/>
                </a:solidFill>
              </a:rPr>
              <a:t>i</a:t>
            </a:r>
            <a:r>
              <a:rPr lang="en-US" dirty="0">
                <a:solidFill>
                  <a:srgbClr val="00B0F0"/>
                </a:solidFill>
              </a:rPr>
              <a:t>);</a:t>
            </a:r>
          </a:p>
          <a:p>
            <a:r>
              <a:rPr lang="en-US" dirty="0">
                <a:solidFill>
                  <a:srgbClr val="00B0F0"/>
                </a:solidFill>
              </a:rPr>
              <a:t>        }</a:t>
            </a:r>
          </a:p>
          <a:p>
            <a:r>
              <a:rPr lang="en-US" dirty="0">
                <a:solidFill>
                  <a:srgbClr val="00B0F0"/>
                </a:solidFill>
              </a:rPr>
              <a:t>    }</a:t>
            </a:r>
          </a:p>
          <a:p>
            <a:r>
              <a:rPr lang="en-US" dirty="0">
                <a:solidFill>
                  <a:srgbClr val="00B0F0"/>
                </a:solidFill>
              </a:rPr>
              <a:t>}</a:t>
            </a:r>
          </a:p>
        </p:txBody>
      </p:sp>
    </p:spTree>
    <p:extLst>
      <p:ext uri="{BB962C8B-B14F-4D97-AF65-F5344CB8AC3E}">
        <p14:creationId xmlns:p14="http://schemas.microsoft.com/office/powerpoint/2010/main" val="1915497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break out of </a:t>
            </a:r>
            <a:r>
              <a:rPr lang="en-US" dirty="0" smtClean="0"/>
              <a:t> any loop in java</a:t>
            </a:r>
            <a:endParaRPr lang="en-US" dirty="0"/>
          </a:p>
        </p:txBody>
      </p:sp>
      <p:sp>
        <p:nvSpPr>
          <p:cNvPr id="3" name="Content Placeholder 2"/>
          <p:cNvSpPr>
            <a:spLocks noGrp="1"/>
          </p:cNvSpPr>
          <p:nvPr>
            <p:ph idx="1"/>
          </p:nvPr>
        </p:nvSpPr>
        <p:spPr/>
        <p:txBody>
          <a:bodyPr/>
          <a:lstStyle/>
          <a:p>
            <a:r>
              <a:rPr lang="en-US" dirty="0" smtClean="0"/>
              <a:t>Use the word - break</a:t>
            </a:r>
            <a:endParaRPr lang="en-US" dirty="0"/>
          </a:p>
        </p:txBody>
      </p:sp>
    </p:spTree>
    <p:extLst>
      <p:ext uri="{BB962C8B-B14F-4D97-AF65-F5344CB8AC3E}">
        <p14:creationId xmlns:p14="http://schemas.microsoft.com/office/powerpoint/2010/main" val="2438752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statement</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1374" y="1345587"/>
            <a:ext cx="10741547" cy="493514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450164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Enum Types</a:t>
            </a:r>
            <a:r>
              <a:rPr lang="en-US" dirty="0"/>
              <a:t/>
            </a:r>
            <a:br>
              <a:rPr lang="en-US" dirty="0"/>
            </a:br>
            <a:endParaRPr lang="en-US" dirty="0"/>
          </a:p>
        </p:txBody>
      </p:sp>
      <p:sp>
        <p:nvSpPr>
          <p:cNvPr id="3" name="Content Placeholder 2"/>
          <p:cNvSpPr>
            <a:spLocks noGrp="1"/>
          </p:cNvSpPr>
          <p:nvPr>
            <p:ph idx="1"/>
          </p:nvPr>
        </p:nvSpPr>
        <p:spPr>
          <a:xfrm>
            <a:off x="1251678" y="1542473"/>
            <a:ext cx="10178322" cy="4337119"/>
          </a:xfrm>
        </p:spPr>
        <p:txBody>
          <a:bodyPr>
            <a:normAutofit/>
          </a:bodyPr>
          <a:lstStyle/>
          <a:p>
            <a:r>
              <a:rPr lang="en-US" dirty="0"/>
              <a:t>An </a:t>
            </a:r>
            <a:r>
              <a:rPr lang="en-US" i="1" dirty="0" err="1"/>
              <a:t>enum</a:t>
            </a:r>
            <a:r>
              <a:rPr lang="en-US" i="1" dirty="0"/>
              <a:t> type</a:t>
            </a:r>
            <a:r>
              <a:rPr lang="en-US" dirty="0"/>
              <a:t> is a special data type </a:t>
            </a:r>
            <a:endParaRPr lang="en-US" dirty="0" smtClean="0"/>
          </a:p>
          <a:p>
            <a:r>
              <a:rPr lang="en-US" dirty="0" smtClean="0"/>
              <a:t>they </a:t>
            </a:r>
            <a:r>
              <a:rPr lang="en-US" dirty="0"/>
              <a:t>are </a:t>
            </a:r>
            <a:r>
              <a:rPr lang="en-US" dirty="0" smtClean="0"/>
              <a:t>constants</a:t>
            </a:r>
          </a:p>
          <a:p>
            <a:r>
              <a:rPr lang="en-US" dirty="0" err="1"/>
              <a:t>enum</a:t>
            </a:r>
            <a:r>
              <a:rPr lang="en-US" dirty="0"/>
              <a:t> type by using the </a:t>
            </a:r>
            <a:r>
              <a:rPr lang="en-US" dirty="0" err="1"/>
              <a:t>enum</a:t>
            </a:r>
            <a:r>
              <a:rPr lang="en-US" dirty="0"/>
              <a:t> keyword</a:t>
            </a:r>
            <a:endParaRPr lang="en-US" dirty="0" smtClean="0"/>
          </a:p>
          <a:p>
            <a:r>
              <a:rPr lang="en-US" dirty="0" smtClean="0"/>
              <a:t> </a:t>
            </a:r>
            <a:r>
              <a:rPr lang="en-US" dirty="0"/>
              <a:t>the names of an </a:t>
            </a:r>
            <a:r>
              <a:rPr lang="en-US" dirty="0" err="1"/>
              <a:t>enum</a:t>
            </a:r>
            <a:r>
              <a:rPr lang="en-US" dirty="0"/>
              <a:t> type's fields are in uppercase letters.</a:t>
            </a:r>
          </a:p>
          <a:p>
            <a:endParaRPr lang="en-US" dirty="0" smtClean="0"/>
          </a:p>
          <a:p>
            <a:r>
              <a:rPr lang="en-US" dirty="0" smtClean="0"/>
              <a:t>public </a:t>
            </a:r>
            <a:r>
              <a:rPr lang="en-US" dirty="0" err="1"/>
              <a:t>enum</a:t>
            </a:r>
            <a:r>
              <a:rPr lang="en-US" dirty="0"/>
              <a:t> Day {</a:t>
            </a:r>
          </a:p>
          <a:p>
            <a:r>
              <a:rPr lang="en-US" dirty="0"/>
              <a:t>     SUNDAY, MONDAY, TUESDAY, WEDNESDAY,</a:t>
            </a:r>
          </a:p>
          <a:p>
            <a:r>
              <a:rPr lang="en-US" dirty="0"/>
              <a:t>     THURSDAY, FRIDAY, SATURDAY</a:t>
            </a:r>
          </a:p>
          <a:p>
            <a:r>
              <a:rPr lang="en-US" dirty="0"/>
              <a:t> } </a:t>
            </a:r>
          </a:p>
          <a:p>
            <a:endParaRPr lang="en-US" dirty="0"/>
          </a:p>
        </p:txBody>
      </p:sp>
    </p:spTree>
    <p:extLst>
      <p:ext uri="{BB962C8B-B14F-4D97-AF65-F5344CB8AC3E}">
        <p14:creationId xmlns:p14="http://schemas.microsoft.com/office/powerpoint/2010/main" val="967745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1357746" y="397164"/>
            <a:ext cx="3611418" cy="2032000"/>
          </a:xfrm>
          <a:ln>
            <a:solidFill>
              <a:schemeClr val="tx1"/>
            </a:solidFill>
          </a:ln>
        </p:spPr>
        <p:txBody>
          <a:bodyPr>
            <a:noAutofit/>
          </a:bodyPr>
          <a:lstStyle/>
          <a:p>
            <a:r>
              <a:rPr lang="en-US" sz="1000" b="1" dirty="0">
                <a:solidFill>
                  <a:srgbClr val="00B0F0"/>
                </a:solidFill>
              </a:rPr>
              <a:t>public class </a:t>
            </a:r>
            <a:r>
              <a:rPr lang="en-US" sz="1000" b="1" dirty="0" err="1">
                <a:solidFill>
                  <a:srgbClr val="00B0F0"/>
                </a:solidFill>
              </a:rPr>
              <a:t>CheckEnum</a:t>
            </a:r>
            <a:r>
              <a:rPr lang="en-US" sz="1000" b="1" dirty="0">
                <a:solidFill>
                  <a:srgbClr val="00B0F0"/>
                </a:solidFill>
              </a:rPr>
              <a:t> {</a:t>
            </a:r>
          </a:p>
          <a:p>
            <a:endParaRPr lang="en-US" sz="1000" dirty="0">
              <a:solidFill>
                <a:srgbClr val="00B0F0"/>
              </a:solidFill>
            </a:endParaRPr>
          </a:p>
          <a:p>
            <a:r>
              <a:rPr lang="en-US" sz="1000" b="1" dirty="0">
                <a:solidFill>
                  <a:srgbClr val="00B0F0"/>
                </a:solidFill>
              </a:rPr>
              <a:t>public </a:t>
            </a:r>
            <a:r>
              <a:rPr lang="en-US" sz="1000" b="1" dirty="0" err="1">
                <a:solidFill>
                  <a:srgbClr val="00B0F0"/>
                </a:solidFill>
              </a:rPr>
              <a:t>enum</a:t>
            </a:r>
            <a:r>
              <a:rPr lang="en-US" sz="1000" b="1" dirty="0">
                <a:solidFill>
                  <a:srgbClr val="00B0F0"/>
                </a:solidFill>
              </a:rPr>
              <a:t> Day {</a:t>
            </a:r>
          </a:p>
          <a:p>
            <a:r>
              <a:rPr lang="en-US" sz="1000" dirty="0">
                <a:solidFill>
                  <a:srgbClr val="00B0F0"/>
                </a:solidFill>
              </a:rPr>
              <a:t>    </a:t>
            </a:r>
            <a:r>
              <a:rPr lang="en-US" sz="1000" b="1" i="1" dirty="0">
                <a:solidFill>
                  <a:srgbClr val="00B0F0"/>
                </a:solidFill>
              </a:rPr>
              <a:t>SUNDAY, MONDAY, TUESDAY, WEDNESDAY, </a:t>
            </a:r>
          </a:p>
          <a:p>
            <a:r>
              <a:rPr lang="en-US" sz="1000" dirty="0">
                <a:solidFill>
                  <a:srgbClr val="00B0F0"/>
                </a:solidFill>
              </a:rPr>
              <a:t>    </a:t>
            </a:r>
            <a:r>
              <a:rPr lang="en-US" sz="1000" b="1" i="1" dirty="0">
                <a:solidFill>
                  <a:srgbClr val="00B0F0"/>
                </a:solidFill>
              </a:rPr>
              <a:t>THURSDAY, FRIDAY, SATURDAY </a:t>
            </a:r>
          </a:p>
          <a:p>
            <a:r>
              <a:rPr lang="en-US" sz="1000" dirty="0">
                <a:solidFill>
                  <a:srgbClr val="00B0F0"/>
                </a:solidFill>
              </a:rPr>
              <a:t>}</a:t>
            </a:r>
          </a:p>
          <a:p>
            <a:endParaRPr lang="en-US" sz="1000" dirty="0"/>
          </a:p>
          <a:p>
            <a:endParaRPr lang="en-US" sz="1000" dirty="0"/>
          </a:p>
        </p:txBody>
      </p:sp>
      <p:sp>
        <p:nvSpPr>
          <p:cNvPr id="6" name="TextBox 5"/>
          <p:cNvSpPr txBox="1"/>
          <p:nvPr/>
        </p:nvSpPr>
        <p:spPr>
          <a:xfrm>
            <a:off x="4969164" y="397164"/>
            <a:ext cx="6493163" cy="5755422"/>
          </a:xfrm>
          <a:prstGeom prst="rect">
            <a:avLst/>
          </a:prstGeom>
          <a:noFill/>
          <a:ln>
            <a:solidFill>
              <a:schemeClr val="tx1"/>
            </a:solidFill>
          </a:ln>
        </p:spPr>
        <p:txBody>
          <a:bodyPr wrap="square" rtlCol="0">
            <a:spAutoFit/>
          </a:bodyPr>
          <a:lstStyle/>
          <a:p>
            <a:r>
              <a:rPr lang="en-US" sz="1400" dirty="0"/>
              <a:t> </a:t>
            </a:r>
            <a:r>
              <a:rPr lang="en-US" sz="1400" b="1" dirty="0">
                <a:solidFill>
                  <a:srgbClr val="00B0F0"/>
                </a:solidFill>
              </a:rPr>
              <a:t>public static void main(String[] </a:t>
            </a:r>
            <a:r>
              <a:rPr lang="en-US" sz="1400" b="1" dirty="0" err="1">
                <a:solidFill>
                  <a:srgbClr val="00B0F0"/>
                </a:solidFill>
              </a:rPr>
              <a:t>args</a:t>
            </a:r>
            <a:r>
              <a:rPr lang="en-US" sz="1400" b="1" dirty="0">
                <a:solidFill>
                  <a:srgbClr val="00B0F0"/>
                </a:solidFill>
              </a:rPr>
              <a:t>) {</a:t>
            </a:r>
          </a:p>
          <a:p>
            <a:endParaRPr lang="en-US" sz="1400" dirty="0">
              <a:solidFill>
                <a:srgbClr val="00B0F0"/>
              </a:solidFill>
            </a:endParaRPr>
          </a:p>
          <a:p>
            <a:r>
              <a:rPr lang="en-US" sz="1400" dirty="0">
                <a:solidFill>
                  <a:srgbClr val="00B0F0"/>
                </a:solidFill>
              </a:rPr>
              <a:t>Day </a:t>
            </a:r>
            <a:r>
              <a:rPr lang="en-US" sz="1400" dirty="0" err="1">
                <a:solidFill>
                  <a:srgbClr val="00B0F0"/>
                </a:solidFill>
              </a:rPr>
              <a:t>day</a:t>
            </a:r>
            <a:r>
              <a:rPr lang="en-US" sz="1400" dirty="0">
                <a:solidFill>
                  <a:srgbClr val="00B0F0"/>
                </a:solidFill>
              </a:rPr>
              <a:t> = </a:t>
            </a:r>
            <a:r>
              <a:rPr lang="en-US" sz="1400" b="1" dirty="0">
                <a:solidFill>
                  <a:srgbClr val="00B0F0"/>
                </a:solidFill>
              </a:rPr>
              <a:t>null;</a:t>
            </a:r>
          </a:p>
          <a:p>
            <a:r>
              <a:rPr lang="en-US" sz="1400" dirty="0">
                <a:solidFill>
                  <a:srgbClr val="00B0F0"/>
                </a:solidFill>
              </a:rPr>
              <a:t>day= </a:t>
            </a:r>
            <a:r>
              <a:rPr lang="en-US" sz="1400" dirty="0" err="1">
                <a:solidFill>
                  <a:srgbClr val="00B0F0"/>
                </a:solidFill>
              </a:rPr>
              <a:t>day.</a:t>
            </a:r>
            <a:r>
              <a:rPr lang="en-US" sz="1400" b="1" i="1" u="sng" dirty="0" err="1">
                <a:solidFill>
                  <a:srgbClr val="00B0F0"/>
                </a:solidFill>
              </a:rPr>
              <a:t>MONDAY</a:t>
            </a:r>
            <a:r>
              <a:rPr lang="en-US" sz="1400" b="1" i="1" u="sng" dirty="0">
                <a:solidFill>
                  <a:srgbClr val="00B0F0"/>
                </a:solidFill>
              </a:rPr>
              <a:t>;</a:t>
            </a:r>
          </a:p>
          <a:p>
            <a:endParaRPr lang="en-US" sz="1400" dirty="0">
              <a:solidFill>
                <a:srgbClr val="00B0F0"/>
              </a:solidFill>
            </a:endParaRPr>
          </a:p>
          <a:p>
            <a:r>
              <a:rPr lang="en-US" sz="1400" dirty="0">
                <a:solidFill>
                  <a:srgbClr val="00B0F0"/>
                </a:solidFill>
              </a:rPr>
              <a:t>        </a:t>
            </a:r>
            <a:r>
              <a:rPr lang="en-US" sz="1400" b="1" dirty="0">
                <a:solidFill>
                  <a:srgbClr val="00B0F0"/>
                </a:solidFill>
              </a:rPr>
              <a:t>switch (day) {</a:t>
            </a:r>
          </a:p>
          <a:p>
            <a:r>
              <a:rPr lang="en-US" sz="1400" dirty="0">
                <a:solidFill>
                  <a:srgbClr val="00B0F0"/>
                </a:solidFill>
              </a:rPr>
              <a:t>            </a:t>
            </a:r>
            <a:r>
              <a:rPr lang="en-US" sz="1400" b="1" dirty="0">
                <a:solidFill>
                  <a:srgbClr val="00B0F0"/>
                </a:solidFill>
              </a:rPr>
              <a:t>case </a:t>
            </a:r>
            <a:r>
              <a:rPr lang="en-US" sz="1400" b="1" i="1" dirty="0">
                <a:solidFill>
                  <a:srgbClr val="00B0F0"/>
                </a:solidFill>
              </a:rPr>
              <a:t>MONDAY: </a:t>
            </a:r>
          </a:p>
          <a:p>
            <a:r>
              <a:rPr lang="en-US" sz="1400" dirty="0">
                <a:solidFill>
                  <a:srgbClr val="00B0F0"/>
                </a:solidFill>
              </a:rPr>
              <a:t>                </a:t>
            </a:r>
            <a:r>
              <a:rPr lang="en-US" sz="1400" dirty="0" err="1">
                <a:solidFill>
                  <a:srgbClr val="00B0F0"/>
                </a:solidFill>
              </a:rPr>
              <a:t>System.</a:t>
            </a:r>
            <a:r>
              <a:rPr lang="en-US" sz="1400" b="1" i="1" dirty="0" err="1">
                <a:solidFill>
                  <a:srgbClr val="00B0F0"/>
                </a:solidFill>
              </a:rPr>
              <a:t>out.println</a:t>
            </a:r>
            <a:r>
              <a:rPr lang="en-US" sz="1400" b="1" i="1" dirty="0">
                <a:solidFill>
                  <a:srgbClr val="00B0F0"/>
                </a:solidFill>
              </a:rPr>
              <a:t>("Mondays are bad.");</a:t>
            </a:r>
          </a:p>
          <a:p>
            <a:r>
              <a:rPr lang="en-US" sz="1400" dirty="0">
                <a:solidFill>
                  <a:srgbClr val="00B0F0"/>
                </a:solidFill>
              </a:rPr>
              <a:t>                </a:t>
            </a:r>
            <a:r>
              <a:rPr lang="en-US" sz="1400" b="1" dirty="0">
                <a:solidFill>
                  <a:srgbClr val="00B0F0"/>
                </a:solidFill>
              </a:rPr>
              <a:t>break;</a:t>
            </a:r>
          </a:p>
          <a:p>
            <a:endParaRPr lang="en-US" sz="1400" dirty="0">
              <a:solidFill>
                <a:srgbClr val="00B0F0"/>
              </a:solidFill>
            </a:endParaRPr>
          </a:p>
          <a:p>
            <a:r>
              <a:rPr lang="en-US" sz="1400" dirty="0">
                <a:solidFill>
                  <a:srgbClr val="00B0F0"/>
                </a:solidFill>
              </a:rPr>
              <a:t>            </a:t>
            </a:r>
            <a:r>
              <a:rPr lang="en-US" sz="1400" b="1" dirty="0">
                <a:solidFill>
                  <a:srgbClr val="00B0F0"/>
                </a:solidFill>
              </a:rPr>
              <a:t>case </a:t>
            </a:r>
            <a:r>
              <a:rPr lang="en-US" sz="1400" b="1" i="1" dirty="0">
                <a:solidFill>
                  <a:srgbClr val="00B0F0"/>
                </a:solidFill>
              </a:rPr>
              <a:t>FRIDAY: </a:t>
            </a:r>
          </a:p>
          <a:p>
            <a:r>
              <a:rPr lang="en-US" sz="1400" dirty="0">
                <a:solidFill>
                  <a:srgbClr val="00B0F0"/>
                </a:solidFill>
              </a:rPr>
              <a:t>                </a:t>
            </a:r>
            <a:r>
              <a:rPr lang="en-US" sz="1400" dirty="0" err="1">
                <a:solidFill>
                  <a:srgbClr val="00B0F0"/>
                </a:solidFill>
              </a:rPr>
              <a:t>System.</a:t>
            </a:r>
            <a:r>
              <a:rPr lang="en-US" sz="1400" b="1" i="1" dirty="0" err="1">
                <a:solidFill>
                  <a:srgbClr val="00B0F0"/>
                </a:solidFill>
              </a:rPr>
              <a:t>out.println</a:t>
            </a:r>
            <a:r>
              <a:rPr lang="en-US" sz="1400" b="1" i="1" dirty="0">
                <a:solidFill>
                  <a:srgbClr val="00B0F0"/>
                </a:solidFill>
              </a:rPr>
              <a:t>("Fridays are better.");</a:t>
            </a:r>
          </a:p>
          <a:p>
            <a:r>
              <a:rPr lang="en-US" sz="1400" dirty="0">
                <a:solidFill>
                  <a:srgbClr val="00B0F0"/>
                </a:solidFill>
              </a:rPr>
              <a:t>                </a:t>
            </a:r>
            <a:r>
              <a:rPr lang="en-US" sz="1400" b="1" dirty="0">
                <a:solidFill>
                  <a:srgbClr val="00B0F0"/>
                </a:solidFill>
              </a:rPr>
              <a:t>break;</a:t>
            </a:r>
          </a:p>
          <a:p>
            <a:endParaRPr lang="en-US" sz="1400" dirty="0">
              <a:solidFill>
                <a:srgbClr val="00B0F0"/>
              </a:solidFill>
            </a:endParaRPr>
          </a:p>
          <a:p>
            <a:r>
              <a:rPr lang="en-US" sz="1400" dirty="0">
                <a:solidFill>
                  <a:srgbClr val="00B0F0"/>
                </a:solidFill>
              </a:rPr>
              <a:t>            </a:t>
            </a:r>
            <a:r>
              <a:rPr lang="en-US" sz="1400" b="1" dirty="0">
                <a:solidFill>
                  <a:srgbClr val="00B0F0"/>
                </a:solidFill>
              </a:rPr>
              <a:t>case </a:t>
            </a:r>
            <a:r>
              <a:rPr lang="en-US" sz="1400" b="1" i="1" dirty="0">
                <a:solidFill>
                  <a:srgbClr val="00B0F0"/>
                </a:solidFill>
              </a:rPr>
              <a:t>SATURDAY:</a:t>
            </a:r>
          </a:p>
          <a:p>
            <a:r>
              <a:rPr lang="en-US" sz="1400" dirty="0">
                <a:solidFill>
                  <a:srgbClr val="00B0F0"/>
                </a:solidFill>
              </a:rPr>
              <a:t>            </a:t>
            </a:r>
            <a:r>
              <a:rPr lang="en-US" sz="1400" b="1" dirty="0">
                <a:solidFill>
                  <a:srgbClr val="00B0F0"/>
                </a:solidFill>
              </a:rPr>
              <a:t>case </a:t>
            </a:r>
            <a:r>
              <a:rPr lang="en-US" sz="1400" b="1" i="1" dirty="0">
                <a:solidFill>
                  <a:srgbClr val="00B0F0"/>
                </a:solidFill>
              </a:rPr>
              <a:t>SUNDAY: </a:t>
            </a:r>
          </a:p>
          <a:p>
            <a:r>
              <a:rPr lang="en-US" sz="1400" dirty="0">
                <a:solidFill>
                  <a:srgbClr val="00B0F0"/>
                </a:solidFill>
              </a:rPr>
              <a:t>                </a:t>
            </a:r>
            <a:r>
              <a:rPr lang="en-US" sz="1400" dirty="0" err="1">
                <a:solidFill>
                  <a:srgbClr val="00B0F0"/>
                </a:solidFill>
              </a:rPr>
              <a:t>System.</a:t>
            </a:r>
            <a:r>
              <a:rPr lang="en-US" sz="1400" b="1" i="1" dirty="0" err="1">
                <a:solidFill>
                  <a:srgbClr val="00B0F0"/>
                </a:solidFill>
              </a:rPr>
              <a:t>out.println</a:t>
            </a:r>
            <a:r>
              <a:rPr lang="en-US" sz="1400" b="1" i="1" dirty="0">
                <a:solidFill>
                  <a:srgbClr val="00B0F0"/>
                </a:solidFill>
              </a:rPr>
              <a:t>("Weekends are best.");</a:t>
            </a:r>
          </a:p>
          <a:p>
            <a:r>
              <a:rPr lang="en-US" sz="1400" dirty="0">
                <a:solidFill>
                  <a:srgbClr val="00B0F0"/>
                </a:solidFill>
              </a:rPr>
              <a:t>                </a:t>
            </a:r>
            <a:r>
              <a:rPr lang="en-US" sz="1400" b="1" dirty="0">
                <a:solidFill>
                  <a:srgbClr val="00B0F0"/>
                </a:solidFill>
              </a:rPr>
              <a:t>break;</a:t>
            </a:r>
          </a:p>
          <a:p>
            <a:endParaRPr lang="en-US" sz="1400" dirty="0">
              <a:solidFill>
                <a:srgbClr val="00B0F0"/>
              </a:solidFill>
            </a:endParaRPr>
          </a:p>
          <a:p>
            <a:r>
              <a:rPr lang="en-US" sz="1400" dirty="0">
                <a:solidFill>
                  <a:srgbClr val="00B0F0"/>
                </a:solidFill>
              </a:rPr>
              <a:t>            </a:t>
            </a:r>
            <a:r>
              <a:rPr lang="en-US" sz="1400" b="1" dirty="0">
                <a:solidFill>
                  <a:srgbClr val="00B0F0"/>
                </a:solidFill>
              </a:rPr>
              <a:t>default: </a:t>
            </a:r>
          </a:p>
          <a:p>
            <a:r>
              <a:rPr lang="en-US" sz="1400" dirty="0">
                <a:solidFill>
                  <a:srgbClr val="00B0F0"/>
                </a:solidFill>
              </a:rPr>
              <a:t>                </a:t>
            </a:r>
            <a:r>
              <a:rPr lang="en-US" sz="1400" dirty="0" err="1">
                <a:solidFill>
                  <a:srgbClr val="00B0F0"/>
                </a:solidFill>
              </a:rPr>
              <a:t>System.</a:t>
            </a:r>
            <a:r>
              <a:rPr lang="en-US" sz="1400" b="1" i="1" dirty="0" err="1">
                <a:solidFill>
                  <a:srgbClr val="00B0F0"/>
                </a:solidFill>
              </a:rPr>
              <a:t>out.println</a:t>
            </a:r>
            <a:r>
              <a:rPr lang="en-US" sz="1400" b="1" i="1" dirty="0">
                <a:solidFill>
                  <a:srgbClr val="00B0F0"/>
                </a:solidFill>
              </a:rPr>
              <a:t>("Midweek days are so-so.");</a:t>
            </a:r>
          </a:p>
          <a:p>
            <a:r>
              <a:rPr lang="en-US" sz="1400" dirty="0">
                <a:solidFill>
                  <a:srgbClr val="00B0F0"/>
                </a:solidFill>
              </a:rPr>
              <a:t>                </a:t>
            </a:r>
            <a:r>
              <a:rPr lang="en-US" sz="1400" b="1" dirty="0">
                <a:solidFill>
                  <a:srgbClr val="00B0F0"/>
                </a:solidFill>
              </a:rPr>
              <a:t>break;</a:t>
            </a:r>
          </a:p>
          <a:p>
            <a:r>
              <a:rPr lang="en-US" sz="1400" dirty="0">
                <a:solidFill>
                  <a:srgbClr val="00B0F0"/>
                </a:solidFill>
              </a:rPr>
              <a:t>        }</a:t>
            </a:r>
          </a:p>
          <a:p>
            <a:r>
              <a:rPr lang="en-US" sz="1400" dirty="0">
                <a:solidFill>
                  <a:srgbClr val="00B0F0"/>
                </a:solidFill>
              </a:rPr>
              <a:t>    }</a:t>
            </a:r>
          </a:p>
          <a:p>
            <a:r>
              <a:rPr lang="en-US" sz="1400" dirty="0">
                <a:solidFill>
                  <a:srgbClr val="00B0F0"/>
                </a:solidFill>
              </a:rPr>
              <a:t>}</a:t>
            </a:r>
          </a:p>
          <a:p>
            <a:r>
              <a:rPr lang="en-US" dirty="0"/>
              <a:t> </a:t>
            </a:r>
          </a:p>
        </p:txBody>
      </p:sp>
    </p:spTree>
    <p:extLst>
      <p:ext uri="{BB962C8B-B14F-4D97-AF65-F5344CB8AC3E}">
        <p14:creationId xmlns:p14="http://schemas.microsoft.com/office/powerpoint/2010/main" val="3982437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Scanner</a:t>
            </a:r>
            <a:endParaRPr lang="en-US" dirty="0"/>
          </a:p>
        </p:txBody>
      </p:sp>
      <p:sp>
        <p:nvSpPr>
          <p:cNvPr id="3" name="Content Placeholder 2"/>
          <p:cNvSpPr>
            <a:spLocks noGrp="1"/>
          </p:cNvSpPr>
          <p:nvPr>
            <p:ph idx="1"/>
          </p:nvPr>
        </p:nvSpPr>
        <p:spPr/>
        <p:txBody>
          <a:bodyPr/>
          <a:lstStyle/>
          <a:p>
            <a:r>
              <a:rPr lang="en-US" dirty="0" smtClean="0"/>
              <a:t>It’s a class in java</a:t>
            </a:r>
          </a:p>
          <a:p>
            <a:r>
              <a:rPr lang="en-US" dirty="0" smtClean="0"/>
              <a:t>Java default </a:t>
            </a:r>
            <a:r>
              <a:rPr lang="en-US" dirty="0" err="1" smtClean="0"/>
              <a:t>util</a:t>
            </a:r>
            <a:r>
              <a:rPr lang="en-US" dirty="0" smtClean="0"/>
              <a:t> </a:t>
            </a:r>
            <a:r>
              <a:rPr lang="en-US" dirty="0" err="1" smtClean="0"/>
              <a:t>pacage</a:t>
            </a:r>
            <a:endParaRPr lang="en-US" dirty="0" smtClean="0"/>
          </a:p>
          <a:p>
            <a:r>
              <a:rPr lang="en-US" dirty="0" smtClean="0"/>
              <a:t>Use : user input box</a:t>
            </a:r>
            <a:endParaRPr lang="en-US" dirty="0"/>
          </a:p>
        </p:txBody>
      </p:sp>
    </p:spTree>
    <p:extLst>
      <p:ext uri="{BB962C8B-B14F-4D97-AF65-F5344CB8AC3E}">
        <p14:creationId xmlns:p14="http://schemas.microsoft.com/office/powerpoint/2010/main" val="4187279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Enum-Switch-Scanner</a:t>
            </a:r>
            <a:endParaRPr lang="en-US" dirty="0"/>
          </a:p>
        </p:txBody>
      </p:sp>
      <p:sp>
        <p:nvSpPr>
          <p:cNvPr id="3" name="Content Placeholder 2"/>
          <p:cNvSpPr>
            <a:spLocks noGrp="1"/>
          </p:cNvSpPr>
          <p:nvPr>
            <p:ph sz="half" idx="1"/>
          </p:nvPr>
        </p:nvSpPr>
        <p:spPr>
          <a:xfrm>
            <a:off x="895765" y="1874517"/>
            <a:ext cx="4698358" cy="4359562"/>
          </a:xfrm>
          <a:ln>
            <a:solidFill>
              <a:schemeClr val="tx1"/>
            </a:solidFill>
          </a:ln>
        </p:spPr>
        <p:txBody>
          <a:bodyPr>
            <a:noAutofit/>
          </a:bodyPr>
          <a:lstStyle/>
          <a:p>
            <a:pPr marL="0" indent="0">
              <a:buNone/>
            </a:pPr>
            <a:r>
              <a:rPr lang="en-US" sz="1200" b="1" dirty="0"/>
              <a:t>public class </a:t>
            </a:r>
            <a:r>
              <a:rPr lang="en-US" sz="1200" b="1" dirty="0" err="1"/>
              <a:t>CheckEnum</a:t>
            </a:r>
            <a:r>
              <a:rPr lang="en-US" sz="1200" b="1" dirty="0"/>
              <a:t> {</a:t>
            </a:r>
          </a:p>
          <a:p>
            <a:pPr marL="0" indent="0">
              <a:buNone/>
            </a:pPr>
            <a:endParaRPr lang="en-US" sz="1200" dirty="0"/>
          </a:p>
          <a:p>
            <a:pPr marL="0" indent="0">
              <a:buNone/>
            </a:pPr>
            <a:r>
              <a:rPr lang="en-US" sz="1200" b="1" dirty="0"/>
              <a:t>public </a:t>
            </a:r>
            <a:r>
              <a:rPr lang="en-US" sz="1200" b="1" dirty="0" err="1"/>
              <a:t>enum</a:t>
            </a:r>
            <a:r>
              <a:rPr lang="en-US" sz="1200" b="1" dirty="0"/>
              <a:t> Day {</a:t>
            </a:r>
          </a:p>
          <a:p>
            <a:pPr marL="0" indent="0">
              <a:buNone/>
            </a:pPr>
            <a:r>
              <a:rPr lang="en-US" sz="1200" dirty="0"/>
              <a:t>    </a:t>
            </a:r>
            <a:r>
              <a:rPr lang="en-US" sz="1200" b="1" i="1" dirty="0"/>
              <a:t>SUNDAY, MONDAY, TUESDAY, WEDNESDAY, </a:t>
            </a:r>
          </a:p>
          <a:p>
            <a:pPr marL="0" indent="0">
              <a:buNone/>
            </a:pPr>
            <a:r>
              <a:rPr lang="en-US" sz="1200" dirty="0"/>
              <a:t>    </a:t>
            </a:r>
            <a:r>
              <a:rPr lang="en-US" sz="1200" b="1" i="1" dirty="0"/>
              <a:t>THURSDAY, FRIDAY, SATURDAY </a:t>
            </a:r>
          </a:p>
          <a:p>
            <a:pPr marL="0" indent="0">
              <a:buNone/>
            </a:pPr>
            <a:r>
              <a:rPr lang="en-US" sz="1200" dirty="0" smtClean="0"/>
              <a:t>}</a:t>
            </a:r>
          </a:p>
          <a:p>
            <a:pPr marL="0" indent="0">
              <a:buNone/>
            </a:pPr>
            <a:endParaRPr lang="en-US" sz="1200" dirty="0"/>
          </a:p>
          <a:p>
            <a:pPr marL="0" indent="0">
              <a:buNone/>
            </a:pPr>
            <a:r>
              <a:rPr lang="en-US" sz="1200" dirty="0"/>
              <a:t> </a:t>
            </a:r>
            <a:r>
              <a:rPr lang="en-US" sz="1200" b="1" dirty="0"/>
              <a:t>public static void main(String[] </a:t>
            </a:r>
            <a:r>
              <a:rPr lang="en-US" sz="1200" b="1" dirty="0" err="1"/>
              <a:t>args</a:t>
            </a:r>
            <a:r>
              <a:rPr lang="en-US" sz="1200" b="1" dirty="0"/>
              <a:t>) {</a:t>
            </a:r>
          </a:p>
          <a:p>
            <a:pPr marL="0" indent="0">
              <a:buNone/>
            </a:pPr>
            <a:endParaRPr lang="en-US" sz="1200" dirty="0"/>
          </a:p>
          <a:p>
            <a:pPr marL="0" indent="0">
              <a:buNone/>
            </a:pPr>
            <a:r>
              <a:rPr lang="en-US" sz="1200" dirty="0"/>
              <a:t>    Scanner </a:t>
            </a:r>
            <a:r>
              <a:rPr lang="en-US" sz="1200" dirty="0" err="1"/>
              <a:t>scanner</a:t>
            </a:r>
            <a:r>
              <a:rPr lang="en-US" sz="1200" dirty="0"/>
              <a:t> = </a:t>
            </a:r>
            <a:r>
              <a:rPr lang="en-US" sz="1200" b="1" dirty="0"/>
              <a:t>new Scanner(System.</a:t>
            </a:r>
            <a:r>
              <a:rPr lang="en-US" sz="1200" b="1" i="1" dirty="0"/>
              <a:t>in);</a:t>
            </a:r>
          </a:p>
          <a:p>
            <a:pPr marL="0" indent="0">
              <a:buNone/>
            </a:pPr>
            <a:r>
              <a:rPr lang="en-US" sz="1200" dirty="0"/>
              <a:t>    </a:t>
            </a:r>
            <a:r>
              <a:rPr lang="en-US" sz="1200" dirty="0" err="1"/>
              <a:t>System.</a:t>
            </a:r>
            <a:r>
              <a:rPr lang="en-US" sz="1200" b="1" i="1" dirty="0" err="1"/>
              <a:t>out.println</a:t>
            </a:r>
            <a:r>
              <a:rPr lang="en-US" sz="1200" b="1" i="1" dirty="0"/>
              <a:t>("Please enter your day name");</a:t>
            </a:r>
          </a:p>
          <a:p>
            <a:pPr marL="0" indent="0">
              <a:buNone/>
            </a:pPr>
            <a:r>
              <a:rPr lang="en-US" sz="1200" dirty="0"/>
              <a:t>   </a:t>
            </a:r>
          </a:p>
          <a:p>
            <a:pPr marL="0" indent="0">
              <a:buNone/>
            </a:pPr>
            <a:r>
              <a:rPr lang="en-US" sz="1200" dirty="0"/>
              <a:t>    Day </a:t>
            </a:r>
            <a:r>
              <a:rPr lang="en-US" sz="1200" dirty="0" err="1"/>
              <a:t>day</a:t>
            </a:r>
            <a:r>
              <a:rPr lang="en-US" sz="1200" dirty="0"/>
              <a:t> = </a:t>
            </a:r>
            <a:r>
              <a:rPr lang="en-US" sz="1200" dirty="0" err="1"/>
              <a:t>Day.</a:t>
            </a:r>
            <a:r>
              <a:rPr lang="en-US" sz="1200" i="1" dirty="0" err="1"/>
              <a:t>valueOf</a:t>
            </a:r>
            <a:r>
              <a:rPr lang="en-US" sz="1200" i="1" dirty="0"/>
              <a:t>(</a:t>
            </a:r>
            <a:r>
              <a:rPr lang="en-US" sz="1200" i="1" dirty="0" err="1"/>
              <a:t>scanner.nextLine</a:t>
            </a:r>
            <a:r>
              <a:rPr lang="en-US" sz="1200" i="1" dirty="0"/>
              <a:t>());</a:t>
            </a:r>
          </a:p>
          <a:p>
            <a:endParaRPr lang="en-US" sz="1200" dirty="0"/>
          </a:p>
        </p:txBody>
      </p:sp>
      <p:sp>
        <p:nvSpPr>
          <p:cNvPr id="5" name="Content Placeholder 4"/>
          <p:cNvSpPr>
            <a:spLocks noGrp="1"/>
          </p:cNvSpPr>
          <p:nvPr>
            <p:ph sz="half" idx="2"/>
          </p:nvPr>
        </p:nvSpPr>
        <p:spPr>
          <a:xfrm>
            <a:off x="5594123" y="1874517"/>
            <a:ext cx="5295550" cy="4868028"/>
          </a:xfrm>
          <a:ln>
            <a:solidFill>
              <a:schemeClr val="tx1"/>
            </a:solidFill>
          </a:ln>
        </p:spPr>
        <p:txBody>
          <a:bodyPr>
            <a:normAutofit fontScale="92500" lnSpcReduction="10000"/>
          </a:bodyPr>
          <a:lstStyle/>
          <a:p>
            <a:pPr marL="0" indent="0">
              <a:buNone/>
            </a:pPr>
            <a:r>
              <a:rPr lang="en-US" sz="1200" dirty="0" smtClean="0"/>
              <a:t>       </a:t>
            </a:r>
            <a:r>
              <a:rPr lang="en-US" sz="1200" b="1" dirty="0"/>
              <a:t>switch (day) {</a:t>
            </a:r>
          </a:p>
          <a:p>
            <a:pPr marL="0" indent="0">
              <a:buNone/>
            </a:pPr>
            <a:r>
              <a:rPr lang="en-US" sz="1200" dirty="0"/>
              <a:t>            </a:t>
            </a:r>
            <a:r>
              <a:rPr lang="en-US" sz="1200" b="1" dirty="0"/>
              <a:t>case </a:t>
            </a:r>
            <a:r>
              <a:rPr lang="en-US" sz="1200" b="1" i="1" dirty="0"/>
              <a:t>MONDAY: </a:t>
            </a:r>
          </a:p>
          <a:p>
            <a:pPr marL="0" indent="0">
              <a:buNone/>
            </a:pPr>
            <a:r>
              <a:rPr lang="en-US" sz="1200" dirty="0"/>
              <a:t>                </a:t>
            </a:r>
            <a:r>
              <a:rPr lang="en-US" sz="1200" dirty="0" err="1"/>
              <a:t>System.</a:t>
            </a:r>
            <a:r>
              <a:rPr lang="en-US" sz="1200" b="1" i="1" dirty="0" err="1"/>
              <a:t>out.println</a:t>
            </a:r>
            <a:r>
              <a:rPr lang="en-US" sz="1200" b="1" i="1" dirty="0"/>
              <a:t>("Mondays are bad.");</a:t>
            </a:r>
          </a:p>
          <a:p>
            <a:pPr marL="0" indent="0">
              <a:buNone/>
            </a:pPr>
            <a:r>
              <a:rPr lang="en-US" sz="1200" dirty="0"/>
              <a:t>                </a:t>
            </a:r>
            <a:r>
              <a:rPr lang="en-US" sz="1200" b="1" dirty="0"/>
              <a:t>break</a:t>
            </a:r>
            <a:r>
              <a:rPr lang="en-US" sz="1200" b="1" dirty="0" smtClean="0"/>
              <a:t>;</a:t>
            </a:r>
            <a:endParaRPr lang="en-US" sz="1200" dirty="0"/>
          </a:p>
          <a:p>
            <a:pPr marL="0" indent="0">
              <a:buNone/>
            </a:pPr>
            <a:r>
              <a:rPr lang="en-US" sz="1200" dirty="0"/>
              <a:t>            </a:t>
            </a:r>
            <a:r>
              <a:rPr lang="en-US" sz="1200" b="1" dirty="0"/>
              <a:t>case </a:t>
            </a:r>
            <a:r>
              <a:rPr lang="en-US" sz="1200" b="1" i="1" dirty="0"/>
              <a:t>FRIDAY: </a:t>
            </a:r>
          </a:p>
          <a:p>
            <a:pPr marL="0" indent="0">
              <a:buNone/>
            </a:pPr>
            <a:r>
              <a:rPr lang="en-US" sz="1200" dirty="0"/>
              <a:t>                </a:t>
            </a:r>
            <a:r>
              <a:rPr lang="en-US" sz="1200" dirty="0" err="1"/>
              <a:t>System.</a:t>
            </a:r>
            <a:r>
              <a:rPr lang="en-US" sz="1200" b="1" i="1" dirty="0" err="1"/>
              <a:t>out.println</a:t>
            </a:r>
            <a:r>
              <a:rPr lang="en-US" sz="1200" b="1" i="1" dirty="0"/>
              <a:t>("Fridays are better.");</a:t>
            </a:r>
          </a:p>
          <a:p>
            <a:pPr marL="0" indent="0">
              <a:buNone/>
            </a:pPr>
            <a:r>
              <a:rPr lang="en-US" sz="1200" dirty="0"/>
              <a:t>                </a:t>
            </a:r>
            <a:r>
              <a:rPr lang="en-US" sz="1200" b="1" dirty="0"/>
              <a:t>break</a:t>
            </a:r>
            <a:r>
              <a:rPr lang="en-US" sz="1200" b="1" dirty="0" smtClean="0"/>
              <a:t>;</a:t>
            </a:r>
            <a:endParaRPr lang="en-US" sz="1200" dirty="0"/>
          </a:p>
          <a:p>
            <a:pPr marL="0" indent="0">
              <a:buNone/>
            </a:pPr>
            <a:r>
              <a:rPr lang="en-US" sz="1200" dirty="0"/>
              <a:t>            </a:t>
            </a:r>
            <a:r>
              <a:rPr lang="en-US" sz="1200" b="1" dirty="0"/>
              <a:t>case </a:t>
            </a:r>
            <a:r>
              <a:rPr lang="en-US" sz="1200" b="1" i="1" dirty="0"/>
              <a:t>SATURDAY:</a:t>
            </a:r>
          </a:p>
          <a:p>
            <a:pPr marL="0" indent="0">
              <a:buNone/>
            </a:pPr>
            <a:r>
              <a:rPr lang="en-US" sz="1200" dirty="0"/>
              <a:t>            </a:t>
            </a:r>
            <a:r>
              <a:rPr lang="en-US" sz="1200" b="1" dirty="0"/>
              <a:t>case </a:t>
            </a:r>
            <a:r>
              <a:rPr lang="en-US" sz="1200" b="1" i="1" dirty="0"/>
              <a:t>SUNDAY: </a:t>
            </a:r>
          </a:p>
          <a:p>
            <a:pPr marL="0" indent="0">
              <a:buNone/>
            </a:pPr>
            <a:r>
              <a:rPr lang="en-US" sz="1200" dirty="0"/>
              <a:t>                </a:t>
            </a:r>
            <a:r>
              <a:rPr lang="en-US" sz="1200" dirty="0" err="1"/>
              <a:t>System.</a:t>
            </a:r>
            <a:r>
              <a:rPr lang="en-US" sz="1200" b="1" i="1" dirty="0" err="1"/>
              <a:t>out.println</a:t>
            </a:r>
            <a:r>
              <a:rPr lang="en-US" sz="1200" b="1" i="1" dirty="0"/>
              <a:t>("Weekends are best.");</a:t>
            </a:r>
          </a:p>
          <a:p>
            <a:pPr marL="0" indent="0">
              <a:buNone/>
            </a:pPr>
            <a:r>
              <a:rPr lang="en-US" sz="1200" dirty="0"/>
              <a:t>                </a:t>
            </a:r>
            <a:r>
              <a:rPr lang="en-US" sz="1200" b="1" dirty="0"/>
              <a:t>break</a:t>
            </a:r>
            <a:r>
              <a:rPr lang="en-US" sz="1200" b="1" dirty="0" smtClean="0"/>
              <a:t>;</a:t>
            </a:r>
            <a:endParaRPr lang="en-US" sz="1200" dirty="0"/>
          </a:p>
          <a:p>
            <a:pPr marL="0" indent="0">
              <a:buNone/>
            </a:pPr>
            <a:r>
              <a:rPr lang="en-US" sz="1200" dirty="0"/>
              <a:t>            </a:t>
            </a:r>
            <a:r>
              <a:rPr lang="en-US" sz="1200" b="1" dirty="0"/>
              <a:t>default: </a:t>
            </a:r>
          </a:p>
          <a:p>
            <a:pPr marL="0" indent="0">
              <a:buNone/>
            </a:pPr>
            <a:r>
              <a:rPr lang="en-US" sz="1200" dirty="0"/>
              <a:t>                </a:t>
            </a:r>
            <a:r>
              <a:rPr lang="en-US" sz="1200" dirty="0" err="1"/>
              <a:t>System.</a:t>
            </a:r>
            <a:r>
              <a:rPr lang="en-US" sz="1200" b="1" i="1" dirty="0" err="1"/>
              <a:t>out.println</a:t>
            </a:r>
            <a:r>
              <a:rPr lang="en-US" sz="1200" b="1" i="1" dirty="0"/>
              <a:t>("Midweek days are so-so.");</a:t>
            </a:r>
          </a:p>
          <a:p>
            <a:pPr marL="0" indent="0">
              <a:buNone/>
            </a:pPr>
            <a:r>
              <a:rPr lang="en-US" sz="1200" dirty="0"/>
              <a:t>                </a:t>
            </a:r>
            <a:r>
              <a:rPr lang="en-US" sz="1200" b="1" dirty="0"/>
              <a:t>break;</a:t>
            </a:r>
          </a:p>
          <a:p>
            <a:pPr marL="0" indent="0">
              <a:buNone/>
            </a:pPr>
            <a:r>
              <a:rPr lang="en-US" sz="1200" dirty="0"/>
              <a:t>        }</a:t>
            </a:r>
          </a:p>
          <a:p>
            <a:pPr marL="0" indent="0">
              <a:buNone/>
            </a:pPr>
            <a:r>
              <a:rPr lang="en-US" sz="1200" dirty="0"/>
              <a:t>        </a:t>
            </a:r>
            <a:r>
              <a:rPr lang="en-US" sz="1200" dirty="0" err="1"/>
              <a:t>scanner.close</a:t>
            </a:r>
            <a:r>
              <a:rPr lang="en-US" sz="1200" dirty="0"/>
              <a:t>();</a:t>
            </a:r>
          </a:p>
          <a:p>
            <a:pPr marL="0" indent="0">
              <a:buNone/>
            </a:pPr>
            <a:r>
              <a:rPr lang="en-US" sz="1200" dirty="0"/>
              <a:t>    }</a:t>
            </a:r>
          </a:p>
          <a:p>
            <a:pPr marL="0" indent="0">
              <a:buNone/>
            </a:pPr>
            <a:r>
              <a:rPr lang="en-US" sz="1200" dirty="0"/>
              <a:t>}</a:t>
            </a:r>
          </a:p>
        </p:txBody>
      </p:sp>
    </p:spTree>
    <p:extLst>
      <p:ext uri="{BB962C8B-B14F-4D97-AF65-F5344CB8AC3E}">
        <p14:creationId xmlns:p14="http://schemas.microsoft.com/office/powerpoint/2010/main" val="3611753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loop in java?</a:t>
            </a:r>
            <a:endParaRPr lang="en-US" dirty="0"/>
          </a:p>
        </p:txBody>
      </p:sp>
      <p:sp>
        <p:nvSpPr>
          <p:cNvPr id="3" name="Content Placeholder 2"/>
          <p:cNvSpPr>
            <a:spLocks noGrp="1"/>
          </p:cNvSpPr>
          <p:nvPr>
            <p:ph idx="1"/>
          </p:nvPr>
        </p:nvSpPr>
        <p:spPr/>
        <p:txBody>
          <a:bodyPr>
            <a:normAutofit lnSpcReduction="10000"/>
          </a:bodyPr>
          <a:lstStyle/>
          <a:p>
            <a:r>
              <a:rPr lang="en-US" dirty="0"/>
              <a:t>Looping in programming languages is a feature which facilitates the execution of a set of instructions/functions repeatedly while some condition evaluates to true.</a:t>
            </a:r>
            <a:br>
              <a:rPr lang="en-US" dirty="0"/>
            </a:br>
            <a:r>
              <a:rPr lang="en-US" dirty="0"/>
              <a:t>Java </a:t>
            </a:r>
            <a:r>
              <a:rPr lang="en-US" dirty="0" smtClean="0"/>
              <a:t>loops -</a:t>
            </a:r>
          </a:p>
          <a:p>
            <a:endParaRPr lang="en-US" dirty="0"/>
          </a:p>
          <a:p>
            <a:r>
              <a:rPr lang="en-US" dirty="0"/>
              <a:t>While loop</a:t>
            </a:r>
          </a:p>
          <a:p>
            <a:r>
              <a:rPr lang="en-US" dirty="0"/>
              <a:t>Do while loop</a:t>
            </a:r>
          </a:p>
          <a:p>
            <a:r>
              <a:rPr lang="en-US" dirty="0">
                <a:solidFill>
                  <a:srgbClr val="FF0000"/>
                </a:solidFill>
              </a:rPr>
              <a:t>For </a:t>
            </a:r>
            <a:r>
              <a:rPr lang="en-US" dirty="0" smtClean="0">
                <a:solidFill>
                  <a:srgbClr val="FF0000"/>
                </a:solidFill>
              </a:rPr>
              <a:t>loop - must need to know</a:t>
            </a:r>
            <a:endParaRPr lang="en-US" dirty="0">
              <a:solidFill>
                <a:srgbClr val="FF0000"/>
              </a:solidFill>
            </a:endParaRPr>
          </a:p>
          <a:p>
            <a:r>
              <a:rPr lang="en-US" dirty="0"/>
              <a:t>Advance for loop</a:t>
            </a:r>
          </a:p>
          <a:p>
            <a:r>
              <a:rPr lang="en-US" dirty="0" smtClean="0">
                <a:solidFill>
                  <a:srgbClr val="00B050"/>
                </a:solidFill>
              </a:rPr>
              <a:t>Also can use - Switch </a:t>
            </a:r>
            <a:r>
              <a:rPr lang="en-US" dirty="0">
                <a:solidFill>
                  <a:srgbClr val="00B050"/>
                </a:solidFill>
              </a:rPr>
              <a:t>statement</a:t>
            </a:r>
          </a:p>
          <a:p>
            <a:endParaRPr lang="en-US" dirty="0"/>
          </a:p>
        </p:txBody>
      </p:sp>
    </p:spTree>
    <p:extLst>
      <p:ext uri="{BB962C8B-B14F-4D97-AF65-F5344CB8AC3E}">
        <p14:creationId xmlns:p14="http://schemas.microsoft.com/office/powerpoint/2010/main" val="2550434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73474" y="399634"/>
            <a:ext cx="8187071" cy="4064627"/>
          </a:xfrm>
        </p:spPr>
        <p:txBody>
          <a:bodyPr/>
          <a:lstStyle/>
          <a:p>
            <a:r>
              <a:rPr lang="en-US" dirty="0" smtClean="0">
                <a:solidFill>
                  <a:srgbClr val="00B0F0"/>
                </a:solidFill>
              </a:rPr>
              <a:t>Must need to know these for work</a:t>
            </a:r>
            <a:endParaRPr lang="en-US" dirty="0">
              <a:solidFill>
                <a:srgbClr val="00B0F0"/>
              </a:solidFill>
            </a:endParaRPr>
          </a:p>
        </p:txBody>
      </p:sp>
      <p:sp>
        <p:nvSpPr>
          <p:cNvPr id="5" name="Text Placeholder 4"/>
          <p:cNvSpPr>
            <a:spLocks noGrp="1"/>
          </p:cNvSpPr>
          <p:nvPr>
            <p:ph type="body" idx="1"/>
          </p:nvPr>
        </p:nvSpPr>
        <p:spPr/>
        <p:txBody>
          <a:bodyPr/>
          <a:lstStyle/>
          <a:p>
            <a:r>
              <a:rPr lang="en-US" dirty="0" smtClean="0"/>
              <a:t>THANKS ALL</a:t>
            </a:r>
            <a:endParaRPr lang="en-US" dirty="0"/>
          </a:p>
        </p:txBody>
      </p:sp>
    </p:spTree>
    <p:extLst>
      <p:ext uri="{BB962C8B-B14F-4D97-AF65-F5344CB8AC3E}">
        <p14:creationId xmlns:p14="http://schemas.microsoft.com/office/powerpoint/2010/main" val="3121966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loop:</a:t>
            </a:r>
          </a:p>
        </p:txBody>
      </p:sp>
      <p:sp>
        <p:nvSpPr>
          <p:cNvPr id="3" name="Content Placeholder 2"/>
          <p:cNvSpPr>
            <a:spLocks noGrp="1"/>
          </p:cNvSpPr>
          <p:nvPr>
            <p:ph idx="1"/>
          </p:nvPr>
        </p:nvSpPr>
        <p:spPr>
          <a:xfrm>
            <a:off x="1251678" y="1496291"/>
            <a:ext cx="10178322" cy="4383301"/>
          </a:xfrm>
        </p:spPr>
        <p:txBody>
          <a:bodyPr/>
          <a:lstStyle/>
          <a:p>
            <a:r>
              <a:rPr lang="en-US" dirty="0" smtClean="0"/>
              <a:t>A </a:t>
            </a:r>
            <a:r>
              <a:rPr lang="en-US" dirty="0"/>
              <a:t>while loop is a control flow statement that allows code to be executed repeatedly based on a given Boolean condition. The while loop can be thought of as a repeating if statement.</a:t>
            </a:r>
          </a:p>
          <a:p>
            <a:r>
              <a:rPr lang="en-US" dirty="0">
                <a:solidFill>
                  <a:srgbClr val="00B0F0"/>
                </a:solidFill>
              </a:rPr>
              <a:t>Syntax :</a:t>
            </a:r>
          </a:p>
          <a:p>
            <a:pPr marL="0" indent="0">
              <a:buNone/>
            </a:pPr>
            <a:r>
              <a:rPr lang="en-US" dirty="0">
                <a:solidFill>
                  <a:srgbClr val="00B0F0"/>
                </a:solidFill>
              </a:rPr>
              <a:t>while (</a:t>
            </a:r>
            <a:r>
              <a:rPr lang="en-US" dirty="0" err="1">
                <a:solidFill>
                  <a:srgbClr val="00B0F0"/>
                </a:solidFill>
              </a:rPr>
              <a:t>boolean</a:t>
            </a:r>
            <a:r>
              <a:rPr lang="en-US" dirty="0">
                <a:solidFill>
                  <a:srgbClr val="00B0F0"/>
                </a:solidFill>
              </a:rPr>
              <a:t> condition)</a:t>
            </a:r>
          </a:p>
          <a:p>
            <a:pPr marL="0" indent="0">
              <a:buNone/>
            </a:pPr>
            <a:r>
              <a:rPr lang="en-US" dirty="0">
                <a:solidFill>
                  <a:srgbClr val="00B0F0"/>
                </a:solidFill>
              </a:rPr>
              <a:t>{</a:t>
            </a:r>
          </a:p>
          <a:p>
            <a:pPr marL="0" indent="0">
              <a:buNone/>
            </a:pPr>
            <a:r>
              <a:rPr lang="en-US" dirty="0">
                <a:solidFill>
                  <a:srgbClr val="00B0F0"/>
                </a:solidFill>
              </a:rPr>
              <a:t>   loop statements</a:t>
            </a:r>
            <a:r>
              <a:rPr lang="en-US" dirty="0" smtClean="0">
                <a:solidFill>
                  <a:srgbClr val="00B0F0"/>
                </a:solidFill>
              </a:rPr>
              <a:t>...</a:t>
            </a:r>
          </a:p>
          <a:p>
            <a:pPr marL="0" indent="0">
              <a:buNone/>
            </a:pPr>
            <a:r>
              <a:rPr lang="en-US" dirty="0" smtClean="0">
                <a:solidFill>
                  <a:srgbClr val="00B0F0"/>
                </a:solidFill>
              </a:rPr>
              <a:t>Break;</a:t>
            </a:r>
            <a:endParaRPr lang="en-US" dirty="0">
              <a:solidFill>
                <a:srgbClr val="00B0F0"/>
              </a:solidFill>
            </a:endParaRPr>
          </a:p>
          <a:p>
            <a:pPr marL="0" indent="0">
              <a:buNone/>
            </a:pPr>
            <a:r>
              <a:rPr lang="en-US" dirty="0">
                <a:solidFill>
                  <a:srgbClr val="00B0F0"/>
                </a:solidFill>
              </a:rPr>
              <a:t>}</a:t>
            </a:r>
          </a:p>
          <a:p>
            <a:endParaRPr lang="en-US" dirty="0"/>
          </a:p>
        </p:txBody>
      </p:sp>
      <p:pic>
        <p:nvPicPr>
          <p:cNvPr id="6" name="Picture 5"/>
          <p:cNvPicPr>
            <a:picLocks noChangeAspect="1"/>
          </p:cNvPicPr>
          <p:nvPr/>
        </p:nvPicPr>
        <p:blipFill>
          <a:blip r:embed="rId2"/>
          <a:stretch>
            <a:fillRect/>
          </a:stretch>
        </p:blipFill>
        <p:spPr>
          <a:xfrm>
            <a:off x="4234873" y="2562802"/>
            <a:ext cx="7620000" cy="352425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159117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it on Eclipse</a:t>
            </a:r>
            <a:endParaRPr lang="en-US" dirty="0"/>
          </a:p>
        </p:txBody>
      </p:sp>
      <p:sp>
        <p:nvSpPr>
          <p:cNvPr id="3" name="Content Placeholder 2"/>
          <p:cNvSpPr>
            <a:spLocks noGrp="1"/>
          </p:cNvSpPr>
          <p:nvPr>
            <p:ph idx="1"/>
          </p:nvPr>
        </p:nvSpPr>
        <p:spPr>
          <a:xfrm>
            <a:off x="1251678" y="1265383"/>
            <a:ext cx="10178322" cy="5403272"/>
          </a:xfrm>
        </p:spPr>
        <p:txBody>
          <a:bodyPr>
            <a:normAutofit fontScale="62500" lnSpcReduction="20000"/>
          </a:bodyPr>
          <a:lstStyle/>
          <a:p>
            <a:r>
              <a:rPr lang="en-US" dirty="0"/>
              <a:t>// Java program to illustrate while loop</a:t>
            </a:r>
          </a:p>
          <a:p>
            <a:pPr marL="0" indent="0">
              <a:buNone/>
            </a:pPr>
            <a:r>
              <a:rPr lang="en-US" sz="2600" dirty="0">
                <a:solidFill>
                  <a:srgbClr val="00B0F0"/>
                </a:solidFill>
              </a:rPr>
              <a:t>class </a:t>
            </a:r>
            <a:r>
              <a:rPr lang="en-US" sz="2600" dirty="0" err="1">
                <a:solidFill>
                  <a:srgbClr val="00B0F0"/>
                </a:solidFill>
              </a:rPr>
              <a:t>whileLoopDemo</a:t>
            </a:r>
            <a:endParaRPr lang="en-US" sz="2600" dirty="0">
              <a:solidFill>
                <a:srgbClr val="00B0F0"/>
              </a:solidFill>
            </a:endParaRPr>
          </a:p>
          <a:p>
            <a:pPr marL="0" indent="0">
              <a:buNone/>
            </a:pPr>
            <a:r>
              <a:rPr lang="en-US" sz="2600" dirty="0">
                <a:solidFill>
                  <a:srgbClr val="00B0F0"/>
                </a:solidFill>
              </a:rPr>
              <a:t>{</a:t>
            </a:r>
          </a:p>
          <a:p>
            <a:pPr marL="0" indent="0">
              <a:buNone/>
            </a:pPr>
            <a:r>
              <a:rPr lang="en-US" sz="2600" dirty="0">
                <a:solidFill>
                  <a:srgbClr val="00B0F0"/>
                </a:solidFill>
              </a:rPr>
              <a:t>    public static void main(String </a:t>
            </a:r>
            <a:r>
              <a:rPr lang="en-US" sz="2600" dirty="0" err="1">
                <a:solidFill>
                  <a:srgbClr val="00B0F0"/>
                </a:solidFill>
              </a:rPr>
              <a:t>args</a:t>
            </a:r>
            <a:r>
              <a:rPr lang="en-US" sz="2600" dirty="0">
                <a:solidFill>
                  <a:srgbClr val="00B0F0"/>
                </a:solidFill>
              </a:rPr>
              <a:t>[])</a:t>
            </a:r>
          </a:p>
          <a:p>
            <a:pPr marL="0" indent="0">
              <a:buNone/>
            </a:pPr>
            <a:r>
              <a:rPr lang="en-US" sz="2600" dirty="0">
                <a:solidFill>
                  <a:srgbClr val="00B0F0"/>
                </a:solidFill>
              </a:rPr>
              <a:t>    {</a:t>
            </a:r>
          </a:p>
          <a:p>
            <a:pPr marL="0" indent="0">
              <a:buNone/>
            </a:pPr>
            <a:r>
              <a:rPr lang="en-US" sz="2600" dirty="0">
                <a:solidFill>
                  <a:srgbClr val="00B0F0"/>
                </a:solidFill>
              </a:rPr>
              <a:t>        </a:t>
            </a:r>
            <a:r>
              <a:rPr lang="en-US" sz="2600" dirty="0" err="1">
                <a:solidFill>
                  <a:srgbClr val="00B0F0"/>
                </a:solidFill>
              </a:rPr>
              <a:t>int</a:t>
            </a:r>
            <a:r>
              <a:rPr lang="en-US" sz="2600" dirty="0">
                <a:solidFill>
                  <a:srgbClr val="00B0F0"/>
                </a:solidFill>
              </a:rPr>
              <a:t> x = 1</a:t>
            </a:r>
            <a:r>
              <a:rPr lang="en-US" sz="2600" dirty="0" smtClean="0">
                <a:solidFill>
                  <a:srgbClr val="00B0F0"/>
                </a:solidFill>
              </a:rPr>
              <a:t>;</a:t>
            </a:r>
            <a:endParaRPr lang="en-US" sz="2600" dirty="0">
              <a:solidFill>
                <a:srgbClr val="00B0F0"/>
              </a:solidFill>
            </a:endParaRPr>
          </a:p>
          <a:p>
            <a:pPr marL="0" indent="0">
              <a:buNone/>
            </a:pPr>
            <a:r>
              <a:rPr lang="en-US" sz="2600" dirty="0">
                <a:solidFill>
                  <a:srgbClr val="00B0F0"/>
                </a:solidFill>
              </a:rPr>
              <a:t>        // Exit when x becomes greater than 4</a:t>
            </a:r>
          </a:p>
          <a:p>
            <a:pPr marL="0" indent="0">
              <a:buNone/>
            </a:pPr>
            <a:r>
              <a:rPr lang="en-US" sz="2600" dirty="0">
                <a:solidFill>
                  <a:srgbClr val="00B0F0"/>
                </a:solidFill>
              </a:rPr>
              <a:t>        while (x </a:t>
            </a:r>
            <a:r>
              <a:rPr lang="en-US" sz="2600" dirty="0" smtClean="0">
                <a:solidFill>
                  <a:srgbClr val="00B0F0"/>
                </a:solidFill>
              </a:rPr>
              <a:t>&lt; </a:t>
            </a:r>
            <a:r>
              <a:rPr lang="en-US" sz="2600" dirty="0">
                <a:solidFill>
                  <a:srgbClr val="00B0F0"/>
                </a:solidFill>
              </a:rPr>
              <a:t>4)</a:t>
            </a:r>
          </a:p>
          <a:p>
            <a:pPr marL="0" indent="0">
              <a:buNone/>
            </a:pPr>
            <a:r>
              <a:rPr lang="en-US" sz="2600" dirty="0">
                <a:solidFill>
                  <a:srgbClr val="00B0F0"/>
                </a:solidFill>
              </a:rPr>
              <a:t>        {</a:t>
            </a:r>
          </a:p>
          <a:p>
            <a:pPr marL="0" indent="0">
              <a:buNone/>
            </a:pPr>
            <a:r>
              <a:rPr lang="en-US" sz="2600" dirty="0">
                <a:solidFill>
                  <a:srgbClr val="00B0F0"/>
                </a:solidFill>
              </a:rPr>
              <a:t>            </a:t>
            </a:r>
            <a:r>
              <a:rPr lang="en-US" sz="2600" dirty="0" err="1">
                <a:solidFill>
                  <a:srgbClr val="00B0F0"/>
                </a:solidFill>
              </a:rPr>
              <a:t>System.out.println</a:t>
            </a:r>
            <a:r>
              <a:rPr lang="en-US" sz="2600" dirty="0">
                <a:solidFill>
                  <a:srgbClr val="00B0F0"/>
                </a:solidFill>
              </a:rPr>
              <a:t>("Value of x:" + x);</a:t>
            </a:r>
          </a:p>
          <a:p>
            <a:pPr marL="0" indent="0">
              <a:buNone/>
            </a:pPr>
            <a:r>
              <a:rPr lang="en-US" sz="2600" dirty="0">
                <a:solidFill>
                  <a:srgbClr val="00B0F0"/>
                </a:solidFill>
              </a:rPr>
              <a:t> </a:t>
            </a:r>
          </a:p>
          <a:p>
            <a:pPr marL="0" indent="0">
              <a:buNone/>
            </a:pPr>
            <a:r>
              <a:rPr lang="en-US" sz="2600" dirty="0">
                <a:solidFill>
                  <a:srgbClr val="00B0F0"/>
                </a:solidFill>
              </a:rPr>
              <a:t>            // Increment the value of x for</a:t>
            </a:r>
          </a:p>
          <a:p>
            <a:pPr marL="0" indent="0">
              <a:buNone/>
            </a:pPr>
            <a:r>
              <a:rPr lang="en-US" sz="2600" dirty="0">
                <a:solidFill>
                  <a:srgbClr val="00B0F0"/>
                </a:solidFill>
              </a:rPr>
              <a:t>            // next iteration</a:t>
            </a:r>
          </a:p>
          <a:p>
            <a:pPr marL="0" indent="0">
              <a:buNone/>
            </a:pPr>
            <a:r>
              <a:rPr lang="en-US" sz="2600" dirty="0">
                <a:solidFill>
                  <a:srgbClr val="00B0F0"/>
                </a:solidFill>
              </a:rPr>
              <a:t>            x++;</a:t>
            </a:r>
          </a:p>
          <a:p>
            <a:pPr marL="0" indent="0">
              <a:buNone/>
            </a:pPr>
            <a:r>
              <a:rPr lang="en-US" sz="2600" dirty="0">
                <a:solidFill>
                  <a:srgbClr val="00B0F0"/>
                </a:solidFill>
              </a:rPr>
              <a:t>        }</a:t>
            </a:r>
          </a:p>
          <a:p>
            <a:pPr marL="0" indent="0">
              <a:buNone/>
            </a:pPr>
            <a:r>
              <a:rPr lang="en-US" sz="2600" dirty="0">
                <a:solidFill>
                  <a:srgbClr val="00B0F0"/>
                </a:solidFill>
              </a:rPr>
              <a:t>    }</a:t>
            </a:r>
          </a:p>
          <a:p>
            <a:pPr marL="0" indent="0">
              <a:buNone/>
            </a:pPr>
            <a:r>
              <a:rPr lang="en-US" sz="2600" dirty="0">
                <a:solidFill>
                  <a:srgbClr val="00B0F0"/>
                </a:solidFill>
              </a:rPr>
              <a:t>}</a:t>
            </a:r>
          </a:p>
          <a:p>
            <a:endParaRPr lang="en-US" dirty="0"/>
          </a:p>
        </p:txBody>
      </p:sp>
    </p:spTree>
    <p:extLst>
      <p:ext uri="{BB962C8B-B14F-4D97-AF65-F5344CB8AC3E}">
        <p14:creationId xmlns:p14="http://schemas.microsoft.com/office/powerpoint/2010/main" val="511340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do-while Loop</a:t>
            </a:r>
          </a:p>
        </p:txBody>
      </p:sp>
      <p:sp>
        <p:nvSpPr>
          <p:cNvPr id="3" name="Content Placeholder 2"/>
          <p:cNvSpPr>
            <a:spLocks noGrp="1"/>
          </p:cNvSpPr>
          <p:nvPr>
            <p:ph idx="1"/>
          </p:nvPr>
        </p:nvSpPr>
        <p:spPr>
          <a:xfrm>
            <a:off x="1251678" y="1283855"/>
            <a:ext cx="10178322" cy="4595737"/>
          </a:xfrm>
        </p:spPr>
        <p:txBody>
          <a:bodyPr/>
          <a:lstStyle/>
          <a:p>
            <a:r>
              <a:rPr lang="en-US" dirty="0"/>
              <a:t>The Java </a:t>
            </a:r>
            <a:r>
              <a:rPr lang="en-US" i="1" dirty="0"/>
              <a:t>do-while loop</a:t>
            </a:r>
            <a:r>
              <a:rPr lang="en-US" dirty="0"/>
              <a:t> is used to iterate a part of the program several times. If the number of iteration is not fixed and you must have to execute the loop at least once, it is recommended to use do-while loop.</a:t>
            </a:r>
          </a:p>
          <a:p>
            <a:r>
              <a:rPr lang="en-US" dirty="0"/>
              <a:t>The Java </a:t>
            </a:r>
            <a:r>
              <a:rPr lang="en-US" i="1" dirty="0"/>
              <a:t>do-while loop</a:t>
            </a:r>
            <a:r>
              <a:rPr lang="en-US" dirty="0"/>
              <a:t> is executed at least once because condition is checked after loop body.</a:t>
            </a:r>
          </a:p>
          <a:p>
            <a:r>
              <a:rPr lang="en-US" b="1" dirty="0">
                <a:solidFill>
                  <a:srgbClr val="00B0F0"/>
                </a:solidFill>
              </a:rPr>
              <a:t>Syntax:</a:t>
            </a:r>
            <a:endParaRPr lang="en-US" dirty="0">
              <a:solidFill>
                <a:srgbClr val="00B0F0"/>
              </a:solidFill>
            </a:endParaRPr>
          </a:p>
          <a:p>
            <a:r>
              <a:rPr lang="en-US" b="1" dirty="0">
                <a:solidFill>
                  <a:srgbClr val="00B0F0"/>
                </a:solidFill>
              </a:rPr>
              <a:t>do</a:t>
            </a:r>
            <a:r>
              <a:rPr lang="en-US" dirty="0">
                <a:solidFill>
                  <a:srgbClr val="00B0F0"/>
                </a:solidFill>
              </a:rPr>
              <a:t>{  </a:t>
            </a:r>
          </a:p>
          <a:p>
            <a:r>
              <a:rPr lang="en-US" dirty="0">
                <a:solidFill>
                  <a:srgbClr val="00B0F0"/>
                </a:solidFill>
              </a:rPr>
              <a:t>//code to be executed  </a:t>
            </a:r>
          </a:p>
          <a:p>
            <a:r>
              <a:rPr lang="en-US" dirty="0">
                <a:solidFill>
                  <a:srgbClr val="00B0F0"/>
                </a:solidFill>
              </a:rPr>
              <a:t>}</a:t>
            </a:r>
            <a:r>
              <a:rPr lang="en-US" b="1" dirty="0">
                <a:solidFill>
                  <a:srgbClr val="00B0F0"/>
                </a:solidFill>
              </a:rPr>
              <a:t>while</a:t>
            </a:r>
            <a:r>
              <a:rPr lang="en-US" dirty="0">
                <a:solidFill>
                  <a:srgbClr val="00B0F0"/>
                </a:solidFill>
              </a:rPr>
              <a:t>(condition);  </a:t>
            </a:r>
          </a:p>
          <a:p>
            <a:endParaRPr lang="en-US" dirty="0"/>
          </a:p>
        </p:txBody>
      </p:sp>
      <p:pic>
        <p:nvPicPr>
          <p:cNvPr id="4" name="Picture 3"/>
          <p:cNvPicPr>
            <a:picLocks noChangeAspect="1"/>
          </p:cNvPicPr>
          <p:nvPr/>
        </p:nvPicPr>
        <p:blipFill>
          <a:blip r:embed="rId2"/>
          <a:stretch>
            <a:fillRect/>
          </a:stretch>
        </p:blipFill>
        <p:spPr>
          <a:xfrm>
            <a:off x="6196157" y="2906857"/>
            <a:ext cx="3143250" cy="337185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415659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it in eclipse</a:t>
            </a:r>
            <a:endParaRPr lang="en-US" dirty="0"/>
          </a:p>
        </p:txBody>
      </p:sp>
      <p:sp>
        <p:nvSpPr>
          <p:cNvPr id="3" name="Content Placeholder 2"/>
          <p:cNvSpPr>
            <a:spLocks noGrp="1"/>
          </p:cNvSpPr>
          <p:nvPr>
            <p:ph idx="1"/>
          </p:nvPr>
        </p:nvSpPr>
        <p:spPr>
          <a:xfrm>
            <a:off x="1251678" y="1422401"/>
            <a:ext cx="10178322" cy="4457192"/>
          </a:xfrm>
        </p:spPr>
        <p:txBody>
          <a:bodyPr>
            <a:normAutofit/>
          </a:bodyPr>
          <a:lstStyle/>
          <a:p>
            <a:r>
              <a:rPr lang="en-US" b="1" dirty="0">
                <a:solidFill>
                  <a:srgbClr val="00B0F0"/>
                </a:solidFill>
              </a:rPr>
              <a:t>public</a:t>
            </a:r>
            <a:r>
              <a:rPr lang="en-US" dirty="0">
                <a:solidFill>
                  <a:srgbClr val="00B0F0"/>
                </a:solidFill>
              </a:rPr>
              <a:t> </a:t>
            </a:r>
            <a:r>
              <a:rPr lang="en-US" b="1" dirty="0">
                <a:solidFill>
                  <a:srgbClr val="00B0F0"/>
                </a:solidFill>
              </a:rPr>
              <a:t>class</a:t>
            </a:r>
            <a:r>
              <a:rPr lang="en-US" dirty="0">
                <a:solidFill>
                  <a:srgbClr val="00B0F0"/>
                </a:solidFill>
              </a:rPr>
              <a:t> </a:t>
            </a:r>
            <a:r>
              <a:rPr lang="en-US" dirty="0" err="1">
                <a:solidFill>
                  <a:srgbClr val="00B0F0"/>
                </a:solidFill>
              </a:rPr>
              <a:t>DoWhileExample</a:t>
            </a:r>
            <a:r>
              <a:rPr lang="en-US" dirty="0">
                <a:solidFill>
                  <a:srgbClr val="00B0F0"/>
                </a:solidFill>
              </a:rPr>
              <a:t> {  </a:t>
            </a:r>
          </a:p>
          <a:p>
            <a:r>
              <a:rPr lang="en-US" b="1" dirty="0">
                <a:solidFill>
                  <a:srgbClr val="00B0F0"/>
                </a:solidFill>
              </a:rPr>
              <a:t>public</a:t>
            </a:r>
            <a:r>
              <a:rPr lang="en-US" dirty="0">
                <a:solidFill>
                  <a:srgbClr val="00B0F0"/>
                </a:solidFill>
              </a:rPr>
              <a:t> </a:t>
            </a:r>
            <a:r>
              <a:rPr lang="en-US" b="1" dirty="0">
                <a:solidFill>
                  <a:srgbClr val="00B0F0"/>
                </a:solidFill>
              </a:rPr>
              <a:t>static</a:t>
            </a:r>
            <a:r>
              <a:rPr lang="en-US" dirty="0">
                <a:solidFill>
                  <a:srgbClr val="00B0F0"/>
                </a:solidFill>
              </a:rPr>
              <a:t> </a:t>
            </a:r>
            <a:r>
              <a:rPr lang="en-US" b="1" dirty="0">
                <a:solidFill>
                  <a:srgbClr val="00B0F0"/>
                </a:solidFill>
              </a:rPr>
              <a:t>void</a:t>
            </a:r>
            <a:r>
              <a:rPr lang="en-US" dirty="0">
                <a:solidFill>
                  <a:srgbClr val="00B0F0"/>
                </a:solidFill>
              </a:rPr>
              <a:t> main(String[] </a:t>
            </a:r>
            <a:r>
              <a:rPr lang="en-US" dirty="0" err="1">
                <a:solidFill>
                  <a:srgbClr val="00B0F0"/>
                </a:solidFill>
              </a:rPr>
              <a:t>args</a:t>
            </a:r>
            <a:r>
              <a:rPr lang="en-US" dirty="0">
                <a:solidFill>
                  <a:srgbClr val="00B0F0"/>
                </a:solidFill>
              </a:rPr>
              <a:t>) {  </a:t>
            </a:r>
          </a:p>
          <a:p>
            <a:r>
              <a:rPr lang="en-US" dirty="0">
                <a:solidFill>
                  <a:srgbClr val="00B0F0"/>
                </a:solidFill>
              </a:rPr>
              <a:t>    </a:t>
            </a:r>
            <a:r>
              <a:rPr lang="en-US" b="1" dirty="0" err="1">
                <a:solidFill>
                  <a:srgbClr val="00B0F0"/>
                </a:solidFill>
              </a:rPr>
              <a:t>int</a:t>
            </a:r>
            <a:r>
              <a:rPr lang="en-US" dirty="0">
                <a:solidFill>
                  <a:srgbClr val="00B0F0"/>
                </a:solidFill>
              </a:rPr>
              <a:t> </a:t>
            </a:r>
            <a:r>
              <a:rPr lang="en-US" dirty="0" err="1">
                <a:solidFill>
                  <a:srgbClr val="00B0F0"/>
                </a:solidFill>
              </a:rPr>
              <a:t>i</a:t>
            </a:r>
            <a:r>
              <a:rPr lang="en-US" dirty="0">
                <a:solidFill>
                  <a:srgbClr val="00B0F0"/>
                </a:solidFill>
              </a:rPr>
              <a:t>=1;  </a:t>
            </a:r>
          </a:p>
          <a:p>
            <a:r>
              <a:rPr lang="en-US" dirty="0">
                <a:solidFill>
                  <a:srgbClr val="00B0F0"/>
                </a:solidFill>
              </a:rPr>
              <a:t>    </a:t>
            </a:r>
            <a:r>
              <a:rPr lang="en-US" b="1" dirty="0">
                <a:solidFill>
                  <a:srgbClr val="00B0F0"/>
                </a:solidFill>
              </a:rPr>
              <a:t>do</a:t>
            </a:r>
            <a:r>
              <a:rPr lang="en-US" dirty="0">
                <a:solidFill>
                  <a:srgbClr val="00B0F0"/>
                </a:solidFill>
              </a:rPr>
              <a:t>{  </a:t>
            </a:r>
          </a:p>
          <a:p>
            <a:r>
              <a:rPr lang="en-US" dirty="0">
                <a:solidFill>
                  <a:srgbClr val="00B0F0"/>
                </a:solidFill>
              </a:rPr>
              <a:t>        </a:t>
            </a:r>
            <a:r>
              <a:rPr lang="en-US" dirty="0" err="1">
                <a:solidFill>
                  <a:srgbClr val="00B0F0"/>
                </a:solidFill>
              </a:rPr>
              <a:t>System.out.println</a:t>
            </a:r>
            <a:r>
              <a:rPr lang="en-US" dirty="0">
                <a:solidFill>
                  <a:srgbClr val="00B0F0"/>
                </a:solidFill>
              </a:rPr>
              <a:t>(</a:t>
            </a:r>
            <a:r>
              <a:rPr lang="en-US" dirty="0" err="1">
                <a:solidFill>
                  <a:srgbClr val="00B0F0"/>
                </a:solidFill>
              </a:rPr>
              <a:t>i</a:t>
            </a:r>
            <a:r>
              <a:rPr lang="en-US" dirty="0">
                <a:solidFill>
                  <a:srgbClr val="00B0F0"/>
                </a:solidFill>
              </a:rPr>
              <a:t>);  </a:t>
            </a:r>
          </a:p>
          <a:p>
            <a:r>
              <a:rPr lang="en-US" dirty="0">
                <a:solidFill>
                  <a:srgbClr val="00B0F0"/>
                </a:solidFill>
              </a:rPr>
              <a:t>    </a:t>
            </a:r>
            <a:r>
              <a:rPr lang="en-US" dirty="0" err="1">
                <a:solidFill>
                  <a:srgbClr val="00B0F0"/>
                </a:solidFill>
              </a:rPr>
              <a:t>i</a:t>
            </a:r>
            <a:r>
              <a:rPr lang="en-US" dirty="0">
                <a:solidFill>
                  <a:srgbClr val="00B0F0"/>
                </a:solidFill>
              </a:rPr>
              <a:t>++;  </a:t>
            </a:r>
          </a:p>
          <a:p>
            <a:r>
              <a:rPr lang="en-US" dirty="0">
                <a:solidFill>
                  <a:srgbClr val="00B0F0"/>
                </a:solidFill>
              </a:rPr>
              <a:t>    }</a:t>
            </a:r>
            <a:r>
              <a:rPr lang="en-US" b="1" dirty="0">
                <a:solidFill>
                  <a:srgbClr val="00B0F0"/>
                </a:solidFill>
              </a:rPr>
              <a:t>while</a:t>
            </a:r>
            <a:r>
              <a:rPr lang="en-US" dirty="0">
                <a:solidFill>
                  <a:srgbClr val="00B0F0"/>
                </a:solidFill>
              </a:rPr>
              <a:t>(</a:t>
            </a:r>
            <a:r>
              <a:rPr lang="en-US" dirty="0" err="1">
                <a:solidFill>
                  <a:srgbClr val="00B0F0"/>
                </a:solidFill>
              </a:rPr>
              <a:t>i</a:t>
            </a:r>
            <a:r>
              <a:rPr lang="en-US" dirty="0">
                <a:solidFill>
                  <a:srgbClr val="00B0F0"/>
                </a:solidFill>
              </a:rPr>
              <a:t>&lt;=10);  </a:t>
            </a:r>
          </a:p>
          <a:p>
            <a:r>
              <a:rPr lang="en-US" dirty="0">
                <a:solidFill>
                  <a:srgbClr val="00B0F0"/>
                </a:solidFill>
              </a:rPr>
              <a:t>}  </a:t>
            </a:r>
          </a:p>
          <a:p>
            <a:r>
              <a:rPr lang="en-US" dirty="0">
                <a:solidFill>
                  <a:srgbClr val="00B0F0"/>
                </a:solidFill>
              </a:rPr>
              <a:t>}  </a:t>
            </a:r>
          </a:p>
          <a:p>
            <a:endParaRPr lang="en-US" dirty="0"/>
          </a:p>
        </p:txBody>
      </p:sp>
    </p:spTree>
    <p:extLst>
      <p:ext uri="{BB962C8B-B14F-4D97-AF65-F5344CB8AC3E}">
        <p14:creationId xmlns:p14="http://schemas.microsoft.com/office/powerpoint/2010/main" val="3931366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t>
            </a:r>
            <a:r>
              <a:rPr lang="en-US" b="1" dirty="0"/>
              <a:t>for loop:</a:t>
            </a:r>
            <a:r>
              <a:rPr lang="en-US" dirty="0"/>
              <a:t> </a:t>
            </a:r>
          </a:p>
        </p:txBody>
      </p:sp>
      <p:sp>
        <p:nvSpPr>
          <p:cNvPr id="3" name="Content Placeholder 2"/>
          <p:cNvSpPr>
            <a:spLocks noGrp="1"/>
          </p:cNvSpPr>
          <p:nvPr>
            <p:ph idx="1"/>
          </p:nvPr>
        </p:nvSpPr>
        <p:spPr>
          <a:xfrm>
            <a:off x="1251678" y="1339273"/>
            <a:ext cx="10178322" cy="4540319"/>
          </a:xfrm>
        </p:spPr>
        <p:txBody>
          <a:bodyPr>
            <a:normAutofit/>
          </a:bodyPr>
          <a:lstStyle/>
          <a:p>
            <a:r>
              <a:rPr lang="en-US" dirty="0" smtClean="0"/>
              <a:t>for </a:t>
            </a:r>
            <a:r>
              <a:rPr lang="en-US" dirty="0"/>
              <a:t>loop provides a concise way of writing the loop structure. Unlike a while loop, a for statement consumes the initialization, condition and increment/decrement in one line thereby providing a shorter, easy to debug structure of </a:t>
            </a:r>
            <a:r>
              <a:rPr lang="en-US" dirty="0" smtClean="0"/>
              <a:t>looping</a:t>
            </a:r>
          </a:p>
          <a:p>
            <a:r>
              <a:rPr lang="en-US" b="1" dirty="0" smtClean="0"/>
              <a:t>Syntax:</a:t>
            </a:r>
          </a:p>
          <a:p>
            <a:r>
              <a:rPr lang="en-US" dirty="0"/>
              <a:t>for (initialization condition; testing condition</a:t>
            </a:r>
            <a:r>
              <a:rPr lang="en-US" dirty="0" smtClean="0"/>
              <a:t>;  increment/decrement)</a:t>
            </a:r>
          </a:p>
          <a:p>
            <a:r>
              <a:rPr lang="en-US" dirty="0" smtClean="0"/>
              <a:t>{</a:t>
            </a:r>
            <a:endParaRPr lang="en-US" dirty="0"/>
          </a:p>
          <a:p>
            <a:r>
              <a:rPr lang="en-US" dirty="0"/>
              <a:t>    statement(s)</a:t>
            </a:r>
          </a:p>
          <a:p>
            <a:r>
              <a:rPr lang="en-US" dirty="0"/>
              <a:t>}</a:t>
            </a:r>
          </a:p>
        </p:txBody>
      </p:sp>
      <p:pic>
        <p:nvPicPr>
          <p:cNvPr id="4" name="Picture 3"/>
          <p:cNvPicPr>
            <a:picLocks noChangeAspect="1"/>
          </p:cNvPicPr>
          <p:nvPr/>
        </p:nvPicPr>
        <p:blipFill>
          <a:blip r:embed="rId2"/>
          <a:stretch>
            <a:fillRect/>
          </a:stretch>
        </p:blipFill>
        <p:spPr>
          <a:xfrm>
            <a:off x="4292460" y="3435927"/>
            <a:ext cx="7515134" cy="3085592"/>
          </a:xfrm>
          <a:prstGeom prst="rect">
            <a:avLst/>
          </a:prstGeom>
        </p:spPr>
      </p:pic>
    </p:spTree>
    <p:extLst>
      <p:ext uri="{BB962C8B-B14F-4D97-AF65-F5344CB8AC3E}">
        <p14:creationId xmlns:p14="http://schemas.microsoft.com/office/powerpoint/2010/main" val="1901844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 parts</a:t>
            </a:r>
            <a:endParaRPr lang="en-US" dirty="0"/>
          </a:p>
        </p:txBody>
      </p:sp>
      <p:sp>
        <p:nvSpPr>
          <p:cNvPr id="3" name="Content Placeholder 2"/>
          <p:cNvSpPr>
            <a:spLocks noGrp="1"/>
          </p:cNvSpPr>
          <p:nvPr>
            <p:ph idx="1"/>
          </p:nvPr>
        </p:nvSpPr>
        <p:spPr>
          <a:xfrm>
            <a:off x="1251678" y="1487055"/>
            <a:ext cx="10178322" cy="4392537"/>
          </a:xfrm>
        </p:spPr>
        <p:txBody>
          <a:bodyPr>
            <a:normAutofit/>
          </a:bodyPr>
          <a:lstStyle/>
          <a:p>
            <a:r>
              <a:rPr lang="en-US" dirty="0">
                <a:solidFill>
                  <a:srgbClr val="00B050"/>
                </a:solidFill>
              </a:rPr>
              <a:t>Initialization condition: </a:t>
            </a:r>
            <a:r>
              <a:rPr lang="en-US" dirty="0"/>
              <a:t>Here, we initialize the variable in use. It marks the start of a for loop. An already declared variable can be used or a variable can be declared, local to loop only.</a:t>
            </a:r>
          </a:p>
          <a:p>
            <a:r>
              <a:rPr lang="en-US" dirty="0">
                <a:solidFill>
                  <a:srgbClr val="00B050"/>
                </a:solidFill>
              </a:rPr>
              <a:t>Testing Condition: </a:t>
            </a:r>
            <a:r>
              <a:rPr lang="en-US" dirty="0"/>
              <a:t>It is used for testing the exit condition for a loop. It must return a </a:t>
            </a:r>
            <a:r>
              <a:rPr lang="en-US" dirty="0" err="1"/>
              <a:t>boolean</a:t>
            </a:r>
            <a:r>
              <a:rPr lang="en-US" dirty="0"/>
              <a:t> value. It is also an Entry Control Loop as the condition is checked prior to the execution of the loop statements.</a:t>
            </a:r>
          </a:p>
          <a:p>
            <a:r>
              <a:rPr lang="en-US" dirty="0">
                <a:solidFill>
                  <a:srgbClr val="00B050"/>
                </a:solidFill>
              </a:rPr>
              <a:t>Statement execution: </a:t>
            </a:r>
            <a:r>
              <a:rPr lang="en-US" dirty="0"/>
              <a:t>Once the condition is evaluated to true, the statements in the loop body are executed.</a:t>
            </a:r>
          </a:p>
          <a:p>
            <a:r>
              <a:rPr lang="en-US" dirty="0">
                <a:solidFill>
                  <a:srgbClr val="00B050"/>
                </a:solidFill>
              </a:rPr>
              <a:t>Increment/ Decrement: </a:t>
            </a:r>
            <a:r>
              <a:rPr lang="en-US" dirty="0"/>
              <a:t>It is used for updating the variable for next iteration.</a:t>
            </a:r>
          </a:p>
          <a:p>
            <a:r>
              <a:rPr lang="en-US" dirty="0">
                <a:solidFill>
                  <a:srgbClr val="00B050"/>
                </a:solidFill>
              </a:rPr>
              <a:t>Loop </a:t>
            </a:r>
            <a:r>
              <a:rPr lang="en-US" dirty="0" smtClean="0">
                <a:solidFill>
                  <a:srgbClr val="00B050"/>
                </a:solidFill>
              </a:rPr>
              <a:t>termination: </a:t>
            </a:r>
            <a:r>
              <a:rPr lang="en-US" dirty="0" smtClean="0"/>
              <a:t>When </a:t>
            </a:r>
            <a:r>
              <a:rPr lang="en-US" dirty="0"/>
              <a:t>the condition becomes false, the loop terminates marking the end of its life cycle.</a:t>
            </a:r>
          </a:p>
        </p:txBody>
      </p:sp>
    </p:spTree>
    <p:extLst>
      <p:ext uri="{BB962C8B-B14F-4D97-AF65-F5344CB8AC3E}">
        <p14:creationId xmlns:p14="http://schemas.microsoft.com/office/powerpoint/2010/main" val="2904584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it in eclipse</a:t>
            </a:r>
            <a:endParaRPr lang="en-US" dirty="0"/>
          </a:p>
        </p:txBody>
      </p:sp>
      <p:sp>
        <p:nvSpPr>
          <p:cNvPr id="3" name="Content Placeholder 2"/>
          <p:cNvSpPr>
            <a:spLocks noGrp="1"/>
          </p:cNvSpPr>
          <p:nvPr>
            <p:ph idx="1"/>
          </p:nvPr>
        </p:nvSpPr>
        <p:spPr>
          <a:xfrm>
            <a:off x="1251678" y="1717965"/>
            <a:ext cx="10178322" cy="4161628"/>
          </a:xfrm>
        </p:spPr>
        <p:txBody>
          <a:bodyPr>
            <a:normAutofit lnSpcReduction="10000"/>
          </a:bodyPr>
          <a:lstStyle/>
          <a:p>
            <a:r>
              <a:rPr lang="en-US" dirty="0">
                <a:solidFill>
                  <a:srgbClr val="00B0F0"/>
                </a:solidFill>
              </a:rPr>
              <a:t>class </a:t>
            </a:r>
            <a:r>
              <a:rPr lang="en-US" dirty="0" err="1">
                <a:solidFill>
                  <a:srgbClr val="00B0F0"/>
                </a:solidFill>
              </a:rPr>
              <a:t>forLoopDemo</a:t>
            </a:r>
            <a:endParaRPr lang="en-US" dirty="0">
              <a:solidFill>
                <a:srgbClr val="00B0F0"/>
              </a:solidFill>
            </a:endParaRPr>
          </a:p>
          <a:p>
            <a:r>
              <a:rPr lang="en-US" dirty="0">
                <a:solidFill>
                  <a:srgbClr val="00B0F0"/>
                </a:solidFill>
              </a:rPr>
              <a:t>{</a:t>
            </a:r>
          </a:p>
          <a:p>
            <a:r>
              <a:rPr lang="en-US" dirty="0">
                <a:solidFill>
                  <a:srgbClr val="00B0F0"/>
                </a:solidFill>
              </a:rPr>
              <a:t>    public static void main(String </a:t>
            </a:r>
            <a:r>
              <a:rPr lang="en-US" dirty="0" err="1">
                <a:solidFill>
                  <a:srgbClr val="00B0F0"/>
                </a:solidFill>
              </a:rPr>
              <a:t>args</a:t>
            </a:r>
            <a:r>
              <a:rPr lang="en-US" dirty="0">
                <a:solidFill>
                  <a:srgbClr val="00B0F0"/>
                </a:solidFill>
              </a:rPr>
              <a:t>[])</a:t>
            </a:r>
          </a:p>
          <a:p>
            <a:r>
              <a:rPr lang="en-US" dirty="0">
                <a:solidFill>
                  <a:srgbClr val="00B0F0"/>
                </a:solidFill>
              </a:rPr>
              <a:t>    {</a:t>
            </a:r>
          </a:p>
          <a:p>
            <a:r>
              <a:rPr lang="en-US" dirty="0">
                <a:solidFill>
                  <a:srgbClr val="00B0F0"/>
                </a:solidFill>
              </a:rPr>
              <a:t>        // for loop begins when </a:t>
            </a:r>
            <a:r>
              <a:rPr lang="en-US" dirty="0" err="1" smtClean="0">
                <a:solidFill>
                  <a:srgbClr val="00B0F0"/>
                </a:solidFill>
              </a:rPr>
              <a:t>i</a:t>
            </a:r>
            <a:r>
              <a:rPr lang="en-US" dirty="0" smtClean="0">
                <a:solidFill>
                  <a:srgbClr val="00B0F0"/>
                </a:solidFill>
              </a:rPr>
              <a:t>=2</a:t>
            </a:r>
            <a:endParaRPr lang="en-US" dirty="0">
              <a:solidFill>
                <a:srgbClr val="00B0F0"/>
              </a:solidFill>
            </a:endParaRPr>
          </a:p>
          <a:p>
            <a:r>
              <a:rPr lang="en-US" dirty="0">
                <a:solidFill>
                  <a:srgbClr val="00B0F0"/>
                </a:solidFill>
              </a:rPr>
              <a:t>        // and runs till </a:t>
            </a:r>
            <a:r>
              <a:rPr lang="en-US" dirty="0" err="1" smtClean="0">
                <a:solidFill>
                  <a:srgbClr val="00B0F0"/>
                </a:solidFill>
              </a:rPr>
              <a:t>i</a:t>
            </a:r>
            <a:r>
              <a:rPr lang="en-US" dirty="0" smtClean="0">
                <a:solidFill>
                  <a:srgbClr val="00B0F0"/>
                </a:solidFill>
              </a:rPr>
              <a:t> </a:t>
            </a:r>
            <a:r>
              <a:rPr lang="en-US" dirty="0">
                <a:solidFill>
                  <a:srgbClr val="00B0F0"/>
                </a:solidFill>
              </a:rPr>
              <a:t>&lt;=4</a:t>
            </a:r>
          </a:p>
          <a:p>
            <a:r>
              <a:rPr lang="en-US" dirty="0">
                <a:solidFill>
                  <a:srgbClr val="00B0F0"/>
                </a:solidFill>
              </a:rPr>
              <a:t>        for (</a:t>
            </a:r>
            <a:r>
              <a:rPr lang="en-US" dirty="0" err="1">
                <a:solidFill>
                  <a:srgbClr val="00B0F0"/>
                </a:solidFill>
              </a:rPr>
              <a:t>int</a:t>
            </a:r>
            <a:r>
              <a:rPr lang="en-US" dirty="0">
                <a:solidFill>
                  <a:srgbClr val="00B0F0"/>
                </a:solidFill>
              </a:rPr>
              <a:t> </a:t>
            </a:r>
            <a:r>
              <a:rPr lang="en-US" dirty="0" err="1" smtClean="0">
                <a:solidFill>
                  <a:srgbClr val="00B0F0"/>
                </a:solidFill>
              </a:rPr>
              <a:t>i</a:t>
            </a:r>
            <a:r>
              <a:rPr lang="en-US" dirty="0" smtClean="0">
                <a:solidFill>
                  <a:srgbClr val="00B0F0"/>
                </a:solidFill>
              </a:rPr>
              <a:t> </a:t>
            </a:r>
            <a:r>
              <a:rPr lang="en-US" dirty="0">
                <a:solidFill>
                  <a:srgbClr val="00B0F0"/>
                </a:solidFill>
              </a:rPr>
              <a:t>= </a:t>
            </a:r>
            <a:r>
              <a:rPr lang="en-US" dirty="0" smtClean="0">
                <a:solidFill>
                  <a:srgbClr val="00B0F0"/>
                </a:solidFill>
              </a:rPr>
              <a:t>0; </a:t>
            </a:r>
            <a:r>
              <a:rPr lang="en-US" dirty="0" err="1" smtClean="0">
                <a:solidFill>
                  <a:srgbClr val="00B0F0"/>
                </a:solidFill>
              </a:rPr>
              <a:t>i</a:t>
            </a:r>
            <a:r>
              <a:rPr lang="en-US" dirty="0" smtClean="0">
                <a:solidFill>
                  <a:srgbClr val="00B0F0"/>
                </a:solidFill>
              </a:rPr>
              <a:t> </a:t>
            </a:r>
            <a:r>
              <a:rPr lang="en-US" dirty="0">
                <a:solidFill>
                  <a:srgbClr val="00B0F0"/>
                </a:solidFill>
              </a:rPr>
              <a:t>&lt;= 4; x++)</a:t>
            </a:r>
          </a:p>
          <a:p>
            <a:r>
              <a:rPr lang="en-US" dirty="0">
                <a:solidFill>
                  <a:srgbClr val="00B0F0"/>
                </a:solidFill>
              </a:rPr>
              <a:t>            </a:t>
            </a:r>
            <a:r>
              <a:rPr lang="en-US" dirty="0" err="1">
                <a:solidFill>
                  <a:srgbClr val="00B0F0"/>
                </a:solidFill>
              </a:rPr>
              <a:t>System.out.println</a:t>
            </a:r>
            <a:r>
              <a:rPr lang="en-US" dirty="0">
                <a:solidFill>
                  <a:srgbClr val="00B0F0"/>
                </a:solidFill>
              </a:rPr>
              <a:t>("Value of </a:t>
            </a:r>
            <a:r>
              <a:rPr lang="en-US" dirty="0" smtClean="0">
                <a:solidFill>
                  <a:srgbClr val="00B0F0"/>
                </a:solidFill>
              </a:rPr>
              <a:t>i:" </a:t>
            </a:r>
            <a:r>
              <a:rPr lang="en-US" dirty="0">
                <a:solidFill>
                  <a:srgbClr val="00B0F0"/>
                </a:solidFill>
              </a:rPr>
              <a:t>+ </a:t>
            </a:r>
            <a:r>
              <a:rPr lang="en-US" dirty="0" err="1" smtClean="0">
                <a:solidFill>
                  <a:srgbClr val="00B0F0"/>
                </a:solidFill>
              </a:rPr>
              <a:t>i</a:t>
            </a:r>
            <a:r>
              <a:rPr lang="en-US" dirty="0" smtClean="0">
                <a:solidFill>
                  <a:srgbClr val="00B0F0"/>
                </a:solidFill>
              </a:rPr>
              <a:t>);</a:t>
            </a:r>
            <a:endParaRPr lang="en-US" dirty="0">
              <a:solidFill>
                <a:srgbClr val="00B0F0"/>
              </a:solidFill>
            </a:endParaRPr>
          </a:p>
          <a:p>
            <a:r>
              <a:rPr lang="en-US" dirty="0">
                <a:solidFill>
                  <a:srgbClr val="00B0F0"/>
                </a:solidFill>
              </a:rPr>
              <a:t>    }</a:t>
            </a:r>
          </a:p>
          <a:p>
            <a:r>
              <a:rPr lang="en-US" dirty="0">
                <a:solidFill>
                  <a:srgbClr val="00B0F0"/>
                </a:solidFill>
              </a:rPr>
              <a:t>}</a:t>
            </a:r>
          </a:p>
        </p:txBody>
      </p:sp>
    </p:spTree>
    <p:extLst>
      <p:ext uri="{BB962C8B-B14F-4D97-AF65-F5344CB8AC3E}">
        <p14:creationId xmlns:p14="http://schemas.microsoft.com/office/powerpoint/2010/main" val="2680402904"/>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119</TotalTime>
  <Words>1150</Words>
  <Application>Microsoft Office PowerPoint</Application>
  <PresentationFormat>Widescreen</PresentationFormat>
  <Paragraphs>224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Gill Sans MT</vt:lpstr>
      <vt:lpstr>Impact</vt:lpstr>
      <vt:lpstr>Badge</vt:lpstr>
      <vt:lpstr>JAVA  Loop</vt:lpstr>
      <vt:lpstr>What is loop in java?</vt:lpstr>
      <vt:lpstr>while loop:</vt:lpstr>
      <vt:lpstr>Try it on Eclipse</vt:lpstr>
      <vt:lpstr>Java do-while Loop</vt:lpstr>
      <vt:lpstr>Try it in eclipse</vt:lpstr>
      <vt:lpstr>Java for loop: </vt:lpstr>
      <vt:lpstr>For loop parts</vt:lpstr>
      <vt:lpstr>Try it in eclipse</vt:lpstr>
      <vt:lpstr>Enhanced For loop</vt:lpstr>
      <vt:lpstr>Try it in eclipse</vt:lpstr>
      <vt:lpstr>Pitfalls of Loops- Infinite loop: </vt:lpstr>
      <vt:lpstr>Another pitfall is that you might be adding something into you collection object through loop and you can run out of memory. If you try and execute the below program, after some time, out of memory exception will be thrown. </vt:lpstr>
      <vt:lpstr>How to break out of  any loop in java</vt:lpstr>
      <vt:lpstr>Switch statement</vt:lpstr>
      <vt:lpstr>Enum Types </vt:lpstr>
      <vt:lpstr>PowerPoint Presentation</vt:lpstr>
      <vt:lpstr>Scanner</vt:lpstr>
      <vt:lpstr>Enum-Switch-Scanner</vt:lpstr>
      <vt:lpstr>Must need to know these for work</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sarower ahmmed</dc:creator>
  <cp:lastModifiedBy>sarower ahmmed</cp:lastModifiedBy>
  <cp:revision>9</cp:revision>
  <dcterms:created xsi:type="dcterms:W3CDTF">2017-08-27T04:04:44Z</dcterms:created>
  <dcterms:modified xsi:type="dcterms:W3CDTF">2018-06-08T03:25:09Z</dcterms:modified>
</cp:coreProperties>
</file>