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73" r:id="rId2"/>
    <p:sldId id="278" r:id="rId3"/>
    <p:sldId id="277" r:id="rId4"/>
    <p:sldId id="280" r:id="rId5"/>
    <p:sldId id="279" r:id="rId6"/>
    <p:sldId id="281" r:id="rId7"/>
    <p:sldId id="351" r:id="rId8"/>
    <p:sldId id="352" r:id="rId9"/>
    <p:sldId id="353" r:id="rId10"/>
    <p:sldId id="354" r:id="rId11"/>
    <p:sldId id="356" r:id="rId12"/>
    <p:sldId id="355" r:id="rId13"/>
    <p:sldId id="357" r:id="rId14"/>
    <p:sldId id="360" r:id="rId15"/>
    <p:sldId id="361" r:id="rId16"/>
    <p:sldId id="359" r:id="rId17"/>
    <p:sldId id="362" r:id="rId18"/>
    <p:sldId id="365" r:id="rId19"/>
    <p:sldId id="366" r:id="rId20"/>
    <p:sldId id="367" r:id="rId21"/>
    <p:sldId id="369" r:id="rId22"/>
    <p:sldId id="370" r:id="rId23"/>
    <p:sldId id="371" r:id="rId24"/>
    <p:sldId id="372" r:id="rId25"/>
    <p:sldId id="368" r:id="rId26"/>
    <p:sldId id="256" r:id="rId27"/>
    <p:sldId id="376" r:id="rId28"/>
    <p:sldId id="377" r:id="rId29"/>
    <p:sldId id="379" r:id="rId30"/>
    <p:sldId id="378" r:id="rId31"/>
    <p:sldId id="258" r:id="rId32"/>
    <p:sldId id="257" r:id="rId33"/>
    <p:sldId id="374" r:id="rId34"/>
    <p:sldId id="265" r:id="rId35"/>
    <p:sldId id="266" r:id="rId36"/>
    <p:sldId id="259" r:id="rId37"/>
    <p:sldId id="290" r:id="rId38"/>
    <p:sldId id="348" r:id="rId39"/>
    <p:sldId id="303" r:id="rId40"/>
    <p:sldId id="285" r:id="rId41"/>
    <p:sldId id="375" r:id="rId42"/>
    <p:sldId id="260" r:id="rId43"/>
    <p:sldId id="267" r:id="rId44"/>
    <p:sldId id="284" r:id="rId45"/>
    <p:sldId id="291" r:id="rId46"/>
    <p:sldId id="349" r:id="rId47"/>
    <p:sldId id="350" r:id="rId48"/>
    <p:sldId id="347" r:id="rId49"/>
    <p:sldId id="264" r:id="rId50"/>
    <p:sldId id="288" r:id="rId51"/>
    <p:sldId id="269" r:id="rId52"/>
    <p:sldId id="270" r:id="rId53"/>
    <p:sldId id="271" r:id="rId54"/>
    <p:sldId id="272" r:id="rId55"/>
    <p:sldId id="282" r:id="rId56"/>
    <p:sldId id="293" r:id="rId57"/>
    <p:sldId id="283" r:id="rId58"/>
    <p:sldId id="273" r:id="rId59"/>
    <p:sldId id="274" r:id="rId60"/>
    <p:sldId id="305" r:id="rId61"/>
    <p:sldId id="292" r:id="rId62"/>
    <p:sldId id="275" r:id="rId63"/>
    <p:sldId id="304" r:id="rId64"/>
    <p:sldId id="263" r:id="rId65"/>
    <p:sldId id="294" r:id="rId66"/>
    <p:sldId id="307" r:id="rId67"/>
    <p:sldId id="306" r:id="rId68"/>
    <p:sldId id="302" r:id="rId69"/>
    <p:sldId id="300" r:id="rId70"/>
    <p:sldId id="301" r:id="rId71"/>
    <p:sldId id="297" r:id="rId72"/>
    <p:sldId id="298" r:id="rId73"/>
    <p:sldId id="299" r:id="rId74"/>
    <p:sldId id="296" r:id="rId75"/>
    <p:sldId id="268" r:id="rId76"/>
    <p:sldId id="309" r:id="rId77"/>
    <p:sldId id="312" r:id="rId78"/>
    <p:sldId id="313" r:id="rId79"/>
    <p:sldId id="314" r:id="rId80"/>
    <p:sldId id="315" r:id="rId81"/>
    <p:sldId id="316" r:id="rId82"/>
    <p:sldId id="317" r:id="rId83"/>
    <p:sldId id="318" r:id="rId84"/>
    <p:sldId id="319" r:id="rId85"/>
    <p:sldId id="320" r:id="rId86"/>
    <p:sldId id="321" r:id="rId87"/>
    <p:sldId id="322" r:id="rId88"/>
    <p:sldId id="323" r:id="rId89"/>
    <p:sldId id="324" r:id="rId90"/>
    <p:sldId id="325" r:id="rId91"/>
    <p:sldId id="326" r:id="rId92"/>
    <p:sldId id="327" r:id="rId93"/>
    <p:sldId id="328" r:id="rId94"/>
    <p:sldId id="329" r:id="rId95"/>
    <p:sldId id="330" r:id="rId96"/>
    <p:sldId id="331" r:id="rId97"/>
    <p:sldId id="332" r:id="rId98"/>
    <p:sldId id="333" r:id="rId99"/>
    <p:sldId id="334" r:id="rId100"/>
    <p:sldId id="335" r:id="rId101"/>
    <p:sldId id="336" r:id="rId102"/>
    <p:sldId id="337" r:id="rId103"/>
    <p:sldId id="338" r:id="rId104"/>
    <p:sldId id="339" r:id="rId105"/>
    <p:sldId id="340" r:id="rId106"/>
    <p:sldId id="341" r:id="rId107"/>
    <p:sldId id="342" r:id="rId108"/>
    <p:sldId id="343" r:id="rId109"/>
    <p:sldId id="345" r:id="rId110"/>
    <p:sldId id="308" r:id="rId111"/>
    <p:sldId id="311" r:id="rId112"/>
    <p:sldId id="310" r:id="rId1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84" y="4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A9A6A9-C7A3-4EAA-B3F3-0EED6144D7A3}" type="doc">
      <dgm:prSet loTypeId="urn:microsoft.com/office/officeart/2005/8/layout/StepDownProcess" loCatId="process" qsTypeId="urn:microsoft.com/office/officeart/2005/8/quickstyle/simple5" qsCatId="simple" csTypeId="urn:microsoft.com/office/officeart/2005/8/colors/colorful1" csCatId="colorful" phldr="1"/>
      <dgm:spPr/>
      <dgm:t>
        <a:bodyPr/>
        <a:lstStyle/>
        <a:p>
          <a:endParaRPr lang="en-US"/>
        </a:p>
      </dgm:t>
    </dgm:pt>
    <dgm:pt modelId="{1B74A37F-6515-490D-B40F-F10F06E70E93}">
      <dgm:prSet phldrT="[Text]"/>
      <dgm:spPr/>
      <dgm:t>
        <a:bodyPr/>
        <a:lstStyle/>
        <a:p>
          <a:r>
            <a:rPr lang="en-US" dirty="0" smtClean="0"/>
            <a:t>Project</a:t>
          </a:r>
          <a:endParaRPr lang="en-US" dirty="0"/>
        </a:p>
      </dgm:t>
    </dgm:pt>
    <dgm:pt modelId="{F4EA7321-1493-493D-875C-F518A56D4D37}" type="parTrans" cxnId="{5B179D17-9807-4504-813D-603283D4DE5B}">
      <dgm:prSet/>
      <dgm:spPr/>
      <dgm:t>
        <a:bodyPr/>
        <a:lstStyle/>
        <a:p>
          <a:endParaRPr lang="en-US"/>
        </a:p>
      </dgm:t>
    </dgm:pt>
    <dgm:pt modelId="{3BB357DF-336E-4C6B-B436-B28F00579F95}" type="sibTrans" cxnId="{5B179D17-9807-4504-813D-603283D4DE5B}">
      <dgm:prSet/>
      <dgm:spPr/>
      <dgm:t>
        <a:bodyPr/>
        <a:lstStyle/>
        <a:p>
          <a:endParaRPr lang="en-US"/>
        </a:p>
      </dgm:t>
    </dgm:pt>
    <dgm:pt modelId="{3DDF3EAB-6A7B-4BAC-B42F-60FBBD9AF3DD}">
      <dgm:prSet phldrT="[Text]"/>
      <dgm:spPr>
        <a:ln>
          <a:solidFill>
            <a:srgbClr val="FF0000"/>
          </a:solidFill>
        </a:ln>
      </dgm:spPr>
      <dgm:t>
        <a:bodyPr/>
        <a:lstStyle/>
        <a:p>
          <a:r>
            <a:rPr lang="en-US" dirty="0" smtClean="0"/>
            <a:t>Top most</a:t>
          </a:r>
          <a:endParaRPr lang="en-US" dirty="0"/>
        </a:p>
      </dgm:t>
    </dgm:pt>
    <dgm:pt modelId="{69CBEF08-3565-4B12-AD85-381F7957A5F2}" type="parTrans" cxnId="{3DF94D94-9C66-4D08-9A42-F958699D9E02}">
      <dgm:prSet/>
      <dgm:spPr/>
      <dgm:t>
        <a:bodyPr/>
        <a:lstStyle/>
        <a:p>
          <a:endParaRPr lang="en-US"/>
        </a:p>
      </dgm:t>
    </dgm:pt>
    <dgm:pt modelId="{66E40120-1DE2-4779-AE8F-270B8DBC6BC4}" type="sibTrans" cxnId="{3DF94D94-9C66-4D08-9A42-F958699D9E02}">
      <dgm:prSet/>
      <dgm:spPr/>
      <dgm:t>
        <a:bodyPr/>
        <a:lstStyle/>
        <a:p>
          <a:endParaRPr lang="en-US"/>
        </a:p>
      </dgm:t>
    </dgm:pt>
    <dgm:pt modelId="{C4963FCC-B606-4286-B9D2-03A5E5F195CD}">
      <dgm:prSet phldrT="[Text]"/>
      <dgm:spPr/>
      <dgm:t>
        <a:bodyPr/>
        <a:lstStyle/>
        <a:p>
          <a:r>
            <a:rPr lang="en-US" dirty="0" smtClean="0"/>
            <a:t>packages</a:t>
          </a:r>
          <a:endParaRPr lang="en-US" dirty="0"/>
        </a:p>
      </dgm:t>
    </dgm:pt>
    <dgm:pt modelId="{E460F054-B056-40DB-A6D2-02DE1BF37A4E}" type="parTrans" cxnId="{37F4DF7D-73A4-49C1-A5DA-6B84BD75F933}">
      <dgm:prSet/>
      <dgm:spPr/>
      <dgm:t>
        <a:bodyPr/>
        <a:lstStyle/>
        <a:p>
          <a:endParaRPr lang="en-US"/>
        </a:p>
      </dgm:t>
    </dgm:pt>
    <dgm:pt modelId="{D704F656-D343-4A02-9AD3-4CFDCFB95E30}" type="sibTrans" cxnId="{37F4DF7D-73A4-49C1-A5DA-6B84BD75F933}">
      <dgm:prSet/>
      <dgm:spPr/>
      <dgm:t>
        <a:bodyPr/>
        <a:lstStyle/>
        <a:p>
          <a:endParaRPr lang="en-US"/>
        </a:p>
      </dgm:t>
    </dgm:pt>
    <dgm:pt modelId="{FA23AC9C-7A2E-42EC-93AE-0F3AD6C30A93}">
      <dgm:prSet phldrT="[Text]"/>
      <dgm:spPr>
        <a:ln>
          <a:solidFill>
            <a:srgbClr val="FF0000"/>
          </a:solidFill>
        </a:ln>
      </dgm:spPr>
      <dgm:t>
        <a:bodyPr/>
        <a:lstStyle/>
        <a:p>
          <a:r>
            <a:rPr lang="en-US" dirty="0" smtClean="0"/>
            <a:t>Collection of classes</a:t>
          </a:r>
          <a:endParaRPr lang="en-US" dirty="0"/>
        </a:p>
      </dgm:t>
    </dgm:pt>
    <dgm:pt modelId="{7E149D45-5F16-4F50-AF40-CA0CA63DA6BE}" type="parTrans" cxnId="{09CB47C2-9AAA-4172-AE4D-5DD3AB668DD2}">
      <dgm:prSet/>
      <dgm:spPr/>
      <dgm:t>
        <a:bodyPr/>
        <a:lstStyle/>
        <a:p>
          <a:endParaRPr lang="en-US"/>
        </a:p>
      </dgm:t>
    </dgm:pt>
    <dgm:pt modelId="{A3FDFD07-A764-4BF5-A502-8E00D8C54274}" type="sibTrans" cxnId="{09CB47C2-9AAA-4172-AE4D-5DD3AB668DD2}">
      <dgm:prSet/>
      <dgm:spPr/>
      <dgm:t>
        <a:bodyPr/>
        <a:lstStyle/>
        <a:p>
          <a:endParaRPr lang="en-US"/>
        </a:p>
      </dgm:t>
    </dgm:pt>
    <dgm:pt modelId="{911C0B16-0B99-4BBF-890D-8482DBCAC07B}">
      <dgm:prSet phldrT="[Text]"/>
      <dgm:spPr/>
      <dgm:t>
        <a:bodyPr/>
        <a:lstStyle/>
        <a:p>
          <a:r>
            <a:rPr lang="en-US" dirty="0" smtClean="0"/>
            <a:t>Class </a:t>
          </a:r>
          <a:endParaRPr lang="en-US" dirty="0"/>
        </a:p>
      </dgm:t>
    </dgm:pt>
    <dgm:pt modelId="{6B5E6279-22DD-4D46-A9D7-55B0037A284C}" type="parTrans" cxnId="{E0C2317B-E47A-4CBE-AE04-E1150E1C979A}">
      <dgm:prSet/>
      <dgm:spPr/>
      <dgm:t>
        <a:bodyPr/>
        <a:lstStyle/>
        <a:p>
          <a:endParaRPr lang="en-US"/>
        </a:p>
      </dgm:t>
    </dgm:pt>
    <dgm:pt modelId="{FBCB842A-4344-46D6-91AA-02D98328F9E8}" type="sibTrans" cxnId="{E0C2317B-E47A-4CBE-AE04-E1150E1C979A}">
      <dgm:prSet/>
      <dgm:spPr/>
      <dgm:t>
        <a:bodyPr/>
        <a:lstStyle/>
        <a:p>
          <a:endParaRPr lang="en-US"/>
        </a:p>
      </dgm:t>
    </dgm:pt>
    <dgm:pt modelId="{686A92C2-18D9-4486-B056-9008143709D7}">
      <dgm:prSet phldrT="[Text]"/>
      <dgm:spPr>
        <a:ln>
          <a:solidFill>
            <a:srgbClr val="FF0000"/>
          </a:solidFill>
        </a:ln>
      </dgm:spPr>
      <dgm:t>
        <a:bodyPr/>
        <a:lstStyle/>
        <a:p>
          <a:r>
            <a:rPr lang="en-US" dirty="0" smtClean="0"/>
            <a:t>Blueprint of object</a:t>
          </a:r>
          <a:endParaRPr lang="en-US" dirty="0"/>
        </a:p>
      </dgm:t>
    </dgm:pt>
    <dgm:pt modelId="{4DB1E03A-23DA-46F3-8AFB-BEC5F9BB79B5}" type="parTrans" cxnId="{2D6D865D-BC46-45CB-B9DE-59B9A0818079}">
      <dgm:prSet/>
      <dgm:spPr/>
      <dgm:t>
        <a:bodyPr/>
        <a:lstStyle/>
        <a:p>
          <a:endParaRPr lang="en-US"/>
        </a:p>
      </dgm:t>
    </dgm:pt>
    <dgm:pt modelId="{1EB552C2-1F1F-49B2-B3FB-893B6FDC46E0}" type="sibTrans" cxnId="{2D6D865D-BC46-45CB-B9DE-59B9A0818079}">
      <dgm:prSet/>
      <dgm:spPr/>
      <dgm:t>
        <a:bodyPr/>
        <a:lstStyle/>
        <a:p>
          <a:endParaRPr lang="en-US"/>
        </a:p>
      </dgm:t>
    </dgm:pt>
    <dgm:pt modelId="{B930D5D2-DE1F-4C1B-B48A-4C719B4CB962}" type="pres">
      <dgm:prSet presAssocID="{CEA9A6A9-C7A3-4EAA-B3F3-0EED6144D7A3}" presName="rootnode" presStyleCnt="0">
        <dgm:presLayoutVars>
          <dgm:chMax/>
          <dgm:chPref/>
          <dgm:dir/>
          <dgm:animLvl val="lvl"/>
        </dgm:presLayoutVars>
      </dgm:prSet>
      <dgm:spPr/>
      <dgm:t>
        <a:bodyPr/>
        <a:lstStyle/>
        <a:p>
          <a:endParaRPr lang="en-US"/>
        </a:p>
      </dgm:t>
    </dgm:pt>
    <dgm:pt modelId="{C5E89CC6-7B7E-4487-8B90-35B798015FCB}" type="pres">
      <dgm:prSet presAssocID="{1B74A37F-6515-490D-B40F-F10F06E70E93}" presName="composite" presStyleCnt="0"/>
      <dgm:spPr/>
    </dgm:pt>
    <dgm:pt modelId="{0CA49097-8C65-4955-9FBD-65947E35788B}" type="pres">
      <dgm:prSet presAssocID="{1B74A37F-6515-490D-B40F-F10F06E70E93}" presName="bentUpArrow1" presStyleLbl="alignImgPlace1" presStyleIdx="0" presStyleCnt="2"/>
      <dgm:spPr/>
    </dgm:pt>
    <dgm:pt modelId="{DE8B800A-2E01-42C8-AB28-4F6E49573407}" type="pres">
      <dgm:prSet presAssocID="{1B74A37F-6515-490D-B40F-F10F06E70E93}" presName="ParentText" presStyleLbl="node1" presStyleIdx="0" presStyleCnt="3">
        <dgm:presLayoutVars>
          <dgm:chMax val="1"/>
          <dgm:chPref val="1"/>
          <dgm:bulletEnabled val="1"/>
        </dgm:presLayoutVars>
      </dgm:prSet>
      <dgm:spPr/>
      <dgm:t>
        <a:bodyPr/>
        <a:lstStyle/>
        <a:p>
          <a:endParaRPr lang="en-US"/>
        </a:p>
      </dgm:t>
    </dgm:pt>
    <dgm:pt modelId="{D09FA07C-B030-4F89-9C94-1EFD9E294698}" type="pres">
      <dgm:prSet presAssocID="{1B74A37F-6515-490D-B40F-F10F06E70E93}" presName="ChildText" presStyleLbl="revTx" presStyleIdx="0" presStyleCnt="3" custScaleX="141102" custLinFactNeighborX="55827" custLinFactNeighborY="-5437">
        <dgm:presLayoutVars>
          <dgm:chMax val="0"/>
          <dgm:chPref val="0"/>
          <dgm:bulletEnabled val="1"/>
        </dgm:presLayoutVars>
      </dgm:prSet>
      <dgm:spPr/>
      <dgm:t>
        <a:bodyPr/>
        <a:lstStyle/>
        <a:p>
          <a:endParaRPr lang="en-US"/>
        </a:p>
      </dgm:t>
    </dgm:pt>
    <dgm:pt modelId="{4E54E349-04CC-46A5-A6BC-5F68DE7B34AA}" type="pres">
      <dgm:prSet presAssocID="{3BB357DF-336E-4C6B-B436-B28F00579F95}" presName="sibTrans" presStyleCnt="0"/>
      <dgm:spPr/>
    </dgm:pt>
    <dgm:pt modelId="{7CC44784-EC25-4BDC-96E2-C51150AF00B9}" type="pres">
      <dgm:prSet presAssocID="{C4963FCC-B606-4286-B9D2-03A5E5F195CD}" presName="composite" presStyleCnt="0"/>
      <dgm:spPr/>
    </dgm:pt>
    <dgm:pt modelId="{79A28F8D-3030-46A6-A74B-296C5BC1AEEF}" type="pres">
      <dgm:prSet presAssocID="{C4963FCC-B606-4286-B9D2-03A5E5F195CD}" presName="bentUpArrow1" presStyleLbl="alignImgPlace1" presStyleIdx="1" presStyleCnt="2"/>
      <dgm:spPr/>
    </dgm:pt>
    <dgm:pt modelId="{F9AC4D7A-FD20-44D8-B50B-1B39334ABFE1}" type="pres">
      <dgm:prSet presAssocID="{C4963FCC-B606-4286-B9D2-03A5E5F195CD}" presName="ParentText" presStyleLbl="node1" presStyleIdx="1" presStyleCnt="3">
        <dgm:presLayoutVars>
          <dgm:chMax val="1"/>
          <dgm:chPref val="1"/>
          <dgm:bulletEnabled val="1"/>
        </dgm:presLayoutVars>
      </dgm:prSet>
      <dgm:spPr/>
      <dgm:t>
        <a:bodyPr/>
        <a:lstStyle/>
        <a:p>
          <a:endParaRPr lang="en-US"/>
        </a:p>
      </dgm:t>
    </dgm:pt>
    <dgm:pt modelId="{4B100FFB-6905-4EBA-A7B8-0A20DE00C157}" type="pres">
      <dgm:prSet presAssocID="{C4963FCC-B606-4286-B9D2-03A5E5F195CD}" presName="ChildText" presStyleLbl="revTx" presStyleIdx="1" presStyleCnt="3" custScaleX="189186" custLinFactNeighborX="48819" custLinFactNeighborY="63">
        <dgm:presLayoutVars>
          <dgm:chMax val="0"/>
          <dgm:chPref val="0"/>
          <dgm:bulletEnabled val="1"/>
        </dgm:presLayoutVars>
      </dgm:prSet>
      <dgm:spPr/>
      <dgm:t>
        <a:bodyPr/>
        <a:lstStyle/>
        <a:p>
          <a:endParaRPr lang="en-US"/>
        </a:p>
      </dgm:t>
    </dgm:pt>
    <dgm:pt modelId="{04FCD38E-C586-4276-99ED-0561288BC820}" type="pres">
      <dgm:prSet presAssocID="{D704F656-D343-4A02-9AD3-4CFDCFB95E30}" presName="sibTrans" presStyleCnt="0"/>
      <dgm:spPr/>
    </dgm:pt>
    <dgm:pt modelId="{1710511A-3827-46C2-BB03-315E247FE7C8}" type="pres">
      <dgm:prSet presAssocID="{911C0B16-0B99-4BBF-890D-8482DBCAC07B}" presName="composite" presStyleCnt="0"/>
      <dgm:spPr/>
    </dgm:pt>
    <dgm:pt modelId="{4B7E7277-7E7A-4E7E-8253-266A0D97F8C8}" type="pres">
      <dgm:prSet presAssocID="{911C0B16-0B99-4BBF-890D-8482DBCAC07B}" presName="ParentText" presStyleLbl="node1" presStyleIdx="2" presStyleCnt="3">
        <dgm:presLayoutVars>
          <dgm:chMax val="1"/>
          <dgm:chPref val="1"/>
          <dgm:bulletEnabled val="1"/>
        </dgm:presLayoutVars>
      </dgm:prSet>
      <dgm:spPr/>
      <dgm:t>
        <a:bodyPr/>
        <a:lstStyle/>
        <a:p>
          <a:endParaRPr lang="en-US"/>
        </a:p>
      </dgm:t>
    </dgm:pt>
    <dgm:pt modelId="{1C3C9E8B-A3A0-40A7-9EEC-4A5FEBB20C2E}" type="pres">
      <dgm:prSet presAssocID="{911C0B16-0B99-4BBF-890D-8482DBCAC07B}" presName="FinalChildText" presStyleLbl="revTx" presStyleIdx="2" presStyleCnt="3">
        <dgm:presLayoutVars>
          <dgm:chMax val="0"/>
          <dgm:chPref val="0"/>
          <dgm:bulletEnabled val="1"/>
        </dgm:presLayoutVars>
      </dgm:prSet>
      <dgm:spPr/>
      <dgm:t>
        <a:bodyPr/>
        <a:lstStyle/>
        <a:p>
          <a:endParaRPr lang="en-US"/>
        </a:p>
      </dgm:t>
    </dgm:pt>
  </dgm:ptLst>
  <dgm:cxnLst>
    <dgm:cxn modelId="{09CB47C2-9AAA-4172-AE4D-5DD3AB668DD2}" srcId="{C4963FCC-B606-4286-B9D2-03A5E5F195CD}" destId="{FA23AC9C-7A2E-42EC-93AE-0F3AD6C30A93}" srcOrd="0" destOrd="0" parTransId="{7E149D45-5F16-4F50-AF40-CA0CA63DA6BE}" sibTransId="{A3FDFD07-A764-4BF5-A502-8E00D8C54274}"/>
    <dgm:cxn modelId="{3DF94D94-9C66-4D08-9A42-F958699D9E02}" srcId="{1B74A37F-6515-490D-B40F-F10F06E70E93}" destId="{3DDF3EAB-6A7B-4BAC-B42F-60FBBD9AF3DD}" srcOrd="0" destOrd="0" parTransId="{69CBEF08-3565-4B12-AD85-381F7957A5F2}" sibTransId="{66E40120-1DE2-4779-AE8F-270B8DBC6BC4}"/>
    <dgm:cxn modelId="{5B179D17-9807-4504-813D-603283D4DE5B}" srcId="{CEA9A6A9-C7A3-4EAA-B3F3-0EED6144D7A3}" destId="{1B74A37F-6515-490D-B40F-F10F06E70E93}" srcOrd="0" destOrd="0" parTransId="{F4EA7321-1493-493D-875C-F518A56D4D37}" sibTransId="{3BB357DF-336E-4C6B-B436-B28F00579F95}"/>
    <dgm:cxn modelId="{0F265956-3042-4068-993D-DAD0E826A233}" type="presOf" srcId="{FA23AC9C-7A2E-42EC-93AE-0F3AD6C30A93}" destId="{4B100FFB-6905-4EBA-A7B8-0A20DE00C157}" srcOrd="0" destOrd="0" presId="urn:microsoft.com/office/officeart/2005/8/layout/StepDownProcess"/>
    <dgm:cxn modelId="{2ED16F50-C3D1-49AC-8B8E-2067F341298A}" type="presOf" srcId="{CEA9A6A9-C7A3-4EAA-B3F3-0EED6144D7A3}" destId="{B930D5D2-DE1F-4C1B-B48A-4C719B4CB962}" srcOrd="0" destOrd="0" presId="urn:microsoft.com/office/officeart/2005/8/layout/StepDownProcess"/>
    <dgm:cxn modelId="{E0C2317B-E47A-4CBE-AE04-E1150E1C979A}" srcId="{CEA9A6A9-C7A3-4EAA-B3F3-0EED6144D7A3}" destId="{911C0B16-0B99-4BBF-890D-8482DBCAC07B}" srcOrd="2" destOrd="0" parTransId="{6B5E6279-22DD-4D46-A9D7-55B0037A284C}" sibTransId="{FBCB842A-4344-46D6-91AA-02D98328F9E8}"/>
    <dgm:cxn modelId="{2981EA68-CF5D-443D-9F4E-377F21D95E91}" type="presOf" srcId="{911C0B16-0B99-4BBF-890D-8482DBCAC07B}" destId="{4B7E7277-7E7A-4E7E-8253-266A0D97F8C8}" srcOrd="0" destOrd="0" presId="urn:microsoft.com/office/officeart/2005/8/layout/StepDownProcess"/>
    <dgm:cxn modelId="{9FF2F863-91A7-4FD7-8A99-E6C94D870BBB}" type="presOf" srcId="{C4963FCC-B606-4286-B9D2-03A5E5F195CD}" destId="{F9AC4D7A-FD20-44D8-B50B-1B39334ABFE1}" srcOrd="0" destOrd="0" presId="urn:microsoft.com/office/officeart/2005/8/layout/StepDownProcess"/>
    <dgm:cxn modelId="{7F2ED409-7EBB-4B9C-9475-FBB987F52EE8}" type="presOf" srcId="{1B74A37F-6515-490D-B40F-F10F06E70E93}" destId="{DE8B800A-2E01-42C8-AB28-4F6E49573407}" srcOrd="0" destOrd="0" presId="urn:microsoft.com/office/officeart/2005/8/layout/StepDownProcess"/>
    <dgm:cxn modelId="{2D6D865D-BC46-45CB-B9DE-59B9A0818079}" srcId="{911C0B16-0B99-4BBF-890D-8482DBCAC07B}" destId="{686A92C2-18D9-4486-B056-9008143709D7}" srcOrd="0" destOrd="0" parTransId="{4DB1E03A-23DA-46F3-8AFB-BEC5F9BB79B5}" sibTransId="{1EB552C2-1F1F-49B2-B3FB-893B6FDC46E0}"/>
    <dgm:cxn modelId="{37F4DF7D-73A4-49C1-A5DA-6B84BD75F933}" srcId="{CEA9A6A9-C7A3-4EAA-B3F3-0EED6144D7A3}" destId="{C4963FCC-B606-4286-B9D2-03A5E5F195CD}" srcOrd="1" destOrd="0" parTransId="{E460F054-B056-40DB-A6D2-02DE1BF37A4E}" sibTransId="{D704F656-D343-4A02-9AD3-4CFDCFB95E30}"/>
    <dgm:cxn modelId="{A1DE9622-7472-476F-B1F6-8A82AFB282A1}" type="presOf" srcId="{3DDF3EAB-6A7B-4BAC-B42F-60FBBD9AF3DD}" destId="{D09FA07C-B030-4F89-9C94-1EFD9E294698}" srcOrd="0" destOrd="0" presId="urn:microsoft.com/office/officeart/2005/8/layout/StepDownProcess"/>
    <dgm:cxn modelId="{9D1F2123-AB61-475B-8C4F-5EFD84E87184}" type="presOf" srcId="{686A92C2-18D9-4486-B056-9008143709D7}" destId="{1C3C9E8B-A3A0-40A7-9EEC-4A5FEBB20C2E}" srcOrd="0" destOrd="0" presId="urn:microsoft.com/office/officeart/2005/8/layout/StepDownProcess"/>
    <dgm:cxn modelId="{4979F899-CA0B-4CAE-9D15-7D043C5B9305}" type="presParOf" srcId="{B930D5D2-DE1F-4C1B-B48A-4C719B4CB962}" destId="{C5E89CC6-7B7E-4487-8B90-35B798015FCB}" srcOrd="0" destOrd="0" presId="urn:microsoft.com/office/officeart/2005/8/layout/StepDownProcess"/>
    <dgm:cxn modelId="{864DE43B-DFC4-4017-9CF6-15729C3F19C7}" type="presParOf" srcId="{C5E89CC6-7B7E-4487-8B90-35B798015FCB}" destId="{0CA49097-8C65-4955-9FBD-65947E35788B}" srcOrd="0" destOrd="0" presId="urn:microsoft.com/office/officeart/2005/8/layout/StepDownProcess"/>
    <dgm:cxn modelId="{AADFEF5F-20FB-4674-89D2-7EDA7E31F2A1}" type="presParOf" srcId="{C5E89CC6-7B7E-4487-8B90-35B798015FCB}" destId="{DE8B800A-2E01-42C8-AB28-4F6E49573407}" srcOrd="1" destOrd="0" presId="urn:microsoft.com/office/officeart/2005/8/layout/StepDownProcess"/>
    <dgm:cxn modelId="{C09A1BA7-68D2-4369-85DC-67935CE9E860}" type="presParOf" srcId="{C5E89CC6-7B7E-4487-8B90-35B798015FCB}" destId="{D09FA07C-B030-4F89-9C94-1EFD9E294698}" srcOrd="2" destOrd="0" presId="urn:microsoft.com/office/officeart/2005/8/layout/StepDownProcess"/>
    <dgm:cxn modelId="{8E4EB704-A197-4188-83FA-F462CE69E40D}" type="presParOf" srcId="{B930D5D2-DE1F-4C1B-B48A-4C719B4CB962}" destId="{4E54E349-04CC-46A5-A6BC-5F68DE7B34AA}" srcOrd="1" destOrd="0" presId="urn:microsoft.com/office/officeart/2005/8/layout/StepDownProcess"/>
    <dgm:cxn modelId="{6A0C9B5A-8F5F-4BA3-9677-BEDCBC2C241F}" type="presParOf" srcId="{B930D5D2-DE1F-4C1B-B48A-4C719B4CB962}" destId="{7CC44784-EC25-4BDC-96E2-C51150AF00B9}" srcOrd="2" destOrd="0" presId="urn:microsoft.com/office/officeart/2005/8/layout/StepDownProcess"/>
    <dgm:cxn modelId="{35ABCBD7-0030-42E5-84AC-5367BA5AA0B0}" type="presParOf" srcId="{7CC44784-EC25-4BDC-96E2-C51150AF00B9}" destId="{79A28F8D-3030-46A6-A74B-296C5BC1AEEF}" srcOrd="0" destOrd="0" presId="urn:microsoft.com/office/officeart/2005/8/layout/StepDownProcess"/>
    <dgm:cxn modelId="{145AD82D-C2CC-416F-81F8-A3B584DE7B5C}" type="presParOf" srcId="{7CC44784-EC25-4BDC-96E2-C51150AF00B9}" destId="{F9AC4D7A-FD20-44D8-B50B-1B39334ABFE1}" srcOrd="1" destOrd="0" presId="urn:microsoft.com/office/officeart/2005/8/layout/StepDownProcess"/>
    <dgm:cxn modelId="{B1CFF2BD-C416-417E-8D98-E290F3BBABD6}" type="presParOf" srcId="{7CC44784-EC25-4BDC-96E2-C51150AF00B9}" destId="{4B100FFB-6905-4EBA-A7B8-0A20DE00C157}" srcOrd="2" destOrd="0" presId="urn:microsoft.com/office/officeart/2005/8/layout/StepDownProcess"/>
    <dgm:cxn modelId="{F5264600-5D1B-47A0-A6F2-A5C36EBA209C}" type="presParOf" srcId="{B930D5D2-DE1F-4C1B-B48A-4C719B4CB962}" destId="{04FCD38E-C586-4276-99ED-0561288BC820}" srcOrd="3" destOrd="0" presId="urn:microsoft.com/office/officeart/2005/8/layout/StepDownProcess"/>
    <dgm:cxn modelId="{3A5390FD-D69F-4D9F-B9B6-0E104019B1A7}" type="presParOf" srcId="{B930D5D2-DE1F-4C1B-B48A-4C719B4CB962}" destId="{1710511A-3827-46C2-BB03-315E247FE7C8}" srcOrd="4" destOrd="0" presId="urn:microsoft.com/office/officeart/2005/8/layout/StepDownProcess"/>
    <dgm:cxn modelId="{80BA94B4-37BD-47DB-853D-943380F48712}" type="presParOf" srcId="{1710511A-3827-46C2-BB03-315E247FE7C8}" destId="{4B7E7277-7E7A-4E7E-8253-266A0D97F8C8}" srcOrd="0" destOrd="0" presId="urn:microsoft.com/office/officeart/2005/8/layout/StepDownProcess"/>
    <dgm:cxn modelId="{846E47F2-6658-4F26-B75E-51188D451443}" type="presParOf" srcId="{1710511A-3827-46C2-BB03-315E247FE7C8}" destId="{1C3C9E8B-A3A0-40A7-9EEC-4A5FEBB20C2E}"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A9A6A9-C7A3-4EAA-B3F3-0EED6144D7A3}" type="doc">
      <dgm:prSet loTypeId="urn:microsoft.com/office/officeart/2005/8/layout/StepDownProcess" loCatId="process" qsTypeId="urn:microsoft.com/office/officeart/2005/8/quickstyle/3d2" qsCatId="3D" csTypeId="urn:microsoft.com/office/officeart/2005/8/colors/colorful5" csCatId="colorful" phldr="1"/>
      <dgm:spPr/>
      <dgm:t>
        <a:bodyPr/>
        <a:lstStyle/>
        <a:p>
          <a:endParaRPr lang="en-US"/>
        </a:p>
      </dgm:t>
    </dgm:pt>
    <dgm:pt modelId="{1B74A37F-6515-490D-B40F-F10F06E70E93}">
      <dgm:prSet phldrT="[Text]"/>
      <dgm:spPr>
        <a:solidFill>
          <a:srgbClr val="92D050"/>
        </a:solidFill>
      </dgm:spPr>
      <dgm:t>
        <a:bodyPr/>
        <a:lstStyle/>
        <a:p>
          <a:r>
            <a:rPr lang="en-US" b="1" dirty="0" smtClean="0"/>
            <a:t>Class</a:t>
          </a:r>
          <a:endParaRPr lang="en-US" b="1" dirty="0"/>
        </a:p>
      </dgm:t>
    </dgm:pt>
    <dgm:pt modelId="{F4EA7321-1493-493D-875C-F518A56D4D37}" type="parTrans" cxnId="{5B179D17-9807-4504-813D-603283D4DE5B}">
      <dgm:prSet/>
      <dgm:spPr/>
      <dgm:t>
        <a:bodyPr/>
        <a:lstStyle/>
        <a:p>
          <a:endParaRPr lang="en-US"/>
        </a:p>
      </dgm:t>
    </dgm:pt>
    <dgm:pt modelId="{3BB357DF-336E-4C6B-B436-B28F00579F95}" type="sibTrans" cxnId="{5B179D17-9807-4504-813D-603283D4DE5B}">
      <dgm:prSet/>
      <dgm:spPr/>
      <dgm:t>
        <a:bodyPr/>
        <a:lstStyle/>
        <a:p>
          <a:endParaRPr lang="en-US"/>
        </a:p>
      </dgm:t>
    </dgm:pt>
    <dgm:pt modelId="{3DDF3EAB-6A7B-4BAC-B42F-60FBBD9AF3DD}">
      <dgm:prSet phldrT="[Text]" phldr="1"/>
      <dgm:spPr/>
      <dgm:t>
        <a:bodyPr/>
        <a:lstStyle/>
        <a:p>
          <a:endParaRPr lang="en-US" b="1" dirty="0"/>
        </a:p>
      </dgm:t>
    </dgm:pt>
    <dgm:pt modelId="{69CBEF08-3565-4B12-AD85-381F7957A5F2}" type="parTrans" cxnId="{3DF94D94-9C66-4D08-9A42-F958699D9E02}">
      <dgm:prSet/>
      <dgm:spPr/>
      <dgm:t>
        <a:bodyPr/>
        <a:lstStyle/>
        <a:p>
          <a:endParaRPr lang="en-US"/>
        </a:p>
      </dgm:t>
    </dgm:pt>
    <dgm:pt modelId="{66E40120-1DE2-4779-AE8F-270B8DBC6BC4}" type="sibTrans" cxnId="{3DF94D94-9C66-4D08-9A42-F958699D9E02}">
      <dgm:prSet/>
      <dgm:spPr/>
      <dgm:t>
        <a:bodyPr/>
        <a:lstStyle/>
        <a:p>
          <a:endParaRPr lang="en-US"/>
        </a:p>
      </dgm:t>
    </dgm:pt>
    <dgm:pt modelId="{C4963FCC-B606-4286-B9D2-03A5E5F195CD}">
      <dgm:prSet phldrT="[Text]"/>
      <dgm:spPr>
        <a:solidFill>
          <a:srgbClr val="00B0F0"/>
        </a:solidFill>
      </dgm:spPr>
      <dgm:t>
        <a:bodyPr/>
        <a:lstStyle/>
        <a:p>
          <a:r>
            <a:rPr lang="en-US" b="1" dirty="0" smtClean="0"/>
            <a:t>Variable</a:t>
          </a:r>
          <a:endParaRPr lang="en-US" b="1" dirty="0"/>
        </a:p>
      </dgm:t>
    </dgm:pt>
    <dgm:pt modelId="{E460F054-B056-40DB-A6D2-02DE1BF37A4E}" type="parTrans" cxnId="{37F4DF7D-73A4-49C1-A5DA-6B84BD75F933}">
      <dgm:prSet/>
      <dgm:spPr/>
      <dgm:t>
        <a:bodyPr/>
        <a:lstStyle/>
        <a:p>
          <a:endParaRPr lang="en-US"/>
        </a:p>
      </dgm:t>
    </dgm:pt>
    <dgm:pt modelId="{D704F656-D343-4A02-9AD3-4CFDCFB95E30}" type="sibTrans" cxnId="{37F4DF7D-73A4-49C1-A5DA-6B84BD75F933}">
      <dgm:prSet/>
      <dgm:spPr/>
      <dgm:t>
        <a:bodyPr/>
        <a:lstStyle/>
        <a:p>
          <a:endParaRPr lang="en-US"/>
        </a:p>
      </dgm:t>
    </dgm:pt>
    <dgm:pt modelId="{FA23AC9C-7A2E-42EC-93AE-0F3AD6C30A93}">
      <dgm:prSet phldrT="[Text]"/>
      <dgm:spPr>
        <a:ln>
          <a:solidFill>
            <a:srgbClr val="00B050"/>
          </a:solidFill>
        </a:ln>
      </dgm:spPr>
      <dgm:t>
        <a:bodyPr/>
        <a:lstStyle/>
        <a:p>
          <a:r>
            <a:rPr lang="en-US" b="1" dirty="0" smtClean="0"/>
            <a:t>Holder of Data</a:t>
          </a:r>
          <a:endParaRPr lang="en-US" b="1" dirty="0"/>
        </a:p>
      </dgm:t>
    </dgm:pt>
    <dgm:pt modelId="{7E149D45-5F16-4F50-AF40-CA0CA63DA6BE}" type="parTrans" cxnId="{09CB47C2-9AAA-4172-AE4D-5DD3AB668DD2}">
      <dgm:prSet/>
      <dgm:spPr/>
      <dgm:t>
        <a:bodyPr/>
        <a:lstStyle/>
        <a:p>
          <a:endParaRPr lang="en-US"/>
        </a:p>
      </dgm:t>
    </dgm:pt>
    <dgm:pt modelId="{A3FDFD07-A764-4BF5-A502-8E00D8C54274}" type="sibTrans" cxnId="{09CB47C2-9AAA-4172-AE4D-5DD3AB668DD2}">
      <dgm:prSet/>
      <dgm:spPr/>
      <dgm:t>
        <a:bodyPr/>
        <a:lstStyle/>
        <a:p>
          <a:endParaRPr lang="en-US"/>
        </a:p>
      </dgm:t>
    </dgm:pt>
    <dgm:pt modelId="{911C0B16-0B99-4BBF-890D-8482DBCAC07B}">
      <dgm:prSet phldrT="[Text]"/>
      <dgm:spPr/>
      <dgm:t>
        <a:bodyPr/>
        <a:lstStyle/>
        <a:p>
          <a:r>
            <a:rPr lang="en-US" b="1" dirty="0" smtClean="0"/>
            <a:t>ALL JAVA Code</a:t>
          </a:r>
          <a:endParaRPr lang="en-US" b="1" dirty="0"/>
        </a:p>
      </dgm:t>
    </dgm:pt>
    <dgm:pt modelId="{6B5E6279-22DD-4D46-A9D7-55B0037A284C}" type="parTrans" cxnId="{E0C2317B-E47A-4CBE-AE04-E1150E1C979A}">
      <dgm:prSet/>
      <dgm:spPr/>
      <dgm:t>
        <a:bodyPr/>
        <a:lstStyle/>
        <a:p>
          <a:endParaRPr lang="en-US"/>
        </a:p>
      </dgm:t>
    </dgm:pt>
    <dgm:pt modelId="{FBCB842A-4344-46D6-91AA-02D98328F9E8}" type="sibTrans" cxnId="{E0C2317B-E47A-4CBE-AE04-E1150E1C979A}">
      <dgm:prSet/>
      <dgm:spPr/>
      <dgm:t>
        <a:bodyPr/>
        <a:lstStyle/>
        <a:p>
          <a:endParaRPr lang="en-US"/>
        </a:p>
      </dgm:t>
    </dgm:pt>
    <dgm:pt modelId="{FA3672CC-3C84-4FE5-A321-33948ADFA490}">
      <dgm:prSet phldrT="[Text]"/>
      <dgm:spPr/>
      <dgm:t>
        <a:bodyPr/>
        <a:lstStyle/>
        <a:p>
          <a:r>
            <a:rPr lang="en-US" b="1" dirty="0" smtClean="0"/>
            <a:t>Methods</a:t>
          </a:r>
          <a:endParaRPr lang="en-US" b="1" dirty="0"/>
        </a:p>
      </dgm:t>
    </dgm:pt>
    <dgm:pt modelId="{13D3B557-F917-4B78-82D1-BBC3D086FF95}" type="parTrans" cxnId="{FD95CDDE-8914-4F90-A1C3-980F236AFBB9}">
      <dgm:prSet/>
      <dgm:spPr/>
      <dgm:t>
        <a:bodyPr/>
        <a:lstStyle/>
        <a:p>
          <a:endParaRPr lang="en-US"/>
        </a:p>
      </dgm:t>
    </dgm:pt>
    <dgm:pt modelId="{00A42D6F-25A5-445B-8E9C-009CAF43B956}" type="sibTrans" cxnId="{FD95CDDE-8914-4F90-A1C3-980F236AFBB9}">
      <dgm:prSet/>
      <dgm:spPr/>
      <dgm:t>
        <a:bodyPr/>
        <a:lstStyle/>
        <a:p>
          <a:endParaRPr lang="en-US"/>
        </a:p>
      </dgm:t>
    </dgm:pt>
    <dgm:pt modelId="{07E3CEE6-58C3-4AF1-AC11-C4E8C7B40BAF}">
      <dgm:prSet phldrT="[Text]"/>
      <dgm:spPr/>
      <dgm:t>
        <a:bodyPr/>
        <a:lstStyle/>
        <a:p>
          <a:r>
            <a:rPr lang="en-US" b="1" dirty="0" smtClean="0"/>
            <a:t>ALL Selenium CODE</a:t>
          </a:r>
          <a:endParaRPr lang="en-US" b="1" dirty="0"/>
        </a:p>
      </dgm:t>
    </dgm:pt>
    <dgm:pt modelId="{135D6D5D-A221-4D3E-A590-090DF6BDBBF4}" type="parTrans" cxnId="{DAF6B481-641B-4720-A063-962CD125C4B2}">
      <dgm:prSet/>
      <dgm:spPr/>
      <dgm:t>
        <a:bodyPr/>
        <a:lstStyle/>
        <a:p>
          <a:endParaRPr lang="en-US"/>
        </a:p>
      </dgm:t>
    </dgm:pt>
    <dgm:pt modelId="{026471B1-098F-4DF7-8A58-43E1EA74ED35}" type="sibTrans" cxnId="{DAF6B481-641B-4720-A063-962CD125C4B2}">
      <dgm:prSet/>
      <dgm:spPr/>
      <dgm:t>
        <a:bodyPr/>
        <a:lstStyle/>
        <a:p>
          <a:endParaRPr lang="en-US"/>
        </a:p>
      </dgm:t>
    </dgm:pt>
    <dgm:pt modelId="{B930D5D2-DE1F-4C1B-B48A-4C719B4CB962}" type="pres">
      <dgm:prSet presAssocID="{CEA9A6A9-C7A3-4EAA-B3F3-0EED6144D7A3}" presName="rootnode" presStyleCnt="0">
        <dgm:presLayoutVars>
          <dgm:chMax/>
          <dgm:chPref/>
          <dgm:dir/>
          <dgm:animLvl val="lvl"/>
        </dgm:presLayoutVars>
      </dgm:prSet>
      <dgm:spPr/>
      <dgm:t>
        <a:bodyPr/>
        <a:lstStyle/>
        <a:p>
          <a:endParaRPr lang="en-US"/>
        </a:p>
      </dgm:t>
    </dgm:pt>
    <dgm:pt modelId="{C5E89CC6-7B7E-4487-8B90-35B798015FCB}" type="pres">
      <dgm:prSet presAssocID="{1B74A37F-6515-490D-B40F-F10F06E70E93}" presName="composite" presStyleCnt="0"/>
      <dgm:spPr/>
    </dgm:pt>
    <dgm:pt modelId="{0CA49097-8C65-4955-9FBD-65947E35788B}" type="pres">
      <dgm:prSet presAssocID="{1B74A37F-6515-490D-B40F-F10F06E70E93}" presName="bentUpArrow1" presStyleLbl="alignImgPlace1" presStyleIdx="0" presStyleCnt="4"/>
      <dgm:spPr/>
    </dgm:pt>
    <dgm:pt modelId="{DE8B800A-2E01-42C8-AB28-4F6E49573407}" type="pres">
      <dgm:prSet presAssocID="{1B74A37F-6515-490D-B40F-F10F06E70E93}" presName="ParentText" presStyleLbl="node1" presStyleIdx="0" presStyleCnt="5">
        <dgm:presLayoutVars>
          <dgm:chMax val="1"/>
          <dgm:chPref val="1"/>
          <dgm:bulletEnabled val="1"/>
        </dgm:presLayoutVars>
      </dgm:prSet>
      <dgm:spPr/>
      <dgm:t>
        <a:bodyPr/>
        <a:lstStyle/>
        <a:p>
          <a:endParaRPr lang="en-US"/>
        </a:p>
      </dgm:t>
    </dgm:pt>
    <dgm:pt modelId="{D09FA07C-B030-4F89-9C94-1EFD9E294698}" type="pres">
      <dgm:prSet presAssocID="{1B74A37F-6515-490D-B40F-F10F06E70E93}" presName="ChildText" presStyleLbl="revTx" presStyleIdx="0" presStyleCnt="4">
        <dgm:presLayoutVars>
          <dgm:chMax val="0"/>
          <dgm:chPref val="0"/>
          <dgm:bulletEnabled val="1"/>
        </dgm:presLayoutVars>
      </dgm:prSet>
      <dgm:spPr/>
      <dgm:t>
        <a:bodyPr/>
        <a:lstStyle/>
        <a:p>
          <a:endParaRPr lang="en-US"/>
        </a:p>
      </dgm:t>
    </dgm:pt>
    <dgm:pt modelId="{4E54E349-04CC-46A5-A6BC-5F68DE7B34AA}" type="pres">
      <dgm:prSet presAssocID="{3BB357DF-336E-4C6B-B436-B28F00579F95}" presName="sibTrans" presStyleCnt="0"/>
      <dgm:spPr/>
    </dgm:pt>
    <dgm:pt modelId="{7CC44784-EC25-4BDC-96E2-C51150AF00B9}" type="pres">
      <dgm:prSet presAssocID="{C4963FCC-B606-4286-B9D2-03A5E5F195CD}" presName="composite" presStyleCnt="0"/>
      <dgm:spPr/>
    </dgm:pt>
    <dgm:pt modelId="{79A28F8D-3030-46A6-A74B-296C5BC1AEEF}" type="pres">
      <dgm:prSet presAssocID="{C4963FCC-B606-4286-B9D2-03A5E5F195CD}" presName="bentUpArrow1" presStyleLbl="alignImgPlace1" presStyleIdx="1" presStyleCnt="4"/>
      <dgm:spPr/>
    </dgm:pt>
    <dgm:pt modelId="{F9AC4D7A-FD20-44D8-B50B-1B39334ABFE1}" type="pres">
      <dgm:prSet presAssocID="{C4963FCC-B606-4286-B9D2-03A5E5F195CD}" presName="ParentText" presStyleLbl="node1" presStyleIdx="1" presStyleCnt="5" custScaleX="183506">
        <dgm:presLayoutVars>
          <dgm:chMax val="1"/>
          <dgm:chPref val="1"/>
          <dgm:bulletEnabled val="1"/>
        </dgm:presLayoutVars>
      </dgm:prSet>
      <dgm:spPr/>
      <dgm:t>
        <a:bodyPr/>
        <a:lstStyle/>
        <a:p>
          <a:endParaRPr lang="en-US"/>
        </a:p>
      </dgm:t>
    </dgm:pt>
    <dgm:pt modelId="{4B100FFB-6905-4EBA-A7B8-0A20DE00C157}" type="pres">
      <dgm:prSet presAssocID="{C4963FCC-B606-4286-B9D2-03A5E5F195CD}" presName="ChildText" presStyleLbl="revTx" presStyleIdx="1" presStyleCnt="4" custScaleX="231898" custLinFactX="100000" custLinFactNeighborX="132404" custLinFactNeighborY="-7029">
        <dgm:presLayoutVars>
          <dgm:chMax val="0"/>
          <dgm:chPref val="0"/>
          <dgm:bulletEnabled val="1"/>
        </dgm:presLayoutVars>
      </dgm:prSet>
      <dgm:spPr/>
      <dgm:t>
        <a:bodyPr/>
        <a:lstStyle/>
        <a:p>
          <a:endParaRPr lang="en-US"/>
        </a:p>
      </dgm:t>
    </dgm:pt>
    <dgm:pt modelId="{04FCD38E-C586-4276-99ED-0561288BC820}" type="pres">
      <dgm:prSet presAssocID="{D704F656-D343-4A02-9AD3-4CFDCFB95E30}" presName="sibTrans" presStyleCnt="0"/>
      <dgm:spPr/>
    </dgm:pt>
    <dgm:pt modelId="{04A62639-71F6-4CE5-9CA5-BA964837EA3A}" type="pres">
      <dgm:prSet presAssocID="{FA3672CC-3C84-4FE5-A321-33948ADFA490}" presName="composite" presStyleCnt="0"/>
      <dgm:spPr/>
    </dgm:pt>
    <dgm:pt modelId="{2D1E8EB3-BC6B-4D4C-94E8-6CBBD936D4CF}" type="pres">
      <dgm:prSet presAssocID="{FA3672CC-3C84-4FE5-A321-33948ADFA490}" presName="bentUpArrow1" presStyleLbl="alignImgPlace1" presStyleIdx="2" presStyleCnt="4"/>
      <dgm:spPr/>
    </dgm:pt>
    <dgm:pt modelId="{549FB16C-2A95-4EB0-8BB7-F87AE5226DEA}" type="pres">
      <dgm:prSet presAssocID="{FA3672CC-3C84-4FE5-A321-33948ADFA490}" presName="ParentText" presStyleLbl="node1" presStyleIdx="2" presStyleCnt="5" custScaleX="197779">
        <dgm:presLayoutVars>
          <dgm:chMax val="1"/>
          <dgm:chPref val="1"/>
          <dgm:bulletEnabled val="1"/>
        </dgm:presLayoutVars>
      </dgm:prSet>
      <dgm:spPr/>
      <dgm:t>
        <a:bodyPr/>
        <a:lstStyle/>
        <a:p>
          <a:endParaRPr lang="en-US"/>
        </a:p>
      </dgm:t>
    </dgm:pt>
    <dgm:pt modelId="{DEC166B0-F7BE-40FE-90AE-4F32A9F37C51}" type="pres">
      <dgm:prSet presAssocID="{FA3672CC-3C84-4FE5-A321-33948ADFA490}" presName="ChildText" presStyleLbl="revTx" presStyleIdx="2" presStyleCnt="4">
        <dgm:presLayoutVars>
          <dgm:chMax val="0"/>
          <dgm:chPref val="0"/>
          <dgm:bulletEnabled val="1"/>
        </dgm:presLayoutVars>
      </dgm:prSet>
      <dgm:spPr/>
    </dgm:pt>
    <dgm:pt modelId="{6191A343-4D11-4552-9C01-27EA2CA5D694}" type="pres">
      <dgm:prSet presAssocID="{00A42D6F-25A5-445B-8E9C-009CAF43B956}" presName="sibTrans" presStyleCnt="0"/>
      <dgm:spPr/>
    </dgm:pt>
    <dgm:pt modelId="{91E650E6-3DC4-4201-89A1-516B33DC1F05}" type="pres">
      <dgm:prSet presAssocID="{07E3CEE6-58C3-4AF1-AC11-C4E8C7B40BAF}" presName="composite" presStyleCnt="0"/>
      <dgm:spPr/>
    </dgm:pt>
    <dgm:pt modelId="{B1469A77-3333-43E1-A195-F52D1D839435}" type="pres">
      <dgm:prSet presAssocID="{07E3CEE6-58C3-4AF1-AC11-C4E8C7B40BAF}" presName="bentUpArrow1" presStyleLbl="alignImgPlace1" presStyleIdx="3" presStyleCnt="4"/>
      <dgm:spPr/>
    </dgm:pt>
    <dgm:pt modelId="{1643E7F1-FCDF-4DAE-B3AE-7DC4E7C518EA}" type="pres">
      <dgm:prSet presAssocID="{07E3CEE6-58C3-4AF1-AC11-C4E8C7B40BAF}" presName="ParentText" presStyleLbl="node1" presStyleIdx="3" presStyleCnt="5" custScaleX="176614">
        <dgm:presLayoutVars>
          <dgm:chMax val="1"/>
          <dgm:chPref val="1"/>
          <dgm:bulletEnabled val="1"/>
        </dgm:presLayoutVars>
      </dgm:prSet>
      <dgm:spPr/>
      <dgm:t>
        <a:bodyPr/>
        <a:lstStyle/>
        <a:p>
          <a:endParaRPr lang="en-US"/>
        </a:p>
      </dgm:t>
    </dgm:pt>
    <dgm:pt modelId="{E889D92A-9F30-4FD3-9892-C7A5BCCF3D44}" type="pres">
      <dgm:prSet presAssocID="{07E3CEE6-58C3-4AF1-AC11-C4E8C7B40BAF}" presName="ChildText" presStyleLbl="revTx" presStyleIdx="3" presStyleCnt="4">
        <dgm:presLayoutVars>
          <dgm:chMax val="0"/>
          <dgm:chPref val="0"/>
          <dgm:bulletEnabled val="1"/>
        </dgm:presLayoutVars>
      </dgm:prSet>
      <dgm:spPr/>
    </dgm:pt>
    <dgm:pt modelId="{956DD0F7-B4D6-43FF-ABE4-A7805F767D2D}" type="pres">
      <dgm:prSet presAssocID="{026471B1-098F-4DF7-8A58-43E1EA74ED35}" presName="sibTrans" presStyleCnt="0"/>
      <dgm:spPr/>
    </dgm:pt>
    <dgm:pt modelId="{1710511A-3827-46C2-BB03-315E247FE7C8}" type="pres">
      <dgm:prSet presAssocID="{911C0B16-0B99-4BBF-890D-8482DBCAC07B}" presName="composite" presStyleCnt="0"/>
      <dgm:spPr/>
    </dgm:pt>
    <dgm:pt modelId="{4B7E7277-7E7A-4E7E-8253-266A0D97F8C8}" type="pres">
      <dgm:prSet presAssocID="{911C0B16-0B99-4BBF-890D-8482DBCAC07B}" presName="ParentText" presStyleLbl="node1" presStyleIdx="4" presStyleCnt="5" custScaleX="178881">
        <dgm:presLayoutVars>
          <dgm:chMax val="1"/>
          <dgm:chPref val="1"/>
          <dgm:bulletEnabled val="1"/>
        </dgm:presLayoutVars>
      </dgm:prSet>
      <dgm:spPr/>
      <dgm:t>
        <a:bodyPr/>
        <a:lstStyle/>
        <a:p>
          <a:endParaRPr lang="en-US"/>
        </a:p>
      </dgm:t>
    </dgm:pt>
  </dgm:ptLst>
  <dgm:cxnLst>
    <dgm:cxn modelId="{7F2ED409-7EBB-4B9C-9475-FBB987F52EE8}" type="presOf" srcId="{1B74A37F-6515-490D-B40F-F10F06E70E93}" destId="{DE8B800A-2E01-42C8-AB28-4F6E49573407}" srcOrd="0" destOrd="0" presId="urn:microsoft.com/office/officeart/2005/8/layout/StepDownProcess"/>
    <dgm:cxn modelId="{37F4DF7D-73A4-49C1-A5DA-6B84BD75F933}" srcId="{CEA9A6A9-C7A3-4EAA-B3F3-0EED6144D7A3}" destId="{C4963FCC-B606-4286-B9D2-03A5E5F195CD}" srcOrd="1" destOrd="0" parTransId="{E460F054-B056-40DB-A6D2-02DE1BF37A4E}" sibTransId="{D704F656-D343-4A02-9AD3-4CFDCFB95E30}"/>
    <dgm:cxn modelId="{FD95CDDE-8914-4F90-A1C3-980F236AFBB9}" srcId="{CEA9A6A9-C7A3-4EAA-B3F3-0EED6144D7A3}" destId="{FA3672CC-3C84-4FE5-A321-33948ADFA490}" srcOrd="2" destOrd="0" parTransId="{13D3B557-F917-4B78-82D1-BBC3D086FF95}" sibTransId="{00A42D6F-25A5-445B-8E9C-009CAF43B956}"/>
    <dgm:cxn modelId="{09CB47C2-9AAA-4172-AE4D-5DD3AB668DD2}" srcId="{C4963FCC-B606-4286-B9D2-03A5E5F195CD}" destId="{FA23AC9C-7A2E-42EC-93AE-0F3AD6C30A93}" srcOrd="0" destOrd="0" parTransId="{7E149D45-5F16-4F50-AF40-CA0CA63DA6BE}" sibTransId="{A3FDFD07-A764-4BF5-A502-8E00D8C54274}"/>
    <dgm:cxn modelId="{5B179D17-9807-4504-813D-603283D4DE5B}" srcId="{CEA9A6A9-C7A3-4EAA-B3F3-0EED6144D7A3}" destId="{1B74A37F-6515-490D-B40F-F10F06E70E93}" srcOrd="0" destOrd="0" parTransId="{F4EA7321-1493-493D-875C-F518A56D4D37}" sibTransId="{3BB357DF-336E-4C6B-B436-B28F00579F95}"/>
    <dgm:cxn modelId="{A1DE9622-7472-476F-B1F6-8A82AFB282A1}" type="presOf" srcId="{3DDF3EAB-6A7B-4BAC-B42F-60FBBD9AF3DD}" destId="{D09FA07C-B030-4F89-9C94-1EFD9E294698}" srcOrd="0" destOrd="0" presId="urn:microsoft.com/office/officeart/2005/8/layout/StepDownProcess"/>
    <dgm:cxn modelId="{2ED16F50-C3D1-49AC-8B8E-2067F341298A}" type="presOf" srcId="{CEA9A6A9-C7A3-4EAA-B3F3-0EED6144D7A3}" destId="{B930D5D2-DE1F-4C1B-B48A-4C719B4CB962}" srcOrd="0" destOrd="0" presId="urn:microsoft.com/office/officeart/2005/8/layout/StepDownProcess"/>
    <dgm:cxn modelId="{0F265956-3042-4068-993D-DAD0E826A233}" type="presOf" srcId="{FA23AC9C-7A2E-42EC-93AE-0F3AD6C30A93}" destId="{4B100FFB-6905-4EBA-A7B8-0A20DE00C157}" srcOrd="0" destOrd="0" presId="urn:microsoft.com/office/officeart/2005/8/layout/StepDownProcess"/>
    <dgm:cxn modelId="{E17C7AC8-8D43-4528-B645-98F581C83A86}" type="presOf" srcId="{FA3672CC-3C84-4FE5-A321-33948ADFA490}" destId="{549FB16C-2A95-4EB0-8BB7-F87AE5226DEA}" srcOrd="0" destOrd="0" presId="urn:microsoft.com/office/officeart/2005/8/layout/StepDownProcess"/>
    <dgm:cxn modelId="{3DF94D94-9C66-4D08-9A42-F958699D9E02}" srcId="{1B74A37F-6515-490D-B40F-F10F06E70E93}" destId="{3DDF3EAB-6A7B-4BAC-B42F-60FBBD9AF3DD}" srcOrd="0" destOrd="0" parTransId="{69CBEF08-3565-4B12-AD85-381F7957A5F2}" sibTransId="{66E40120-1DE2-4779-AE8F-270B8DBC6BC4}"/>
    <dgm:cxn modelId="{9FF2F863-91A7-4FD7-8A99-E6C94D870BBB}" type="presOf" srcId="{C4963FCC-B606-4286-B9D2-03A5E5F195CD}" destId="{F9AC4D7A-FD20-44D8-B50B-1B39334ABFE1}" srcOrd="0" destOrd="0" presId="urn:microsoft.com/office/officeart/2005/8/layout/StepDownProcess"/>
    <dgm:cxn modelId="{1B5403E1-15D2-4CDF-8EFE-637B517090B9}" type="presOf" srcId="{07E3CEE6-58C3-4AF1-AC11-C4E8C7B40BAF}" destId="{1643E7F1-FCDF-4DAE-B3AE-7DC4E7C518EA}" srcOrd="0" destOrd="0" presId="urn:microsoft.com/office/officeart/2005/8/layout/StepDownProcess"/>
    <dgm:cxn modelId="{2981EA68-CF5D-443D-9F4E-377F21D95E91}" type="presOf" srcId="{911C0B16-0B99-4BBF-890D-8482DBCAC07B}" destId="{4B7E7277-7E7A-4E7E-8253-266A0D97F8C8}" srcOrd="0" destOrd="0" presId="urn:microsoft.com/office/officeart/2005/8/layout/StepDownProcess"/>
    <dgm:cxn modelId="{E0C2317B-E47A-4CBE-AE04-E1150E1C979A}" srcId="{CEA9A6A9-C7A3-4EAA-B3F3-0EED6144D7A3}" destId="{911C0B16-0B99-4BBF-890D-8482DBCAC07B}" srcOrd="4" destOrd="0" parTransId="{6B5E6279-22DD-4D46-A9D7-55B0037A284C}" sibTransId="{FBCB842A-4344-46D6-91AA-02D98328F9E8}"/>
    <dgm:cxn modelId="{DAF6B481-641B-4720-A063-962CD125C4B2}" srcId="{CEA9A6A9-C7A3-4EAA-B3F3-0EED6144D7A3}" destId="{07E3CEE6-58C3-4AF1-AC11-C4E8C7B40BAF}" srcOrd="3" destOrd="0" parTransId="{135D6D5D-A221-4D3E-A590-090DF6BDBBF4}" sibTransId="{026471B1-098F-4DF7-8A58-43E1EA74ED35}"/>
    <dgm:cxn modelId="{4979F899-CA0B-4CAE-9D15-7D043C5B9305}" type="presParOf" srcId="{B930D5D2-DE1F-4C1B-B48A-4C719B4CB962}" destId="{C5E89CC6-7B7E-4487-8B90-35B798015FCB}" srcOrd="0" destOrd="0" presId="urn:microsoft.com/office/officeart/2005/8/layout/StepDownProcess"/>
    <dgm:cxn modelId="{864DE43B-DFC4-4017-9CF6-15729C3F19C7}" type="presParOf" srcId="{C5E89CC6-7B7E-4487-8B90-35B798015FCB}" destId="{0CA49097-8C65-4955-9FBD-65947E35788B}" srcOrd="0" destOrd="0" presId="urn:microsoft.com/office/officeart/2005/8/layout/StepDownProcess"/>
    <dgm:cxn modelId="{AADFEF5F-20FB-4674-89D2-7EDA7E31F2A1}" type="presParOf" srcId="{C5E89CC6-7B7E-4487-8B90-35B798015FCB}" destId="{DE8B800A-2E01-42C8-AB28-4F6E49573407}" srcOrd="1" destOrd="0" presId="urn:microsoft.com/office/officeart/2005/8/layout/StepDownProcess"/>
    <dgm:cxn modelId="{C09A1BA7-68D2-4369-85DC-67935CE9E860}" type="presParOf" srcId="{C5E89CC6-7B7E-4487-8B90-35B798015FCB}" destId="{D09FA07C-B030-4F89-9C94-1EFD9E294698}" srcOrd="2" destOrd="0" presId="urn:microsoft.com/office/officeart/2005/8/layout/StepDownProcess"/>
    <dgm:cxn modelId="{8E4EB704-A197-4188-83FA-F462CE69E40D}" type="presParOf" srcId="{B930D5D2-DE1F-4C1B-B48A-4C719B4CB962}" destId="{4E54E349-04CC-46A5-A6BC-5F68DE7B34AA}" srcOrd="1" destOrd="0" presId="urn:microsoft.com/office/officeart/2005/8/layout/StepDownProcess"/>
    <dgm:cxn modelId="{6A0C9B5A-8F5F-4BA3-9677-BEDCBC2C241F}" type="presParOf" srcId="{B930D5D2-DE1F-4C1B-B48A-4C719B4CB962}" destId="{7CC44784-EC25-4BDC-96E2-C51150AF00B9}" srcOrd="2" destOrd="0" presId="urn:microsoft.com/office/officeart/2005/8/layout/StepDownProcess"/>
    <dgm:cxn modelId="{35ABCBD7-0030-42E5-84AC-5367BA5AA0B0}" type="presParOf" srcId="{7CC44784-EC25-4BDC-96E2-C51150AF00B9}" destId="{79A28F8D-3030-46A6-A74B-296C5BC1AEEF}" srcOrd="0" destOrd="0" presId="urn:microsoft.com/office/officeart/2005/8/layout/StepDownProcess"/>
    <dgm:cxn modelId="{145AD82D-C2CC-416F-81F8-A3B584DE7B5C}" type="presParOf" srcId="{7CC44784-EC25-4BDC-96E2-C51150AF00B9}" destId="{F9AC4D7A-FD20-44D8-B50B-1B39334ABFE1}" srcOrd="1" destOrd="0" presId="urn:microsoft.com/office/officeart/2005/8/layout/StepDownProcess"/>
    <dgm:cxn modelId="{B1CFF2BD-C416-417E-8D98-E290F3BBABD6}" type="presParOf" srcId="{7CC44784-EC25-4BDC-96E2-C51150AF00B9}" destId="{4B100FFB-6905-4EBA-A7B8-0A20DE00C157}" srcOrd="2" destOrd="0" presId="urn:microsoft.com/office/officeart/2005/8/layout/StepDownProcess"/>
    <dgm:cxn modelId="{F5264600-5D1B-47A0-A6F2-A5C36EBA209C}" type="presParOf" srcId="{B930D5D2-DE1F-4C1B-B48A-4C719B4CB962}" destId="{04FCD38E-C586-4276-99ED-0561288BC820}" srcOrd="3" destOrd="0" presId="urn:microsoft.com/office/officeart/2005/8/layout/StepDownProcess"/>
    <dgm:cxn modelId="{5D707134-2665-456E-91D9-B3E80AD10210}" type="presParOf" srcId="{B930D5D2-DE1F-4C1B-B48A-4C719B4CB962}" destId="{04A62639-71F6-4CE5-9CA5-BA964837EA3A}" srcOrd="4" destOrd="0" presId="urn:microsoft.com/office/officeart/2005/8/layout/StepDownProcess"/>
    <dgm:cxn modelId="{A7DCF7CF-266A-4B8E-9A80-63FFACF818DB}" type="presParOf" srcId="{04A62639-71F6-4CE5-9CA5-BA964837EA3A}" destId="{2D1E8EB3-BC6B-4D4C-94E8-6CBBD936D4CF}" srcOrd="0" destOrd="0" presId="urn:microsoft.com/office/officeart/2005/8/layout/StepDownProcess"/>
    <dgm:cxn modelId="{94C2AD0C-C62F-4196-AFF3-BA96C4534B53}" type="presParOf" srcId="{04A62639-71F6-4CE5-9CA5-BA964837EA3A}" destId="{549FB16C-2A95-4EB0-8BB7-F87AE5226DEA}" srcOrd="1" destOrd="0" presId="urn:microsoft.com/office/officeart/2005/8/layout/StepDownProcess"/>
    <dgm:cxn modelId="{1BA938AA-4F28-4669-B8C7-6312513E4175}" type="presParOf" srcId="{04A62639-71F6-4CE5-9CA5-BA964837EA3A}" destId="{DEC166B0-F7BE-40FE-90AE-4F32A9F37C51}" srcOrd="2" destOrd="0" presId="urn:microsoft.com/office/officeart/2005/8/layout/StepDownProcess"/>
    <dgm:cxn modelId="{589E0181-940E-4C25-BF32-C0D56652E09B}" type="presParOf" srcId="{B930D5D2-DE1F-4C1B-B48A-4C719B4CB962}" destId="{6191A343-4D11-4552-9C01-27EA2CA5D694}" srcOrd="5" destOrd="0" presId="urn:microsoft.com/office/officeart/2005/8/layout/StepDownProcess"/>
    <dgm:cxn modelId="{C7103A9B-1609-47A9-ACB8-DBBD8DC47AF0}" type="presParOf" srcId="{B930D5D2-DE1F-4C1B-B48A-4C719B4CB962}" destId="{91E650E6-3DC4-4201-89A1-516B33DC1F05}" srcOrd="6" destOrd="0" presId="urn:microsoft.com/office/officeart/2005/8/layout/StepDownProcess"/>
    <dgm:cxn modelId="{ABCE2416-A178-4CF2-ABB6-E356138CCFE8}" type="presParOf" srcId="{91E650E6-3DC4-4201-89A1-516B33DC1F05}" destId="{B1469A77-3333-43E1-A195-F52D1D839435}" srcOrd="0" destOrd="0" presId="urn:microsoft.com/office/officeart/2005/8/layout/StepDownProcess"/>
    <dgm:cxn modelId="{90EFA3E8-94F7-4502-BDA6-13B746452FA0}" type="presParOf" srcId="{91E650E6-3DC4-4201-89A1-516B33DC1F05}" destId="{1643E7F1-FCDF-4DAE-B3AE-7DC4E7C518EA}" srcOrd="1" destOrd="0" presId="urn:microsoft.com/office/officeart/2005/8/layout/StepDownProcess"/>
    <dgm:cxn modelId="{24C09AD7-148E-4596-8583-6FD30FD19EF4}" type="presParOf" srcId="{91E650E6-3DC4-4201-89A1-516B33DC1F05}" destId="{E889D92A-9F30-4FD3-9892-C7A5BCCF3D44}" srcOrd="2" destOrd="0" presId="urn:microsoft.com/office/officeart/2005/8/layout/StepDownProcess"/>
    <dgm:cxn modelId="{1F057DA2-6B98-4677-9D3B-ED1C2ABAA396}" type="presParOf" srcId="{B930D5D2-DE1F-4C1B-B48A-4C719B4CB962}" destId="{956DD0F7-B4D6-43FF-ABE4-A7805F767D2D}" srcOrd="7" destOrd="0" presId="urn:microsoft.com/office/officeart/2005/8/layout/StepDownProcess"/>
    <dgm:cxn modelId="{3A5390FD-D69F-4D9F-B9B6-0E104019B1A7}" type="presParOf" srcId="{B930D5D2-DE1F-4C1B-B48A-4C719B4CB962}" destId="{1710511A-3827-46C2-BB03-315E247FE7C8}" srcOrd="8" destOrd="0" presId="urn:microsoft.com/office/officeart/2005/8/layout/StepDownProcess"/>
    <dgm:cxn modelId="{80BA94B4-37BD-47DB-853D-943380F48712}" type="presParOf" srcId="{1710511A-3827-46C2-BB03-315E247FE7C8}" destId="{4B7E7277-7E7A-4E7E-8253-266A0D97F8C8}" srcOrd="0" destOrd="0" presId="urn:microsoft.com/office/officeart/2005/8/layout/StepDown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A49097-8C65-4955-9FBD-65947E35788B}">
      <dsp:nvSpPr>
        <dsp:cNvPr id="0" name=""/>
        <dsp:cNvSpPr/>
      </dsp:nvSpPr>
      <dsp:spPr>
        <a:xfrm rot="5400000">
          <a:off x="260932" y="1050085"/>
          <a:ext cx="928709" cy="1057303"/>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a:outerShdw blurRad="38100" dist="25400" dir="5400000" algn="ctr" rotWithShape="0">
            <a:srgbClr val="000000">
              <a:alpha val="25000"/>
            </a:srgbClr>
          </a:outerShdw>
        </a:effectLst>
      </dsp:spPr>
      <dsp:style>
        <a:lnRef idx="0">
          <a:scrgbClr r="0" g="0" b="0"/>
        </a:lnRef>
        <a:fillRef idx="1">
          <a:scrgbClr r="0" g="0" b="0"/>
        </a:fillRef>
        <a:effectRef idx="3">
          <a:scrgbClr r="0" g="0" b="0"/>
        </a:effectRef>
        <a:fontRef idx="minor"/>
      </dsp:style>
    </dsp:sp>
    <dsp:sp modelId="{DE8B800A-2E01-42C8-AB28-4F6E49573407}">
      <dsp:nvSpPr>
        <dsp:cNvPr id="0" name=""/>
        <dsp:cNvSpPr/>
      </dsp:nvSpPr>
      <dsp:spPr>
        <a:xfrm>
          <a:off x="14881" y="20591"/>
          <a:ext cx="1563400" cy="1094329"/>
        </a:xfrm>
        <a:prstGeom prst="roundRect">
          <a:avLst>
            <a:gd name="adj" fmla="val 1667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Project</a:t>
          </a:r>
          <a:endParaRPr lang="en-US" sz="2700" kern="1200" dirty="0"/>
        </a:p>
      </dsp:txBody>
      <dsp:txXfrm>
        <a:off x="68311" y="74021"/>
        <a:ext cx="1456540" cy="987469"/>
      </dsp:txXfrm>
    </dsp:sp>
    <dsp:sp modelId="{D09FA07C-B030-4F89-9C94-1EFD9E294698}">
      <dsp:nvSpPr>
        <dsp:cNvPr id="0" name=""/>
        <dsp:cNvSpPr/>
      </dsp:nvSpPr>
      <dsp:spPr>
        <a:xfrm>
          <a:off x="1979394" y="76871"/>
          <a:ext cx="1604426" cy="884485"/>
        </a:xfrm>
        <a:prstGeom prst="rect">
          <a:avLst/>
        </a:prstGeom>
        <a:noFill/>
        <a:ln>
          <a:solidFill>
            <a:srgbClr val="FF0000"/>
          </a:solid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228600" lvl="1" indent="-228600" algn="l" defTabSz="933450">
            <a:lnSpc>
              <a:spcPct val="90000"/>
            </a:lnSpc>
            <a:spcBef>
              <a:spcPct val="0"/>
            </a:spcBef>
            <a:spcAft>
              <a:spcPct val="15000"/>
            </a:spcAft>
            <a:buChar char="••"/>
          </a:pPr>
          <a:r>
            <a:rPr lang="en-US" sz="2100" kern="1200" dirty="0" smtClean="0"/>
            <a:t>Top most</a:t>
          </a:r>
          <a:endParaRPr lang="en-US" sz="2100" kern="1200" dirty="0"/>
        </a:p>
      </dsp:txBody>
      <dsp:txXfrm>
        <a:off x="1979394" y="76871"/>
        <a:ext cx="1604426" cy="884485"/>
      </dsp:txXfrm>
    </dsp:sp>
    <dsp:sp modelId="{79A28F8D-3030-46A6-A74B-296C5BC1AEEF}">
      <dsp:nvSpPr>
        <dsp:cNvPr id="0" name=""/>
        <dsp:cNvSpPr/>
      </dsp:nvSpPr>
      <dsp:spPr>
        <a:xfrm rot="5400000">
          <a:off x="1669324" y="2279378"/>
          <a:ext cx="928709" cy="1057303"/>
        </a:xfrm>
        <a:prstGeom prst="bentUpArrow">
          <a:avLst>
            <a:gd name="adj1" fmla="val 32840"/>
            <a:gd name="adj2" fmla="val 25000"/>
            <a:gd name="adj3" fmla="val 35780"/>
          </a:avLst>
        </a:prstGeom>
        <a:solidFill>
          <a:schemeClr val="accent1">
            <a:tint val="50000"/>
            <a:hueOff val="2873857"/>
            <a:satOff val="-87358"/>
            <a:lumOff val="5481"/>
            <a:alphaOff val="0"/>
          </a:schemeClr>
        </a:solidFill>
        <a:ln>
          <a:noFill/>
        </a:ln>
        <a:effectLst>
          <a:outerShdw blurRad="38100" dist="25400" dir="5400000" algn="ctr" rotWithShape="0">
            <a:srgbClr val="000000">
              <a:alpha val="25000"/>
            </a:srgbClr>
          </a:outerShdw>
        </a:effectLst>
      </dsp:spPr>
      <dsp:style>
        <a:lnRef idx="0">
          <a:scrgbClr r="0" g="0" b="0"/>
        </a:lnRef>
        <a:fillRef idx="1">
          <a:scrgbClr r="0" g="0" b="0"/>
        </a:fillRef>
        <a:effectRef idx="3">
          <a:scrgbClr r="0" g="0" b="0"/>
        </a:effectRef>
        <a:fontRef idx="minor"/>
      </dsp:style>
    </dsp:sp>
    <dsp:sp modelId="{F9AC4D7A-FD20-44D8-B50B-1B39334ABFE1}">
      <dsp:nvSpPr>
        <dsp:cNvPr id="0" name=""/>
        <dsp:cNvSpPr/>
      </dsp:nvSpPr>
      <dsp:spPr>
        <a:xfrm>
          <a:off x="1423272" y="1249885"/>
          <a:ext cx="1563400" cy="1094329"/>
        </a:xfrm>
        <a:prstGeom prst="roundRect">
          <a:avLst>
            <a:gd name="adj" fmla="val 1667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packages</a:t>
          </a:r>
          <a:endParaRPr lang="en-US" sz="2700" kern="1200" dirty="0"/>
        </a:p>
      </dsp:txBody>
      <dsp:txXfrm>
        <a:off x="1476702" y="1303315"/>
        <a:ext cx="1456540" cy="987469"/>
      </dsp:txXfrm>
    </dsp:sp>
    <dsp:sp modelId="{4B100FFB-6905-4EBA-A7B8-0A20DE00C157}">
      <dsp:nvSpPr>
        <dsp:cNvPr id="0" name=""/>
        <dsp:cNvSpPr/>
      </dsp:nvSpPr>
      <dsp:spPr>
        <a:xfrm>
          <a:off x="3034725" y="1354811"/>
          <a:ext cx="2151174" cy="884485"/>
        </a:xfrm>
        <a:prstGeom prst="rect">
          <a:avLst/>
        </a:prstGeom>
        <a:noFill/>
        <a:ln>
          <a:solidFill>
            <a:srgbClr val="FF0000"/>
          </a:solid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228600" lvl="1" indent="-228600" algn="l" defTabSz="933450">
            <a:lnSpc>
              <a:spcPct val="90000"/>
            </a:lnSpc>
            <a:spcBef>
              <a:spcPct val="0"/>
            </a:spcBef>
            <a:spcAft>
              <a:spcPct val="15000"/>
            </a:spcAft>
            <a:buChar char="••"/>
          </a:pPr>
          <a:r>
            <a:rPr lang="en-US" sz="2100" kern="1200" dirty="0" smtClean="0"/>
            <a:t>Collection of classes</a:t>
          </a:r>
          <a:endParaRPr lang="en-US" sz="2100" kern="1200" dirty="0"/>
        </a:p>
      </dsp:txBody>
      <dsp:txXfrm>
        <a:off x="3034725" y="1354811"/>
        <a:ext cx="2151174" cy="884485"/>
      </dsp:txXfrm>
    </dsp:sp>
    <dsp:sp modelId="{4B7E7277-7E7A-4E7E-8253-266A0D97F8C8}">
      <dsp:nvSpPr>
        <dsp:cNvPr id="0" name=""/>
        <dsp:cNvSpPr/>
      </dsp:nvSpPr>
      <dsp:spPr>
        <a:xfrm>
          <a:off x="2831663" y="2479178"/>
          <a:ext cx="1563400" cy="1094329"/>
        </a:xfrm>
        <a:prstGeom prst="roundRect">
          <a:avLst>
            <a:gd name="adj" fmla="val 16670"/>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Class </a:t>
          </a:r>
          <a:endParaRPr lang="en-US" sz="2700" kern="1200" dirty="0"/>
        </a:p>
      </dsp:txBody>
      <dsp:txXfrm>
        <a:off x="2885093" y="2532608"/>
        <a:ext cx="1456540" cy="987469"/>
      </dsp:txXfrm>
    </dsp:sp>
    <dsp:sp modelId="{1C3C9E8B-A3A0-40A7-9EEC-4A5FEBB20C2E}">
      <dsp:nvSpPr>
        <dsp:cNvPr id="0" name=""/>
        <dsp:cNvSpPr/>
      </dsp:nvSpPr>
      <dsp:spPr>
        <a:xfrm>
          <a:off x="4395064" y="2583547"/>
          <a:ext cx="1137068" cy="884485"/>
        </a:xfrm>
        <a:prstGeom prst="rect">
          <a:avLst/>
        </a:prstGeom>
        <a:noFill/>
        <a:ln>
          <a:solidFill>
            <a:srgbClr val="FF0000"/>
          </a:solid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Blueprint of object</a:t>
          </a:r>
          <a:endParaRPr lang="en-US" sz="1600" kern="1200" dirty="0"/>
        </a:p>
      </dsp:txBody>
      <dsp:txXfrm>
        <a:off x="4395064" y="2583547"/>
        <a:ext cx="1137068" cy="8844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A49097-8C65-4955-9FBD-65947E35788B}">
      <dsp:nvSpPr>
        <dsp:cNvPr id="0" name=""/>
        <dsp:cNvSpPr/>
      </dsp:nvSpPr>
      <dsp:spPr>
        <a:xfrm rot="5400000">
          <a:off x="562343" y="630116"/>
          <a:ext cx="548381" cy="624312"/>
        </a:xfrm>
        <a:prstGeom prst="bentUpArrow">
          <a:avLst>
            <a:gd name="adj1" fmla="val 32840"/>
            <a:gd name="adj2" fmla="val 25000"/>
            <a:gd name="adj3" fmla="val 35780"/>
          </a:avLst>
        </a:prstGeom>
        <a:solidFill>
          <a:schemeClr val="accent5">
            <a:tint val="50000"/>
            <a:hueOff val="0"/>
            <a:satOff val="0"/>
            <a:lumOff val="0"/>
            <a:alphaOff val="0"/>
          </a:schemeClr>
        </a:solidFill>
        <a:ln>
          <a:noFill/>
        </a:ln>
        <a:effectLst/>
        <a:scene3d>
          <a:camera prst="orthographicFront"/>
          <a:lightRig rig="threePt" dir="t">
            <a:rot lat="0" lon="0" rev="7500000"/>
          </a:lightRig>
        </a:scene3d>
        <a:sp3d z="2540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DE8B800A-2E01-42C8-AB28-4F6E49573407}">
      <dsp:nvSpPr>
        <dsp:cNvPr id="0" name=""/>
        <dsp:cNvSpPr/>
      </dsp:nvSpPr>
      <dsp:spPr>
        <a:xfrm>
          <a:off x="417055" y="22225"/>
          <a:ext cx="923150" cy="646175"/>
        </a:xfrm>
        <a:prstGeom prst="roundRect">
          <a:avLst>
            <a:gd name="adj" fmla="val 16670"/>
          </a:avLst>
        </a:prstGeom>
        <a:solidFill>
          <a:srgbClr val="92D05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Class</a:t>
          </a:r>
          <a:endParaRPr lang="en-US" sz="1600" b="1" kern="1200" dirty="0"/>
        </a:p>
      </dsp:txBody>
      <dsp:txXfrm>
        <a:off x="448604" y="53774"/>
        <a:ext cx="860052" cy="583077"/>
      </dsp:txXfrm>
    </dsp:sp>
    <dsp:sp modelId="{D09FA07C-B030-4F89-9C94-1EFD9E294698}">
      <dsp:nvSpPr>
        <dsp:cNvPr id="0" name=""/>
        <dsp:cNvSpPr/>
      </dsp:nvSpPr>
      <dsp:spPr>
        <a:xfrm>
          <a:off x="1340206" y="83852"/>
          <a:ext cx="671411" cy="5222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57150" lvl="1" indent="-57150" algn="l" defTabSz="488950">
            <a:lnSpc>
              <a:spcPct val="90000"/>
            </a:lnSpc>
            <a:spcBef>
              <a:spcPct val="0"/>
            </a:spcBef>
            <a:spcAft>
              <a:spcPct val="15000"/>
            </a:spcAft>
            <a:buChar char="••"/>
          </a:pPr>
          <a:endParaRPr lang="en-US" sz="1100" b="1" kern="1200" dirty="0"/>
        </a:p>
      </dsp:txBody>
      <dsp:txXfrm>
        <a:off x="1340206" y="83852"/>
        <a:ext cx="671411" cy="522267"/>
      </dsp:txXfrm>
    </dsp:sp>
    <dsp:sp modelId="{79A28F8D-3030-46A6-A74B-296C5BC1AEEF}">
      <dsp:nvSpPr>
        <dsp:cNvPr id="0" name=""/>
        <dsp:cNvSpPr/>
      </dsp:nvSpPr>
      <dsp:spPr>
        <a:xfrm rot="5400000">
          <a:off x="1713176" y="1355985"/>
          <a:ext cx="548381" cy="624312"/>
        </a:xfrm>
        <a:prstGeom prst="bentUpArrow">
          <a:avLst>
            <a:gd name="adj1" fmla="val 32840"/>
            <a:gd name="adj2" fmla="val 25000"/>
            <a:gd name="adj3" fmla="val 35780"/>
          </a:avLst>
        </a:prstGeom>
        <a:solidFill>
          <a:schemeClr val="accent5">
            <a:tint val="50000"/>
            <a:hueOff val="6444120"/>
            <a:satOff val="-13303"/>
            <a:lumOff val="2475"/>
            <a:alphaOff val="0"/>
          </a:schemeClr>
        </a:solidFill>
        <a:ln>
          <a:noFill/>
        </a:ln>
        <a:effectLst/>
        <a:scene3d>
          <a:camera prst="orthographicFront"/>
          <a:lightRig rig="threePt" dir="t">
            <a:rot lat="0" lon="0" rev="7500000"/>
          </a:lightRig>
        </a:scene3d>
        <a:sp3d z="2540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F9AC4D7A-FD20-44D8-B50B-1B39334ABFE1}">
      <dsp:nvSpPr>
        <dsp:cNvPr id="0" name=""/>
        <dsp:cNvSpPr/>
      </dsp:nvSpPr>
      <dsp:spPr>
        <a:xfrm>
          <a:off x="1182446" y="748093"/>
          <a:ext cx="1694037" cy="646175"/>
        </a:xfrm>
        <a:prstGeom prst="roundRect">
          <a:avLst>
            <a:gd name="adj" fmla="val 16670"/>
          </a:avLst>
        </a:prstGeom>
        <a:solidFill>
          <a:srgbClr val="00B0F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Variable</a:t>
          </a:r>
          <a:endParaRPr lang="en-US" sz="1600" b="1" kern="1200" dirty="0"/>
        </a:p>
      </dsp:txBody>
      <dsp:txXfrm>
        <a:off x="1213995" y="779642"/>
        <a:ext cx="1630939" cy="583077"/>
      </dsp:txXfrm>
    </dsp:sp>
    <dsp:sp modelId="{4B100FFB-6905-4EBA-A7B8-0A20DE00C157}">
      <dsp:nvSpPr>
        <dsp:cNvPr id="0" name=""/>
        <dsp:cNvSpPr/>
      </dsp:nvSpPr>
      <dsp:spPr>
        <a:xfrm>
          <a:off x="3608638" y="773011"/>
          <a:ext cx="1556990" cy="522267"/>
        </a:xfrm>
        <a:prstGeom prst="rect">
          <a:avLst/>
        </a:prstGeom>
        <a:noFill/>
        <a:ln>
          <a:solidFill>
            <a:srgbClr val="00B050"/>
          </a:solid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14300" lvl="1" indent="-114300" algn="l" defTabSz="533400">
            <a:lnSpc>
              <a:spcPct val="90000"/>
            </a:lnSpc>
            <a:spcBef>
              <a:spcPct val="0"/>
            </a:spcBef>
            <a:spcAft>
              <a:spcPct val="15000"/>
            </a:spcAft>
            <a:buChar char="••"/>
          </a:pPr>
          <a:r>
            <a:rPr lang="en-US" sz="1200" b="1" kern="1200" dirty="0" smtClean="0"/>
            <a:t>Holder of Data</a:t>
          </a:r>
          <a:endParaRPr lang="en-US" sz="1200" b="1" kern="1200" dirty="0"/>
        </a:p>
      </dsp:txBody>
      <dsp:txXfrm>
        <a:off x="3608638" y="773011"/>
        <a:ext cx="1556990" cy="522267"/>
      </dsp:txXfrm>
    </dsp:sp>
    <dsp:sp modelId="{2D1E8EB3-BC6B-4D4C-94E8-6CBBD936D4CF}">
      <dsp:nvSpPr>
        <dsp:cNvPr id="0" name=""/>
        <dsp:cNvSpPr/>
      </dsp:nvSpPr>
      <dsp:spPr>
        <a:xfrm rot="5400000">
          <a:off x="2544447" y="2081853"/>
          <a:ext cx="548381" cy="624312"/>
        </a:xfrm>
        <a:prstGeom prst="bentUpArrow">
          <a:avLst>
            <a:gd name="adj1" fmla="val 32840"/>
            <a:gd name="adj2" fmla="val 25000"/>
            <a:gd name="adj3" fmla="val 35780"/>
          </a:avLst>
        </a:prstGeom>
        <a:solidFill>
          <a:schemeClr val="accent5">
            <a:tint val="50000"/>
            <a:hueOff val="12888239"/>
            <a:satOff val="-26607"/>
            <a:lumOff val="4950"/>
            <a:alphaOff val="0"/>
          </a:schemeClr>
        </a:solidFill>
        <a:ln>
          <a:noFill/>
        </a:ln>
        <a:effectLst/>
        <a:scene3d>
          <a:camera prst="orthographicFront"/>
          <a:lightRig rig="threePt" dir="t">
            <a:rot lat="0" lon="0" rev="7500000"/>
          </a:lightRig>
        </a:scene3d>
        <a:sp3d z="2540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549FB16C-2A95-4EB0-8BB7-F87AE5226DEA}">
      <dsp:nvSpPr>
        <dsp:cNvPr id="0" name=""/>
        <dsp:cNvSpPr/>
      </dsp:nvSpPr>
      <dsp:spPr>
        <a:xfrm>
          <a:off x="1947836" y="1473962"/>
          <a:ext cx="1825798" cy="646175"/>
        </a:xfrm>
        <a:prstGeom prst="roundRect">
          <a:avLst>
            <a:gd name="adj" fmla="val 16670"/>
          </a:avLst>
        </a:prstGeom>
        <a:gradFill rotWithShape="0">
          <a:gsLst>
            <a:gs pos="0">
              <a:schemeClr val="accent5">
                <a:hueOff val="9557340"/>
                <a:satOff val="-20419"/>
                <a:lumOff val="-8529"/>
                <a:alphaOff val="0"/>
                <a:tint val="94000"/>
                <a:satMod val="103000"/>
                <a:lumMod val="102000"/>
              </a:schemeClr>
            </a:gs>
            <a:gs pos="50000">
              <a:schemeClr val="accent5">
                <a:hueOff val="9557340"/>
                <a:satOff val="-20419"/>
                <a:lumOff val="-8529"/>
                <a:alphaOff val="0"/>
                <a:shade val="100000"/>
                <a:satMod val="110000"/>
                <a:lumMod val="100000"/>
              </a:schemeClr>
            </a:gs>
            <a:gs pos="100000">
              <a:schemeClr val="accent5">
                <a:hueOff val="9557340"/>
                <a:satOff val="-20419"/>
                <a:lumOff val="-8529"/>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Methods</a:t>
          </a:r>
          <a:endParaRPr lang="en-US" sz="1600" b="1" kern="1200" dirty="0"/>
        </a:p>
      </dsp:txBody>
      <dsp:txXfrm>
        <a:off x="1979385" y="1505511"/>
        <a:ext cx="1762700" cy="583077"/>
      </dsp:txXfrm>
    </dsp:sp>
    <dsp:sp modelId="{DEC166B0-F7BE-40FE-90AE-4F32A9F37C51}">
      <dsp:nvSpPr>
        <dsp:cNvPr id="0" name=""/>
        <dsp:cNvSpPr/>
      </dsp:nvSpPr>
      <dsp:spPr>
        <a:xfrm>
          <a:off x="3322310" y="1535589"/>
          <a:ext cx="671411" cy="522267"/>
        </a:xfrm>
        <a:prstGeom prst="rect">
          <a:avLst/>
        </a:prstGeom>
        <a:noFill/>
        <a:ln>
          <a:noFill/>
        </a:ln>
        <a:effectLst/>
      </dsp:spPr>
      <dsp:style>
        <a:lnRef idx="0">
          <a:scrgbClr r="0" g="0" b="0"/>
        </a:lnRef>
        <a:fillRef idx="0">
          <a:scrgbClr r="0" g="0" b="0"/>
        </a:fillRef>
        <a:effectRef idx="0">
          <a:scrgbClr r="0" g="0" b="0"/>
        </a:effectRef>
        <a:fontRef idx="minor"/>
      </dsp:style>
    </dsp:sp>
    <dsp:sp modelId="{B1469A77-3333-43E1-A195-F52D1D839435}">
      <dsp:nvSpPr>
        <dsp:cNvPr id="0" name=""/>
        <dsp:cNvSpPr/>
      </dsp:nvSpPr>
      <dsp:spPr>
        <a:xfrm rot="5400000">
          <a:off x="3212145" y="2807722"/>
          <a:ext cx="548381" cy="624312"/>
        </a:xfrm>
        <a:prstGeom prst="bentUpArrow">
          <a:avLst>
            <a:gd name="adj1" fmla="val 32840"/>
            <a:gd name="adj2" fmla="val 25000"/>
            <a:gd name="adj3" fmla="val 35780"/>
          </a:avLst>
        </a:prstGeom>
        <a:solidFill>
          <a:schemeClr val="accent5">
            <a:tint val="50000"/>
            <a:hueOff val="19332358"/>
            <a:satOff val="-39910"/>
            <a:lumOff val="7425"/>
            <a:alphaOff val="0"/>
          </a:schemeClr>
        </a:solidFill>
        <a:ln>
          <a:noFill/>
        </a:ln>
        <a:effectLst/>
        <a:scene3d>
          <a:camera prst="orthographicFront"/>
          <a:lightRig rig="threePt" dir="t">
            <a:rot lat="0" lon="0" rev="7500000"/>
          </a:lightRig>
        </a:scene3d>
        <a:sp3d z="2540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1643E7F1-FCDF-4DAE-B3AE-7DC4E7C518EA}">
      <dsp:nvSpPr>
        <dsp:cNvPr id="0" name=""/>
        <dsp:cNvSpPr/>
      </dsp:nvSpPr>
      <dsp:spPr>
        <a:xfrm>
          <a:off x="2713226" y="2199830"/>
          <a:ext cx="1630413" cy="646175"/>
        </a:xfrm>
        <a:prstGeom prst="roundRect">
          <a:avLst>
            <a:gd name="adj" fmla="val 16670"/>
          </a:avLst>
        </a:prstGeom>
        <a:gradFill rotWithShape="0">
          <a:gsLst>
            <a:gs pos="0">
              <a:schemeClr val="accent5">
                <a:hueOff val="14336010"/>
                <a:satOff val="-30628"/>
                <a:lumOff val="-12794"/>
                <a:alphaOff val="0"/>
                <a:tint val="94000"/>
                <a:satMod val="103000"/>
                <a:lumMod val="102000"/>
              </a:schemeClr>
            </a:gs>
            <a:gs pos="50000">
              <a:schemeClr val="accent5">
                <a:hueOff val="14336010"/>
                <a:satOff val="-30628"/>
                <a:lumOff val="-12794"/>
                <a:alphaOff val="0"/>
                <a:shade val="100000"/>
                <a:satMod val="110000"/>
                <a:lumMod val="100000"/>
              </a:schemeClr>
            </a:gs>
            <a:gs pos="100000">
              <a:schemeClr val="accent5">
                <a:hueOff val="14336010"/>
                <a:satOff val="-30628"/>
                <a:lumOff val="-12794"/>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ALL Selenium CODE</a:t>
          </a:r>
          <a:endParaRPr lang="en-US" sz="1600" b="1" kern="1200" dirty="0"/>
        </a:p>
      </dsp:txBody>
      <dsp:txXfrm>
        <a:off x="2744775" y="2231379"/>
        <a:ext cx="1567315" cy="583077"/>
      </dsp:txXfrm>
    </dsp:sp>
    <dsp:sp modelId="{E889D92A-9F30-4FD3-9892-C7A5BCCF3D44}">
      <dsp:nvSpPr>
        <dsp:cNvPr id="0" name=""/>
        <dsp:cNvSpPr/>
      </dsp:nvSpPr>
      <dsp:spPr>
        <a:xfrm>
          <a:off x="3990008" y="2261458"/>
          <a:ext cx="671411" cy="522267"/>
        </a:xfrm>
        <a:prstGeom prst="rect">
          <a:avLst/>
        </a:prstGeom>
        <a:noFill/>
        <a:ln>
          <a:noFill/>
        </a:ln>
        <a:effectLst/>
      </dsp:spPr>
      <dsp:style>
        <a:lnRef idx="0">
          <a:scrgbClr r="0" g="0" b="0"/>
        </a:lnRef>
        <a:fillRef idx="0">
          <a:scrgbClr r="0" g="0" b="0"/>
        </a:fillRef>
        <a:effectRef idx="0">
          <a:scrgbClr r="0" g="0" b="0"/>
        </a:effectRef>
        <a:fontRef idx="minor"/>
      </dsp:style>
    </dsp:sp>
    <dsp:sp modelId="{4B7E7277-7E7A-4E7E-8253-266A0D97F8C8}">
      <dsp:nvSpPr>
        <dsp:cNvPr id="0" name=""/>
        <dsp:cNvSpPr/>
      </dsp:nvSpPr>
      <dsp:spPr>
        <a:xfrm>
          <a:off x="3478616" y="2925699"/>
          <a:ext cx="1651341" cy="646175"/>
        </a:xfrm>
        <a:prstGeom prst="roundRect">
          <a:avLst>
            <a:gd name="adj" fmla="val 16670"/>
          </a:avLst>
        </a:prstGeom>
        <a:gradFill rotWithShape="0">
          <a:gsLst>
            <a:gs pos="0">
              <a:schemeClr val="accent5">
                <a:hueOff val="19114680"/>
                <a:satOff val="-40837"/>
                <a:lumOff val="-17059"/>
                <a:alphaOff val="0"/>
                <a:tint val="94000"/>
                <a:satMod val="103000"/>
                <a:lumMod val="102000"/>
              </a:schemeClr>
            </a:gs>
            <a:gs pos="50000">
              <a:schemeClr val="accent5">
                <a:hueOff val="19114680"/>
                <a:satOff val="-40837"/>
                <a:lumOff val="-17059"/>
                <a:alphaOff val="0"/>
                <a:shade val="100000"/>
                <a:satMod val="110000"/>
                <a:lumMod val="100000"/>
              </a:schemeClr>
            </a:gs>
            <a:gs pos="100000">
              <a:schemeClr val="accent5">
                <a:hueOff val="19114680"/>
                <a:satOff val="-40837"/>
                <a:lumOff val="-17059"/>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ALL JAVA Code</a:t>
          </a:r>
          <a:endParaRPr lang="en-US" sz="1600" b="1" kern="1200" dirty="0"/>
        </a:p>
      </dsp:txBody>
      <dsp:txXfrm>
        <a:off x="3510165" y="2957248"/>
        <a:ext cx="1588243" cy="583077"/>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2BEAF7F6-8D93-4CAC-9C63-33C2AFB06539}" type="datetimeFigureOut">
              <a:rPr lang="en-US" smtClean="0"/>
              <a:t>4/4/2018</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6DE72203-D314-477A-A5A5-52345C4E71E6}"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30883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EAF7F6-8D93-4CAC-9C63-33C2AFB06539}" type="datetimeFigureOut">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72203-D314-477A-A5A5-52345C4E71E6}" type="slidenum">
              <a:rPr lang="en-US" smtClean="0"/>
              <a:t>‹#›</a:t>
            </a:fld>
            <a:endParaRPr lang="en-US"/>
          </a:p>
        </p:txBody>
      </p:sp>
    </p:spTree>
    <p:extLst>
      <p:ext uri="{BB962C8B-B14F-4D97-AF65-F5344CB8AC3E}">
        <p14:creationId xmlns:p14="http://schemas.microsoft.com/office/powerpoint/2010/main" val="2100580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EAF7F6-8D93-4CAC-9C63-33C2AFB06539}" type="datetimeFigureOut">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72203-D314-477A-A5A5-52345C4E71E6}" type="slidenum">
              <a:rPr lang="en-US" smtClean="0"/>
              <a:t>‹#›</a:t>
            </a:fld>
            <a:endParaRPr lang="en-US"/>
          </a:p>
        </p:txBody>
      </p:sp>
    </p:spTree>
    <p:extLst>
      <p:ext uri="{BB962C8B-B14F-4D97-AF65-F5344CB8AC3E}">
        <p14:creationId xmlns:p14="http://schemas.microsoft.com/office/powerpoint/2010/main" val="3480547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EAF7F6-8D93-4CAC-9C63-33C2AFB06539}" type="datetimeFigureOut">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72203-D314-477A-A5A5-52345C4E71E6}" type="slidenum">
              <a:rPr lang="en-US" smtClean="0"/>
              <a:t>‹#›</a:t>
            </a:fld>
            <a:endParaRPr lang="en-US"/>
          </a:p>
        </p:txBody>
      </p:sp>
    </p:spTree>
    <p:extLst>
      <p:ext uri="{BB962C8B-B14F-4D97-AF65-F5344CB8AC3E}">
        <p14:creationId xmlns:p14="http://schemas.microsoft.com/office/powerpoint/2010/main" val="3660379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2BEAF7F6-8D93-4CAC-9C63-33C2AFB06539}" type="datetimeFigureOut">
              <a:rPr lang="en-US" smtClean="0"/>
              <a:t>4/4/2018</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6DE72203-D314-477A-A5A5-52345C4E71E6}"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99812368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BEAF7F6-8D93-4CAC-9C63-33C2AFB06539}" type="datetimeFigureOut">
              <a:rPr lang="en-US" smtClean="0"/>
              <a:t>4/4/2018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72203-D314-477A-A5A5-52345C4E71E6}" type="slidenum">
              <a:rPr lang="en-US" smtClean="0"/>
              <a:t>‹#›</a:t>
            </a:fld>
            <a:endParaRPr lang="en-US"/>
          </a:p>
        </p:txBody>
      </p:sp>
    </p:spTree>
    <p:extLst>
      <p:ext uri="{BB962C8B-B14F-4D97-AF65-F5344CB8AC3E}">
        <p14:creationId xmlns:p14="http://schemas.microsoft.com/office/powerpoint/2010/main" val="1164945195"/>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BEAF7F6-8D93-4CAC-9C63-33C2AFB06539}" type="datetimeFigureOut">
              <a:rPr lang="en-US" smtClean="0"/>
              <a:t>4/4/2018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E72203-D314-477A-A5A5-52345C4E71E6}" type="slidenum">
              <a:rPr lang="en-US" smtClean="0"/>
              <a:t>‹#›</a:t>
            </a:fld>
            <a:endParaRPr lang="en-US"/>
          </a:p>
        </p:txBody>
      </p:sp>
    </p:spTree>
    <p:extLst>
      <p:ext uri="{BB962C8B-B14F-4D97-AF65-F5344CB8AC3E}">
        <p14:creationId xmlns:p14="http://schemas.microsoft.com/office/powerpoint/2010/main" val="400283462"/>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BEAF7F6-8D93-4CAC-9C63-33C2AFB06539}" type="datetimeFigureOut">
              <a:rPr lang="en-US" smtClean="0"/>
              <a:t>4/4/2018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E72203-D314-477A-A5A5-52345C4E71E6}" type="slidenum">
              <a:rPr lang="en-US" smtClean="0"/>
              <a:t>‹#›</a:t>
            </a:fld>
            <a:endParaRPr lang="en-US"/>
          </a:p>
        </p:txBody>
      </p:sp>
    </p:spTree>
    <p:extLst>
      <p:ext uri="{BB962C8B-B14F-4D97-AF65-F5344CB8AC3E}">
        <p14:creationId xmlns:p14="http://schemas.microsoft.com/office/powerpoint/2010/main" val="1207994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AF7F6-8D93-4CAC-9C63-33C2AFB06539}" type="datetimeFigureOut">
              <a:rPr lang="en-US" smtClean="0"/>
              <a:t>4/4/2018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E72203-D314-477A-A5A5-52345C4E71E6}" type="slidenum">
              <a:rPr lang="en-US" smtClean="0"/>
              <a:t>‹#›</a:t>
            </a:fld>
            <a:endParaRPr lang="en-US"/>
          </a:p>
        </p:txBody>
      </p:sp>
    </p:spTree>
    <p:extLst>
      <p:ext uri="{BB962C8B-B14F-4D97-AF65-F5344CB8AC3E}">
        <p14:creationId xmlns:p14="http://schemas.microsoft.com/office/powerpoint/2010/main" val="3497899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051" y="6375679"/>
            <a:ext cx="1233355" cy="348462"/>
          </a:xfrm>
        </p:spPr>
        <p:txBody>
          <a:bodyPr/>
          <a:lstStyle/>
          <a:p>
            <a:fld id="{2BEAF7F6-8D93-4CAC-9C63-33C2AFB06539}" type="datetimeFigureOut">
              <a:rPr lang="en-US" smtClean="0"/>
              <a:t>4/4/2018</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6DE72203-D314-477A-A5A5-52345C4E71E6}"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57325435"/>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950" y="6375679"/>
            <a:ext cx="1232456" cy="348462"/>
          </a:xfrm>
        </p:spPr>
        <p:txBody>
          <a:bodyPr/>
          <a:lstStyle/>
          <a:p>
            <a:fld id="{2BEAF7F6-8D93-4CAC-9C63-33C2AFB06539}" type="datetimeFigureOut">
              <a:rPr lang="en-US" smtClean="0"/>
              <a:t>4/4/2018</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6DE72203-D314-477A-A5A5-52345C4E71E6}" type="slidenum">
              <a:rPr lang="en-US" smtClean="0"/>
              <a:t>‹#›</a:t>
            </a:fld>
            <a:endParaRPr lang="en-US"/>
          </a:p>
        </p:txBody>
      </p:sp>
    </p:spTree>
    <p:extLst>
      <p:ext uri="{BB962C8B-B14F-4D97-AF65-F5344CB8AC3E}">
        <p14:creationId xmlns:p14="http://schemas.microsoft.com/office/powerpoint/2010/main" val="3676600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2BEAF7F6-8D93-4CAC-9C63-33C2AFB06539}" type="datetimeFigureOut">
              <a:rPr lang="en-US" smtClean="0"/>
              <a:t>4/4/2018</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6DE72203-D314-477A-A5A5-52345C4E71E6}"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903591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http://www.javatpoint.com/opr/test.jsp?filename=Student9"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hyperlink" Target="http://www.javatpoint.com/opr/test.jsp?filename=Calculate" TargetMode="Externa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http://www.javatpoint.com/opr/test.jsp?filename=A"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hyperlink" Target="http://javarevisited.blogspot.com/2011/10/class-in-java-programming-general.html" TargetMode="Externa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hyperlink" Target="http://www.javatpoint.com/opr/test.jsp?filename=A2" TargetMode="Externa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hyperlink" Target="http://www.javatpoint.com/opr/test.jsp?filename=A3" TargetMode="Externa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56.jp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7886173" y="5126182"/>
            <a:ext cx="3954846" cy="1523999"/>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Autofit/>
          </a:bodyPr>
          <a:lstStyle/>
          <a:p>
            <a:r>
              <a:rPr lang="en-US" dirty="0" smtClean="0">
                <a:solidFill>
                  <a:srgbClr val="FF0000"/>
                </a:solidFill>
                <a:latin typeface="Arial Black" panose="020B0A04020102020204" pitchFamily="34" charset="0"/>
              </a:rPr>
              <a:t>SAROWER AHMMED</a:t>
            </a:r>
          </a:p>
          <a:p>
            <a:r>
              <a:rPr lang="en-US" sz="1200" dirty="0" smtClean="0">
                <a:latin typeface="Arial Black" panose="020B0A04020102020204" pitchFamily="34" charset="0"/>
              </a:rPr>
              <a:t>Senior Automation Engineer</a:t>
            </a:r>
          </a:p>
          <a:p>
            <a:r>
              <a:rPr lang="en-US" sz="1200" dirty="0" smtClean="0">
                <a:latin typeface="Arial Black" panose="020B0A04020102020204" pitchFamily="34" charset="0"/>
              </a:rPr>
              <a:t>RABO BANK</a:t>
            </a:r>
          </a:p>
          <a:p>
            <a:r>
              <a:rPr lang="en-US" sz="1200" dirty="0" smtClean="0">
                <a:latin typeface="Arial Black" panose="020B0A04020102020204" pitchFamily="34" charset="0"/>
              </a:rPr>
              <a:t>PARK </a:t>
            </a:r>
            <a:r>
              <a:rPr lang="en-US" sz="1200" dirty="0" err="1" smtClean="0">
                <a:latin typeface="Arial Black" panose="020B0A04020102020204" pitchFamily="34" charset="0"/>
              </a:rPr>
              <a:t>ave</a:t>
            </a:r>
            <a:r>
              <a:rPr lang="en-US" sz="1200" dirty="0" smtClean="0">
                <a:latin typeface="Arial Black" panose="020B0A04020102020204" pitchFamily="34" charset="0"/>
              </a:rPr>
              <a:t>, Manhattan</a:t>
            </a:r>
            <a:endParaRPr lang="en-US" sz="1200" dirty="0">
              <a:latin typeface="Arial Black" panose="020B0A04020102020204" pitchFamily="34" charset="0"/>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916" r="17259"/>
          <a:stretch/>
        </p:blipFill>
        <p:spPr>
          <a:xfrm>
            <a:off x="4193308" y="1856509"/>
            <a:ext cx="3907597" cy="2696441"/>
          </a:xfrm>
          <a:prstGeom prst="rect">
            <a:avLst/>
          </a:prstGeom>
          <a:solidFill>
            <a:srgbClr val="00B0F0"/>
          </a:solidFill>
          <a:ln>
            <a:noFill/>
          </a:ln>
          <a:effectLst/>
          <a:scene3d>
            <a:camera prst="orthographicFront">
              <a:rot lat="0" lon="0" rev="0"/>
            </a:camera>
            <a:lightRig rig="contrasting" dir="t">
              <a:rot lat="0" lon="0" rev="7800000"/>
            </a:lightRig>
          </a:scene3d>
          <a:sp3d>
            <a:bevelT w="139700" h="139700"/>
          </a:sp3d>
        </p:spPr>
      </p:pic>
      <p:sp>
        <p:nvSpPr>
          <p:cNvPr id="9" name="Title 3"/>
          <p:cNvSpPr>
            <a:spLocks noGrp="1"/>
          </p:cNvSpPr>
          <p:nvPr>
            <p:ph type="ctrTitle"/>
          </p:nvPr>
        </p:nvSpPr>
        <p:spPr>
          <a:xfrm>
            <a:off x="1292697" y="183988"/>
            <a:ext cx="10318418" cy="2023503"/>
          </a:xfrm>
          <a:noFill/>
          <a:ln>
            <a:noFill/>
          </a:ln>
        </p:spPr>
        <p:style>
          <a:lnRef idx="0">
            <a:scrgbClr r="0" g="0" b="0"/>
          </a:lnRef>
          <a:fillRef idx="0">
            <a:scrgbClr r="0" g="0" b="0"/>
          </a:fillRef>
          <a:effectRef idx="0">
            <a:scrgbClr r="0" g="0" b="0"/>
          </a:effectRef>
          <a:fontRef idx="minor">
            <a:schemeClr val="dk1"/>
          </a:fontRef>
        </p:style>
        <p:txBody>
          <a:bodyPr/>
          <a:lstStyle/>
          <a:p>
            <a:r>
              <a:rPr lang="en-US" dirty="0" smtClean="0">
                <a:latin typeface="+mj-lt"/>
              </a:rPr>
              <a:t>AUTOMATION</a:t>
            </a:r>
            <a:endParaRPr lang="en-US" dirty="0">
              <a:latin typeface="+mj-lt"/>
            </a:endParaRPr>
          </a:p>
        </p:txBody>
      </p:sp>
    </p:spTree>
    <p:extLst>
      <p:ext uri="{BB962C8B-B14F-4D97-AF65-F5344CB8AC3E}">
        <p14:creationId xmlns:p14="http://schemas.microsoft.com/office/powerpoint/2010/main" val="330207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Automation Part cover</a:t>
            </a:r>
            <a:endParaRPr lang="en-US" dirty="0"/>
          </a:p>
        </p:txBody>
      </p:sp>
      <p:sp>
        <p:nvSpPr>
          <p:cNvPr id="3" name="Content Placeholder 2"/>
          <p:cNvSpPr>
            <a:spLocks noGrp="1"/>
          </p:cNvSpPr>
          <p:nvPr>
            <p:ph sz="half" idx="1"/>
          </p:nvPr>
        </p:nvSpPr>
        <p:spPr>
          <a:ln>
            <a:solidFill>
              <a:schemeClr val="accent1"/>
            </a:solidFill>
          </a:ln>
        </p:spPr>
        <p:txBody>
          <a:bodyPr>
            <a:normAutofit/>
          </a:bodyPr>
          <a:lstStyle/>
          <a:p>
            <a:r>
              <a:rPr lang="en-US" dirty="0" smtClean="0">
                <a:solidFill>
                  <a:schemeClr val="tx1"/>
                </a:solidFill>
              </a:rPr>
              <a:t>HTML- browser side language</a:t>
            </a:r>
          </a:p>
          <a:p>
            <a:r>
              <a:rPr lang="en-US" dirty="0" smtClean="0">
                <a:solidFill>
                  <a:srgbClr val="FF0000"/>
                </a:solidFill>
              </a:rPr>
              <a:t>Selenium </a:t>
            </a:r>
            <a:r>
              <a:rPr lang="en-US" dirty="0" err="1" smtClean="0">
                <a:solidFill>
                  <a:srgbClr val="FF0000"/>
                </a:solidFill>
              </a:rPr>
              <a:t>Webdriver</a:t>
            </a:r>
            <a:r>
              <a:rPr lang="en-US" dirty="0" smtClean="0">
                <a:solidFill>
                  <a:srgbClr val="FF0000"/>
                </a:solidFill>
              </a:rPr>
              <a:t>- to drive browser</a:t>
            </a:r>
          </a:p>
          <a:p>
            <a:r>
              <a:rPr lang="en-US" dirty="0" smtClean="0">
                <a:solidFill>
                  <a:srgbClr val="FF0000"/>
                </a:solidFill>
              </a:rPr>
              <a:t>Java – Coding other than selenium</a:t>
            </a:r>
          </a:p>
          <a:p>
            <a:r>
              <a:rPr lang="en-US" dirty="0" err="1" smtClean="0"/>
              <a:t>Rrrrrrrrrrrrrrrrrrrrrrrrrr</a:t>
            </a:r>
            <a:r>
              <a:rPr lang="en-US" smtClean="0"/>
              <a:t> </a:t>
            </a:r>
            <a:endParaRPr lang="en-US" dirty="0"/>
          </a:p>
        </p:txBody>
      </p:sp>
      <p:sp>
        <p:nvSpPr>
          <p:cNvPr id="4" name="Content Placeholder 3"/>
          <p:cNvSpPr>
            <a:spLocks noGrp="1"/>
          </p:cNvSpPr>
          <p:nvPr>
            <p:ph sz="half" idx="2"/>
          </p:nvPr>
        </p:nvSpPr>
        <p:spPr>
          <a:ln>
            <a:solidFill>
              <a:schemeClr val="accent1"/>
            </a:solidFill>
          </a:ln>
        </p:spPr>
        <p:txBody>
          <a:bodyPr>
            <a:normAutofit/>
          </a:bodyPr>
          <a:lstStyle/>
          <a:p>
            <a:r>
              <a:rPr lang="en-US" dirty="0">
                <a:solidFill>
                  <a:schemeClr val="tx1"/>
                </a:solidFill>
              </a:rPr>
              <a:t>Selenium Grid- cross platform testing &amp; distributing test cases</a:t>
            </a:r>
          </a:p>
          <a:p>
            <a:r>
              <a:rPr lang="en-US" dirty="0" err="1">
                <a:solidFill>
                  <a:schemeClr val="tx1"/>
                </a:solidFill>
              </a:rPr>
              <a:t>TestNG</a:t>
            </a:r>
            <a:r>
              <a:rPr lang="en-US" dirty="0">
                <a:solidFill>
                  <a:schemeClr val="tx1"/>
                </a:solidFill>
              </a:rPr>
              <a:t>- unit testing frame work</a:t>
            </a:r>
          </a:p>
          <a:p>
            <a:r>
              <a:rPr lang="en-US" dirty="0">
                <a:solidFill>
                  <a:schemeClr val="tx1"/>
                </a:solidFill>
              </a:rPr>
              <a:t>Junit- unit testing frame work</a:t>
            </a:r>
          </a:p>
          <a:p>
            <a:r>
              <a:rPr lang="en-US" dirty="0">
                <a:solidFill>
                  <a:schemeClr val="tx1"/>
                </a:solidFill>
              </a:rPr>
              <a:t>Maven- build checking tool</a:t>
            </a:r>
          </a:p>
          <a:p>
            <a:r>
              <a:rPr lang="en-US" dirty="0">
                <a:solidFill>
                  <a:schemeClr val="tx1"/>
                </a:solidFill>
              </a:rPr>
              <a:t>Jenkins- CI </a:t>
            </a:r>
          </a:p>
          <a:p>
            <a:r>
              <a:rPr lang="en-US" dirty="0">
                <a:solidFill>
                  <a:schemeClr val="tx1"/>
                </a:solidFill>
              </a:rPr>
              <a:t>GitHub- version control</a:t>
            </a:r>
          </a:p>
          <a:p>
            <a:r>
              <a:rPr lang="en-US" dirty="0">
                <a:solidFill>
                  <a:schemeClr val="tx1"/>
                </a:solidFill>
              </a:rPr>
              <a:t>Cucumber- BDD</a:t>
            </a:r>
          </a:p>
          <a:p>
            <a:endParaRPr lang="en-US" dirty="0"/>
          </a:p>
        </p:txBody>
      </p:sp>
    </p:spTree>
    <p:extLst>
      <p:ext uri="{BB962C8B-B14F-4D97-AF65-F5344CB8AC3E}">
        <p14:creationId xmlns:p14="http://schemas.microsoft.com/office/powerpoint/2010/main" val="341866926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static method</a:t>
            </a:r>
            <a:br>
              <a:rPr lang="en-US" dirty="0"/>
            </a:br>
            <a:endParaRPr lang="en-US" dirty="0"/>
          </a:p>
        </p:txBody>
      </p:sp>
      <p:sp>
        <p:nvSpPr>
          <p:cNvPr id="3" name="Content Placeholder 2"/>
          <p:cNvSpPr>
            <a:spLocks noGrp="1"/>
          </p:cNvSpPr>
          <p:nvPr>
            <p:ph idx="1"/>
          </p:nvPr>
        </p:nvSpPr>
        <p:spPr/>
        <p:txBody>
          <a:bodyPr/>
          <a:lstStyle/>
          <a:p>
            <a:r>
              <a:rPr lang="en-US" dirty="0" smtClean="0"/>
              <a:t>If </a:t>
            </a:r>
            <a:r>
              <a:rPr lang="en-US" dirty="0"/>
              <a:t>you apply static keyword with any method, it is known as static method.</a:t>
            </a:r>
          </a:p>
          <a:p>
            <a:r>
              <a:rPr lang="en-US" dirty="0"/>
              <a:t>A static method belongs to the class rather than object of a class.</a:t>
            </a:r>
          </a:p>
          <a:p>
            <a:r>
              <a:rPr lang="en-US" dirty="0"/>
              <a:t>A static method can be invoked without the need for creating an instance of a class.</a:t>
            </a:r>
          </a:p>
          <a:p>
            <a:r>
              <a:rPr lang="en-US" dirty="0"/>
              <a:t>static method can access static data member and can change the value of it.</a:t>
            </a:r>
          </a:p>
          <a:p>
            <a:endParaRPr lang="en-US" dirty="0"/>
          </a:p>
        </p:txBody>
      </p:sp>
    </p:spTree>
    <p:extLst>
      <p:ext uri="{BB962C8B-B14F-4D97-AF65-F5344CB8AC3E}">
        <p14:creationId xmlns:p14="http://schemas.microsoft.com/office/powerpoint/2010/main" val="227468594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Rectangle 2"/>
          <p:cNvSpPr>
            <a:spLocks noGrp="1" noChangeArrowheads="1"/>
          </p:cNvSpPr>
          <p:nvPr>
            <p:ph idx="1"/>
          </p:nvPr>
        </p:nvSpPr>
        <p:spPr bwMode="auto">
          <a:xfrm>
            <a:off x="1840430" y="284767"/>
            <a:ext cx="7443530" cy="5909310"/>
          </a:xfrm>
          <a:prstGeom prst="rect">
            <a:avLst/>
          </a:prstGeom>
          <a:solidFill>
            <a:srgbClr val="66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sz="1200" b="0" i="0" u="none" strike="noStrike" cap="none" normalizeH="0" baseline="0" dirty="0" smtClean="0">
                <a:ln>
                  <a:noFill/>
                </a:ln>
                <a:solidFill>
                  <a:srgbClr val="000000"/>
                </a:solidFill>
                <a:effectLst/>
                <a:latin typeface="Verdana" panose="020B0604030504040204" pitchFamily="34" charset="0"/>
              </a:rPr>
              <a:t>  </a:t>
            </a:r>
            <a:r>
              <a:rPr kumimoji="0" lang="en-US" sz="1200" b="1" i="0" u="none" strike="noStrike" cap="none" normalizeH="0" baseline="0" dirty="0" smtClean="0">
                <a:ln>
                  <a:noFill/>
                </a:ln>
                <a:solidFill>
                  <a:srgbClr val="006699"/>
                </a:solidFill>
                <a:effectLst/>
                <a:latin typeface="Verdana" panose="020B0604030504040204" pitchFamily="34" charset="0"/>
              </a:rPr>
              <a:t>class</a:t>
            </a:r>
            <a:r>
              <a:rPr kumimoji="0" lang="en-US" sz="1200" b="0" i="0" u="none" strike="noStrike" cap="none" normalizeH="0" baseline="0" dirty="0" smtClean="0">
                <a:ln>
                  <a:noFill/>
                </a:ln>
                <a:solidFill>
                  <a:srgbClr val="000000"/>
                </a:solidFill>
                <a:effectLst/>
                <a:latin typeface="Verdana" panose="020B0604030504040204" pitchFamily="34" charset="0"/>
              </a:rPr>
              <a:t> Student9{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sz="1200" b="0" i="0" u="none" strike="noStrike" cap="none" normalizeH="0" baseline="0" dirty="0" smtClean="0">
                <a:ln>
                  <a:noFill/>
                </a:ln>
                <a:solidFill>
                  <a:srgbClr val="000000"/>
                </a:solidFill>
                <a:effectLst/>
                <a:latin typeface="Verdana" panose="020B0604030504040204" pitchFamily="34" charset="0"/>
              </a:rPr>
              <a:t>     </a:t>
            </a:r>
            <a:r>
              <a:rPr kumimoji="0" lang="en-US" sz="1200" b="1" i="0" u="none" strike="noStrike" cap="none" normalizeH="0" baseline="0" dirty="0" err="1" smtClean="0">
                <a:ln>
                  <a:noFill/>
                </a:ln>
                <a:solidFill>
                  <a:srgbClr val="006699"/>
                </a:solidFill>
                <a:effectLst/>
                <a:latin typeface="Verdana" panose="020B0604030504040204" pitchFamily="34" charset="0"/>
              </a:rPr>
              <a:t>int</a:t>
            </a:r>
            <a:r>
              <a:rPr kumimoji="0" lang="en-US" sz="1200" b="0" i="0" u="none" strike="noStrike" cap="none" normalizeH="0" baseline="0" dirty="0" smtClean="0">
                <a:ln>
                  <a:noFill/>
                </a:ln>
                <a:solidFill>
                  <a:srgbClr val="000000"/>
                </a:solidFill>
                <a:effectLst/>
                <a:latin typeface="Verdana" panose="020B0604030504040204" pitchFamily="34" charset="0"/>
              </a:rPr>
              <a:t> </a:t>
            </a:r>
            <a:r>
              <a:rPr kumimoji="0" lang="en-US" sz="1200" b="0" i="0" u="none" strike="noStrike" cap="none" normalizeH="0" baseline="0" dirty="0" err="1" smtClean="0">
                <a:ln>
                  <a:noFill/>
                </a:ln>
                <a:solidFill>
                  <a:srgbClr val="000000"/>
                </a:solidFill>
                <a:effectLst/>
                <a:latin typeface="Verdana" panose="020B0604030504040204" pitchFamily="34" charset="0"/>
              </a:rPr>
              <a:t>rollno</a:t>
            </a:r>
            <a:r>
              <a:rPr kumimoji="0" lang="en-US" sz="12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sz="1200" b="0" i="0" u="none" strike="noStrike" cap="none" normalizeH="0" baseline="0" dirty="0" smtClean="0">
                <a:ln>
                  <a:noFill/>
                </a:ln>
                <a:solidFill>
                  <a:srgbClr val="000000"/>
                </a:solidFill>
                <a:effectLst/>
                <a:latin typeface="Verdana" panose="020B0604030504040204" pitchFamily="34" charset="0"/>
              </a:rPr>
              <a:t>     String name;  </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sz="1200" b="0" i="0" u="none" strike="noStrike" cap="none" normalizeH="0" baseline="0" dirty="0" smtClean="0">
                <a:ln>
                  <a:noFill/>
                </a:ln>
                <a:solidFill>
                  <a:srgbClr val="000000"/>
                </a:solidFill>
                <a:effectLst/>
                <a:latin typeface="Verdana" panose="020B0604030504040204" pitchFamily="34" charset="0"/>
              </a:rPr>
              <a:t>     </a:t>
            </a:r>
            <a:r>
              <a:rPr kumimoji="0" lang="en-US" sz="1200" b="1" i="0" u="none" strike="noStrike" cap="none" normalizeH="0" baseline="0" dirty="0" smtClean="0">
                <a:ln>
                  <a:noFill/>
                </a:ln>
                <a:solidFill>
                  <a:srgbClr val="006699"/>
                </a:solidFill>
                <a:effectLst/>
                <a:latin typeface="Verdana" panose="020B0604030504040204" pitchFamily="34" charset="0"/>
              </a:rPr>
              <a:t>static</a:t>
            </a:r>
            <a:r>
              <a:rPr kumimoji="0" lang="en-US" sz="1200" b="0" i="0" u="none" strike="noStrike" cap="none" normalizeH="0" baseline="0" dirty="0" smtClean="0">
                <a:ln>
                  <a:noFill/>
                </a:ln>
                <a:solidFill>
                  <a:srgbClr val="000000"/>
                </a:solidFill>
                <a:effectLst/>
                <a:latin typeface="Verdana" panose="020B0604030504040204" pitchFamily="34" charset="0"/>
              </a:rPr>
              <a:t> String college = </a:t>
            </a:r>
            <a:r>
              <a:rPr kumimoji="0" lang="en-US" sz="1200" b="0" i="0" u="none" strike="noStrike" cap="none" normalizeH="0" baseline="0" dirty="0" smtClean="0">
                <a:ln>
                  <a:noFill/>
                </a:ln>
                <a:solidFill>
                  <a:srgbClr val="0000FF"/>
                </a:solidFill>
                <a:effectLst/>
                <a:latin typeface="Verdana" panose="020B0604030504040204" pitchFamily="34" charset="0"/>
              </a:rPr>
              <a:t>"ITS"</a:t>
            </a:r>
            <a:r>
              <a:rPr kumimoji="0" lang="en-US" sz="12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7"/>
              <a:tabLst/>
            </a:pPr>
            <a:r>
              <a:rPr kumimoji="0" lang="en-US" sz="12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8"/>
              <a:tabLst/>
            </a:pPr>
            <a:r>
              <a:rPr kumimoji="0" lang="en-US" sz="1200" b="0" i="0" u="none" strike="noStrike" cap="none" normalizeH="0" baseline="0" dirty="0" smtClean="0">
                <a:ln>
                  <a:noFill/>
                </a:ln>
                <a:solidFill>
                  <a:srgbClr val="000000"/>
                </a:solidFill>
                <a:effectLst/>
                <a:latin typeface="Verdana" panose="020B0604030504040204" pitchFamily="34" charset="0"/>
              </a:rPr>
              <a:t>     </a:t>
            </a:r>
            <a:r>
              <a:rPr kumimoji="0" lang="en-US" sz="1200" b="1" i="0" u="none" strike="noStrike" cap="none" normalizeH="0" baseline="0" dirty="0" smtClean="0">
                <a:ln>
                  <a:noFill/>
                </a:ln>
                <a:solidFill>
                  <a:srgbClr val="006699"/>
                </a:solidFill>
                <a:effectLst/>
                <a:latin typeface="Verdana" panose="020B0604030504040204" pitchFamily="34" charset="0"/>
              </a:rPr>
              <a:t>static</a:t>
            </a:r>
            <a:r>
              <a:rPr kumimoji="0" lang="en-US" sz="1200" b="0" i="0" u="none" strike="noStrike" cap="none" normalizeH="0" baseline="0" dirty="0" smtClean="0">
                <a:ln>
                  <a:noFill/>
                </a:ln>
                <a:solidFill>
                  <a:srgbClr val="000000"/>
                </a:solidFill>
                <a:effectLst/>
                <a:latin typeface="Verdana" panose="020B0604030504040204" pitchFamily="34" charset="0"/>
              </a:rPr>
              <a:t> </a:t>
            </a:r>
            <a:r>
              <a:rPr kumimoji="0" lang="en-US" sz="1200" b="1" i="0" u="none" strike="noStrike" cap="none" normalizeH="0" baseline="0" dirty="0" smtClean="0">
                <a:ln>
                  <a:noFill/>
                </a:ln>
                <a:solidFill>
                  <a:srgbClr val="006699"/>
                </a:solidFill>
                <a:effectLst/>
                <a:latin typeface="Verdana" panose="020B0604030504040204" pitchFamily="34" charset="0"/>
              </a:rPr>
              <a:t>void</a:t>
            </a:r>
            <a:r>
              <a:rPr kumimoji="0" lang="en-US" sz="1200" b="0" i="0" u="none" strike="noStrike" cap="none" normalizeH="0" baseline="0" dirty="0" smtClean="0">
                <a:ln>
                  <a:noFill/>
                </a:ln>
                <a:solidFill>
                  <a:srgbClr val="000000"/>
                </a:solidFill>
                <a:effectLst/>
                <a:latin typeface="Verdana" panose="020B0604030504040204" pitchFamily="34" charset="0"/>
              </a:rPr>
              <a:t> change(){  </a:t>
            </a:r>
          </a:p>
          <a:p>
            <a:pPr marL="0" marR="0" lvl="0" indent="0" algn="just" defTabSz="914400" rtl="0" eaLnBrk="0" fontAlgn="base" latinLnBrk="0" hangingPunct="0">
              <a:lnSpc>
                <a:spcPct val="100000"/>
              </a:lnSpc>
              <a:spcBef>
                <a:spcPct val="0"/>
              </a:spcBef>
              <a:spcAft>
                <a:spcPct val="0"/>
              </a:spcAft>
              <a:buClrTx/>
              <a:buSzTx/>
              <a:buFontTx/>
              <a:buAutoNum type="arabicPeriod" startAt="9"/>
              <a:tabLst/>
            </a:pPr>
            <a:r>
              <a:rPr kumimoji="0" lang="en-US" sz="1200" b="0" i="0" u="none" strike="noStrike" cap="none" normalizeH="0" baseline="0" dirty="0" smtClean="0">
                <a:ln>
                  <a:noFill/>
                </a:ln>
                <a:solidFill>
                  <a:srgbClr val="000000"/>
                </a:solidFill>
                <a:effectLst/>
                <a:latin typeface="Verdana" panose="020B0604030504040204" pitchFamily="34" charset="0"/>
              </a:rPr>
              <a:t>     college = </a:t>
            </a:r>
            <a:r>
              <a:rPr kumimoji="0" lang="en-US" sz="1200" b="0" i="0" u="none" strike="noStrike" cap="none" normalizeH="0" baseline="0" dirty="0" smtClean="0">
                <a:ln>
                  <a:noFill/>
                </a:ln>
                <a:solidFill>
                  <a:srgbClr val="0000FF"/>
                </a:solidFill>
                <a:effectLst/>
                <a:latin typeface="Verdana" panose="020B0604030504040204" pitchFamily="34" charset="0"/>
              </a:rPr>
              <a:t>"BBDIT"</a:t>
            </a:r>
            <a:r>
              <a:rPr kumimoji="0" lang="en-US" sz="12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10"/>
              <a:tabLst/>
            </a:pPr>
            <a:r>
              <a:rPr kumimoji="0" lang="en-US" sz="1200" b="0" i="0" u="none" strike="noStrike" cap="none" normalizeH="0" baseline="0" dirty="0" smtClean="0">
                <a:ln>
                  <a:noFill/>
                </a:ln>
                <a:solidFill>
                  <a:srgbClr val="000000"/>
                </a:solidFill>
                <a:effectLst/>
                <a:latin typeface="Verdana" panose="020B0604030504040204" pitchFamily="34" charset="0"/>
              </a:rPr>
              <a:t>     }  </a:t>
            </a:r>
          </a:p>
          <a:p>
            <a:pPr marL="0" marR="0" lvl="0" indent="0" algn="just" defTabSz="914400" rtl="0" eaLnBrk="0" fontAlgn="base" latinLnBrk="0" hangingPunct="0">
              <a:lnSpc>
                <a:spcPct val="100000"/>
              </a:lnSpc>
              <a:spcBef>
                <a:spcPct val="0"/>
              </a:spcBef>
              <a:spcAft>
                <a:spcPct val="0"/>
              </a:spcAft>
              <a:buClrTx/>
              <a:buSzTx/>
              <a:buFontTx/>
              <a:buAutoNum type="arabicPeriod" startAt="11"/>
              <a:tabLst/>
            </a:pPr>
            <a:r>
              <a:rPr kumimoji="0" lang="en-US" sz="12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12"/>
              <a:tabLst/>
            </a:pPr>
            <a:r>
              <a:rPr kumimoji="0" lang="en-US" sz="1200" b="0" i="0" u="none" strike="noStrike" cap="none" normalizeH="0" baseline="0" dirty="0" smtClean="0">
                <a:ln>
                  <a:noFill/>
                </a:ln>
                <a:solidFill>
                  <a:srgbClr val="000000"/>
                </a:solidFill>
                <a:effectLst/>
                <a:latin typeface="Verdana" panose="020B0604030504040204" pitchFamily="34" charset="0"/>
              </a:rPr>
              <a:t>     Student9(</a:t>
            </a:r>
            <a:r>
              <a:rPr kumimoji="0" lang="en-US" sz="1200" b="1" i="0" u="none" strike="noStrike" cap="none" normalizeH="0" baseline="0" dirty="0" err="1" smtClean="0">
                <a:ln>
                  <a:noFill/>
                </a:ln>
                <a:solidFill>
                  <a:srgbClr val="006699"/>
                </a:solidFill>
                <a:effectLst/>
                <a:latin typeface="Verdana" panose="020B0604030504040204" pitchFamily="34" charset="0"/>
              </a:rPr>
              <a:t>int</a:t>
            </a:r>
            <a:r>
              <a:rPr kumimoji="0" lang="en-US" sz="1200" b="0" i="0" u="none" strike="noStrike" cap="none" normalizeH="0" baseline="0" dirty="0" smtClean="0">
                <a:ln>
                  <a:noFill/>
                </a:ln>
                <a:solidFill>
                  <a:srgbClr val="000000"/>
                </a:solidFill>
                <a:effectLst/>
                <a:latin typeface="Verdana" panose="020B0604030504040204" pitchFamily="34" charset="0"/>
              </a:rPr>
              <a:t> r, String n){  </a:t>
            </a:r>
          </a:p>
          <a:p>
            <a:pPr marL="0" marR="0" lvl="0" indent="0" algn="just" defTabSz="914400" rtl="0" eaLnBrk="0" fontAlgn="base" latinLnBrk="0" hangingPunct="0">
              <a:lnSpc>
                <a:spcPct val="100000"/>
              </a:lnSpc>
              <a:spcBef>
                <a:spcPct val="0"/>
              </a:spcBef>
              <a:spcAft>
                <a:spcPct val="0"/>
              </a:spcAft>
              <a:buClrTx/>
              <a:buSzTx/>
              <a:buFontTx/>
              <a:buAutoNum type="arabicPeriod" startAt="13"/>
              <a:tabLst/>
            </a:pPr>
            <a:r>
              <a:rPr kumimoji="0" lang="en-US" sz="1200" b="0" i="0" u="none" strike="noStrike" cap="none" normalizeH="0" baseline="0" dirty="0" smtClean="0">
                <a:ln>
                  <a:noFill/>
                </a:ln>
                <a:solidFill>
                  <a:srgbClr val="000000"/>
                </a:solidFill>
                <a:effectLst/>
                <a:latin typeface="Verdana" panose="020B0604030504040204" pitchFamily="34" charset="0"/>
              </a:rPr>
              <a:t>     </a:t>
            </a:r>
            <a:r>
              <a:rPr kumimoji="0" lang="en-US" sz="1200" b="0" i="0" u="none" strike="noStrike" cap="none" normalizeH="0" baseline="0" dirty="0" err="1" smtClean="0">
                <a:ln>
                  <a:noFill/>
                </a:ln>
                <a:solidFill>
                  <a:srgbClr val="000000"/>
                </a:solidFill>
                <a:effectLst/>
                <a:latin typeface="Verdana" panose="020B0604030504040204" pitchFamily="34" charset="0"/>
              </a:rPr>
              <a:t>rollno</a:t>
            </a:r>
            <a:r>
              <a:rPr kumimoji="0" lang="en-US" sz="1200" b="0" i="0" u="none" strike="noStrike" cap="none" normalizeH="0" baseline="0" dirty="0" smtClean="0">
                <a:ln>
                  <a:noFill/>
                </a:ln>
                <a:solidFill>
                  <a:srgbClr val="000000"/>
                </a:solidFill>
                <a:effectLst/>
                <a:latin typeface="Verdana" panose="020B0604030504040204" pitchFamily="34" charset="0"/>
              </a:rPr>
              <a:t> = r;  </a:t>
            </a:r>
          </a:p>
          <a:p>
            <a:pPr marL="0" marR="0" lvl="0" indent="0" algn="just" defTabSz="914400" rtl="0" eaLnBrk="0" fontAlgn="base" latinLnBrk="0" hangingPunct="0">
              <a:lnSpc>
                <a:spcPct val="100000"/>
              </a:lnSpc>
              <a:spcBef>
                <a:spcPct val="0"/>
              </a:spcBef>
              <a:spcAft>
                <a:spcPct val="0"/>
              </a:spcAft>
              <a:buClrTx/>
              <a:buSzTx/>
              <a:buFontTx/>
              <a:buAutoNum type="arabicPeriod" startAt="14"/>
              <a:tabLst/>
            </a:pPr>
            <a:r>
              <a:rPr kumimoji="0" lang="en-US" sz="1200" b="0" i="0" u="none" strike="noStrike" cap="none" normalizeH="0" baseline="0" dirty="0" smtClean="0">
                <a:ln>
                  <a:noFill/>
                </a:ln>
                <a:solidFill>
                  <a:srgbClr val="000000"/>
                </a:solidFill>
                <a:effectLst/>
                <a:latin typeface="Verdana" panose="020B0604030504040204" pitchFamily="34" charset="0"/>
              </a:rPr>
              <a:t>     name = n;  </a:t>
            </a:r>
          </a:p>
          <a:p>
            <a:pPr marL="0" marR="0" lvl="0" indent="0" algn="just" defTabSz="914400" rtl="0" eaLnBrk="0" fontAlgn="base" latinLnBrk="0" hangingPunct="0">
              <a:lnSpc>
                <a:spcPct val="100000"/>
              </a:lnSpc>
              <a:spcBef>
                <a:spcPct val="0"/>
              </a:spcBef>
              <a:spcAft>
                <a:spcPct val="0"/>
              </a:spcAft>
              <a:buClrTx/>
              <a:buSzTx/>
              <a:buFontTx/>
              <a:buAutoNum type="arabicPeriod" startAt="15"/>
              <a:tabLst/>
            </a:pPr>
            <a:r>
              <a:rPr kumimoji="0" lang="en-US" sz="1200" b="0" i="0" u="none" strike="noStrike" cap="none" normalizeH="0" baseline="0" dirty="0" smtClean="0">
                <a:ln>
                  <a:noFill/>
                </a:ln>
                <a:solidFill>
                  <a:srgbClr val="000000"/>
                </a:solidFill>
                <a:effectLst/>
                <a:latin typeface="Verdana" panose="020B0604030504040204" pitchFamily="34" charset="0"/>
              </a:rPr>
              <a:t>     }  </a:t>
            </a:r>
          </a:p>
          <a:p>
            <a:pPr marL="0" marR="0" lvl="0" indent="0" algn="just" defTabSz="914400" rtl="0" eaLnBrk="0" fontAlgn="base" latinLnBrk="0" hangingPunct="0">
              <a:lnSpc>
                <a:spcPct val="100000"/>
              </a:lnSpc>
              <a:spcBef>
                <a:spcPct val="0"/>
              </a:spcBef>
              <a:spcAft>
                <a:spcPct val="0"/>
              </a:spcAft>
              <a:buClrTx/>
              <a:buSzTx/>
              <a:buFontTx/>
              <a:buAutoNum type="arabicPeriod" startAt="16"/>
              <a:tabLst/>
            </a:pPr>
            <a:r>
              <a:rPr kumimoji="0" lang="en-US" sz="12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17"/>
              <a:tabLst/>
            </a:pPr>
            <a:r>
              <a:rPr kumimoji="0" lang="en-US" sz="1200" b="0" i="0" u="none" strike="noStrike" cap="none" normalizeH="0" baseline="0" dirty="0" smtClean="0">
                <a:ln>
                  <a:noFill/>
                </a:ln>
                <a:solidFill>
                  <a:srgbClr val="000000"/>
                </a:solidFill>
                <a:effectLst/>
                <a:latin typeface="Verdana" panose="020B0604030504040204" pitchFamily="34" charset="0"/>
              </a:rPr>
              <a:t>     </a:t>
            </a:r>
            <a:r>
              <a:rPr kumimoji="0" lang="en-US" sz="1200" b="1" i="0" u="none" strike="noStrike" cap="none" normalizeH="0" baseline="0" dirty="0" smtClean="0">
                <a:ln>
                  <a:noFill/>
                </a:ln>
                <a:solidFill>
                  <a:srgbClr val="006699"/>
                </a:solidFill>
                <a:effectLst/>
                <a:latin typeface="Verdana" panose="020B0604030504040204" pitchFamily="34" charset="0"/>
              </a:rPr>
              <a:t>void</a:t>
            </a:r>
            <a:r>
              <a:rPr kumimoji="0" lang="en-US" sz="1200" b="0" i="0" u="none" strike="noStrike" cap="none" normalizeH="0" baseline="0" dirty="0" smtClean="0">
                <a:ln>
                  <a:noFill/>
                </a:ln>
                <a:solidFill>
                  <a:srgbClr val="000000"/>
                </a:solidFill>
                <a:effectLst/>
                <a:latin typeface="Verdana" panose="020B0604030504040204" pitchFamily="34" charset="0"/>
              </a:rPr>
              <a:t> display (){</a:t>
            </a:r>
            <a:r>
              <a:rPr kumimoji="0" lang="en-US" sz="1200" b="0" i="0" u="none" strike="noStrike" cap="none" normalizeH="0" baseline="0" dirty="0" err="1" smtClean="0">
                <a:ln>
                  <a:noFill/>
                </a:ln>
                <a:solidFill>
                  <a:srgbClr val="000000"/>
                </a:solidFill>
                <a:effectLst/>
                <a:latin typeface="Verdana" panose="020B0604030504040204" pitchFamily="34" charset="0"/>
              </a:rPr>
              <a:t>System.out.println</a:t>
            </a:r>
            <a:r>
              <a:rPr kumimoji="0" lang="en-US" sz="1200" b="0" i="0" u="none" strike="noStrike" cap="none" normalizeH="0" baseline="0" dirty="0" smtClean="0">
                <a:ln>
                  <a:noFill/>
                </a:ln>
                <a:solidFill>
                  <a:srgbClr val="000000"/>
                </a:solidFill>
                <a:effectLst/>
                <a:latin typeface="Verdana" panose="020B0604030504040204" pitchFamily="34" charset="0"/>
              </a:rPr>
              <a:t>(</a:t>
            </a:r>
            <a:r>
              <a:rPr kumimoji="0" lang="en-US" sz="1200" b="0" i="0" u="none" strike="noStrike" cap="none" normalizeH="0" baseline="0" dirty="0" err="1" smtClean="0">
                <a:ln>
                  <a:noFill/>
                </a:ln>
                <a:solidFill>
                  <a:srgbClr val="000000"/>
                </a:solidFill>
                <a:effectLst/>
                <a:latin typeface="Verdana" panose="020B0604030504040204" pitchFamily="34" charset="0"/>
              </a:rPr>
              <a:t>rollno</a:t>
            </a:r>
            <a:r>
              <a:rPr kumimoji="0" lang="en-US" sz="1200" b="0" i="0" u="none" strike="noStrike" cap="none" normalizeH="0" baseline="0" dirty="0" smtClean="0">
                <a:ln>
                  <a:noFill/>
                </a:ln>
                <a:solidFill>
                  <a:srgbClr val="000000"/>
                </a:solidFill>
                <a:effectLst/>
                <a:latin typeface="Verdana" panose="020B0604030504040204" pitchFamily="34" charset="0"/>
              </a:rPr>
              <a:t>+</a:t>
            </a:r>
            <a:r>
              <a:rPr kumimoji="0" lang="en-US" sz="1200" b="0" i="0" u="none" strike="noStrike" cap="none" normalizeH="0" baseline="0" dirty="0" smtClean="0">
                <a:ln>
                  <a:noFill/>
                </a:ln>
                <a:solidFill>
                  <a:srgbClr val="0000FF"/>
                </a:solidFill>
                <a:effectLst/>
                <a:latin typeface="Verdana" panose="020B0604030504040204" pitchFamily="34" charset="0"/>
              </a:rPr>
              <a:t>" "</a:t>
            </a:r>
            <a:r>
              <a:rPr kumimoji="0" lang="en-US" sz="1200" b="0" i="0" u="none" strike="noStrike" cap="none" normalizeH="0" baseline="0" dirty="0" smtClean="0">
                <a:ln>
                  <a:noFill/>
                </a:ln>
                <a:solidFill>
                  <a:srgbClr val="000000"/>
                </a:solidFill>
                <a:effectLst/>
                <a:latin typeface="Verdana" panose="020B0604030504040204" pitchFamily="34" charset="0"/>
              </a:rPr>
              <a:t>+name+</a:t>
            </a:r>
            <a:r>
              <a:rPr kumimoji="0" lang="en-US" sz="1200" b="0" i="0" u="none" strike="noStrike" cap="none" normalizeH="0" baseline="0" dirty="0" smtClean="0">
                <a:ln>
                  <a:noFill/>
                </a:ln>
                <a:solidFill>
                  <a:srgbClr val="0000FF"/>
                </a:solidFill>
                <a:effectLst/>
                <a:latin typeface="Verdana" panose="020B0604030504040204" pitchFamily="34" charset="0"/>
              </a:rPr>
              <a:t>" "</a:t>
            </a:r>
            <a:r>
              <a:rPr kumimoji="0" lang="en-US" sz="1200" b="0" i="0" u="none" strike="noStrike" cap="none" normalizeH="0" baseline="0" dirty="0" smtClean="0">
                <a:ln>
                  <a:noFill/>
                </a:ln>
                <a:solidFill>
                  <a:srgbClr val="000000"/>
                </a:solidFill>
                <a:effectLst/>
                <a:latin typeface="Verdana" panose="020B0604030504040204" pitchFamily="34" charset="0"/>
              </a:rPr>
              <a:t>+college);}  </a:t>
            </a:r>
          </a:p>
          <a:p>
            <a:pPr marL="0" marR="0" lvl="0" indent="0" algn="just" defTabSz="914400" rtl="0" eaLnBrk="0" fontAlgn="base" latinLnBrk="0" hangingPunct="0">
              <a:lnSpc>
                <a:spcPct val="100000"/>
              </a:lnSpc>
              <a:spcBef>
                <a:spcPct val="0"/>
              </a:spcBef>
              <a:spcAft>
                <a:spcPct val="0"/>
              </a:spcAft>
              <a:buClrTx/>
              <a:buSzTx/>
              <a:buFontTx/>
              <a:buAutoNum type="arabicPeriod" startAt="18"/>
              <a:tabLst/>
            </a:pPr>
            <a:r>
              <a:rPr kumimoji="0" lang="en-US" sz="12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19"/>
              <a:tabLst/>
            </a:pPr>
            <a:r>
              <a:rPr kumimoji="0" lang="en-US" sz="1200" b="0" i="0" u="none" strike="noStrike" cap="none" normalizeH="0" baseline="0" dirty="0" smtClean="0">
                <a:ln>
                  <a:noFill/>
                </a:ln>
                <a:solidFill>
                  <a:srgbClr val="000000"/>
                </a:solidFill>
                <a:effectLst/>
                <a:latin typeface="Verdana" panose="020B0604030504040204" pitchFamily="34" charset="0"/>
              </a:rPr>
              <a:t>    </a:t>
            </a:r>
            <a:r>
              <a:rPr kumimoji="0" lang="en-US" sz="1200" b="1" i="0" u="none" strike="noStrike" cap="none" normalizeH="0" baseline="0" dirty="0" smtClean="0">
                <a:ln>
                  <a:noFill/>
                </a:ln>
                <a:solidFill>
                  <a:srgbClr val="006699"/>
                </a:solidFill>
                <a:effectLst/>
                <a:latin typeface="Verdana" panose="020B0604030504040204" pitchFamily="34" charset="0"/>
              </a:rPr>
              <a:t>public</a:t>
            </a:r>
            <a:r>
              <a:rPr kumimoji="0" lang="en-US" sz="1200" b="0" i="0" u="none" strike="noStrike" cap="none" normalizeH="0" baseline="0" dirty="0" smtClean="0">
                <a:ln>
                  <a:noFill/>
                </a:ln>
                <a:solidFill>
                  <a:srgbClr val="000000"/>
                </a:solidFill>
                <a:effectLst/>
                <a:latin typeface="Verdana" panose="020B0604030504040204" pitchFamily="34" charset="0"/>
              </a:rPr>
              <a:t> </a:t>
            </a:r>
            <a:r>
              <a:rPr kumimoji="0" lang="en-US" sz="1200" b="1" i="0" u="none" strike="noStrike" cap="none" normalizeH="0" baseline="0" dirty="0" smtClean="0">
                <a:ln>
                  <a:noFill/>
                </a:ln>
                <a:solidFill>
                  <a:srgbClr val="006699"/>
                </a:solidFill>
                <a:effectLst/>
                <a:latin typeface="Verdana" panose="020B0604030504040204" pitchFamily="34" charset="0"/>
              </a:rPr>
              <a:t>static</a:t>
            </a:r>
            <a:r>
              <a:rPr kumimoji="0" lang="en-US" sz="1200" b="0" i="0" u="none" strike="noStrike" cap="none" normalizeH="0" baseline="0" dirty="0" smtClean="0">
                <a:ln>
                  <a:noFill/>
                </a:ln>
                <a:solidFill>
                  <a:srgbClr val="000000"/>
                </a:solidFill>
                <a:effectLst/>
                <a:latin typeface="Verdana" panose="020B0604030504040204" pitchFamily="34" charset="0"/>
              </a:rPr>
              <a:t> </a:t>
            </a:r>
            <a:r>
              <a:rPr kumimoji="0" lang="en-US" sz="1200" b="1" i="0" u="none" strike="noStrike" cap="none" normalizeH="0" baseline="0" dirty="0" smtClean="0">
                <a:ln>
                  <a:noFill/>
                </a:ln>
                <a:solidFill>
                  <a:srgbClr val="006699"/>
                </a:solidFill>
                <a:effectLst/>
                <a:latin typeface="Verdana" panose="020B0604030504040204" pitchFamily="34" charset="0"/>
              </a:rPr>
              <a:t>void</a:t>
            </a:r>
            <a:r>
              <a:rPr kumimoji="0" lang="en-US" sz="1200" b="0" i="0" u="none" strike="noStrike" cap="none" normalizeH="0" baseline="0" dirty="0" smtClean="0">
                <a:ln>
                  <a:noFill/>
                </a:ln>
                <a:solidFill>
                  <a:srgbClr val="000000"/>
                </a:solidFill>
                <a:effectLst/>
                <a:latin typeface="Verdana" panose="020B0604030504040204" pitchFamily="34" charset="0"/>
              </a:rPr>
              <a:t> main(String </a:t>
            </a:r>
            <a:r>
              <a:rPr kumimoji="0" lang="en-US" sz="1200" b="0" i="0" u="none" strike="noStrike" cap="none" normalizeH="0" baseline="0" dirty="0" err="1" smtClean="0">
                <a:ln>
                  <a:noFill/>
                </a:ln>
                <a:solidFill>
                  <a:srgbClr val="000000"/>
                </a:solidFill>
                <a:effectLst/>
                <a:latin typeface="Verdana" panose="020B0604030504040204" pitchFamily="34" charset="0"/>
              </a:rPr>
              <a:t>args</a:t>
            </a:r>
            <a:r>
              <a:rPr kumimoji="0" lang="en-US" sz="12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0"/>
              <a:tabLst/>
            </a:pPr>
            <a:r>
              <a:rPr kumimoji="0" lang="en-US" sz="1200" b="0" i="0" u="none" strike="noStrike" cap="none" normalizeH="0" baseline="0" dirty="0" smtClean="0">
                <a:ln>
                  <a:noFill/>
                </a:ln>
                <a:solidFill>
                  <a:srgbClr val="000000"/>
                </a:solidFill>
                <a:effectLst/>
                <a:latin typeface="Verdana" panose="020B0604030504040204" pitchFamily="34" charset="0"/>
              </a:rPr>
              <a:t>    Student9.change();  </a:t>
            </a:r>
          </a:p>
          <a:p>
            <a:pPr marL="0" marR="0" lvl="0" indent="0" algn="just" defTabSz="914400" rtl="0" eaLnBrk="0" fontAlgn="base" latinLnBrk="0" hangingPunct="0">
              <a:lnSpc>
                <a:spcPct val="100000"/>
              </a:lnSpc>
              <a:spcBef>
                <a:spcPct val="0"/>
              </a:spcBef>
              <a:spcAft>
                <a:spcPct val="0"/>
              </a:spcAft>
              <a:buClrTx/>
              <a:buSzTx/>
              <a:buFontTx/>
              <a:buAutoNum type="arabicPeriod" startAt="21"/>
              <a:tabLst/>
            </a:pPr>
            <a:r>
              <a:rPr kumimoji="0" lang="en-US" sz="12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2"/>
              <a:tabLst/>
            </a:pPr>
            <a:r>
              <a:rPr kumimoji="0" lang="en-US" sz="1200" b="0" i="0" u="none" strike="noStrike" cap="none" normalizeH="0" baseline="0" dirty="0" smtClean="0">
                <a:ln>
                  <a:noFill/>
                </a:ln>
                <a:solidFill>
                  <a:srgbClr val="000000"/>
                </a:solidFill>
                <a:effectLst/>
                <a:latin typeface="Verdana" panose="020B0604030504040204" pitchFamily="34" charset="0"/>
              </a:rPr>
              <a:t>    Student9 s1 = </a:t>
            </a:r>
            <a:r>
              <a:rPr kumimoji="0" lang="en-US" sz="1200" b="1" i="0" u="none" strike="noStrike" cap="none" normalizeH="0" baseline="0" dirty="0" smtClean="0">
                <a:ln>
                  <a:noFill/>
                </a:ln>
                <a:solidFill>
                  <a:srgbClr val="006699"/>
                </a:solidFill>
                <a:effectLst/>
                <a:latin typeface="Verdana" panose="020B0604030504040204" pitchFamily="34" charset="0"/>
              </a:rPr>
              <a:t>new</a:t>
            </a:r>
            <a:r>
              <a:rPr kumimoji="0" lang="en-US" sz="1200" b="0" i="0" u="none" strike="noStrike" cap="none" normalizeH="0" baseline="0" dirty="0" smtClean="0">
                <a:ln>
                  <a:noFill/>
                </a:ln>
                <a:solidFill>
                  <a:srgbClr val="000000"/>
                </a:solidFill>
                <a:effectLst/>
                <a:latin typeface="Verdana" panose="020B0604030504040204" pitchFamily="34" charset="0"/>
              </a:rPr>
              <a:t> Student9 (</a:t>
            </a:r>
            <a:r>
              <a:rPr kumimoji="0" lang="en-US" sz="1200" b="0" i="0" u="none" strike="noStrike" cap="none" normalizeH="0" baseline="0" dirty="0" smtClean="0">
                <a:ln>
                  <a:noFill/>
                </a:ln>
                <a:solidFill>
                  <a:srgbClr val="C00000"/>
                </a:solidFill>
                <a:effectLst/>
                <a:latin typeface="Verdana" panose="020B0604030504040204" pitchFamily="34" charset="0"/>
              </a:rPr>
              <a:t>111</a:t>
            </a:r>
            <a:r>
              <a:rPr kumimoji="0" lang="en-US" sz="1200" b="0" i="0" u="none" strike="noStrike" cap="none" normalizeH="0" baseline="0" dirty="0" smtClean="0">
                <a:ln>
                  <a:noFill/>
                </a:ln>
                <a:solidFill>
                  <a:srgbClr val="000000"/>
                </a:solidFill>
                <a:effectLst/>
                <a:latin typeface="Verdana" panose="020B0604030504040204" pitchFamily="34" charset="0"/>
              </a:rPr>
              <a:t>,</a:t>
            </a:r>
            <a:r>
              <a:rPr kumimoji="0" lang="en-US" sz="1200" b="0" i="0" u="none" strike="noStrike" cap="none" normalizeH="0" baseline="0" dirty="0" smtClean="0">
                <a:ln>
                  <a:noFill/>
                </a:ln>
                <a:solidFill>
                  <a:srgbClr val="0000FF"/>
                </a:solidFill>
                <a:effectLst/>
                <a:latin typeface="Verdana" panose="020B0604030504040204" pitchFamily="34" charset="0"/>
              </a:rPr>
              <a:t>"Karan"</a:t>
            </a:r>
            <a:r>
              <a:rPr kumimoji="0" lang="en-US" sz="12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3"/>
              <a:tabLst/>
            </a:pPr>
            <a:r>
              <a:rPr kumimoji="0" lang="en-US" sz="1200" b="0" i="0" u="none" strike="noStrike" cap="none" normalizeH="0" baseline="0" dirty="0" smtClean="0">
                <a:ln>
                  <a:noFill/>
                </a:ln>
                <a:solidFill>
                  <a:srgbClr val="000000"/>
                </a:solidFill>
                <a:effectLst/>
                <a:latin typeface="Verdana" panose="020B0604030504040204" pitchFamily="34" charset="0"/>
              </a:rPr>
              <a:t>    Student9 s2 = </a:t>
            </a:r>
            <a:r>
              <a:rPr kumimoji="0" lang="en-US" sz="1200" b="1" i="0" u="none" strike="noStrike" cap="none" normalizeH="0" baseline="0" dirty="0" smtClean="0">
                <a:ln>
                  <a:noFill/>
                </a:ln>
                <a:solidFill>
                  <a:srgbClr val="006699"/>
                </a:solidFill>
                <a:effectLst/>
                <a:latin typeface="Verdana" panose="020B0604030504040204" pitchFamily="34" charset="0"/>
              </a:rPr>
              <a:t>new</a:t>
            </a:r>
            <a:r>
              <a:rPr kumimoji="0" lang="en-US" sz="1200" b="0" i="0" u="none" strike="noStrike" cap="none" normalizeH="0" baseline="0" dirty="0" smtClean="0">
                <a:ln>
                  <a:noFill/>
                </a:ln>
                <a:solidFill>
                  <a:srgbClr val="000000"/>
                </a:solidFill>
                <a:effectLst/>
                <a:latin typeface="Verdana" panose="020B0604030504040204" pitchFamily="34" charset="0"/>
              </a:rPr>
              <a:t> Student9 (</a:t>
            </a:r>
            <a:r>
              <a:rPr kumimoji="0" lang="en-US" sz="1200" b="0" i="0" u="none" strike="noStrike" cap="none" normalizeH="0" baseline="0" dirty="0" smtClean="0">
                <a:ln>
                  <a:noFill/>
                </a:ln>
                <a:solidFill>
                  <a:srgbClr val="C00000"/>
                </a:solidFill>
                <a:effectLst/>
                <a:latin typeface="Verdana" panose="020B0604030504040204" pitchFamily="34" charset="0"/>
              </a:rPr>
              <a:t>222</a:t>
            </a:r>
            <a:r>
              <a:rPr kumimoji="0" lang="en-US" sz="1200" b="0" i="0" u="none" strike="noStrike" cap="none" normalizeH="0" baseline="0" dirty="0" smtClean="0">
                <a:ln>
                  <a:noFill/>
                </a:ln>
                <a:solidFill>
                  <a:srgbClr val="000000"/>
                </a:solidFill>
                <a:effectLst/>
                <a:latin typeface="Verdana" panose="020B0604030504040204" pitchFamily="34" charset="0"/>
              </a:rPr>
              <a:t>,</a:t>
            </a:r>
            <a:r>
              <a:rPr kumimoji="0" lang="en-US" sz="1200" b="0" i="0" u="none" strike="noStrike" cap="none" normalizeH="0" baseline="0" dirty="0" smtClean="0">
                <a:ln>
                  <a:noFill/>
                </a:ln>
                <a:solidFill>
                  <a:srgbClr val="0000FF"/>
                </a:solidFill>
                <a:effectLst/>
                <a:latin typeface="Verdana" panose="020B0604030504040204" pitchFamily="34" charset="0"/>
              </a:rPr>
              <a:t>"Aryan"</a:t>
            </a:r>
            <a:r>
              <a:rPr kumimoji="0" lang="en-US" sz="12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4"/>
              <a:tabLst/>
            </a:pPr>
            <a:r>
              <a:rPr kumimoji="0" lang="en-US" sz="1200" b="0" i="0" u="none" strike="noStrike" cap="none" normalizeH="0" baseline="0" dirty="0" smtClean="0">
                <a:ln>
                  <a:noFill/>
                </a:ln>
                <a:solidFill>
                  <a:srgbClr val="000000"/>
                </a:solidFill>
                <a:effectLst/>
                <a:latin typeface="Verdana" panose="020B0604030504040204" pitchFamily="34" charset="0"/>
              </a:rPr>
              <a:t>    Student9 s3 = </a:t>
            </a:r>
            <a:r>
              <a:rPr kumimoji="0" lang="en-US" sz="1200" b="1" i="0" u="none" strike="noStrike" cap="none" normalizeH="0" baseline="0" dirty="0" smtClean="0">
                <a:ln>
                  <a:noFill/>
                </a:ln>
                <a:solidFill>
                  <a:srgbClr val="006699"/>
                </a:solidFill>
                <a:effectLst/>
                <a:latin typeface="Verdana" panose="020B0604030504040204" pitchFamily="34" charset="0"/>
              </a:rPr>
              <a:t>new</a:t>
            </a:r>
            <a:r>
              <a:rPr kumimoji="0" lang="en-US" sz="1200" b="0" i="0" u="none" strike="noStrike" cap="none" normalizeH="0" baseline="0" dirty="0" smtClean="0">
                <a:ln>
                  <a:noFill/>
                </a:ln>
                <a:solidFill>
                  <a:srgbClr val="000000"/>
                </a:solidFill>
                <a:effectLst/>
                <a:latin typeface="Verdana" panose="020B0604030504040204" pitchFamily="34" charset="0"/>
              </a:rPr>
              <a:t> Student9 (</a:t>
            </a:r>
            <a:r>
              <a:rPr kumimoji="0" lang="en-US" sz="1200" b="0" i="0" u="none" strike="noStrike" cap="none" normalizeH="0" baseline="0" dirty="0" smtClean="0">
                <a:ln>
                  <a:noFill/>
                </a:ln>
                <a:solidFill>
                  <a:srgbClr val="C00000"/>
                </a:solidFill>
                <a:effectLst/>
                <a:latin typeface="Verdana" panose="020B0604030504040204" pitchFamily="34" charset="0"/>
              </a:rPr>
              <a:t>333</a:t>
            </a:r>
            <a:r>
              <a:rPr kumimoji="0" lang="en-US" sz="1200" b="0" i="0" u="none" strike="noStrike" cap="none" normalizeH="0" baseline="0" dirty="0" smtClean="0">
                <a:ln>
                  <a:noFill/>
                </a:ln>
                <a:solidFill>
                  <a:srgbClr val="000000"/>
                </a:solidFill>
                <a:effectLst/>
                <a:latin typeface="Verdana" panose="020B0604030504040204" pitchFamily="34" charset="0"/>
              </a:rPr>
              <a:t>,</a:t>
            </a:r>
            <a:r>
              <a:rPr kumimoji="0" lang="en-US" sz="1200" b="0" i="0" u="none" strike="noStrike" cap="none" normalizeH="0" baseline="0" dirty="0" smtClean="0">
                <a:ln>
                  <a:noFill/>
                </a:ln>
                <a:solidFill>
                  <a:srgbClr val="0000FF"/>
                </a:solidFill>
                <a:effectLst/>
                <a:latin typeface="Verdana" panose="020B0604030504040204" pitchFamily="34" charset="0"/>
              </a:rPr>
              <a:t>"Sonoo"</a:t>
            </a:r>
            <a:r>
              <a:rPr kumimoji="0" lang="en-US" sz="12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5"/>
              <a:tabLst/>
            </a:pPr>
            <a:r>
              <a:rPr kumimoji="0" lang="en-US" sz="12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6"/>
              <a:tabLst/>
            </a:pPr>
            <a:r>
              <a:rPr kumimoji="0" lang="en-US" sz="1200" b="0" i="0" u="none" strike="noStrike" cap="none" normalizeH="0" baseline="0" dirty="0" smtClean="0">
                <a:ln>
                  <a:noFill/>
                </a:ln>
                <a:solidFill>
                  <a:srgbClr val="000000"/>
                </a:solidFill>
                <a:effectLst/>
                <a:latin typeface="Verdana" panose="020B0604030504040204" pitchFamily="34" charset="0"/>
              </a:rPr>
              <a:t>    s1.display();  </a:t>
            </a:r>
          </a:p>
          <a:p>
            <a:pPr marL="0" marR="0" lvl="0" indent="0" algn="just" defTabSz="914400" rtl="0" eaLnBrk="0" fontAlgn="base" latinLnBrk="0" hangingPunct="0">
              <a:lnSpc>
                <a:spcPct val="100000"/>
              </a:lnSpc>
              <a:spcBef>
                <a:spcPct val="0"/>
              </a:spcBef>
              <a:spcAft>
                <a:spcPct val="0"/>
              </a:spcAft>
              <a:buClrTx/>
              <a:buSzTx/>
              <a:buFontTx/>
              <a:buAutoNum type="arabicPeriod" startAt="27"/>
              <a:tabLst/>
            </a:pPr>
            <a:r>
              <a:rPr kumimoji="0" lang="en-US" sz="1200" b="0" i="0" u="none" strike="noStrike" cap="none" normalizeH="0" baseline="0" dirty="0" smtClean="0">
                <a:ln>
                  <a:noFill/>
                </a:ln>
                <a:solidFill>
                  <a:srgbClr val="000000"/>
                </a:solidFill>
                <a:effectLst/>
                <a:latin typeface="Verdana" panose="020B0604030504040204" pitchFamily="34" charset="0"/>
              </a:rPr>
              <a:t>    s2.display();  </a:t>
            </a:r>
          </a:p>
          <a:p>
            <a:pPr marL="0" marR="0" lvl="0" indent="0" algn="just" defTabSz="914400" rtl="0" eaLnBrk="0" fontAlgn="base" latinLnBrk="0" hangingPunct="0">
              <a:lnSpc>
                <a:spcPct val="100000"/>
              </a:lnSpc>
              <a:spcBef>
                <a:spcPct val="0"/>
              </a:spcBef>
              <a:spcAft>
                <a:spcPct val="0"/>
              </a:spcAft>
              <a:buClrTx/>
              <a:buSzTx/>
              <a:buFontTx/>
              <a:buAutoNum type="arabicPeriod" startAt="28"/>
              <a:tabLst/>
            </a:pPr>
            <a:r>
              <a:rPr kumimoji="0" lang="en-US" sz="1200" b="0" i="0" u="none" strike="noStrike" cap="none" normalizeH="0" baseline="0" dirty="0" smtClean="0">
                <a:ln>
                  <a:noFill/>
                </a:ln>
                <a:solidFill>
                  <a:srgbClr val="000000"/>
                </a:solidFill>
                <a:effectLst/>
                <a:latin typeface="Verdana" panose="020B0604030504040204" pitchFamily="34" charset="0"/>
              </a:rPr>
              <a:t>    s3.display();  </a:t>
            </a:r>
          </a:p>
          <a:p>
            <a:pPr marL="0" marR="0" lvl="0" indent="0" algn="just" defTabSz="914400" rtl="0" eaLnBrk="0" fontAlgn="base" latinLnBrk="0" hangingPunct="0">
              <a:lnSpc>
                <a:spcPct val="100000"/>
              </a:lnSpc>
              <a:spcBef>
                <a:spcPct val="0"/>
              </a:spcBef>
              <a:spcAft>
                <a:spcPct val="0"/>
              </a:spcAft>
              <a:buClrTx/>
              <a:buSzTx/>
              <a:buFontTx/>
              <a:buAutoNum type="arabicPeriod" startAt="29"/>
              <a:tabLst/>
            </a:pPr>
            <a:r>
              <a:rPr kumimoji="0" lang="en-US" sz="1200" b="0" i="0" u="none" strike="noStrike" cap="none" normalizeH="0" baseline="0" dirty="0" smtClean="0">
                <a:ln>
                  <a:noFill/>
                </a:ln>
                <a:solidFill>
                  <a:srgbClr val="000000"/>
                </a:solidFill>
                <a:effectLst/>
                <a:latin typeface="Verdana" panose="020B0604030504040204" pitchFamily="34" charset="0"/>
              </a:rPr>
              <a:t>    }  </a:t>
            </a:r>
          </a:p>
          <a:p>
            <a:pPr marL="0" marR="0" lvl="0" indent="0" algn="just" defTabSz="914400" rtl="0" eaLnBrk="0" fontAlgn="base" latinLnBrk="0" hangingPunct="0">
              <a:lnSpc>
                <a:spcPct val="100000"/>
              </a:lnSpc>
              <a:spcBef>
                <a:spcPct val="0"/>
              </a:spcBef>
              <a:spcAft>
                <a:spcPct val="0"/>
              </a:spcAft>
              <a:buClrTx/>
              <a:buSzTx/>
              <a:buFontTx/>
              <a:buAutoNum type="arabicPeriod" startAt="30"/>
              <a:tabLst/>
            </a:pPr>
            <a:r>
              <a:rPr kumimoji="0" lang="en-US" sz="12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Verdana" panose="020B0604030504040204" pitchFamily="34" charset="0"/>
                <a:hlinkClick r:id="rId2"/>
              </a:rPr>
              <a:t>Test it Now</a:t>
            </a:r>
            <a:endParaRPr kumimoji="0" lang="en-US" sz="12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Unicode MS" panose="020B0604020202020204" pitchFamily="34" charset="-128"/>
              </a:rPr>
              <a:t>Output:111 Karan BBDIT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Unicode MS" panose="020B0604020202020204" pitchFamily="34" charset="-128"/>
              </a:rPr>
              <a:t>	222 Aryan BBDIT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Unicode MS" panose="020B0604020202020204" pitchFamily="34" charset="-128"/>
              </a:rPr>
              <a:t>	333 </a:t>
            </a:r>
            <a:r>
              <a:rPr kumimoji="0" lang="en-US" sz="1200" b="0" i="0" u="none" strike="noStrike" cap="none" normalizeH="0" baseline="0" dirty="0" err="1" smtClean="0">
                <a:ln>
                  <a:noFill/>
                </a:ln>
                <a:solidFill>
                  <a:srgbClr val="000000"/>
                </a:solidFill>
                <a:effectLst/>
                <a:latin typeface="Arial Unicode MS" panose="020B0604020202020204" pitchFamily="34" charset="-128"/>
              </a:rPr>
              <a:t>Sonoo</a:t>
            </a:r>
            <a:r>
              <a:rPr kumimoji="0" lang="en-US" sz="1200" b="0" i="0" u="none" strike="noStrike" cap="none" normalizeH="0" baseline="0" dirty="0" smtClean="0">
                <a:ln>
                  <a:noFill/>
                </a:ln>
                <a:solidFill>
                  <a:srgbClr val="000000"/>
                </a:solidFill>
                <a:effectLst/>
                <a:latin typeface="Arial Unicode MS" panose="020B0604020202020204" pitchFamily="34" charset="-128"/>
              </a:rPr>
              <a:t> BBDIT</a:t>
            </a:r>
            <a:endParaRPr kumimoji="0" lang="en-US" sz="12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19702146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4400" dirty="0">
                <a:solidFill>
                  <a:srgbClr val="610B4B"/>
                </a:solidFill>
                <a:latin typeface="Tahoma" panose="020B0604030504040204" pitchFamily="34" charset="0"/>
                <a:cs typeface="Tahoma" panose="020B0604030504040204" pitchFamily="34" charset="0"/>
              </a:rPr>
              <a:t>Another example of static method that performs normal calculation</a:t>
            </a:r>
            <a:br>
              <a:rPr lang="en-US" sz="4400" dirty="0">
                <a:solidFill>
                  <a:srgbClr val="610B4B"/>
                </a:solidFill>
                <a:latin typeface="Tahoma" panose="020B0604030504040204" pitchFamily="34" charset="0"/>
                <a:cs typeface="Tahoma" panose="020B0604030504040204" pitchFamily="34" charset="0"/>
              </a:rPr>
            </a:br>
            <a:endParaRPr lang="en-US" dirty="0"/>
          </a:p>
        </p:txBody>
      </p:sp>
      <p:sp>
        <p:nvSpPr>
          <p:cNvPr id="5" name="Rectangle 3"/>
          <p:cNvSpPr>
            <a:spLocks noGrp="1" noChangeArrowheads="1"/>
          </p:cNvSpPr>
          <p:nvPr>
            <p:ph idx="1"/>
          </p:nvPr>
        </p:nvSpPr>
        <p:spPr bwMode="auto">
          <a:xfrm>
            <a:off x="1212981" y="1934675"/>
            <a:ext cx="8727206" cy="4431983"/>
          </a:xfrm>
          <a:prstGeom prst="rect">
            <a:avLst/>
          </a:prstGeom>
          <a:solidFill>
            <a:srgbClr val="66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b="0" i="0" u="none" strike="noStrike" cap="none" normalizeH="0" baseline="0" dirty="0" smtClean="0">
                <a:ln>
                  <a:noFill/>
                </a:ln>
                <a:solidFill>
                  <a:srgbClr val="008200"/>
                </a:solidFill>
                <a:effectLst/>
                <a:latin typeface="Verdana" panose="020B0604030504040204" pitchFamily="34" charset="0"/>
              </a:rPr>
              <a:t>//Program to get cube of a given number by static method</a:t>
            </a:r>
            <a:r>
              <a:rPr kumimoji="0" lang="en-US"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b="1" i="0" u="none" strike="noStrike" cap="none" normalizeH="0" baseline="0" dirty="0" smtClean="0">
                <a:ln>
                  <a:noFill/>
                </a:ln>
                <a:solidFill>
                  <a:srgbClr val="006699"/>
                </a:solidFill>
                <a:effectLst/>
                <a:latin typeface="Verdana" panose="020B0604030504040204" pitchFamily="34" charset="0"/>
              </a:rPr>
              <a:t>class</a:t>
            </a:r>
            <a:r>
              <a:rPr kumimoji="0" lang="en-US" b="0" i="0" u="none" strike="noStrike" cap="none" normalizeH="0" baseline="0" dirty="0" smtClean="0">
                <a:ln>
                  <a:noFill/>
                </a:ln>
                <a:solidFill>
                  <a:srgbClr val="000000"/>
                </a:solidFill>
                <a:effectLst/>
                <a:latin typeface="Verdana" panose="020B0604030504040204" pitchFamily="34" charset="0"/>
              </a:rPr>
              <a:t> Calculate{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b="0" i="0" u="none" strike="noStrike" cap="none" normalizeH="0" baseline="0" dirty="0" smtClean="0">
                <a:ln>
                  <a:noFill/>
                </a:ln>
                <a:solidFill>
                  <a:srgbClr val="000000"/>
                </a:solidFill>
                <a:effectLst/>
                <a:latin typeface="Verdana" panose="020B0604030504040204" pitchFamily="34" charset="0"/>
              </a:rPr>
              <a:t>  </a:t>
            </a:r>
            <a:r>
              <a:rPr kumimoji="0" lang="en-US" b="1" i="0" u="none" strike="noStrike" cap="none" normalizeH="0" baseline="0" dirty="0" smtClean="0">
                <a:ln>
                  <a:noFill/>
                </a:ln>
                <a:solidFill>
                  <a:srgbClr val="006699"/>
                </a:solidFill>
                <a:effectLst/>
                <a:latin typeface="Verdana" panose="020B0604030504040204" pitchFamily="34" charset="0"/>
              </a:rPr>
              <a:t>static</a:t>
            </a:r>
            <a:r>
              <a:rPr kumimoji="0" lang="en-US" b="0" i="0" u="none" strike="noStrike" cap="none" normalizeH="0" baseline="0" dirty="0" smtClean="0">
                <a:ln>
                  <a:noFill/>
                </a:ln>
                <a:solidFill>
                  <a:srgbClr val="000000"/>
                </a:solidFill>
                <a:effectLst/>
                <a:latin typeface="Verdana" panose="020B0604030504040204" pitchFamily="34" charset="0"/>
              </a:rPr>
              <a:t> </a:t>
            </a:r>
            <a:r>
              <a:rPr kumimoji="0" lang="en-US" b="1" i="0" u="none" strike="noStrike" cap="none" normalizeH="0" baseline="0" dirty="0" err="1" smtClean="0">
                <a:ln>
                  <a:noFill/>
                </a:ln>
                <a:solidFill>
                  <a:srgbClr val="006699"/>
                </a:solidFill>
                <a:effectLst/>
                <a:latin typeface="Verdana" panose="020B0604030504040204" pitchFamily="34" charset="0"/>
              </a:rPr>
              <a:t>int</a:t>
            </a:r>
            <a:r>
              <a:rPr kumimoji="0" lang="en-US" b="0" i="0" u="none" strike="noStrike" cap="none" normalizeH="0" baseline="0" dirty="0" smtClean="0">
                <a:ln>
                  <a:noFill/>
                </a:ln>
                <a:solidFill>
                  <a:srgbClr val="000000"/>
                </a:solidFill>
                <a:effectLst/>
                <a:latin typeface="Verdana" panose="020B0604030504040204" pitchFamily="34" charset="0"/>
              </a:rPr>
              <a:t> cube(</a:t>
            </a:r>
            <a:r>
              <a:rPr kumimoji="0" lang="en-US" b="1" i="0" u="none" strike="noStrike" cap="none" normalizeH="0" baseline="0" dirty="0" err="1" smtClean="0">
                <a:ln>
                  <a:noFill/>
                </a:ln>
                <a:solidFill>
                  <a:srgbClr val="006699"/>
                </a:solidFill>
                <a:effectLst/>
                <a:latin typeface="Verdana" panose="020B0604030504040204" pitchFamily="34" charset="0"/>
              </a:rPr>
              <a:t>int</a:t>
            </a:r>
            <a:r>
              <a:rPr kumimoji="0" lang="en-US" b="0" i="0" u="none" strike="noStrike" cap="none" normalizeH="0" baseline="0" dirty="0" smtClean="0">
                <a:ln>
                  <a:noFill/>
                </a:ln>
                <a:solidFill>
                  <a:srgbClr val="000000"/>
                </a:solidFill>
                <a:effectLst/>
                <a:latin typeface="Verdana" panose="020B0604030504040204" pitchFamily="34" charset="0"/>
              </a:rPr>
              <a:t> x){  </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b="0" i="0" u="none" strike="noStrike" cap="none" normalizeH="0" baseline="0" dirty="0" smtClean="0">
                <a:ln>
                  <a:noFill/>
                </a:ln>
                <a:solidFill>
                  <a:srgbClr val="000000"/>
                </a:solidFill>
                <a:effectLst/>
                <a:latin typeface="Verdana" panose="020B0604030504040204" pitchFamily="34" charset="0"/>
              </a:rPr>
              <a:t>  </a:t>
            </a:r>
            <a:r>
              <a:rPr kumimoji="0" lang="en-US" b="1" i="0" u="none" strike="noStrike" cap="none" normalizeH="0" baseline="0" dirty="0" smtClean="0">
                <a:ln>
                  <a:noFill/>
                </a:ln>
                <a:solidFill>
                  <a:srgbClr val="006699"/>
                </a:solidFill>
                <a:effectLst/>
                <a:latin typeface="Verdana" panose="020B0604030504040204" pitchFamily="34" charset="0"/>
              </a:rPr>
              <a:t>return</a:t>
            </a:r>
            <a:r>
              <a:rPr kumimoji="0" lang="en-US" b="0" i="0" u="none" strike="noStrike" cap="none" normalizeH="0" baseline="0" dirty="0" smtClean="0">
                <a:ln>
                  <a:noFill/>
                </a:ln>
                <a:solidFill>
                  <a:srgbClr val="000000"/>
                </a:solidFill>
                <a:effectLst/>
                <a:latin typeface="Verdana" panose="020B0604030504040204" pitchFamily="34" charset="0"/>
              </a:rPr>
              <a:t> x*x*x;  </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b="0" i="0" u="none" strike="noStrike" cap="none" normalizeH="0" baseline="0" dirty="0" smtClean="0">
                <a:ln>
                  <a:noFill/>
                </a:ln>
                <a:solidFill>
                  <a:srgbClr val="000000"/>
                </a:solidFill>
                <a:effectLst/>
                <a:latin typeface="Verdana" panose="020B0604030504040204" pitchFamily="34" charset="0"/>
              </a:rPr>
              <a:t>  }  </a:t>
            </a:r>
          </a:p>
          <a:p>
            <a:pPr marL="0" marR="0" lvl="0" indent="0" algn="just" defTabSz="914400" rtl="0" eaLnBrk="0" fontAlgn="base" latinLnBrk="0" hangingPunct="0">
              <a:lnSpc>
                <a:spcPct val="100000"/>
              </a:lnSpc>
              <a:spcBef>
                <a:spcPct val="0"/>
              </a:spcBef>
              <a:spcAft>
                <a:spcPct val="0"/>
              </a:spcAft>
              <a:buClrTx/>
              <a:buSzTx/>
              <a:buFontTx/>
              <a:buAutoNum type="arabicPeriod" startAt="7"/>
              <a:tabLst/>
            </a:pPr>
            <a:r>
              <a:rPr kumimoji="0" lang="en-US"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8"/>
              <a:tabLst/>
            </a:pPr>
            <a:r>
              <a:rPr kumimoji="0" lang="en-US" b="0" i="0" u="none" strike="noStrike" cap="none" normalizeH="0" baseline="0" dirty="0" smtClean="0">
                <a:ln>
                  <a:noFill/>
                </a:ln>
                <a:solidFill>
                  <a:srgbClr val="000000"/>
                </a:solidFill>
                <a:effectLst/>
                <a:latin typeface="Verdana" panose="020B0604030504040204" pitchFamily="34" charset="0"/>
              </a:rPr>
              <a:t>  </a:t>
            </a:r>
            <a:r>
              <a:rPr kumimoji="0" lang="en-US" b="1" i="0" u="none" strike="noStrike" cap="none" normalizeH="0" baseline="0" dirty="0" smtClean="0">
                <a:ln>
                  <a:noFill/>
                </a:ln>
                <a:solidFill>
                  <a:srgbClr val="006699"/>
                </a:solidFill>
                <a:effectLst/>
                <a:latin typeface="Verdana" panose="020B0604030504040204" pitchFamily="34" charset="0"/>
              </a:rPr>
              <a:t>public</a:t>
            </a:r>
            <a:r>
              <a:rPr kumimoji="0" lang="en-US" b="0" i="0" u="none" strike="noStrike" cap="none" normalizeH="0" baseline="0" dirty="0" smtClean="0">
                <a:ln>
                  <a:noFill/>
                </a:ln>
                <a:solidFill>
                  <a:srgbClr val="000000"/>
                </a:solidFill>
                <a:effectLst/>
                <a:latin typeface="Verdana" panose="020B0604030504040204" pitchFamily="34" charset="0"/>
              </a:rPr>
              <a:t> </a:t>
            </a:r>
            <a:r>
              <a:rPr kumimoji="0" lang="en-US" b="1" i="0" u="none" strike="noStrike" cap="none" normalizeH="0" baseline="0" dirty="0" smtClean="0">
                <a:ln>
                  <a:noFill/>
                </a:ln>
                <a:solidFill>
                  <a:srgbClr val="006699"/>
                </a:solidFill>
                <a:effectLst/>
                <a:latin typeface="Verdana" panose="020B0604030504040204" pitchFamily="34" charset="0"/>
              </a:rPr>
              <a:t>static</a:t>
            </a:r>
            <a:r>
              <a:rPr kumimoji="0" lang="en-US" b="0" i="0" u="none" strike="noStrike" cap="none" normalizeH="0" baseline="0" dirty="0" smtClean="0">
                <a:ln>
                  <a:noFill/>
                </a:ln>
                <a:solidFill>
                  <a:srgbClr val="000000"/>
                </a:solidFill>
                <a:effectLst/>
                <a:latin typeface="Verdana" panose="020B0604030504040204" pitchFamily="34" charset="0"/>
              </a:rPr>
              <a:t> </a:t>
            </a:r>
            <a:r>
              <a:rPr kumimoji="0" lang="en-US" b="1" i="0" u="none" strike="noStrike" cap="none" normalizeH="0" baseline="0" dirty="0" smtClean="0">
                <a:ln>
                  <a:noFill/>
                </a:ln>
                <a:solidFill>
                  <a:srgbClr val="006699"/>
                </a:solidFill>
                <a:effectLst/>
                <a:latin typeface="Verdana" panose="020B0604030504040204" pitchFamily="34" charset="0"/>
              </a:rPr>
              <a:t>void</a:t>
            </a:r>
            <a:r>
              <a:rPr kumimoji="0" lang="en-US" b="0" i="0" u="none" strike="noStrike" cap="none" normalizeH="0" baseline="0" dirty="0" smtClean="0">
                <a:ln>
                  <a:noFill/>
                </a:ln>
                <a:solidFill>
                  <a:srgbClr val="000000"/>
                </a:solidFill>
                <a:effectLst/>
                <a:latin typeface="Verdana" panose="020B0604030504040204" pitchFamily="34" charset="0"/>
              </a:rPr>
              <a:t> main(String </a:t>
            </a:r>
            <a:r>
              <a:rPr kumimoji="0" lang="en-US" b="0" i="0" u="none" strike="noStrike" cap="none" normalizeH="0" baseline="0" dirty="0" err="1" smtClean="0">
                <a:ln>
                  <a:noFill/>
                </a:ln>
                <a:solidFill>
                  <a:srgbClr val="000000"/>
                </a:solidFill>
                <a:effectLst/>
                <a:latin typeface="Verdana" panose="020B0604030504040204" pitchFamily="34" charset="0"/>
              </a:rPr>
              <a:t>args</a:t>
            </a:r>
            <a:r>
              <a:rPr kumimoji="0" lang="en-US"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9"/>
              <a:tabLst/>
            </a:pPr>
            <a:r>
              <a:rPr kumimoji="0" lang="en-US" b="0" i="0" u="none" strike="noStrike" cap="none" normalizeH="0" baseline="0" dirty="0" smtClean="0">
                <a:ln>
                  <a:noFill/>
                </a:ln>
                <a:solidFill>
                  <a:srgbClr val="000000"/>
                </a:solidFill>
                <a:effectLst/>
                <a:latin typeface="Verdana" panose="020B0604030504040204" pitchFamily="34" charset="0"/>
              </a:rPr>
              <a:t>  </a:t>
            </a:r>
            <a:r>
              <a:rPr kumimoji="0" lang="en-US" b="1" i="0" u="none" strike="noStrike" cap="none" normalizeH="0" baseline="0" dirty="0" err="1" smtClean="0">
                <a:ln>
                  <a:noFill/>
                </a:ln>
                <a:solidFill>
                  <a:srgbClr val="006699"/>
                </a:solidFill>
                <a:effectLst/>
                <a:latin typeface="Verdana" panose="020B0604030504040204" pitchFamily="34" charset="0"/>
              </a:rPr>
              <a:t>int</a:t>
            </a:r>
            <a:r>
              <a:rPr kumimoji="0" lang="en-US" b="0" i="0" u="none" strike="noStrike" cap="none" normalizeH="0" baseline="0" dirty="0" smtClean="0">
                <a:ln>
                  <a:noFill/>
                </a:ln>
                <a:solidFill>
                  <a:srgbClr val="000000"/>
                </a:solidFill>
                <a:effectLst/>
                <a:latin typeface="Verdana" panose="020B0604030504040204" pitchFamily="34" charset="0"/>
              </a:rPr>
              <a:t> result=</a:t>
            </a:r>
            <a:r>
              <a:rPr kumimoji="0" lang="en-US" b="0" i="0" u="none" strike="noStrike" cap="none" normalizeH="0" baseline="0" dirty="0" err="1" smtClean="0">
                <a:ln>
                  <a:noFill/>
                </a:ln>
                <a:solidFill>
                  <a:srgbClr val="000000"/>
                </a:solidFill>
                <a:effectLst/>
                <a:latin typeface="Verdana" panose="020B0604030504040204" pitchFamily="34" charset="0"/>
              </a:rPr>
              <a:t>Calculate.cube</a:t>
            </a:r>
            <a:r>
              <a:rPr kumimoji="0" lang="en-US" b="0" i="0" u="none" strike="noStrike" cap="none" normalizeH="0" baseline="0" dirty="0" smtClean="0">
                <a:ln>
                  <a:noFill/>
                </a:ln>
                <a:solidFill>
                  <a:srgbClr val="000000"/>
                </a:solidFill>
                <a:effectLst/>
                <a:latin typeface="Verdana" panose="020B0604030504040204" pitchFamily="34" charset="0"/>
              </a:rPr>
              <a:t>(</a:t>
            </a:r>
            <a:r>
              <a:rPr kumimoji="0" lang="en-US" b="0" i="0" u="none" strike="noStrike" cap="none" normalizeH="0" baseline="0" dirty="0" smtClean="0">
                <a:ln>
                  <a:noFill/>
                </a:ln>
                <a:solidFill>
                  <a:srgbClr val="C00000"/>
                </a:solidFill>
                <a:effectLst/>
                <a:latin typeface="Verdana" panose="020B0604030504040204" pitchFamily="34" charset="0"/>
              </a:rPr>
              <a:t>5</a:t>
            </a:r>
            <a:r>
              <a:rPr kumimoji="0" lang="en-US"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10"/>
              <a:tabLst/>
            </a:pPr>
            <a:r>
              <a:rPr kumimoji="0" lang="en-US" b="0" i="0" u="none" strike="noStrike" cap="none" normalizeH="0" baseline="0" dirty="0" smtClean="0">
                <a:ln>
                  <a:noFill/>
                </a:ln>
                <a:solidFill>
                  <a:srgbClr val="000000"/>
                </a:solidFill>
                <a:effectLst/>
                <a:latin typeface="Verdana" panose="020B0604030504040204" pitchFamily="34" charset="0"/>
              </a:rPr>
              <a:t>  </a:t>
            </a:r>
            <a:r>
              <a:rPr kumimoji="0" lang="en-US" b="0" i="0" u="none" strike="noStrike" cap="none" normalizeH="0" baseline="0" dirty="0" err="1" smtClean="0">
                <a:ln>
                  <a:noFill/>
                </a:ln>
                <a:solidFill>
                  <a:srgbClr val="000000"/>
                </a:solidFill>
                <a:effectLst/>
                <a:latin typeface="Verdana" panose="020B0604030504040204" pitchFamily="34" charset="0"/>
              </a:rPr>
              <a:t>System.out.println</a:t>
            </a:r>
            <a:r>
              <a:rPr kumimoji="0" lang="en-US" b="0" i="0" u="none" strike="noStrike" cap="none" normalizeH="0" baseline="0" dirty="0" smtClean="0">
                <a:ln>
                  <a:noFill/>
                </a:ln>
                <a:solidFill>
                  <a:srgbClr val="000000"/>
                </a:solidFill>
                <a:effectLst/>
                <a:latin typeface="Verdana" panose="020B0604030504040204" pitchFamily="34" charset="0"/>
              </a:rPr>
              <a:t>(result);  </a:t>
            </a:r>
          </a:p>
          <a:p>
            <a:pPr marL="0" marR="0" lvl="0" indent="0" algn="just" defTabSz="914400" rtl="0" eaLnBrk="0" fontAlgn="base" latinLnBrk="0" hangingPunct="0">
              <a:lnSpc>
                <a:spcPct val="100000"/>
              </a:lnSpc>
              <a:spcBef>
                <a:spcPct val="0"/>
              </a:spcBef>
              <a:spcAft>
                <a:spcPct val="0"/>
              </a:spcAft>
              <a:buClrTx/>
              <a:buSzTx/>
              <a:buFontTx/>
              <a:buAutoNum type="arabicPeriod" startAt="11"/>
              <a:tabLst/>
            </a:pPr>
            <a:r>
              <a:rPr kumimoji="0" lang="en-US" b="0" i="0" u="none" strike="noStrike" cap="none" normalizeH="0" baseline="0" dirty="0" smtClean="0">
                <a:ln>
                  <a:noFill/>
                </a:ln>
                <a:solidFill>
                  <a:srgbClr val="000000"/>
                </a:solidFill>
                <a:effectLst/>
                <a:latin typeface="Verdana" panose="020B0604030504040204" pitchFamily="34" charset="0"/>
              </a:rPr>
              <a:t>  }  </a:t>
            </a:r>
          </a:p>
          <a:p>
            <a:pPr marL="0" marR="0" lvl="0" indent="0" algn="just" defTabSz="914400" rtl="0" eaLnBrk="0" fontAlgn="base" latinLnBrk="0" hangingPunct="0">
              <a:lnSpc>
                <a:spcPct val="100000"/>
              </a:lnSpc>
              <a:spcBef>
                <a:spcPct val="0"/>
              </a:spcBef>
              <a:spcAft>
                <a:spcPct val="0"/>
              </a:spcAft>
              <a:buClrTx/>
              <a:buSzTx/>
              <a:buFontTx/>
              <a:buAutoNum type="arabicPeriod" startAt="12"/>
              <a:tabLst/>
            </a:pPr>
            <a:r>
              <a:rPr kumimoji="0" lang="en-US"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FFFFFF"/>
                </a:solidFill>
                <a:effectLst/>
                <a:latin typeface="Verdana" panose="020B0604030504040204" pitchFamily="34" charset="0"/>
                <a:hlinkClick r:id="rId2"/>
              </a:rPr>
              <a:t>Test it Now</a:t>
            </a:r>
            <a:endParaRPr kumimoji="0" lang="en-US" sz="18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Unicode MS" panose="020B0604020202020204" pitchFamily="34" charset="-128"/>
              </a:rPr>
              <a:t>Output:125</a:t>
            </a:r>
            <a:endParaRPr kumimoji="0" lang="en-US"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868305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63469"/>
            <a:ext cx="9404723" cy="769592"/>
          </a:xfrm>
        </p:spPr>
        <p:txBody>
          <a:bodyPr>
            <a:normAutofit fontScale="90000"/>
          </a:bodyPr>
          <a:lstStyle/>
          <a:p>
            <a:pPr lvl="0"/>
            <a:r>
              <a:rPr lang="en-US" sz="4400" b="1" dirty="0">
                <a:solidFill>
                  <a:srgbClr val="610B4B"/>
                </a:solidFill>
                <a:latin typeface="erdana"/>
              </a:rPr>
              <a:t>Restrictions for static method</a:t>
            </a:r>
            <a:br>
              <a:rPr lang="en-US" sz="4400" b="1" dirty="0">
                <a:solidFill>
                  <a:srgbClr val="610B4B"/>
                </a:solidFill>
                <a:latin typeface="erdana"/>
              </a:rPr>
            </a:br>
            <a:endParaRPr lang="en-US" dirty="0"/>
          </a:p>
        </p:txBody>
      </p:sp>
      <p:graphicFrame>
        <p:nvGraphicFramePr>
          <p:cNvPr id="4" name="Content Placeholder 3"/>
          <p:cNvGraphicFramePr>
            <a:graphicFrameLocks noGrp="1"/>
          </p:cNvGraphicFramePr>
          <p:nvPr>
            <p:ph idx="1"/>
            <p:extLst/>
          </p:nvPr>
        </p:nvGraphicFramePr>
        <p:xfrm>
          <a:off x="646111" y="970103"/>
          <a:ext cx="8947150" cy="365760"/>
        </p:xfrm>
        <a:graphic>
          <a:graphicData uri="http://schemas.openxmlformats.org/drawingml/2006/table">
            <a:tbl>
              <a:tblPr/>
              <a:tblGrid>
                <a:gridCol w="8947150">
                  <a:extLst>
                    <a:ext uri="{9D8B030D-6E8A-4147-A177-3AD203B41FA5}">
                      <a16:colId xmlns:a16="http://schemas.microsoft.com/office/drawing/2014/main" val="20000"/>
                    </a:ext>
                  </a:extLst>
                </a:gridCol>
              </a:tblGrid>
              <a:tr h="0">
                <a:tc>
                  <a:txBody>
                    <a:bodyPr/>
                    <a:lstStyle/>
                    <a:p>
                      <a:pPr algn="just"/>
                      <a:r>
                        <a:rPr lang="en-US" b="0" i="0" dirty="0">
                          <a:solidFill>
                            <a:srgbClr val="000000"/>
                          </a:solidFill>
                          <a:effectLst/>
                          <a:latin typeface="verdana" panose="020B0604030504040204" pitchFamily="34" charset="0"/>
                        </a:rPr>
                        <a:t>There are two main restrictions for the static method. They are:</a:t>
                      </a:r>
                    </a:p>
                  </a:txBody>
                  <a:tcPr anchor="ctr">
                    <a:lnL>
                      <a:noFill/>
                    </a:lnL>
                    <a:lnR>
                      <a:noFill/>
                    </a:lnR>
                    <a:lnT>
                      <a:noFill/>
                    </a:lnT>
                    <a:lnB>
                      <a:noFill/>
                    </a:lnB>
                    <a:solidFill>
                      <a:srgbClr val="FFFFFF"/>
                    </a:solidFill>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nvPr>
        </p:nvGraphicFramePr>
        <p:xfrm>
          <a:off x="646111" y="1396048"/>
          <a:ext cx="8947150" cy="914400"/>
        </p:xfrm>
        <a:graphic>
          <a:graphicData uri="http://schemas.openxmlformats.org/drawingml/2006/table">
            <a:tbl>
              <a:tblPr/>
              <a:tblGrid>
                <a:gridCol w="8947150">
                  <a:extLst>
                    <a:ext uri="{9D8B030D-6E8A-4147-A177-3AD203B41FA5}">
                      <a16:colId xmlns:a16="http://schemas.microsoft.com/office/drawing/2014/main" val="20000"/>
                    </a:ext>
                  </a:extLst>
                </a:gridCol>
              </a:tblGrid>
              <a:tr h="0">
                <a:tc>
                  <a:txBody>
                    <a:bodyPr/>
                    <a:lstStyle/>
                    <a:p>
                      <a:pPr algn="just">
                        <a:buFont typeface="+mj-lt"/>
                        <a:buAutoNum type="arabicPeriod"/>
                      </a:pPr>
                      <a:r>
                        <a:rPr lang="en-US" b="0" i="0" dirty="0">
                          <a:solidFill>
                            <a:srgbClr val="000000"/>
                          </a:solidFill>
                          <a:effectLst/>
                          <a:latin typeface="verdana" panose="020B0604030504040204" pitchFamily="34" charset="0"/>
                        </a:rPr>
                        <a:t>The static method can not use non static data member or call non-static method directly.</a:t>
                      </a:r>
                    </a:p>
                    <a:p>
                      <a:pPr algn="just">
                        <a:buFont typeface="+mj-lt"/>
                        <a:buAutoNum type="arabicPeriod"/>
                      </a:pPr>
                      <a:r>
                        <a:rPr lang="en-US" b="0" i="0" dirty="0">
                          <a:solidFill>
                            <a:srgbClr val="000000"/>
                          </a:solidFill>
                          <a:effectLst/>
                          <a:latin typeface="verdana" panose="020B0604030504040204" pitchFamily="34" charset="0"/>
                        </a:rPr>
                        <a:t>this and super cannot be used in static context.</a:t>
                      </a:r>
                    </a:p>
                  </a:txBody>
                  <a:tcPr anchor="ctr">
                    <a:lnL>
                      <a:noFill/>
                    </a:lnL>
                    <a:lnR>
                      <a:noFill/>
                    </a:lnR>
                    <a:lnT>
                      <a:noFill/>
                    </a:lnT>
                    <a:lnB>
                      <a:noFill/>
                    </a:lnB>
                    <a:solidFill>
                      <a:srgbClr val="FFFFFF"/>
                    </a:solidFill>
                  </a:tcPr>
                </a:tc>
                <a:extLst>
                  <a:ext uri="{0D108BD9-81ED-4DB2-BD59-A6C34878D82A}">
                    <a16:rowId xmlns:a16="http://schemas.microsoft.com/office/drawing/2014/main" val="10000"/>
                  </a:ext>
                </a:extLst>
              </a:tr>
            </a:tbl>
          </a:graphicData>
        </a:graphic>
      </p:graphicFrame>
      <p:sp>
        <p:nvSpPr>
          <p:cNvPr id="6" name="Rectangle 2"/>
          <p:cNvSpPr>
            <a:spLocks noChangeArrowheads="1"/>
          </p:cNvSpPr>
          <p:nvPr/>
        </p:nvSpPr>
        <p:spPr bwMode="auto">
          <a:xfrm>
            <a:off x="2537928" y="2867050"/>
            <a:ext cx="5361988" cy="3139321"/>
          </a:xfrm>
          <a:prstGeom prst="rect">
            <a:avLst/>
          </a:prstGeom>
          <a:solidFill>
            <a:srgbClr val="66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sz="2000" b="1" i="0" u="none" strike="noStrike" cap="none" normalizeH="0" baseline="0" dirty="0" smtClean="0">
                <a:ln>
                  <a:noFill/>
                </a:ln>
                <a:solidFill>
                  <a:srgbClr val="006699"/>
                </a:solidFill>
                <a:effectLst/>
                <a:latin typeface="Verdana" panose="020B0604030504040204" pitchFamily="34" charset="0"/>
              </a:rPr>
              <a:t>class</a:t>
            </a:r>
            <a:r>
              <a:rPr kumimoji="0" lang="en-US" sz="2000" b="0" i="0" u="none" strike="noStrike" cap="none" normalizeH="0" baseline="0" dirty="0" smtClean="0">
                <a:ln>
                  <a:noFill/>
                </a:ln>
                <a:solidFill>
                  <a:srgbClr val="000000"/>
                </a:solidFill>
                <a:effectLst/>
                <a:latin typeface="Verdana" panose="020B0604030504040204" pitchFamily="34" charset="0"/>
              </a:rPr>
              <a:t> A{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sz="2000" b="0" i="0" u="none" strike="noStrike" cap="none" normalizeH="0" baseline="0" dirty="0" smtClean="0">
                <a:ln>
                  <a:noFill/>
                </a:ln>
                <a:solidFill>
                  <a:srgbClr val="000000"/>
                </a:solidFill>
                <a:effectLst/>
                <a:latin typeface="Verdana" panose="020B0604030504040204" pitchFamily="34" charset="0"/>
              </a:rPr>
              <a:t> </a:t>
            </a:r>
            <a:r>
              <a:rPr kumimoji="0" lang="en-US" sz="2000" b="1" i="0" u="none" strike="noStrike" cap="none" normalizeH="0" baseline="0" dirty="0" err="1" smtClean="0">
                <a:ln>
                  <a:noFill/>
                </a:ln>
                <a:solidFill>
                  <a:srgbClr val="006699"/>
                </a:solidFill>
                <a:effectLst/>
                <a:latin typeface="Verdana" panose="020B0604030504040204" pitchFamily="34" charset="0"/>
              </a:rPr>
              <a:t>int</a:t>
            </a:r>
            <a:r>
              <a:rPr kumimoji="0" lang="en-US" sz="2000" b="0" i="0" u="none" strike="noStrike" cap="none" normalizeH="0" baseline="0" dirty="0" smtClean="0">
                <a:ln>
                  <a:noFill/>
                </a:ln>
                <a:solidFill>
                  <a:srgbClr val="000000"/>
                </a:solidFill>
                <a:effectLst/>
                <a:latin typeface="Verdana" panose="020B0604030504040204" pitchFamily="34" charset="0"/>
              </a:rPr>
              <a:t> a=</a:t>
            </a:r>
            <a:r>
              <a:rPr kumimoji="0" lang="en-US" sz="2000" b="0" i="0" u="none" strike="noStrike" cap="none" normalizeH="0" baseline="0" dirty="0" smtClean="0">
                <a:ln>
                  <a:noFill/>
                </a:ln>
                <a:solidFill>
                  <a:srgbClr val="C00000"/>
                </a:solidFill>
                <a:effectLst/>
                <a:latin typeface="Verdana" panose="020B0604030504040204" pitchFamily="34" charset="0"/>
              </a:rPr>
              <a:t>40</a:t>
            </a:r>
            <a:r>
              <a:rPr kumimoji="0" lang="en-US" sz="2000" b="0" i="0" u="none" strike="noStrike" cap="none" normalizeH="0" baseline="0" dirty="0" smtClean="0">
                <a:ln>
                  <a:noFill/>
                </a:ln>
                <a:solidFill>
                  <a:srgbClr val="000000"/>
                </a:solidFill>
                <a:effectLst/>
                <a:latin typeface="Verdana" panose="020B0604030504040204" pitchFamily="34" charset="0"/>
              </a:rPr>
              <a:t>;</a:t>
            </a:r>
            <a:r>
              <a:rPr kumimoji="0" lang="en-US" sz="2000" b="0" i="0" u="none" strike="noStrike" cap="none" normalizeH="0" baseline="0" dirty="0" smtClean="0">
                <a:ln>
                  <a:noFill/>
                </a:ln>
                <a:solidFill>
                  <a:srgbClr val="008200"/>
                </a:solidFill>
                <a:effectLst/>
                <a:latin typeface="Verdana" panose="020B0604030504040204" pitchFamily="34" charset="0"/>
              </a:rPr>
              <a:t>//non static</a:t>
            </a:r>
            <a:r>
              <a:rPr kumimoji="0" lang="en-US" sz="20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sz="20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sz="2000" b="0" i="0" u="none" strike="noStrike" cap="none" normalizeH="0" baseline="0" dirty="0" smtClean="0">
                <a:ln>
                  <a:noFill/>
                </a:ln>
                <a:solidFill>
                  <a:srgbClr val="000000"/>
                </a:solidFill>
                <a:effectLst/>
                <a:latin typeface="Verdana" panose="020B0604030504040204" pitchFamily="34" charset="0"/>
              </a:rPr>
              <a:t> </a:t>
            </a:r>
            <a:r>
              <a:rPr kumimoji="0" lang="en-US" sz="2000" b="1" i="0" u="none" strike="noStrike" cap="none" normalizeH="0" baseline="0" dirty="0" smtClean="0">
                <a:ln>
                  <a:noFill/>
                </a:ln>
                <a:solidFill>
                  <a:srgbClr val="006699"/>
                </a:solidFill>
                <a:effectLst/>
                <a:latin typeface="Verdana" panose="020B0604030504040204" pitchFamily="34" charset="0"/>
              </a:rPr>
              <a:t>public</a:t>
            </a:r>
            <a:r>
              <a:rPr kumimoji="0" lang="en-US" sz="2000" b="0" i="0" u="none" strike="noStrike" cap="none" normalizeH="0" baseline="0" dirty="0" smtClean="0">
                <a:ln>
                  <a:noFill/>
                </a:ln>
                <a:solidFill>
                  <a:srgbClr val="000000"/>
                </a:solidFill>
                <a:effectLst/>
                <a:latin typeface="Verdana" panose="020B0604030504040204" pitchFamily="34" charset="0"/>
              </a:rPr>
              <a:t> </a:t>
            </a:r>
            <a:r>
              <a:rPr kumimoji="0" lang="en-US" sz="2000" b="1" i="0" u="none" strike="noStrike" cap="none" normalizeH="0" baseline="0" dirty="0" smtClean="0">
                <a:ln>
                  <a:noFill/>
                </a:ln>
                <a:solidFill>
                  <a:srgbClr val="006699"/>
                </a:solidFill>
                <a:effectLst/>
                <a:latin typeface="Verdana" panose="020B0604030504040204" pitchFamily="34" charset="0"/>
              </a:rPr>
              <a:t>static</a:t>
            </a:r>
            <a:r>
              <a:rPr kumimoji="0" lang="en-US" sz="2000" b="0" i="0" u="none" strike="noStrike" cap="none" normalizeH="0" baseline="0" dirty="0" smtClean="0">
                <a:ln>
                  <a:noFill/>
                </a:ln>
                <a:solidFill>
                  <a:srgbClr val="000000"/>
                </a:solidFill>
                <a:effectLst/>
                <a:latin typeface="Verdana" panose="020B0604030504040204" pitchFamily="34" charset="0"/>
              </a:rPr>
              <a:t> </a:t>
            </a:r>
            <a:r>
              <a:rPr kumimoji="0" lang="en-US" sz="2000" b="1" i="0" u="none" strike="noStrike" cap="none" normalizeH="0" baseline="0" dirty="0" smtClean="0">
                <a:ln>
                  <a:noFill/>
                </a:ln>
                <a:solidFill>
                  <a:srgbClr val="006699"/>
                </a:solidFill>
                <a:effectLst/>
                <a:latin typeface="Verdana" panose="020B0604030504040204" pitchFamily="34" charset="0"/>
              </a:rPr>
              <a:t>void</a:t>
            </a:r>
            <a:r>
              <a:rPr kumimoji="0" lang="en-US" sz="2000" b="0" i="0" u="none" strike="noStrike" cap="none" normalizeH="0" baseline="0" dirty="0" smtClean="0">
                <a:ln>
                  <a:noFill/>
                </a:ln>
                <a:solidFill>
                  <a:srgbClr val="000000"/>
                </a:solidFill>
                <a:effectLst/>
                <a:latin typeface="Verdana" panose="020B0604030504040204" pitchFamily="34" charset="0"/>
              </a:rPr>
              <a:t> main(String </a:t>
            </a:r>
            <a:r>
              <a:rPr kumimoji="0" lang="en-US" sz="2000" b="0" i="0" u="none" strike="noStrike" cap="none" normalizeH="0" baseline="0" dirty="0" err="1" smtClean="0">
                <a:ln>
                  <a:noFill/>
                </a:ln>
                <a:solidFill>
                  <a:srgbClr val="000000"/>
                </a:solidFill>
                <a:effectLst/>
                <a:latin typeface="Verdana" panose="020B0604030504040204" pitchFamily="34" charset="0"/>
              </a:rPr>
              <a:t>args</a:t>
            </a:r>
            <a:r>
              <a:rPr kumimoji="0" lang="en-US" sz="20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sz="2000" b="0" i="0" u="none" strike="noStrike" cap="none" normalizeH="0" baseline="0" dirty="0" smtClean="0">
                <a:ln>
                  <a:noFill/>
                </a:ln>
                <a:solidFill>
                  <a:srgbClr val="000000"/>
                </a:solidFill>
                <a:effectLst/>
                <a:latin typeface="Verdana" panose="020B0604030504040204" pitchFamily="34" charset="0"/>
              </a:rPr>
              <a:t>  </a:t>
            </a:r>
            <a:r>
              <a:rPr kumimoji="0" lang="en-US" sz="2000" b="0" i="0" u="none" strike="noStrike" cap="none" normalizeH="0" baseline="0" dirty="0" err="1" smtClean="0">
                <a:ln>
                  <a:noFill/>
                </a:ln>
                <a:solidFill>
                  <a:srgbClr val="000000"/>
                </a:solidFill>
                <a:effectLst/>
                <a:latin typeface="Verdana" panose="020B0604030504040204" pitchFamily="34" charset="0"/>
              </a:rPr>
              <a:t>System.out.println</a:t>
            </a:r>
            <a:r>
              <a:rPr kumimoji="0" lang="en-US" sz="2000" b="0" i="0" u="none" strike="noStrike" cap="none" normalizeH="0" baseline="0" dirty="0" smtClean="0">
                <a:ln>
                  <a:noFill/>
                </a:ln>
                <a:solidFill>
                  <a:srgbClr val="000000"/>
                </a:solidFill>
                <a:effectLst/>
                <a:latin typeface="Verdana" panose="020B0604030504040204" pitchFamily="34" charset="0"/>
              </a:rPr>
              <a:t>(a);  </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sz="2000" b="0" i="0" u="none" strike="noStrike" cap="none" normalizeH="0" baseline="0" dirty="0" smtClean="0">
                <a:ln>
                  <a:noFill/>
                </a:ln>
                <a:solidFill>
                  <a:srgbClr val="000000"/>
                </a:solidFill>
                <a:effectLst/>
                <a:latin typeface="Verdana" panose="020B0604030504040204" pitchFamily="34" charset="0"/>
              </a:rPr>
              <a:t> }  </a:t>
            </a:r>
          </a:p>
          <a:p>
            <a:pPr marL="0" marR="0" lvl="0" indent="0" algn="just" defTabSz="914400" rtl="0" eaLnBrk="0" fontAlgn="base" latinLnBrk="0" hangingPunct="0">
              <a:lnSpc>
                <a:spcPct val="100000"/>
              </a:lnSpc>
              <a:spcBef>
                <a:spcPct val="0"/>
              </a:spcBef>
              <a:spcAft>
                <a:spcPct val="0"/>
              </a:spcAft>
              <a:buClrTx/>
              <a:buSzTx/>
              <a:buFontTx/>
              <a:buAutoNum type="arabicPeriod" startAt="7"/>
              <a:tabLst/>
            </a:pPr>
            <a:r>
              <a:rPr kumimoji="0" lang="en-US" sz="20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FFFFFF"/>
                </a:solidFill>
                <a:effectLst/>
                <a:latin typeface="Verdana" panose="020B0604030504040204" pitchFamily="34" charset="0"/>
                <a:hlinkClick r:id="rId2"/>
              </a:rPr>
              <a:t>Test it Now</a:t>
            </a:r>
            <a:endParaRPr kumimoji="0" lang="en-US"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latin typeface="Arial Unicode MS" panose="020B0604020202020204" pitchFamily="34" charset="-128"/>
              </a:rPr>
              <a:t>Output:Compile</a:t>
            </a:r>
            <a:r>
              <a:rPr kumimoji="0" lang="en-US" sz="2400" b="0" i="0" u="none" strike="noStrike" cap="none" normalizeH="0" baseline="0" dirty="0" smtClean="0">
                <a:ln>
                  <a:noFill/>
                </a:ln>
                <a:solidFill>
                  <a:srgbClr val="000000"/>
                </a:solidFill>
                <a:effectLst/>
                <a:latin typeface="Arial Unicode MS" panose="020B0604020202020204" pitchFamily="34" charset="-128"/>
              </a:rPr>
              <a:t> Time Error</a:t>
            </a:r>
            <a:endParaRPr kumimoji="0" lang="en-US"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946698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 why java main method is static?</a:t>
            </a:r>
            <a:br>
              <a:rPr lang="en-US" dirty="0"/>
            </a:br>
            <a:endParaRPr lang="en-US" dirty="0"/>
          </a:p>
        </p:txBody>
      </p:sp>
      <p:sp>
        <p:nvSpPr>
          <p:cNvPr id="3" name="Content Placeholder 2"/>
          <p:cNvSpPr>
            <a:spLocks noGrp="1"/>
          </p:cNvSpPr>
          <p:nvPr>
            <p:ph idx="1"/>
          </p:nvPr>
        </p:nvSpPr>
        <p:spPr/>
        <p:txBody>
          <a:bodyPr>
            <a:normAutofit/>
          </a:bodyPr>
          <a:lstStyle/>
          <a:p>
            <a:endParaRPr lang="en-US" dirty="0"/>
          </a:p>
          <a:p>
            <a:r>
              <a:rPr lang="en-US" dirty="0" smtClean="0"/>
              <a:t>because </a:t>
            </a:r>
            <a:r>
              <a:rPr lang="en-US" dirty="0"/>
              <a:t>object is not required to call static method if it were non-static method, </a:t>
            </a:r>
            <a:r>
              <a:rPr lang="en-US" dirty="0" err="1"/>
              <a:t>jvm</a:t>
            </a:r>
            <a:r>
              <a:rPr lang="en-US" dirty="0"/>
              <a:t> create object first then call main() method that will lead the problem of extra memory </a:t>
            </a:r>
            <a:r>
              <a:rPr lang="en-US" dirty="0" smtClean="0"/>
              <a:t>allocation</a:t>
            </a:r>
          </a:p>
          <a:p>
            <a:r>
              <a:rPr lang="en-US" dirty="0" smtClean="0"/>
              <a:t>Since </a:t>
            </a:r>
            <a:r>
              <a:rPr lang="en-US" dirty="0"/>
              <a:t>the main method is static Java virtual Machine can call it without creating any instance of a </a:t>
            </a:r>
            <a:r>
              <a:rPr lang="en-US" u="sng" dirty="0"/>
              <a:t>class</a:t>
            </a:r>
            <a:r>
              <a:rPr lang="en-US" dirty="0"/>
              <a:t> which contains the main method</a:t>
            </a:r>
            <a:r>
              <a:rPr lang="en-US" dirty="0" smtClean="0"/>
              <a:t>.</a:t>
            </a:r>
          </a:p>
          <a:p>
            <a:r>
              <a:rPr lang="en-US" dirty="0"/>
              <a:t>4. Anything which is declared in </a:t>
            </a:r>
            <a:r>
              <a:rPr lang="en-US" dirty="0">
                <a:hlinkClick r:id="rId2"/>
              </a:rPr>
              <a:t>class in Java</a:t>
            </a:r>
            <a:r>
              <a:rPr lang="en-US" dirty="0"/>
              <a:t> comes under reference type and requires object to be created before using them but static method and static data are loaded into separate memory inside JVM called context which is created when a class is loaded. If main method is static than it will be loaded in JVM context and are available to </a:t>
            </a:r>
            <a:r>
              <a:rPr lang="en-US" dirty="0" smtClean="0"/>
              <a:t>execution</a:t>
            </a:r>
            <a:endParaRPr lang="en-US" dirty="0"/>
          </a:p>
        </p:txBody>
      </p:sp>
    </p:spTree>
    <p:extLst>
      <p:ext uri="{BB962C8B-B14F-4D97-AF65-F5344CB8AC3E}">
        <p14:creationId xmlns:p14="http://schemas.microsoft.com/office/powerpoint/2010/main" val="59813370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Why main method is public in Java</a:t>
            </a:r>
            <a:endParaRPr lang="en-US" dirty="0"/>
          </a:p>
        </p:txBody>
      </p:sp>
      <p:sp>
        <p:nvSpPr>
          <p:cNvPr id="3" name="Content Placeholder 2"/>
          <p:cNvSpPr>
            <a:spLocks noGrp="1"/>
          </p:cNvSpPr>
          <p:nvPr>
            <p:ph idx="1"/>
          </p:nvPr>
        </p:nvSpPr>
        <p:spPr/>
        <p:txBody>
          <a:bodyPr/>
          <a:lstStyle/>
          <a:p>
            <a:r>
              <a:rPr lang="en-US" dirty="0"/>
              <a:t>Any method or variable which is declared public in Java can be accessible from outside of that class. Since the main method is public in</a:t>
            </a:r>
          </a:p>
          <a:p>
            <a:r>
              <a:rPr lang="en-US" dirty="0"/>
              <a:t>Java, JVM can easily access and execute it</a:t>
            </a:r>
            <a:r>
              <a:rPr lang="en-US" dirty="0" smtClean="0"/>
              <a:t>.</a:t>
            </a:r>
            <a:endParaRPr lang="en-US" dirty="0"/>
          </a:p>
        </p:txBody>
      </p:sp>
    </p:spTree>
    <p:extLst>
      <p:ext uri="{BB962C8B-B14F-4D97-AF65-F5344CB8AC3E}">
        <p14:creationId xmlns:p14="http://schemas.microsoft.com/office/powerpoint/2010/main" val="419734274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solidFill>
                  <a:srgbClr val="92D050"/>
                </a:solidFill>
              </a:rPr>
              <a:t>Why the main method is void in Java</a:t>
            </a:r>
            <a:r>
              <a:rPr lang="en-US" dirty="0"/>
              <a:t/>
            </a:r>
            <a:br>
              <a:rPr lang="en-US" dirty="0"/>
            </a:br>
            <a:r>
              <a:rPr lang="en-US" sz="2400" dirty="0"/>
              <a:t/>
            </a:r>
            <a:br>
              <a:rPr lang="en-US" sz="2400" dirty="0"/>
            </a:br>
            <a:r>
              <a:rPr lang="en-US" sz="2400" dirty="0"/>
              <a:t>Since the main method in Java is not supposed to return any </a:t>
            </a:r>
            <a:r>
              <a:rPr lang="en-US" sz="2400" u="sng" dirty="0"/>
              <a:t>value</a:t>
            </a:r>
            <a:r>
              <a:rPr lang="en-US" sz="2400" dirty="0"/>
              <a:t>, it's made void which simply means main is not returning anything.</a:t>
            </a:r>
            <a:br>
              <a:rPr lang="en-US" sz="2400" dirty="0"/>
            </a:br>
            <a:r>
              <a:rPr lang="en-US" sz="2400" dirty="0"/>
              <a:t/>
            </a:r>
            <a:br>
              <a:rPr lang="en-US" sz="2400" dirty="0"/>
            </a:br>
            <a:r>
              <a:rPr lang="en-US" sz="2400" dirty="0"/>
              <a:t/>
            </a:r>
            <a:br>
              <a:rPr lang="en-US" sz="2400" dirty="0"/>
            </a:br>
            <a:r>
              <a:rPr lang="en-US" sz="2400" b="1" u="sng" dirty="0"/>
              <a:t>Summary:</a:t>
            </a:r>
            <a:r>
              <a:rPr lang="en-US" sz="2400" dirty="0"/>
              <a:t/>
            </a:r>
            <a:br>
              <a:rPr lang="en-US" sz="2400" dirty="0"/>
            </a:br>
            <a:r>
              <a:rPr lang="en-US" sz="2400" dirty="0"/>
              <a:t>1. The main method must be declared </a:t>
            </a:r>
            <a:r>
              <a:rPr lang="en-US" sz="2400" b="1" dirty="0"/>
              <a:t>public, static and void in Java</a:t>
            </a:r>
            <a:r>
              <a:rPr lang="en-US" sz="2400" dirty="0"/>
              <a:t> otherwise, JVM will not able to </a:t>
            </a:r>
            <a:r>
              <a:rPr lang="en-US" sz="2400" u="sng" dirty="0"/>
              <a:t>run</a:t>
            </a:r>
            <a:r>
              <a:rPr lang="en-US" sz="2400" dirty="0"/>
              <a:t> Java program.</a:t>
            </a:r>
            <a:r>
              <a:rPr lang="en-US" dirty="0"/>
              <a:t/>
            </a:r>
            <a:br>
              <a:rPr lang="en-US" dirty="0"/>
            </a:br>
            <a:endParaRPr lang="en-US" dirty="0"/>
          </a:p>
        </p:txBody>
      </p:sp>
    </p:spTree>
    <p:extLst>
      <p:ext uri="{BB962C8B-B14F-4D97-AF65-F5344CB8AC3E}">
        <p14:creationId xmlns:p14="http://schemas.microsoft.com/office/powerpoint/2010/main" val="81853902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2"/>
          <p:cNvSpPr>
            <a:spLocks noGrp="1" noChangeArrowheads="1"/>
          </p:cNvSpPr>
          <p:nvPr>
            <p:ph idx="1"/>
          </p:nvPr>
        </p:nvSpPr>
        <p:spPr bwMode="auto">
          <a:xfrm>
            <a:off x="898668" y="372624"/>
            <a:ext cx="9859687" cy="6063198"/>
          </a:xfrm>
          <a:prstGeom prst="rect">
            <a:avLst/>
          </a:prstGeom>
          <a:solidFill>
            <a:srgbClr val="66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5400" b="0" i="0" u="none" strike="noStrike" cap="none" normalizeH="0" baseline="0" dirty="0" smtClean="0">
                <a:ln>
                  <a:noFill/>
                </a:ln>
                <a:solidFill>
                  <a:srgbClr val="610B38"/>
                </a:solidFill>
                <a:effectLst/>
                <a:latin typeface="erdana"/>
              </a:rPr>
              <a:t>Java static block</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000000"/>
                </a:solidFill>
                <a:effectLst/>
                <a:latin typeface="Verdana" panose="020B0604030504040204" pitchFamily="34" charset="0"/>
              </a:rPr>
              <a:t>Is used to initialize the static data member.</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000000"/>
                </a:solidFill>
                <a:effectLst/>
                <a:latin typeface="Verdana" panose="020B0604030504040204" pitchFamily="34" charset="0"/>
              </a:rPr>
              <a:t>It is executed before main method at the time of </a:t>
            </a:r>
            <a:r>
              <a:rPr kumimoji="0" lang="en-US" sz="2400" b="0" i="0" u="none" strike="noStrike" cap="none" normalizeH="0" baseline="0" dirty="0" err="1" smtClean="0">
                <a:ln>
                  <a:noFill/>
                </a:ln>
                <a:solidFill>
                  <a:srgbClr val="000000"/>
                </a:solidFill>
                <a:effectLst/>
                <a:latin typeface="Verdana" panose="020B0604030504040204" pitchFamily="34" charset="0"/>
              </a:rPr>
              <a:t>classloading</a:t>
            </a:r>
            <a:r>
              <a:rPr kumimoji="0" lang="en-US" sz="2400" b="0" i="0" u="none" strike="noStrike" cap="none" normalizeH="0" baseline="0" dirty="0" smtClean="0">
                <a:ln>
                  <a:noFill/>
                </a:ln>
                <a:solidFill>
                  <a:srgbClr val="000000"/>
                </a:solidFill>
                <a:effectLst/>
                <a:latin typeface="Verdana" panose="020B060403050404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4800" b="0" i="0" u="none" strike="noStrike" cap="none" normalizeH="0" baseline="0" dirty="0" smtClean="0">
              <a:ln>
                <a:noFill/>
              </a:ln>
              <a:solidFill>
                <a:srgbClr val="610B4B"/>
              </a:solidFill>
              <a:effectLst/>
              <a:latin typeface="Tahoma" panose="020B0604030504040204" pitchFamily="34" charset="0"/>
              <a:cs typeface="Tahom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4800" b="0" i="0" u="none" strike="noStrike" cap="none" normalizeH="0" baseline="0" dirty="0" smtClean="0">
                <a:ln>
                  <a:noFill/>
                </a:ln>
                <a:solidFill>
                  <a:srgbClr val="610B4B"/>
                </a:solidFill>
                <a:effectLst/>
                <a:latin typeface="Tahoma" panose="020B0604030504040204" pitchFamily="34" charset="0"/>
                <a:cs typeface="Tahoma" panose="020B0604030504040204" pitchFamily="34" charset="0"/>
              </a:rPr>
              <a:t>Example of static block</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sz="2400" b="1" i="0" u="none" strike="noStrike" cap="none" normalizeH="0" baseline="0" dirty="0" smtClean="0">
                <a:ln>
                  <a:noFill/>
                </a:ln>
                <a:solidFill>
                  <a:srgbClr val="006699"/>
                </a:solidFill>
                <a:effectLst/>
                <a:latin typeface="Verdana" panose="020B0604030504040204" pitchFamily="34" charset="0"/>
              </a:rPr>
              <a:t>class</a:t>
            </a:r>
            <a:r>
              <a:rPr kumimoji="0" lang="en-US" sz="2400" b="0" i="0" u="none" strike="noStrike" cap="none" normalizeH="0" baseline="0" dirty="0" smtClean="0">
                <a:ln>
                  <a:noFill/>
                </a:ln>
                <a:solidFill>
                  <a:srgbClr val="000000"/>
                </a:solidFill>
                <a:effectLst/>
                <a:latin typeface="Verdana" panose="020B0604030504040204" pitchFamily="34" charset="0"/>
              </a:rPr>
              <a:t> A2{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sz="2400" b="0" i="0" u="none" strike="noStrike" cap="none" normalizeH="0" baseline="0" dirty="0" smtClean="0">
                <a:ln>
                  <a:noFill/>
                </a:ln>
                <a:solidFill>
                  <a:srgbClr val="000000"/>
                </a:solidFill>
                <a:effectLst/>
                <a:latin typeface="Verdana" panose="020B0604030504040204" pitchFamily="34" charset="0"/>
              </a:rPr>
              <a:t>  </a:t>
            </a:r>
            <a:r>
              <a:rPr kumimoji="0" lang="en-US" sz="2400" b="1" i="0" u="none" strike="noStrike" cap="none" normalizeH="0" baseline="0" dirty="0" smtClean="0">
                <a:ln>
                  <a:noFill/>
                </a:ln>
                <a:solidFill>
                  <a:srgbClr val="006699"/>
                </a:solidFill>
                <a:effectLst/>
                <a:latin typeface="Verdana" panose="020B0604030504040204" pitchFamily="34" charset="0"/>
              </a:rPr>
              <a:t>static</a:t>
            </a:r>
            <a:r>
              <a:rPr kumimoji="0" lang="en-US" sz="2400" b="0" i="0" u="none" strike="noStrike" cap="none" normalizeH="0" baseline="0" dirty="0" smtClean="0">
                <a:ln>
                  <a:noFill/>
                </a:ln>
                <a:solidFill>
                  <a:srgbClr val="000000"/>
                </a:solidFill>
                <a:effectLst/>
                <a:latin typeface="Verdana" panose="020B0604030504040204" pitchFamily="34" charset="0"/>
              </a:rPr>
              <a:t>{</a:t>
            </a:r>
            <a:r>
              <a:rPr kumimoji="0" lang="en-US" sz="2400" b="0" i="0" u="none" strike="noStrike" cap="none" normalizeH="0" baseline="0" dirty="0" err="1" smtClean="0">
                <a:ln>
                  <a:noFill/>
                </a:ln>
                <a:solidFill>
                  <a:srgbClr val="000000"/>
                </a:solidFill>
                <a:effectLst/>
                <a:latin typeface="Verdana" panose="020B0604030504040204" pitchFamily="34" charset="0"/>
              </a:rPr>
              <a:t>System.out.println</a:t>
            </a:r>
            <a:r>
              <a:rPr kumimoji="0" lang="en-US" sz="2400" b="0" i="0" u="none" strike="noStrike" cap="none" normalizeH="0" baseline="0" dirty="0" smtClean="0">
                <a:ln>
                  <a:noFill/>
                </a:ln>
                <a:solidFill>
                  <a:srgbClr val="000000"/>
                </a:solidFill>
                <a:effectLst/>
                <a:latin typeface="Verdana" panose="020B0604030504040204" pitchFamily="34" charset="0"/>
              </a:rPr>
              <a:t>(</a:t>
            </a:r>
            <a:r>
              <a:rPr kumimoji="0" lang="en-US" sz="2400" b="0" i="0" u="none" strike="noStrike" cap="none" normalizeH="0" baseline="0" dirty="0" smtClean="0">
                <a:ln>
                  <a:noFill/>
                </a:ln>
                <a:solidFill>
                  <a:srgbClr val="0000FF"/>
                </a:solidFill>
                <a:effectLst/>
                <a:latin typeface="Verdana" panose="020B0604030504040204" pitchFamily="34" charset="0"/>
              </a:rPr>
              <a:t>"static block is invoked"</a:t>
            </a:r>
            <a:r>
              <a:rPr kumimoji="0" lang="en-US" sz="24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sz="2400" b="0" i="0" u="none" strike="noStrike" cap="none" normalizeH="0" baseline="0" dirty="0" smtClean="0">
                <a:ln>
                  <a:noFill/>
                </a:ln>
                <a:solidFill>
                  <a:srgbClr val="000000"/>
                </a:solidFill>
                <a:effectLst/>
                <a:latin typeface="Verdana" panose="020B0604030504040204" pitchFamily="34" charset="0"/>
              </a:rPr>
              <a:t>  </a:t>
            </a:r>
            <a:r>
              <a:rPr kumimoji="0" lang="en-US" sz="2400" b="1" i="0" u="none" strike="noStrike" cap="none" normalizeH="0" baseline="0" dirty="0" smtClean="0">
                <a:ln>
                  <a:noFill/>
                </a:ln>
                <a:solidFill>
                  <a:srgbClr val="006699"/>
                </a:solidFill>
                <a:effectLst/>
                <a:latin typeface="Verdana" panose="020B0604030504040204" pitchFamily="34" charset="0"/>
              </a:rPr>
              <a:t>public</a:t>
            </a:r>
            <a:r>
              <a:rPr kumimoji="0" lang="en-US" sz="2400" b="0" i="0" u="none" strike="noStrike" cap="none" normalizeH="0" baseline="0" dirty="0" smtClean="0">
                <a:ln>
                  <a:noFill/>
                </a:ln>
                <a:solidFill>
                  <a:srgbClr val="000000"/>
                </a:solidFill>
                <a:effectLst/>
                <a:latin typeface="Verdana" panose="020B0604030504040204" pitchFamily="34" charset="0"/>
              </a:rPr>
              <a:t> </a:t>
            </a:r>
            <a:r>
              <a:rPr kumimoji="0" lang="en-US" sz="2400" b="1" i="0" u="none" strike="noStrike" cap="none" normalizeH="0" baseline="0" dirty="0" smtClean="0">
                <a:ln>
                  <a:noFill/>
                </a:ln>
                <a:solidFill>
                  <a:srgbClr val="006699"/>
                </a:solidFill>
                <a:effectLst/>
                <a:latin typeface="Verdana" panose="020B0604030504040204" pitchFamily="34" charset="0"/>
              </a:rPr>
              <a:t>static</a:t>
            </a:r>
            <a:r>
              <a:rPr kumimoji="0" lang="en-US" sz="2400" b="0" i="0" u="none" strike="noStrike" cap="none" normalizeH="0" baseline="0" dirty="0" smtClean="0">
                <a:ln>
                  <a:noFill/>
                </a:ln>
                <a:solidFill>
                  <a:srgbClr val="000000"/>
                </a:solidFill>
                <a:effectLst/>
                <a:latin typeface="Verdana" panose="020B0604030504040204" pitchFamily="34" charset="0"/>
              </a:rPr>
              <a:t> </a:t>
            </a:r>
            <a:r>
              <a:rPr kumimoji="0" lang="en-US" sz="2400" b="1" i="0" u="none" strike="noStrike" cap="none" normalizeH="0" baseline="0" dirty="0" smtClean="0">
                <a:ln>
                  <a:noFill/>
                </a:ln>
                <a:solidFill>
                  <a:srgbClr val="006699"/>
                </a:solidFill>
                <a:effectLst/>
                <a:latin typeface="Verdana" panose="020B0604030504040204" pitchFamily="34" charset="0"/>
              </a:rPr>
              <a:t>void</a:t>
            </a:r>
            <a:r>
              <a:rPr kumimoji="0" lang="en-US" sz="2400" b="0" i="0" u="none" strike="noStrike" cap="none" normalizeH="0" baseline="0" dirty="0" smtClean="0">
                <a:ln>
                  <a:noFill/>
                </a:ln>
                <a:solidFill>
                  <a:srgbClr val="000000"/>
                </a:solidFill>
                <a:effectLst/>
                <a:latin typeface="Verdana" panose="020B0604030504040204" pitchFamily="34" charset="0"/>
              </a:rPr>
              <a:t> main(String </a:t>
            </a:r>
            <a:r>
              <a:rPr kumimoji="0" lang="en-US" sz="2400" b="0" i="0" u="none" strike="noStrike" cap="none" normalizeH="0" baseline="0" dirty="0" err="1" smtClean="0">
                <a:ln>
                  <a:noFill/>
                </a:ln>
                <a:solidFill>
                  <a:srgbClr val="000000"/>
                </a:solidFill>
                <a:effectLst/>
                <a:latin typeface="Verdana" panose="020B0604030504040204" pitchFamily="34" charset="0"/>
              </a:rPr>
              <a:t>args</a:t>
            </a:r>
            <a:r>
              <a:rPr kumimoji="0" lang="en-US" sz="24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sz="2400" b="0" i="0" u="none" strike="noStrike" cap="none" normalizeH="0" baseline="0" dirty="0" smtClean="0">
                <a:ln>
                  <a:noFill/>
                </a:ln>
                <a:solidFill>
                  <a:srgbClr val="000000"/>
                </a:solidFill>
                <a:effectLst/>
                <a:latin typeface="Verdana" panose="020B0604030504040204" pitchFamily="34" charset="0"/>
              </a:rPr>
              <a:t>   </a:t>
            </a:r>
            <a:r>
              <a:rPr kumimoji="0" lang="en-US" sz="2400" b="0" i="0" u="none" strike="noStrike" cap="none" normalizeH="0" baseline="0" dirty="0" err="1" smtClean="0">
                <a:ln>
                  <a:noFill/>
                </a:ln>
                <a:solidFill>
                  <a:srgbClr val="000000"/>
                </a:solidFill>
                <a:effectLst/>
                <a:latin typeface="Verdana" panose="020B0604030504040204" pitchFamily="34" charset="0"/>
              </a:rPr>
              <a:t>System.out.println</a:t>
            </a:r>
            <a:r>
              <a:rPr kumimoji="0" lang="en-US" sz="2400" b="0" i="0" u="none" strike="noStrike" cap="none" normalizeH="0" baseline="0" dirty="0" smtClean="0">
                <a:ln>
                  <a:noFill/>
                </a:ln>
                <a:solidFill>
                  <a:srgbClr val="000000"/>
                </a:solidFill>
                <a:effectLst/>
                <a:latin typeface="Verdana" panose="020B0604030504040204" pitchFamily="34" charset="0"/>
              </a:rPr>
              <a:t>(</a:t>
            </a:r>
            <a:r>
              <a:rPr kumimoji="0" lang="en-US" sz="2400" b="0" i="0" u="none" strike="noStrike" cap="none" normalizeH="0" baseline="0" dirty="0" smtClean="0">
                <a:ln>
                  <a:noFill/>
                </a:ln>
                <a:solidFill>
                  <a:srgbClr val="0000FF"/>
                </a:solidFill>
                <a:effectLst/>
                <a:latin typeface="Verdana" panose="020B0604030504040204" pitchFamily="34" charset="0"/>
              </a:rPr>
              <a:t>"Hello main"</a:t>
            </a:r>
            <a:r>
              <a:rPr kumimoji="0" lang="en-US" sz="24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sz="2400" b="0" i="0" u="none" strike="noStrike" cap="none" normalizeH="0" baseline="0" dirty="0" smtClean="0">
                <a:ln>
                  <a:noFill/>
                </a:ln>
                <a:solidFill>
                  <a:srgbClr val="000000"/>
                </a:solidFill>
                <a:effectLst/>
                <a:latin typeface="Verdana" panose="020B0604030504040204" pitchFamily="34" charset="0"/>
              </a:rPr>
              <a:t>  }  </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sz="24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FFFFFF"/>
                </a:solidFill>
                <a:effectLst/>
                <a:latin typeface="Verdana" panose="020B0604030504040204" pitchFamily="34" charset="0"/>
                <a:hlinkClick r:id="rId2"/>
              </a:rPr>
              <a:t>Test it Now</a:t>
            </a:r>
            <a:endParaRPr kumimoji="0" lang="en-US"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err="1" smtClean="0">
                <a:ln>
                  <a:noFill/>
                </a:ln>
                <a:solidFill>
                  <a:srgbClr val="000000"/>
                </a:solidFill>
                <a:effectLst/>
                <a:latin typeface="Arial Unicode MS" panose="020B0604020202020204" pitchFamily="34" charset="-128"/>
              </a:rPr>
              <a:t>Output:static</a:t>
            </a:r>
            <a:r>
              <a:rPr kumimoji="0" lang="en-US" sz="2800" b="0" i="0" u="none" strike="noStrike" cap="none" normalizeH="0" baseline="0" dirty="0" smtClean="0">
                <a:ln>
                  <a:noFill/>
                </a:ln>
                <a:solidFill>
                  <a:srgbClr val="000000"/>
                </a:solidFill>
                <a:effectLst/>
                <a:latin typeface="Arial Unicode MS" panose="020B0604020202020204" pitchFamily="34" charset="-128"/>
              </a:rPr>
              <a:t> block is invoked Hello main</a:t>
            </a:r>
            <a:endParaRPr kumimoji="0" lang="en-US" sz="5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6939072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2"/>
          <p:cNvSpPr>
            <a:spLocks noGrp="1" noChangeArrowheads="1"/>
          </p:cNvSpPr>
          <p:nvPr>
            <p:ph idx="1"/>
          </p:nvPr>
        </p:nvSpPr>
        <p:spPr bwMode="auto">
          <a:xfrm>
            <a:off x="-68162" y="1152983"/>
            <a:ext cx="10337766" cy="3908762"/>
          </a:xfrm>
          <a:prstGeom prst="rect">
            <a:avLst/>
          </a:prstGeom>
          <a:solidFill>
            <a:srgbClr val="66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610B4B"/>
                </a:solidFill>
                <a:effectLst/>
                <a:latin typeface="erdana"/>
              </a:rPr>
              <a:t>Can we execute a program without main() method?</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000000"/>
                </a:solidFill>
                <a:effectLst/>
                <a:latin typeface="Verdana" panose="020B0604030504040204" pitchFamily="34" charset="0"/>
              </a:rPr>
              <a:t>Ans</a:t>
            </a:r>
            <a:r>
              <a:rPr kumimoji="0" lang="en-US" sz="1800" b="0" i="0" u="none" strike="noStrike" cap="none" normalizeH="0" baseline="0" dirty="0" smtClean="0">
                <a:ln>
                  <a:noFill/>
                </a:ln>
                <a:solidFill>
                  <a:srgbClr val="000000"/>
                </a:solidFill>
                <a:effectLst/>
                <a:latin typeface="Verdana" panose="020B0604030504040204" pitchFamily="34" charset="0"/>
              </a:rPr>
              <a:t>) Yes, one of the way is static block but in previous version of JDK not in JDK 1.7.</a:t>
            </a:r>
            <a:endParaRPr kumimoji="0" lang="en-US" sz="16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sz="1800" b="1" i="0" u="none" strike="noStrike" cap="none" normalizeH="0" baseline="0" dirty="0" smtClean="0">
                <a:ln>
                  <a:noFill/>
                </a:ln>
                <a:solidFill>
                  <a:srgbClr val="006699"/>
                </a:solidFill>
                <a:effectLst/>
                <a:latin typeface="Verdana" panose="020B0604030504040204" pitchFamily="34" charset="0"/>
              </a:rPr>
              <a:t>class</a:t>
            </a:r>
            <a:r>
              <a:rPr kumimoji="0" lang="en-US" sz="1800" b="0" i="0" u="none" strike="noStrike" cap="none" normalizeH="0" baseline="0" dirty="0" smtClean="0">
                <a:ln>
                  <a:noFill/>
                </a:ln>
                <a:solidFill>
                  <a:srgbClr val="000000"/>
                </a:solidFill>
                <a:effectLst/>
                <a:latin typeface="Verdana" panose="020B0604030504040204" pitchFamily="34" charset="0"/>
              </a:rPr>
              <a:t> A3{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sz="1800" b="0" i="0" u="none" strike="noStrike" cap="none" normalizeH="0" baseline="0" dirty="0" smtClean="0">
                <a:ln>
                  <a:noFill/>
                </a:ln>
                <a:solidFill>
                  <a:srgbClr val="000000"/>
                </a:solidFill>
                <a:effectLst/>
                <a:latin typeface="Verdana" panose="020B0604030504040204" pitchFamily="34" charset="0"/>
              </a:rPr>
              <a:t>  </a:t>
            </a:r>
            <a:r>
              <a:rPr kumimoji="0" lang="en-US" sz="1800" b="1" i="0" u="none" strike="noStrike" cap="none" normalizeH="0" baseline="0" dirty="0" smtClean="0">
                <a:ln>
                  <a:noFill/>
                </a:ln>
                <a:solidFill>
                  <a:srgbClr val="006699"/>
                </a:solidFill>
                <a:effectLst/>
                <a:latin typeface="Verdana" panose="020B0604030504040204" pitchFamily="34" charset="0"/>
              </a:rPr>
              <a:t>static</a:t>
            </a:r>
            <a:r>
              <a:rPr kumimoji="0" lang="en-US" sz="18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sz="1800" b="0" i="0" u="none" strike="noStrike" cap="none" normalizeH="0" baseline="0" dirty="0" smtClean="0">
                <a:ln>
                  <a:noFill/>
                </a:ln>
                <a:solidFill>
                  <a:srgbClr val="000000"/>
                </a:solidFill>
                <a:effectLst/>
                <a:latin typeface="Verdana" panose="020B0604030504040204" pitchFamily="34" charset="0"/>
              </a:rPr>
              <a:t>  </a:t>
            </a:r>
            <a:r>
              <a:rPr kumimoji="0" lang="en-US" sz="1800" b="0" i="0" u="none" strike="noStrike" cap="none" normalizeH="0" baseline="0" dirty="0" err="1" smtClean="0">
                <a:ln>
                  <a:noFill/>
                </a:ln>
                <a:solidFill>
                  <a:srgbClr val="000000"/>
                </a:solidFill>
                <a:effectLst/>
                <a:latin typeface="Verdana" panose="020B0604030504040204" pitchFamily="34" charset="0"/>
              </a:rPr>
              <a:t>System.out.println</a:t>
            </a:r>
            <a:r>
              <a:rPr kumimoji="0" lang="en-US" sz="1800" b="0" i="0" u="none" strike="noStrike" cap="none" normalizeH="0" baseline="0" dirty="0" smtClean="0">
                <a:ln>
                  <a:noFill/>
                </a:ln>
                <a:solidFill>
                  <a:srgbClr val="000000"/>
                </a:solidFill>
                <a:effectLst/>
                <a:latin typeface="Verdana" panose="020B0604030504040204" pitchFamily="34" charset="0"/>
              </a:rPr>
              <a:t>(</a:t>
            </a:r>
            <a:r>
              <a:rPr kumimoji="0" lang="en-US" sz="1800" b="0" i="0" u="none" strike="noStrike" cap="none" normalizeH="0" baseline="0" dirty="0" smtClean="0">
                <a:ln>
                  <a:noFill/>
                </a:ln>
                <a:solidFill>
                  <a:srgbClr val="0000FF"/>
                </a:solidFill>
                <a:effectLst/>
                <a:latin typeface="Verdana" panose="020B0604030504040204" pitchFamily="34" charset="0"/>
              </a:rPr>
              <a:t>"static block is invoked"</a:t>
            </a:r>
            <a:r>
              <a:rPr kumimoji="0" lang="en-US" sz="18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sz="1800" b="0" i="0" u="none" strike="noStrike" cap="none" normalizeH="0" baseline="0" dirty="0" smtClean="0">
                <a:ln>
                  <a:noFill/>
                </a:ln>
                <a:solidFill>
                  <a:srgbClr val="000000"/>
                </a:solidFill>
                <a:effectLst/>
                <a:latin typeface="Verdana" panose="020B0604030504040204" pitchFamily="34" charset="0"/>
              </a:rPr>
              <a:t>  </a:t>
            </a:r>
            <a:r>
              <a:rPr kumimoji="0" lang="en-US" sz="1800" b="0" i="0" u="none" strike="noStrike" cap="none" normalizeH="0" baseline="0" dirty="0" err="1" smtClean="0">
                <a:ln>
                  <a:noFill/>
                </a:ln>
                <a:solidFill>
                  <a:srgbClr val="000000"/>
                </a:solidFill>
                <a:effectLst/>
                <a:latin typeface="Verdana" panose="020B0604030504040204" pitchFamily="34" charset="0"/>
              </a:rPr>
              <a:t>System.exit</a:t>
            </a:r>
            <a:r>
              <a:rPr kumimoji="0" lang="en-US" sz="1800" b="0" i="0" u="none" strike="noStrike" cap="none" normalizeH="0" baseline="0" dirty="0" smtClean="0">
                <a:ln>
                  <a:noFill/>
                </a:ln>
                <a:solidFill>
                  <a:srgbClr val="000000"/>
                </a:solidFill>
                <a:effectLst/>
                <a:latin typeface="Verdana" panose="020B0604030504040204" pitchFamily="34" charset="0"/>
              </a:rPr>
              <a:t>(</a:t>
            </a:r>
            <a:r>
              <a:rPr kumimoji="0" lang="en-US" sz="1800" b="0" i="0" u="none" strike="noStrike" cap="none" normalizeH="0" baseline="0" dirty="0" smtClean="0">
                <a:ln>
                  <a:noFill/>
                </a:ln>
                <a:solidFill>
                  <a:srgbClr val="C00000"/>
                </a:solidFill>
                <a:effectLst/>
                <a:latin typeface="Verdana" panose="020B0604030504040204" pitchFamily="34" charset="0"/>
              </a:rPr>
              <a:t>0</a:t>
            </a:r>
            <a:r>
              <a:rPr kumimoji="0" lang="en-US" sz="18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sz="1800" b="0" i="0" u="none" strike="noStrike" cap="none" normalizeH="0" baseline="0" dirty="0" smtClean="0">
                <a:ln>
                  <a:noFill/>
                </a:ln>
                <a:solidFill>
                  <a:srgbClr val="000000"/>
                </a:solidFill>
                <a:effectLst/>
                <a:latin typeface="Verdana" panose="020B0604030504040204" pitchFamily="34" charset="0"/>
              </a:rPr>
              <a:t>  }  </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sz="18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Verdana" panose="020B0604030504040204" pitchFamily="34" charset="0"/>
                <a:hlinkClick r:id="rId2"/>
              </a:rPr>
              <a:t>Test it Now</a:t>
            </a:r>
            <a:endParaRPr kumimoji="0" lang="en-US" sz="16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Arial Unicode MS" panose="020B0604020202020204" pitchFamily="34" charset="-128"/>
              </a:rPr>
              <a:t>Output:static</a:t>
            </a:r>
            <a:r>
              <a:rPr kumimoji="0" lang="en-US" b="0" i="0" u="none" strike="noStrike" cap="none" normalizeH="0" baseline="0" dirty="0" smtClean="0">
                <a:ln>
                  <a:noFill/>
                </a:ln>
                <a:solidFill>
                  <a:srgbClr val="000000"/>
                </a:solidFill>
                <a:effectLst/>
                <a:latin typeface="Arial Unicode MS" panose="020B0604020202020204" pitchFamily="34" charset="-128"/>
              </a:rPr>
              <a:t> block is invoked (if not JDK7) </a:t>
            </a:r>
            <a:endParaRPr kumimoji="0" lang="en-US" sz="16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Verdana" panose="020B0604030504040204" pitchFamily="34" charset="0"/>
              </a:rPr>
              <a:t>In JDK7 and above, output will be:</a:t>
            </a:r>
            <a:endParaRPr kumimoji="0" lang="en-US" sz="16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Arial Unicode MS" panose="020B0604020202020204" pitchFamily="34" charset="-128"/>
              </a:rPr>
              <a:t>Output:Error</a:t>
            </a:r>
            <a:r>
              <a:rPr kumimoji="0" lang="en-US" b="0" i="0" u="none" strike="noStrike" cap="none" normalizeH="0" baseline="0" dirty="0" smtClean="0">
                <a:ln>
                  <a:noFill/>
                </a:ln>
                <a:solidFill>
                  <a:srgbClr val="000000"/>
                </a:solidFill>
                <a:effectLst/>
                <a:latin typeface="Arial Unicode MS" panose="020B0604020202020204" pitchFamily="34" charset="-128"/>
              </a:rPr>
              <a:t>: Main method not found in class A3, please define the main method as: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anose="020B0604020202020204" pitchFamily="34" charset="-128"/>
              </a:rPr>
              <a:t> public static void main(String[] </a:t>
            </a:r>
            <a:r>
              <a:rPr kumimoji="0" lang="en-US" b="0" i="0" u="none" strike="noStrike" cap="none" normalizeH="0" baseline="0" dirty="0" err="1" smtClean="0">
                <a:ln>
                  <a:noFill/>
                </a:ln>
                <a:solidFill>
                  <a:srgbClr val="000000"/>
                </a:solidFill>
                <a:effectLst/>
                <a:latin typeface="Arial Unicode MS" panose="020B0604020202020204" pitchFamily="34" charset="-128"/>
              </a:rPr>
              <a:t>args</a:t>
            </a:r>
            <a:r>
              <a:rPr kumimoji="0" lang="en-US" b="0" i="0" u="none" strike="noStrike" cap="none" normalizeH="0" baseline="0" dirty="0" smtClean="0">
                <a:ln>
                  <a:noFill/>
                </a:ln>
                <a:solidFill>
                  <a:srgbClr val="000000"/>
                </a:solidFill>
                <a:effectLst/>
                <a:latin typeface="Arial Unicode MS" panose="020B0604020202020204" pitchFamily="34" charset="-128"/>
              </a:rPr>
              <a:t>)</a:t>
            </a:r>
            <a:endParaRPr kumimoji="0" lang="en-US"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3526445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1400" y="933061"/>
            <a:ext cx="9772070" cy="4886034"/>
          </a:xfrm>
        </p:spPr>
      </p:pic>
    </p:spTree>
    <p:extLst>
      <p:ext uri="{BB962C8B-B14F-4D97-AF65-F5344CB8AC3E}">
        <p14:creationId xmlns:p14="http://schemas.microsoft.com/office/powerpoint/2010/main" val="4737227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22816"/>
          <a:stretch/>
        </p:blipFill>
        <p:spPr>
          <a:xfrm>
            <a:off x="997527" y="382385"/>
            <a:ext cx="10686624" cy="5316451"/>
          </a:xfrm>
        </p:spPr>
      </p:pic>
    </p:spTree>
    <p:extLst>
      <p:ext uri="{BB962C8B-B14F-4D97-AF65-F5344CB8AC3E}">
        <p14:creationId xmlns:p14="http://schemas.microsoft.com/office/powerpoint/2010/main" val="402179864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9273" y="0"/>
            <a:ext cx="9263494" cy="6727480"/>
          </a:xfrm>
        </p:spPr>
      </p:pic>
    </p:spTree>
    <p:extLst>
      <p:ext uri="{BB962C8B-B14F-4D97-AF65-F5344CB8AC3E}">
        <p14:creationId xmlns:p14="http://schemas.microsoft.com/office/powerpoint/2010/main" val="91524768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5252806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108186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language</a:t>
            </a:r>
            <a:endParaRPr lang="en-US" dirty="0"/>
          </a:p>
        </p:txBody>
      </p:sp>
      <p:sp>
        <p:nvSpPr>
          <p:cNvPr id="3" name="Content Placeholder 2"/>
          <p:cNvSpPr>
            <a:spLocks noGrp="1"/>
          </p:cNvSpPr>
          <p:nvPr>
            <p:ph idx="1"/>
          </p:nvPr>
        </p:nvSpPr>
        <p:spPr>
          <a:ln>
            <a:solidFill>
              <a:schemeClr val="accent1"/>
            </a:solidFill>
          </a:ln>
        </p:spPr>
        <p:txBody>
          <a:bodyPr/>
          <a:lstStyle/>
          <a:p>
            <a:r>
              <a:rPr lang="en-US" dirty="0" smtClean="0"/>
              <a:t>HTML</a:t>
            </a:r>
          </a:p>
          <a:p>
            <a:r>
              <a:rPr lang="en-US" dirty="0" smtClean="0"/>
              <a:t>JavaScript</a:t>
            </a:r>
          </a:p>
          <a:p>
            <a:r>
              <a:rPr lang="en-US" dirty="0" smtClean="0"/>
              <a:t>CSS</a:t>
            </a:r>
          </a:p>
          <a:p>
            <a:endParaRPr lang="en-US" dirty="0"/>
          </a:p>
          <a:p>
            <a:pPr lvl="2"/>
            <a:r>
              <a:rPr lang="en-US" sz="2800" dirty="0">
                <a:solidFill>
                  <a:srgbClr val="00B050"/>
                </a:solidFill>
              </a:rPr>
              <a:t>Selenium </a:t>
            </a:r>
            <a:r>
              <a:rPr lang="en-US" sz="2800" dirty="0" smtClean="0">
                <a:solidFill>
                  <a:srgbClr val="00B050"/>
                </a:solidFill>
              </a:rPr>
              <a:t>automation used </a:t>
            </a:r>
            <a:r>
              <a:rPr lang="en-US" sz="2800" dirty="0">
                <a:solidFill>
                  <a:srgbClr val="00B050"/>
                </a:solidFill>
              </a:rPr>
              <a:t>browser </a:t>
            </a:r>
            <a:r>
              <a:rPr lang="en-US" sz="2800" dirty="0" smtClean="0">
                <a:solidFill>
                  <a:srgbClr val="FF0000"/>
                </a:solidFill>
              </a:rPr>
              <a:t>HTML </a:t>
            </a:r>
            <a:r>
              <a:rPr lang="en-US" sz="2800" dirty="0" smtClean="0">
                <a:solidFill>
                  <a:srgbClr val="00B050"/>
                </a:solidFill>
              </a:rPr>
              <a:t>,CSS &amp; JavaScript</a:t>
            </a:r>
            <a:endParaRPr lang="en-US" sz="2800" dirty="0">
              <a:solidFill>
                <a:srgbClr val="00B050"/>
              </a:solidFill>
            </a:endParaRPr>
          </a:p>
          <a:p>
            <a:pPr marL="914400" lvl="2" indent="0">
              <a:buNone/>
            </a:pPr>
            <a:endParaRPr lang="en-US" dirty="0"/>
          </a:p>
        </p:txBody>
      </p:sp>
    </p:spTree>
    <p:extLst>
      <p:ext uri="{BB962C8B-B14F-4D97-AF65-F5344CB8AC3E}">
        <p14:creationId xmlns:p14="http://schemas.microsoft.com/office/powerpoint/2010/main" val="41402785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1678" y="193963"/>
            <a:ext cx="10132066" cy="6374246"/>
          </a:xfrm>
        </p:spPr>
      </p:pic>
    </p:spTree>
    <p:extLst>
      <p:ext uri="{BB962C8B-B14F-4D97-AF65-F5344CB8AC3E}">
        <p14:creationId xmlns:p14="http://schemas.microsoft.com/office/powerpoint/2010/main" val="13107581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b="12878"/>
          <a:stretch/>
        </p:blipFill>
        <p:spPr>
          <a:xfrm>
            <a:off x="101600" y="120072"/>
            <a:ext cx="11933381" cy="6446984"/>
          </a:xfrm>
        </p:spPr>
      </p:pic>
    </p:spTree>
    <p:extLst>
      <p:ext uri="{BB962C8B-B14F-4D97-AF65-F5344CB8AC3E}">
        <p14:creationId xmlns:p14="http://schemas.microsoft.com/office/powerpoint/2010/main" val="7589575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577" t="-5512" r="577" b="17449"/>
          <a:stretch/>
        </p:blipFill>
        <p:spPr>
          <a:xfrm>
            <a:off x="1251678" y="-129309"/>
            <a:ext cx="9597326" cy="6345382"/>
          </a:xfrm>
        </p:spPr>
      </p:pic>
    </p:spTree>
    <p:extLst>
      <p:ext uri="{BB962C8B-B14F-4D97-AF65-F5344CB8AC3E}">
        <p14:creationId xmlns:p14="http://schemas.microsoft.com/office/powerpoint/2010/main" val="17974371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0715" y="175491"/>
            <a:ext cx="11180247" cy="4119418"/>
          </a:xfrm>
          <a:prstGeom prst="rect">
            <a:avLst/>
          </a:prstGeom>
          <a:ln w="88900" cap="sq" cmpd="thickThin">
            <a:solidFill>
              <a:schemeClr val="accent3">
                <a:lumMod val="75000"/>
              </a:schemeClr>
            </a:solidFill>
            <a:prstDash val="solid"/>
            <a:miter lim="800000"/>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6" name="TextBox 5"/>
          <p:cNvSpPr txBox="1"/>
          <p:nvPr/>
        </p:nvSpPr>
        <p:spPr>
          <a:xfrm>
            <a:off x="849745" y="4664364"/>
            <a:ext cx="11081217" cy="1569660"/>
          </a:xfrm>
          <a:prstGeom prst="rect">
            <a:avLst/>
          </a:prstGeom>
          <a:solidFill>
            <a:srgbClr val="0070C0"/>
          </a:solidFill>
          <a:ln w="5715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en-US" sz="3200" dirty="0" smtClean="0">
                <a:solidFill>
                  <a:schemeClr val="bg1"/>
                </a:solidFill>
              </a:rPr>
              <a:t>XML- web server language vs HTML- browser/frontend language</a:t>
            </a:r>
          </a:p>
          <a:p>
            <a:r>
              <a:rPr lang="en-US" sz="3200" dirty="0" smtClean="0">
                <a:solidFill>
                  <a:schemeClr val="bg1"/>
                </a:solidFill>
              </a:rPr>
              <a:t>XML- user define tag /markup element VS HTML- predefine tag/markup tag</a:t>
            </a:r>
            <a:endParaRPr lang="en-US" sz="3200" dirty="0">
              <a:solidFill>
                <a:schemeClr val="bg1"/>
              </a:solidFill>
            </a:endParaRPr>
          </a:p>
        </p:txBody>
      </p:sp>
    </p:spTree>
    <p:extLst>
      <p:ext uri="{BB962C8B-B14F-4D97-AF65-F5344CB8AC3E}">
        <p14:creationId xmlns:p14="http://schemas.microsoft.com/office/powerpoint/2010/main" val="9822927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195205" y="2609272"/>
            <a:ext cx="5560869" cy="1436255"/>
          </a:xfrm>
        </p:spPr>
        <p:txBody>
          <a:bodyPr>
            <a:normAutofit/>
          </a:bodyPr>
          <a:lstStyle/>
          <a:p>
            <a:r>
              <a:rPr lang="en-US" sz="4400" dirty="0" smtClean="0">
                <a:solidFill>
                  <a:srgbClr val="FF0000"/>
                </a:solidFill>
              </a:rPr>
              <a:t>HANDS ON HTML</a:t>
            </a:r>
            <a:endParaRPr lang="en-US" sz="4400" dirty="0">
              <a:solidFill>
                <a:srgbClr val="FF0000"/>
              </a:solidFill>
            </a:endParaRPr>
          </a:p>
        </p:txBody>
      </p:sp>
    </p:spTree>
    <p:extLst>
      <p:ext uri="{BB962C8B-B14F-4D97-AF65-F5344CB8AC3E}">
        <p14:creationId xmlns:p14="http://schemas.microsoft.com/office/powerpoint/2010/main" val="40626078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Locator</a:t>
            </a:r>
            <a:r>
              <a:rPr lang="en-US" b="1" dirty="0" smtClean="0"/>
              <a:t>?</a:t>
            </a:r>
            <a:endParaRPr lang="en-US" dirty="0"/>
          </a:p>
        </p:txBody>
      </p:sp>
      <p:sp>
        <p:nvSpPr>
          <p:cNvPr id="3" name="Content Placeholder 2"/>
          <p:cNvSpPr>
            <a:spLocks noGrp="1"/>
          </p:cNvSpPr>
          <p:nvPr>
            <p:ph idx="1"/>
          </p:nvPr>
        </p:nvSpPr>
        <p:spPr/>
        <p:txBody>
          <a:bodyPr/>
          <a:lstStyle/>
          <a:p>
            <a:r>
              <a:rPr lang="en-US" dirty="0" smtClean="0"/>
              <a:t>Locator </a:t>
            </a:r>
            <a:r>
              <a:rPr lang="en-US" dirty="0"/>
              <a:t>can be termed as an </a:t>
            </a:r>
            <a:r>
              <a:rPr lang="en-US" dirty="0">
                <a:solidFill>
                  <a:srgbClr val="FF0000"/>
                </a:solidFill>
              </a:rPr>
              <a:t>address</a:t>
            </a:r>
            <a:r>
              <a:rPr lang="en-US" dirty="0"/>
              <a:t> that identifies </a:t>
            </a:r>
            <a:r>
              <a:rPr lang="en-US" dirty="0">
                <a:solidFill>
                  <a:srgbClr val="FF0000"/>
                </a:solidFill>
              </a:rPr>
              <a:t>a web element </a:t>
            </a:r>
            <a:r>
              <a:rPr lang="en-US" dirty="0"/>
              <a:t>uniquely within the webpage. </a:t>
            </a:r>
            <a:endParaRPr lang="en-US" dirty="0" smtClean="0"/>
          </a:p>
          <a:p>
            <a:r>
              <a:rPr lang="en-US" dirty="0" smtClean="0"/>
              <a:t>Locators </a:t>
            </a:r>
            <a:r>
              <a:rPr lang="en-US" dirty="0"/>
              <a:t>are the </a:t>
            </a:r>
            <a:r>
              <a:rPr lang="en-US" dirty="0">
                <a:solidFill>
                  <a:srgbClr val="FF0000"/>
                </a:solidFill>
              </a:rPr>
              <a:t>HTML properties of a web element </a:t>
            </a:r>
            <a:r>
              <a:rPr lang="en-US" dirty="0" smtClean="0">
                <a:solidFill>
                  <a:srgbClr val="00B050"/>
                </a:solidFill>
              </a:rPr>
              <a:t>(inside tag)</a:t>
            </a:r>
          </a:p>
          <a:p>
            <a:r>
              <a:rPr lang="en-US" dirty="0"/>
              <a:t>W</a:t>
            </a:r>
            <a:r>
              <a:rPr lang="en-US" dirty="0" smtClean="0"/>
              <a:t>hich </a:t>
            </a:r>
            <a:r>
              <a:rPr lang="en-US" dirty="0"/>
              <a:t>tells the Selenium about </a:t>
            </a:r>
            <a:r>
              <a:rPr lang="en-US" dirty="0" smtClean="0"/>
              <a:t>the identification of object or element in webpage</a:t>
            </a:r>
            <a:endParaRPr lang="en-US" dirty="0"/>
          </a:p>
          <a:p>
            <a:endParaRPr lang="en-US" dirty="0"/>
          </a:p>
        </p:txBody>
      </p:sp>
    </p:spTree>
    <p:extLst>
      <p:ext uri="{BB962C8B-B14F-4D97-AF65-F5344CB8AC3E}">
        <p14:creationId xmlns:p14="http://schemas.microsoft.com/office/powerpoint/2010/main" val="13141924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9744" y="101022"/>
            <a:ext cx="11046691" cy="6522028"/>
          </a:xfrm>
        </p:spPr>
      </p:pic>
      <p:sp>
        <p:nvSpPr>
          <p:cNvPr id="5" name="TextBox 4"/>
          <p:cNvSpPr txBox="1"/>
          <p:nvPr/>
        </p:nvSpPr>
        <p:spPr>
          <a:xfrm>
            <a:off x="4165601" y="3362036"/>
            <a:ext cx="1690254" cy="379146"/>
          </a:xfrm>
          <a:prstGeom prst="rect">
            <a:avLst/>
          </a:prstGeom>
          <a:solidFill>
            <a:srgbClr val="FFC000"/>
          </a:solidFill>
        </p:spPr>
        <p:txBody>
          <a:bodyPr wrap="square" rtlCol="0">
            <a:spAutoFit/>
          </a:bodyPr>
          <a:lstStyle/>
          <a:p>
            <a:r>
              <a:rPr lang="en-US" dirty="0" smtClean="0"/>
              <a:t>Partial Link Text</a:t>
            </a:r>
            <a:endParaRPr lang="en-US" dirty="0"/>
          </a:p>
        </p:txBody>
      </p:sp>
      <p:sp>
        <p:nvSpPr>
          <p:cNvPr id="7" name="TextBox 6"/>
          <p:cNvSpPr txBox="1"/>
          <p:nvPr/>
        </p:nvSpPr>
        <p:spPr>
          <a:xfrm>
            <a:off x="6867237" y="2156175"/>
            <a:ext cx="1690254" cy="37914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5400000" scaled="1"/>
            <a:tileRect/>
          </a:gradFill>
        </p:spPr>
        <p:txBody>
          <a:bodyPr wrap="square" rtlCol="0">
            <a:spAutoFit/>
          </a:bodyPr>
          <a:lstStyle/>
          <a:p>
            <a:r>
              <a:rPr lang="en-US" b="1" dirty="0" smtClean="0">
                <a:solidFill>
                  <a:schemeClr val="bg1"/>
                </a:solidFill>
              </a:rPr>
              <a:t>CSS Selector</a:t>
            </a:r>
            <a:endParaRPr lang="en-US" b="1" dirty="0">
              <a:solidFill>
                <a:schemeClr val="bg1"/>
              </a:solidFill>
            </a:endParaRPr>
          </a:p>
        </p:txBody>
      </p:sp>
      <p:sp>
        <p:nvSpPr>
          <p:cNvPr id="8" name="TextBox 7"/>
          <p:cNvSpPr txBox="1"/>
          <p:nvPr/>
        </p:nvSpPr>
        <p:spPr>
          <a:xfrm>
            <a:off x="7056581" y="3180977"/>
            <a:ext cx="858982" cy="362117"/>
          </a:xfrm>
          <a:prstGeom prst="rect">
            <a:avLst/>
          </a:prstGeom>
          <a:solidFill>
            <a:srgbClr val="C00000"/>
          </a:solidFill>
        </p:spPr>
        <p:txBody>
          <a:bodyPr wrap="square" rtlCol="0">
            <a:spAutoFit/>
          </a:bodyPr>
          <a:lstStyle/>
          <a:p>
            <a:endParaRPr lang="en-US" dirty="0"/>
          </a:p>
        </p:txBody>
      </p:sp>
      <p:sp>
        <p:nvSpPr>
          <p:cNvPr id="9" name="TextBox 8"/>
          <p:cNvSpPr txBox="1"/>
          <p:nvPr/>
        </p:nvSpPr>
        <p:spPr>
          <a:xfrm>
            <a:off x="7278255" y="4590473"/>
            <a:ext cx="3195781" cy="646331"/>
          </a:xfrm>
          <a:prstGeom prst="rect">
            <a:avLst/>
          </a:prstGeom>
          <a:solidFill>
            <a:srgbClr val="C00000"/>
          </a:solidFill>
        </p:spPr>
        <p:txBody>
          <a:bodyPr wrap="square" rtlCol="0">
            <a:spAutoFit/>
          </a:bodyPr>
          <a:lstStyle/>
          <a:p>
            <a:r>
              <a:rPr lang="en-US" dirty="0" smtClean="0"/>
              <a:t>DOM = deigns object Model</a:t>
            </a:r>
          </a:p>
          <a:p>
            <a:r>
              <a:rPr lang="en-US" dirty="0" smtClean="0"/>
              <a:t>Whole HTML Page</a:t>
            </a:r>
            <a:endParaRPr lang="en-US" dirty="0"/>
          </a:p>
        </p:txBody>
      </p:sp>
    </p:spTree>
    <p:extLst>
      <p:ext uri="{BB962C8B-B14F-4D97-AF65-F5344CB8AC3E}">
        <p14:creationId xmlns:p14="http://schemas.microsoft.com/office/powerpoint/2010/main" val="14565949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387927"/>
            <a:ext cx="8761413" cy="1810328"/>
          </a:xfrm>
        </p:spPr>
        <p:txBody>
          <a:bodyPr>
            <a:normAutofit fontScale="90000"/>
          </a:bodyPr>
          <a:lstStyle/>
          <a:p>
            <a:r>
              <a:rPr lang="en-US" dirty="0"/>
              <a:t>Before </a:t>
            </a:r>
            <a:r>
              <a:rPr lang="en-US" dirty="0" smtClean="0"/>
              <a:t>automation or </a:t>
            </a:r>
            <a:br>
              <a:rPr lang="en-US" dirty="0" smtClean="0"/>
            </a:br>
            <a:r>
              <a:rPr lang="en-US" dirty="0" smtClean="0"/>
              <a:t>when start Automation</a:t>
            </a:r>
            <a:r>
              <a:rPr lang="en-US" dirty="0"/>
              <a:t/>
            </a:r>
            <a:br>
              <a:rPr lang="en-US" dirty="0"/>
            </a:br>
            <a:endParaRPr lang="en-US" dirty="0"/>
          </a:p>
        </p:txBody>
      </p:sp>
      <p:sp>
        <p:nvSpPr>
          <p:cNvPr id="3" name="Content Placeholder 2"/>
          <p:cNvSpPr>
            <a:spLocks noGrp="1"/>
          </p:cNvSpPr>
          <p:nvPr>
            <p:ph idx="1"/>
          </p:nvPr>
        </p:nvSpPr>
        <p:spPr/>
        <p:txBody>
          <a:bodyPr/>
          <a:lstStyle/>
          <a:p>
            <a:pPr lvl="1"/>
            <a:r>
              <a:rPr lang="en-US" sz="2800" dirty="0"/>
              <a:t>Need to ready manual test cases and data</a:t>
            </a:r>
          </a:p>
          <a:p>
            <a:pPr lvl="1"/>
            <a:r>
              <a:rPr lang="en-US" sz="2800" dirty="0"/>
              <a:t>Test need to be run manually at least </a:t>
            </a:r>
            <a:r>
              <a:rPr lang="en-US" sz="2800" dirty="0" smtClean="0"/>
              <a:t>one</a:t>
            </a:r>
          </a:p>
          <a:p>
            <a:pPr lvl="1"/>
            <a:r>
              <a:rPr lang="en-US" sz="2800" dirty="0" smtClean="0"/>
              <a:t>Application must be </a:t>
            </a:r>
          </a:p>
          <a:p>
            <a:pPr lvl="2"/>
            <a:r>
              <a:rPr lang="en-US" sz="2600" dirty="0" smtClean="0"/>
              <a:t>Ready and stable </a:t>
            </a:r>
            <a:endParaRPr lang="en-US" sz="2600" dirty="0"/>
          </a:p>
          <a:p>
            <a:endParaRPr lang="en-US" dirty="0"/>
          </a:p>
        </p:txBody>
      </p:sp>
    </p:spTree>
    <p:extLst>
      <p:ext uri="{BB962C8B-B14F-4D97-AF65-F5344CB8AC3E}">
        <p14:creationId xmlns:p14="http://schemas.microsoft.com/office/powerpoint/2010/main" val="36874816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Automation Element or Object</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251678" y="2068945"/>
            <a:ext cx="10178322" cy="3810647"/>
          </a:xfrm>
        </p:spPr>
        <p:txBody>
          <a:bodyPr/>
          <a:lstStyle/>
          <a:p>
            <a:r>
              <a:rPr lang="en-US" dirty="0"/>
              <a:t>There is a diverse range of </a:t>
            </a:r>
            <a:r>
              <a:rPr lang="en-US" b="1" dirty="0">
                <a:solidFill>
                  <a:srgbClr val="FF0000"/>
                </a:solidFill>
              </a:rPr>
              <a:t>web </a:t>
            </a:r>
            <a:r>
              <a:rPr lang="en-US" b="1" dirty="0" smtClean="0">
                <a:solidFill>
                  <a:srgbClr val="FF0000"/>
                </a:solidFill>
              </a:rPr>
              <a:t>elements</a:t>
            </a:r>
            <a:r>
              <a:rPr lang="en-US" b="1" dirty="0" smtClean="0"/>
              <a:t>:</a:t>
            </a:r>
            <a:endParaRPr lang="en-US" dirty="0"/>
          </a:p>
          <a:p>
            <a:r>
              <a:rPr lang="en-US" dirty="0"/>
              <a:t>Text box</a:t>
            </a:r>
          </a:p>
          <a:p>
            <a:r>
              <a:rPr lang="en-US" dirty="0"/>
              <a:t>Button</a:t>
            </a:r>
          </a:p>
          <a:p>
            <a:r>
              <a:rPr lang="en-US" dirty="0"/>
              <a:t>Drop </a:t>
            </a:r>
            <a:r>
              <a:rPr lang="en-US" dirty="0" smtClean="0"/>
              <a:t>Down menu</a:t>
            </a:r>
            <a:endParaRPr lang="en-US" dirty="0"/>
          </a:p>
          <a:p>
            <a:r>
              <a:rPr lang="en-US" dirty="0" smtClean="0"/>
              <a:t>Hyperlink/link</a:t>
            </a:r>
            <a:endParaRPr lang="en-US" dirty="0"/>
          </a:p>
          <a:p>
            <a:r>
              <a:rPr lang="en-US" dirty="0"/>
              <a:t>Check Box</a:t>
            </a:r>
          </a:p>
          <a:p>
            <a:r>
              <a:rPr lang="en-US" dirty="0"/>
              <a:t>Radio Button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9310" y="2650837"/>
            <a:ext cx="7620000" cy="3810000"/>
          </a:xfrm>
          <a:prstGeom prst="rect">
            <a:avLst/>
          </a:prstGeom>
        </p:spPr>
      </p:pic>
    </p:spTree>
    <p:extLst>
      <p:ext uri="{BB962C8B-B14F-4D97-AF65-F5344CB8AC3E}">
        <p14:creationId xmlns:p14="http://schemas.microsoft.com/office/powerpoint/2010/main" val="9774168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Radio button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1444" y="2105891"/>
            <a:ext cx="7606191" cy="4445176"/>
          </a:xfrm>
        </p:spPr>
      </p:pic>
    </p:spTree>
    <p:extLst>
      <p:ext uri="{BB962C8B-B14F-4D97-AF65-F5344CB8AC3E}">
        <p14:creationId xmlns:p14="http://schemas.microsoft.com/office/powerpoint/2010/main" val="8193847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do with selenium</a:t>
            </a:r>
            <a:endParaRPr lang="en-US" dirty="0"/>
          </a:p>
        </p:txBody>
      </p:sp>
      <p:sp>
        <p:nvSpPr>
          <p:cNvPr id="3" name="Content Placeholder 2"/>
          <p:cNvSpPr>
            <a:spLocks noGrp="1"/>
          </p:cNvSpPr>
          <p:nvPr>
            <p:ph idx="1"/>
          </p:nvPr>
        </p:nvSpPr>
        <p:spPr/>
        <p:txBody>
          <a:bodyPr/>
          <a:lstStyle/>
          <a:p>
            <a:r>
              <a:rPr lang="en-US" dirty="0" smtClean="0"/>
              <a:t>Open browser</a:t>
            </a:r>
          </a:p>
          <a:p>
            <a:r>
              <a:rPr lang="en-US" dirty="0" smtClean="0"/>
              <a:t>Close browser</a:t>
            </a:r>
          </a:p>
          <a:p>
            <a:r>
              <a:rPr lang="en-US" dirty="0" smtClean="0"/>
              <a:t>All browser commands</a:t>
            </a:r>
          </a:p>
          <a:p>
            <a:r>
              <a:rPr lang="en-US" dirty="0" smtClean="0"/>
              <a:t>Identify object by locator</a:t>
            </a:r>
          </a:p>
          <a:p>
            <a:r>
              <a:rPr lang="en-US" dirty="0" smtClean="0"/>
              <a:t>Handle different object with Selenium methods</a:t>
            </a:r>
            <a:endParaRPr lang="en-US" dirty="0"/>
          </a:p>
        </p:txBody>
      </p:sp>
    </p:spTree>
    <p:extLst>
      <p:ext uri="{BB962C8B-B14F-4D97-AF65-F5344CB8AC3E}">
        <p14:creationId xmlns:p14="http://schemas.microsoft.com/office/powerpoint/2010/main" val="16176767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1257299" y="2207491"/>
            <a:ext cx="2778991" cy="2747818"/>
          </a:xfrm>
          <a:solidFill>
            <a:srgbClr val="00B0F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r>
              <a:rPr lang="en-US" sz="2800" b="1" u="sng" dirty="0" smtClean="0">
                <a:solidFill>
                  <a:schemeClr val="bg1"/>
                </a:solidFill>
                <a:effectLst>
                  <a:outerShdw blurRad="38100" dist="38100" dir="2700000" algn="tl">
                    <a:srgbClr val="000000">
                      <a:alpha val="43137"/>
                    </a:srgbClr>
                  </a:outerShdw>
                </a:effectLst>
              </a:rPr>
              <a:t>Eclipse</a:t>
            </a:r>
            <a:r>
              <a:rPr lang="en-US" sz="2800" b="1" dirty="0" smtClean="0">
                <a:solidFill>
                  <a:schemeClr val="bg1"/>
                </a:solidFill>
              </a:rPr>
              <a:t> </a:t>
            </a:r>
            <a:endParaRPr lang="en-US" b="1" dirty="0">
              <a:solidFill>
                <a:schemeClr val="bg1"/>
              </a:solidFill>
            </a:endParaRPr>
          </a:p>
          <a:p>
            <a:r>
              <a:rPr lang="en-US" b="1" dirty="0" smtClean="0">
                <a:solidFill>
                  <a:schemeClr val="bg1"/>
                </a:solidFill>
                <a:effectLst>
                  <a:outerShdw blurRad="38100" dist="38100" dir="2700000" algn="tl">
                    <a:srgbClr val="000000">
                      <a:alpha val="43137"/>
                    </a:srgbClr>
                  </a:outerShdw>
                </a:effectLst>
              </a:rPr>
              <a:t>JAVA+ Selenium Code</a:t>
            </a:r>
          </a:p>
          <a:p>
            <a:r>
              <a:rPr lang="en-US" b="1" dirty="0" smtClean="0">
                <a:solidFill>
                  <a:schemeClr val="bg1"/>
                </a:solidFill>
                <a:effectLst>
                  <a:outerShdw blurRad="38100" dist="38100" dir="2700000" algn="tl">
                    <a:srgbClr val="000000">
                      <a:alpha val="43137"/>
                    </a:srgbClr>
                  </a:outerShdw>
                </a:effectLst>
              </a:rPr>
              <a:t>Cucumber Code</a:t>
            </a:r>
          </a:p>
          <a:p>
            <a:r>
              <a:rPr lang="en-US" b="1" dirty="0" err="1" smtClean="0">
                <a:solidFill>
                  <a:schemeClr val="bg1"/>
                </a:solidFill>
                <a:effectLst>
                  <a:outerShdw blurRad="38100" dist="38100" dir="2700000" algn="tl">
                    <a:srgbClr val="000000">
                      <a:alpha val="43137"/>
                    </a:srgbClr>
                  </a:outerShdw>
                </a:effectLst>
              </a:rPr>
              <a:t>TensNG</a:t>
            </a:r>
            <a:r>
              <a:rPr lang="en-US" b="1" dirty="0" smtClean="0">
                <a:solidFill>
                  <a:schemeClr val="bg1"/>
                </a:solidFill>
                <a:effectLst>
                  <a:outerShdw blurRad="38100" dist="38100" dir="2700000" algn="tl">
                    <a:srgbClr val="000000">
                      <a:alpha val="43137"/>
                    </a:srgbClr>
                  </a:outerShdw>
                </a:effectLst>
              </a:rPr>
              <a:t>/Junit code</a:t>
            </a:r>
          </a:p>
          <a:p>
            <a:r>
              <a:rPr lang="en-US" b="1" dirty="0" smtClean="0">
                <a:solidFill>
                  <a:schemeClr val="bg1"/>
                </a:solidFill>
                <a:effectLst>
                  <a:outerShdw blurRad="38100" dist="38100" dir="2700000" algn="tl">
                    <a:srgbClr val="000000">
                      <a:alpha val="43137"/>
                    </a:srgbClr>
                  </a:outerShdw>
                </a:effectLst>
              </a:rPr>
              <a:t>Maven</a:t>
            </a:r>
          </a:p>
          <a:p>
            <a:endParaRPr lang="en-US" dirty="0"/>
          </a:p>
        </p:txBody>
      </p:sp>
      <p:sp>
        <p:nvSpPr>
          <p:cNvPr id="6" name="Content Placeholder 5"/>
          <p:cNvSpPr>
            <a:spLocks noGrp="1"/>
          </p:cNvSpPr>
          <p:nvPr>
            <p:ph sz="half" idx="2"/>
          </p:nvPr>
        </p:nvSpPr>
        <p:spPr>
          <a:xfrm>
            <a:off x="6998778" y="2286000"/>
            <a:ext cx="3918604" cy="2747818"/>
          </a:xfrm>
          <a:solidFill>
            <a:srgbClr val="00B0F0"/>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txBody>
          <a:bodyPr>
            <a:normAutofit/>
          </a:bodyPr>
          <a:lstStyle/>
          <a:p>
            <a:r>
              <a:rPr lang="en-US" sz="3600" b="1" dirty="0" smtClean="0">
                <a:solidFill>
                  <a:schemeClr val="bg1"/>
                </a:solidFill>
              </a:rPr>
              <a:t>My company has Application</a:t>
            </a:r>
          </a:p>
          <a:p>
            <a:r>
              <a:rPr lang="en-US" sz="3600" b="1" dirty="0" smtClean="0">
                <a:solidFill>
                  <a:schemeClr val="bg1"/>
                </a:solidFill>
              </a:rPr>
              <a:t>If its Web </a:t>
            </a:r>
          </a:p>
          <a:p>
            <a:endParaRPr lang="en-US" b="1" dirty="0">
              <a:solidFill>
                <a:schemeClr val="bg1"/>
              </a:solidFill>
            </a:endParaRPr>
          </a:p>
        </p:txBody>
      </p:sp>
      <p:sp>
        <p:nvSpPr>
          <p:cNvPr id="8" name="Rectangle 7"/>
          <p:cNvSpPr/>
          <p:nvPr/>
        </p:nvSpPr>
        <p:spPr>
          <a:xfrm>
            <a:off x="4852516" y="2286000"/>
            <a:ext cx="1330036" cy="618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SELENIUM</a:t>
            </a:r>
            <a:endParaRPr lang="en-US"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2944917" y="5562661"/>
            <a:ext cx="7360605" cy="954107"/>
          </a:xfrm>
          <a:prstGeom prst="rect">
            <a:avLst/>
          </a:prstGeom>
        </p:spPr>
        <p:txBody>
          <a:bodyPr wrap="none">
            <a:spAutoFit/>
          </a:bodyPr>
          <a:lstStyle/>
          <a:p>
            <a:r>
              <a:rPr lang="en-US" sz="2800" b="1" dirty="0"/>
              <a:t>Selenium can talk or interact with </a:t>
            </a:r>
            <a:r>
              <a:rPr lang="en-US" sz="2800" b="1" dirty="0" smtClean="0"/>
              <a:t>browser</a:t>
            </a:r>
          </a:p>
          <a:p>
            <a:r>
              <a:rPr lang="en-US" sz="2800" b="1" dirty="0" smtClean="0"/>
              <a:t>Selenium can not handle Client application</a:t>
            </a:r>
            <a:endParaRPr lang="en-US" sz="2800" b="1"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9340" y="147576"/>
            <a:ext cx="2705100" cy="1685925"/>
          </a:xfrm>
          <a:prstGeom prst="rect">
            <a:avLst/>
          </a:prstGeom>
        </p:spPr>
      </p:pic>
      <p:sp>
        <p:nvSpPr>
          <p:cNvPr id="13" name="Bent Arrow 12"/>
          <p:cNvSpPr/>
          <p:nvPr/>
        </p:nvSpPr>
        <p:spPr>
          <a:xfrm>
            <a:off x="2013527" y="506815"/>
            <a:ext cx="1533236" cy="1505527"/>
          </a:xfrm>
          <a:prstGeom prst="ben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solidFill>
                <a:schemeClr val="tx1"/>
              </a:solidFill>
            </a:endParaRPr>
          </a:p>
        </p:txBody>
      </p:sp>
      <p:sp>
        <p:nvSpPr>
          <p:cNvPr id="15" name="Bent Arrow 14"/>
          <p:cNvSpPr/>
          <p:nvPr/>
        </p:nvSpPr>
        <p:spPr>
          <a:xfrm flipH="1">
            <a:off x="7546109" y="506814"/>
            <a:ext cx="1494808" cy="1505527"/>
          </a:xfrm>
          <a:prstGeom prst="bentArrow">
            <a:avLst>
              <a:gd name="adj1" fmla="val 25000"/>
              <a:gd name="adj2" fmla="val 25600"/>
              <a:gd name="adj3" fmla="val 25000"/>
              <a:gd name="adj4" fmla="val 4375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solidFill>
                <a:schemeClr val="tx1"/>
              </a:solidFill>
            </a:endParaRPr>
          </a:p>
        </p:txBody>
      </p:sp>
      <p:sp>
        <p:nvSpPr>
          <p:cNvPr id="16" name="Left Arrow 15"/>
          <p:cNvSpPr/>
          <p:nvPr/>
        </p:nvSpPr>
        <p:spPr>
          <a:xfrm>
            <a:off x="4309340" y="2484582"/>
            <a:ext cx="364260" cy="27709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Up Arrow 16"/>
          <p:cNvSpPr/>
          <p:nvPr/>
        </p:nvSpPr>
        <p:spPr>
          <a:xfrm>
            <a:off x="5421745" y="1939636"/>
            <a:ext cx="240145" cy="26785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40637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Selenium Limitation</a:t>
            </a:r>
            <a:endParaRPr lang="en-US" dirty="0"/>
          </a:p>
        </p:txBody>
      </p:sp>
      <p:sp>
        <p:nvSpPr>
          <p:cNvPr id="6" name="Content Placeholder 5"/>
          <p:cNvSpPr>
            <a:spLocks noGrp="1"/>
          </p:cNvSpPr>
          <p:nvPr>
            <p:ph idx="1"/>
          </p:nvPr>
        </p:nvSpPr>
        <p:spPr/>
        <p:txBody>
          <a:bodyPr>
            <a:normAutofit/>
          </a:bodyPr>
          <a:lstStyle/>
          <a:p>
            <a:r>
              <a:rPr lang="en-US" sz="2400" b="1" dirty="0" smtClean="0">
                <a:solidFill>
                  <a:schemeClr val="tx1"/>
                </a:solidFill>
              </a:rPr>
              <a:t>Can not handle client or desktop application  </a:t>
            </a:r>
            <a:r>
              <a:rPr lang="en-US" sz="2400" b="1" dirty="0" smtClean="0">
                <a:solidFill>
                  <a:srgbClr val="00B050"/>
                </a:solidFill>
              </a:rPr>
              <a:t>(App not open by browser)</a:t>
            </a:r>
            <a:endParaRPr lang="en-US" sz="2400" b="1" dirty="0">
              <a:solidFill>
                <a:srgbClr val="00B050"/>
              </a:solidFill>
            </a:endParaRPr>
          </a:p>
          <a:p>
            <a:r>
              <a:rPr lang="en-US" sz="2400" b="1" dirty="0" smtClean="0">
                <a:solidFill>
                  <a:schemeClr val="tx1"/>
                </a:solidFill>
              </a:rPr>
              <a:t>Can not generate report after test execution</a:t>
            </a:r>
          </a:p>
          <a:p>
            <a:pPr lvl="1"/>
            <a:r>
              <a:rPr lang="en-US" sz="2400" b="1" dirty="0" smtClean="0">
                <a:solidFill>
                  <a:srgbClr val="00B0F0"/>
                </a:solidFill>
              </a:rPr>
              <a:t>How to generate report ??</a:t>
            </a:r>
          </a:p>
          <a:p>
            <a:pPr lvl="2"/>
            <a:r>
              <a:rPr lang="en-US" sz="2400" b="1" dirty="0" smtClean="0">
                <a:solidFill>
                  <a:srgbClr val="00B0F0"/>
                </a:solidFill>
              </a:rPr>
              <a:t>TestNG Report</a:t>
            </a:r>
          </a:p>
          <a:p>
            <a:pPr lvl="2"/>
            <a:r>
              <a:rPr lang="en-US" sz="2400" b="1" dirty="0" smtClean="0">
                <a:solidFill>
                  <a:srgbClr val="00B0F0"/>
                </a:solidFill>
              </a:rPr>
              <a:t>Cucumber report</a:t>
            </a:r>
          </a:p>
          <a:p>
            <a:pPr lvl="2"/>
            <a:r>
              <a:rPr lang="en-US" sz="2400" b="1" dirty="0" smtClean="0">
                <a:solidFill>
                  <a:srgbClr val="00B0F0"/>
                </a:solidFill>
              </a:rPr>
              <a:t>3</a:t>
            </a:r>
            <a:r>
              <a:rPr lang="en-US" sz="2400" b="1" baseline="30000" dirty="0" smtClean="0">
                <a:solidFill>
                  <a:srgbClr val="00B0F0"/>
                </a:solidFill>
              </a:rPr>
              <a:t>rd</a:t>
            </a:r>
            <a:r>
              <a:rPr lang="en-US" sz="2400" b="1" dirty="0" smtClean="0">
                <a:solidFill>
                  <a:srgbClr val="00B0F0"/>
                </a:solidFill>
              </a:rPr>
              <a:t> party API – Extend Report, ReportNG, Surefire….</a:t>
            </a:r>
            <a:r>
              <a:rPr lang="en-US" sz="2400" b="1" dirty="0" err="1" smtClean="0">
                <a:solidFill>
                  <a:srgbClr val="00B0F0"/>
                </a:solidFill>
              </a:rPr>
              <a:t>etc</a:t>
            </a:r>
            <a:endParaRPr lang="en-US" sz="2400" b="1" dirty="0">
              <a:solidFill>
                <a:srgbClr val="00B0F0"/>
              </a:solidFill>
            </a:endParaRPr>
          </a:p>
        </p:txBody>
      </p:sp>
    </p:spTree>
    <p:extLst>
      <p:ext uri="{BB962C8B-B14F-4D97-AF65-F5344CB8AC3E}">
        <p14:creationId xmlns:p14="http://schemas.microsoft.com/office/powerpoint/2010/main" val="28750248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364509" y="2609272"/>
            <a:ext cx="6391565" cy="1029855"/>
          </a:xfrm>
        </p:spPr>
        <p:txBody>
          <a:bodyPr>
            <a:normAutofit/>
          </a:bodyPr>
          <a:lstStyle/>
          <a:p>
            <a:r>
              <a:rPr lang="en-US" sz="4400" dirty="0" smtClean="0">
                <a:solidFill>
                  <a:srgbClr val="FF0000"/>
                </a:solidFill>
              </a:rPr>
              <a:t>HANDS ON LOCATOR</a:t>
            </a:r>
            <a:endParaRPr lang="en-US" sz="4400" dirty="0">
              <a:solidFill>
                <a:srgbClr val="FF0000"/>
              </a:solidFill>
            </a:endParaRPr>
          </a:p>
        </p:txBody>
      </p:sp>
    </p:spTree>
    <p:extLst>
      <p:ext uri="{BB962C8B-B14F-4D97-AF65-F5344CB8AC3E}">
        <p14:creationId xmlns:p14="http://schemas.microsoft.com/office/powerpoint/2010/main" val="42560401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Sarower Ahmmed</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4740" y="1597151"/>
            <a:ext cx="2090304" cy="1175004"/>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9929" y="2930940"/>
            <a:ext cx="2419926" cy="1864340"/>
          </a:xfrm>
          <a:prstGeom prst="rect">
            <a:avLst/>
          </a:prstGeom>
        </p:spPr>
      </p:pic>
    </p:spTree>
    <p:extLst>
      <p:ext uri="{BB962C8B-B14F-4D97-AF65-F5344CB8AC3E}">
        <p14:creationId xmlns:p14="http://schemas.microsoft.com/office/powerpoint/2010/main" val="14354877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project Structure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29675067"/>
              </p:ext>
            </p:extLst>
          </p:nvPr>
        </p:nvGraphicFramePr>
        <p:xfrm>
          <a:off x="927678" y="2267527"/>
          <a:ext cx="5547014"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3281206224"/>
              </p:ext>
            </p:extLst>
          </p:nvPr>
        </p:nvGraphicFramePr>
        <p:xfrm>
          <a:off x="5882986" y="2267527"/>
          <a:ext cx="5547014" cy="35941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TextBox 5"/>
          <p:cNvSpPr txBox="1"/>
          <p:nvPr/>
        </p:nvSpPr>
        <p:spPr>
          <a:xfrm>
            <a:off x="9855200" y="3805382"/>
            <a:ext cx="2092036" cy="369332"/>
          </a:xfrm>
          <a:prstGeom prst="rect">
            <a:avLst/>
          </a:prstGeom>
          <a:noFill/>
          <a:ln>
            <a:solidFill>
              <a:schemeClr val="accent4">
                <a:lumMod val="75000"/>
              </a:schemeClr>
            </a:solidFill>
          </a:ln>
        </p:spPr>
        <p:txBody>
          <a:bodyPr wrap="square" rtlCol="0">
            <a:spAutoFit/>
          </a:bodyPr>
          <a:lstStyle/>
          <a:p>
            <a:r>
              <a:rPr lang="en-US" dirty="0" smtClean="0"/>
              <a:t>Behavior of object</a:t>
            </a:r>
            <a:endParaRPr lang="en-US" dirty="0"/>
          </a:p>
        </p:txBody>
      </p:sp>
    </p:spTree>
    <p:extLst>
      <p:ext uri="{BB962C8B-B14F-4D97-AF65-F5344CB8AC3E}">
        <p14:creationId xmlns:p14="http://schemas.microsoft.com/office/powerpoint/2010/main" val="32052481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781397"/>
          </a:xfrm>
        </p:spPr>
        <p:txBody>
          <a:bodyPr>
            <a:normAutofit fontScale="90000"/>
          </a:bodyPr>
          <a:lstStyle/>
          <a:p>
            <a:r>
              <a:rPr lang="en-US" dirty="0" smtClean="0"/>
              <a:t>ECLIPSE JAVA project</a:t>
            </a:r>
            <a:endParaRPr lang="en-US" dirty="0"/>
          </a:p>
        </p:txBody>
      </p:sp>
      <p:pic>
        <p:nvPicPr>
          <p:cNvPr id="4" name="Content Placeholder 3"/>
          <p:cNvPicPr>
            <a:picLocks noGrp="1" noChangeAspect="1"/>
          </p:cNvPicPr>
          <p:nvPr>
            <p:ph idx="1"/>
          </p:nvPr>
        </p:nvPicPr>
        <p:blipFill>
          <a:blip r:embed="rId2"/>
          <a:stretch>
            <a:fillRect/>
          </a:stretch>
        </p:blipFill>
        <p:spPr>
          <a:xfrm>
            <a:off x="1598757" y="1339273"/>
            <a:ext cx="5343916" cy="5218545"/>
          </a:xfrm>
          <a:prstGeom prst="rect">
            <a:avLst/>
          </a:prstGeom>
        </p:spPr>
      </p:pic>
      <p:sp>
        <p:nvSpPr>
          <p:cNvPr id="5" name="TextBox 4"/>
          <p:cNvSpPr txBox="1"/>
          <p:nvPr/>
        </p:nvSpPr>
        <p:spPr>
          <a:xfrm>
            <a:off x="8506691" y="1339273"/>
            <a:ext cx="1902691" cy="369332"/>
          </a:xfrm>
          <a:prstGeom prst="rect">
            <a:avLst/>
          </a:prstGeom>
          <a:solidFill>
            <a:srgbClr val="00B0F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dirty="0" smtClean="0"/>
              <a:t>Project Name</a:t>
            </a:r>
            <a:endParaRPr lang="en-US" dirty="0"/>
          </a:p>
        </p:txBody>
      </p:sp>
      <p:cxnSp>
        <p:nvCxnSpPr>
          <p:cNvPr id="7" name="Straight Arrow Connector 6"/>
          <p:cNvCxnSpPr/>
          <p:nvPr/>
        </p:nvCxnSpPr>
        <p:spPr>
          <a:xfrm flipH="1">
            <a:off x="5264727" y="1524000"/>
            <a:ext cx="3140364" cy="27709"/>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 name="Right Brace 7"/>
          <p:cNvSpPr/>
          <p:nvPr/>
        </p:nvSpPr>
        <p:spPr>
          <a:xfrm>
            <a:off x="5532582" y="2004291"/>
            <a:ext cx="471054" cy="131156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8590593" y="2258061"/>
            <a:ext cx="3089563" cy="646331"/>
          </a:xfrm>
          <a:prstGeom prst="rect">
            <a:avLst/>
          </a:prstGeom>
          <a:solidFill>
            <a:srgbClr val="00B0F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dirty="0" smtClean="0"/>
              <a:t>Maven Project Folder /Folder Structure of Maven</a:t>
            </a:r>
            <a:endParaRPr lang="en-US" dirty="0"/>
          </a:p>
        </p:txBody>
      </p:sp>
      <p:cxnSp>
        <p:nvCxnSpPr>
          <p:cNvPr id="10" name="Straight Arrow Connector 9"/>
          <p:cNvCxnSpPr/>
          <p:nvPr/>
        </p:nvCxnSpPr>
        <p:spPr>
          <a:xfrm flipH="1">
            <a:off x="6189138" y="2660073"/>
            <a:ext cx="2215953"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5264727" y="3666836"/>
            <a:ext cx="3140364" cy="27709"/>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575964" y="3454217"/>
            <a:ext cx="2378363" cy="369332"/>
          </a:xfrm>
          <a:prstGeom prst="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b="1" dirty="0" smtClean="0"/>
              <a:t>Library / JAR file</a:t>
            </a:r>
            <a:endParaRPr lang="en-US" b="1" dirty="0"/>
          </a:p>
        </p:txBody>
      </p:sp>
      <p:sp>
        <p:nvSpPr>
          <p:cNvPr id="17" name="TextBox 16"/>
          <p:cNvSpPr txBox="1"/>
          <p:nvPr/>
        </p:nvSpPr>
        <p:spPr>
          <a:xfrm>
            <a:off x="8575963" y="3999040"/>
            <a:ext cx="2729346" cy="369332"/>
          </a:xfrm>
          <a:prstGeom prst="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b="1" dirty="0" smtClean="0"/>
              <a:t>Additional Library File</a:t>
            </a:r>
            <a:endParaRPr lang="en-US" b="1" dirty="0"/>
          </a:p>
        </p:txBody>
      </p:sp>
      <p:cxnSp>
        <p:nvCxnSpPr>
          <p:cNvPr id="18" name="Straight Arrow Connector 17"/>
          <p:cNvCxnSpPr/>
          <p:nvPr/>
        </p:nvCxnSpPr>
        <p:spPr>
          <a:xfrm flipH="1">
            <a:off x="5264727" y="4169851"/>
            <a:ext cx="3140364" cy="27709"/>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575963" y="4543495"/>
            <a:ext cx="2378363" cy="369332"/>
          </a:xfrm>
          <a:prstGeom prst="rect">
            <a:avLst/>
          </a:prstGeom>
          <a:solidFill>
            <a:schemeClr val="accent4">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dirty="0" smtClean="0"/>
              <a:t>Java JDK-JRE File</a:t>
            </a:r>
            <a:endParaRPr lang="en-US" dirty="0"/>
          </a:p>
        </p:txBody>
      </p:sp>
      <p:cxnSp>
        <p:nvCxnSpPr>
          <p:cNvPr id="21" name="Straight Arrow Connector 20"/>
          <p:cNvCxnSpPr/>
          <p:nvPr/>
        </p:nvCxnSpPr>
        <p:spPr>
          <a:xfrm flipH="1" flipV="1">
            <a:off x="5606473" y="4701308"/>
            <a:ext cx="2798618" cy="26853"/>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575962" y="5087949"/>
            <a:ext cx="2378363" cy="369332"/>
          </a:xfrm>
          <a:prstGeom prst="rect">
            <a:avLst/>
          </a:prstGeom>
          <a:solidFill>
            <a:schemeClr val="tx2">
              <a:lumMod val="25000"/>
              <a:lumOff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dirty="0" smtClean="0"/>
              <a:t>Browser Driver</a:t>
            </a:r>
            <a:endParaRPr lang="en-US" dirty="0"/>
          </a:p>
        </p:txBody>
      </p:sp>
      <p:cxnSp>
        <p:nvCxnSpPr>
          <p:cNvPr id="25" name="Straight Arrow Connector 24"/>
          <p:cNvCxnSpPr/>
          <p:nvPr/>
        </p:nvCxnSpPr>
        <p:spPr>
          <a:xfrm flipH="1" flipV="1">
            <a:off x="3408219" y="5098962"/>
            <a:ext cx="4996872" cy="132947"/>
          </a:xfrm>
          <a:prstGeom prst="straightConnector1">
            <a:avLst/>
          </a:prstGeom>
          <a:ln w="762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30" idx="1"/>
          </p:cNvCxnSpPr>
          <p:nvPr/>
        </p:nvCxnSpPr>
        <p:spPr>
          <a:xfrm flipH="1" flipV="1">
            <a:off x="3526755" y="5588551"/>
            <a:ext cx="5049207" cy="198091"/>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575962" y="5601976"/>
            <a:ext cx="2854038" cy="369332"/>
          </a:xfrm>
          <a:prstGeom prst="rect">
            <a:avLst/>
          </a:prstGeom>
          <a:solidFill>
            <a:schemeClr val="accent4">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dirty="0" smtClean="0"/>
              <a:t>Simple Java Project Folder</a:t>
            </a:r>
            <a:endParaRPr lang="en-US" dirty="0"/>
          </a:p>
        </p:txBody>
      </p:sp>
      <p:sp>
        <p:nvSpPr>
          <p:cNvPr id="33" name="TextBox 32"/>
          <p:cNvSpPr txBox="1"/>
          <p:nvPr/>
        </p:nvSpPr>
        <p:spPr>
          <a:xfrm>
            <a:off x="8575962" y="6228579"/>
            <a:ext cx="2729347" cy="369332"/>
          </a:xfrm>
          <a:prstGeom prst="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b="1" dirty="0" smtClean="0"/>
              <a:t>All Reports and Logs</a:t>
            </a:r>
            <a:endParaRPr lang="en-US" b="1" dirty="0"/>
          </a:p>
        </p:txBody>
      </p:sp>
      <p:cxnSp>
        <p:nvCxnSpPr>
          <p:cNvPr id="34" name="Straight Arrow Connector 33"/>
          <p:cNvCxnSpPr/>
          <p:nvPr/>
        </p:nvCxnSpPr>
        <p:spPr>
          <a:xfrm flipH="1" flipV="1">
            <a:off x="4599709" y="6207327"/>
            <a:ext cx="3976255" cy="161267"/>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6" name="Right Brace 35"/>
          <p:cNvSpPr/>
          <p:nvPr/>
        </p:nvSpPr>
        <p:spPr>
          <a:xfrm>
            <a:off x="4036291" y="5786642"/>
            <a:ext cx="563418" cy="77117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3747555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055" y="382385"/>
            <a:ext cx="10917381" cy="1012306"/>
          </a:xfrm>
        </p:spPr>
        <p:txBody>
          <a:bodyPr>
            <a:normAutofit fontScale="90000"/>
          </a:bodyPr>
          <a:lstStyle/>
          <a:p>
            <a:r>
              <a:rPr lang="en-US" dirty="0" smtClean="0"/>
              <a:t>Why maven project has 4 folders ??</a:t>
            </a:r>
            <a:endParaRPr lang="en-US" dirty="0"/>
          </a:p>
        </p:txBody>
      </p:sp>
      <p:pic>
        <p:nvPicPr>
          <p:cNvPr id="4" name="Content Placeholder 3"/>
          <p:cNvPicPr>
            <a:picLocks noGrp="1" noChangeAspect="1"/>
          </p:cNvPicPr>
          <p:nvPr>
            <p:ph idx="1"/>
          </p:nvPr>
        </p:nvPicPr>
        <p:blipFill>
          <a:blip r:embed="rId2"/>
          <a:stretch>
            <a:fillRect/>
          </a:stretch>
        </p:blipFill>
        <p:spPr>
          <a:xfrm>
            <a:off x="1054849" y="2225963"/>
            <a:ext cx="5860706" cy="3215406"/>
          </a:xfrm>
          <a:prstGeom prst="rect">
            <a:avLst/>
          </a:prstGeom>
          <a:ln w="228600" cap="sq" cmpd="thickThin">
            <a:solidFill>
              <a:srgbClr val="000000"/>
            </a:solidFill>
            <a:prstDash val="solid"/>
            <a:miter lim="800000"/>
          </a:ln>
          <a:effectLst>
            <a:innerShdw blurRad="76200">
              <a:srgbClr val="000000"/>
            </a:innerShdw>
          </a:effectLst>
        </p:spPr>
      </p:pic>
      <p:sp>
        <p:nvSpPr>
          <p:cNvPr id="5" name="TextBox 4"/>
          <p:cNvSpPr txBox="1"/>
          <p:nvPr/>
        </p:nvSpPr>
        <p:spPr>
          <a:xfrm>
            <a:off x="8590593" y="2258061"/>
            <a:ext cx="3089563" cy="646331"/>
          </a:xfrm>
          <a:prstGeom prst="rect">
            <a:avLst/>
          </a:prstGeom>
          <a:solidFill>
            <a:srgbClr val="00B0F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b="1" dirty="0" smtClean="0">
                <a:solidFill>
                  <a:schemeClr val="bg1"/>
                </a:solidFill>
              </a:rPr>
              <a:t>All Java supporting code here</a:t>
            </a:r>
            <a:endParaRPr lang="en-US" b="1" dirty="0">
              <a:solidFill>
                <a:schemeClr val="bg1"/>
              </a:solidFill>
            </a:endParaRPr>
          </a:p>
        </p:txBody>
      </p:sp>
      <p:sp>
        <p:nvSpPr>
          <p:cNvPr id="6" name="TextBox 5"/>
          <p:cNvSpPr txBox="1"/>
          <p:nvPr/>
        </p:nvSpPr>
        <p:spPr>
          <a:xfrm>
            <a:off x="8590593" y="3029298"/>
            <a:ext cx="3089563" cy="646331"/>
          </a:xfrm>
          <a:prstGeom prst="rect">
            <a:avLst/>
          </a:prstGeom>
          <a:solidFill>
            <a:srgbClr val="00B0F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b="1" dirty="0" smtClean="0">
                <a:solidFill>
                  <a:schemeClr val="bg1"/>
                </a:solidFill>
              </a:rPr>
              <a:t>All Application related file here</a:t>
            </a:r>
            <a:endParaRPr lang="en-US" b="1" dirty="0">
              <a:solidFill>
                <a:schemeClr val="bg1"/>
              </a:solidFill>
            </a:endParaRPr>
          </a:p>
        </p:txBody>
      </p:sp>
      <p:sp>
        <p:nvSpPr>
          <p:cNvPr id="7" name="TextBox 6"/>
          <p:cNvSpPr txBox="1"/>
          <p:nvPr/>
        </p:nvSpPr>
        <p:spPr>
          <a:xfrm>
            <a:off x="8521320" y="4012802"/>
            <a:ext cx="3089563" cy="369332"/>
          </a:xfrm>
          <a:prstGeom prst="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b="1" dirty="0" smtClean="0">
                <a:solidFill>
                  <a:schemeClr val="bg1"/>
                </a:solidFill>
              </a:rPr>
              <a:t>All test cases here</a:t>
            </a:r>
            <a:endParaRPr lang="en-US" b="1" dirty="0">
              <a:solidFill>
                <a:schemeClr val="bg1"/>
              </a:solidFill>
            </a:endParaRPr>
          </a:p>
        </p:txBody>
      </p:sp>
      <p:sp>
        <p:nvSpPr>
          <p:cNvPr id="8" name="TextBox 7"/>
          <p:cNvSpPr txBox="1"/>
          <p:nvPr/>
        </p:nvSpPr>
        <p:spPr>
          <a:xfrm>
            <a:off x="8590592" y="4968705"/>
            <a:ext cx="3089563" cy="923330"/>
          </a:xfrm>
          <a:prstGeom prst="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b="1" dirty="0" smtClean="0">
                <a:solidFill>
                  <a:schemeClr val="bg1"/>
                </a:solidFill>
              </a:rPr>
              <a:t>Test data &amp; test supporting fie + Cucumber feature file here</a:t>
            </a:r>
            <a:endParaRPr lang="en-US" b="1" dirty="0">
              <a:solidFill>
                <a:schemeClr val="bg1"/>
              </a:solidFill>
            </a:endParaRPr>
          </a:p>
        </p:txBody>
      </p:sp>
      <p:cxnSp>
        <p:nvCxnSpPr>
          <p:cNvPr id="10" name="Straight Arrow Connector 9"/>
          <p:cNvCxnSpPr/>
          <p:nvPr/>
        </p:nvCxnSpPr>
        <p:spPr>
          <a:xfrm flipH="1">
            <a:off x="4932218" y="2438400"/>
            <a:ext cx="3491346" cy="59089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1" name="Straight Arrow Connector 10"/>
          <p:cNvCxnSpPr/>
          <p:nvPr/>
        </p:nvCxnSpPr>
        <p:spPr>
          <a:xfrm flipH="1">
            <a:off x="5791200" y="3223437"/>
            <a:ext cx="2870028" cy="44766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3" name="Straight Arrow Connector 12"/>
          <p:cNvCxnSpPr/>
          <p:nvPr/>
        </p:nvCxnSpPr>
        <p:spPr>
          <a:xfrm flipH="1">
            <a:off x="4682836" y="4197468"/>
            <a:ext cx="3838484" cy="18466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5" name="Straight Arrow Connector 14"/>
          <p:cNvCxnSpPr>
            <a:stCxn id="8" idx="1"/>
          </p:cNvCxnSpPr>
          <p:nvPr/>
        </p:nvCxnSpPr>
        <p:spPr>
          <a:xfrm flipH="1" flipV="1">
            <a:off x="5606474" y="5070765"/>
            <a:ext cx="2984118" cy="359605"/>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8" name="TextBox 17"/>
          <p:cNvSpPr txBox="1"/>
          <p:nvPr/>
        </p:nvSpPr>
        <p:spPr>
          <a:xfrm>
            <a:off x="8590593" y="2299165"/>
            <a:ext cx="3089563" cy="646331"/>
          </a:xfrm>
          <a:prstGeom prst="rect">
            <a:avLst/>
          </a:prstGeom>
          <a:solidFill>
            <a:srgbClr val="00B0F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b="1" dirty="0" smtClean="0">
                <a:solidFill>
                  <a:schemeClr val="bg1"/>
                </a:solidFill>
              </a:rPr>
              <a:t>All Java supporting code here</a:t>
            </a:r>
            <a:endParaRPr lang="en-US" b="1" dirty="0">
              <a:solidFill>
                <a:schemeClr val="bg1"/>
              </a:solidFill>
            </a:endParaRPr>
          </a:p>
        </p:txBody>
      </p:sp>
      <p:sp>
        <p:nvSpPr>
          <p:cNvPr id="19" name="TextBox 18"/>
          <p:cNvSpPr txBox="1"/>
          <p:nvPr/>
        </p:nvSpPr>
        <p:spPr>
          <a:xfrm>
            <a:off x="8590593" y="3070402"/>
            <a:ext cx="3089563" cy="646331"/>
          </a:xfrm>
          <a:prstGeom prst="rect">
            <a:avLst/>
          </a:prstGeom>
          <a:solidFill>
            <a:srgbClr val="00B0F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b="1" dirty="0" smtClean="0">
                <a:solidFill>
                  <a:schemeClr val="bg1"/>
                </a:solidFill>
              </a:rPr>
              <a:t>All Application related file here</a:t>
            </a:r>
            <a:endParaRPr lang="en-US" b="1" dirty="0">
              <a:solidFill>
                <a:schemeClr val="bg1"/>
              </a:solidFill>
            </a:endParaRPr>
          </a:p>
        </p:txBody>
      </p:sp>
      <p:sp>
        <p:nvSpPr>
          <p:cNvPr id="20" name="TextBox 19"/>
          <p:cNvSpPr txBox="1"/>
          <p:nvPr/>
        </p:nvSpPr>
        <p:spPr>
          <a:xfrm>
            <a:off x="8521320" y="4053906"/>
            <a:ext cx="3089563" cy="369332"/>
          </a:xfrm>
          <a:prstGeom prst="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b="1" dirty="0" smtClean="0">
                <a:solidFill>
                  <a:schemeClr val="bg1"/>
                </a:solidFill>
              </a:rPr>
              <a:t>All test cases here</a:t>
            </a:r>
            <a:endParaRPr lang="en-US" b="1" dirty="0">
              <a:solidFill>
                <a:schemeClr val="bg1"/>
              </a:solidFill>
            </a:endParaRPr>
          </a:p>
        </p:txBody>
      </p:sp>
    </p:spTree>
    <p:extLst>
      <p:ext uri="{BB962C8B-B14F-4D97-AF65-F5344CB8AC3E}">
        <p14:creationId xmlns:p14="http://schemas.microsoft.com/office/powerpoint/2010/main" val="34945919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Automate?</a:t>
            </a:r>
            <a:endParaRPr lang="en-US" dirty="0"/>
          </a:p>
        </p:txBody>
      </p:sp>
      <p:sp>
        <p:nvSpPr>
          <p:cNvPr id="3" name="Content Placeholder 2"/>
          <p:cNvSpPr>
            <a:spLocks noGrp="1"/>
          </p:cNvSpPr>
          <p:nvPr>
            <p:ph idx="1"/>
          </p:nvPr>
        </p:nvSpPr>
        <p:spPr>
          <a:xfrm>
            <a:off x="1413165" y="1505527"/>
            <a:ext cx="10355762" cy="3651504"/>
          </a:xfrm>
        </p:spPr>
        <p:txBody>
          <a:bodyPr>
            <a:normAutofit/>
          </a:bodyPr>
          <a:lstStyle/>
          <a:p>
            <a:r>
              <a:rPr lang="en-US" sz="2800" dirty="0" smtClean="0"/>
              <a:t>Front end/Browser end- like GUI/UI testing</a:t>
            </a:r>
          </a:p>
          <a:p>
            <a:r>
              <a:rPr lang="en-US" sz="2800" dirty="0" smtClean="0"/>
              <a:t>Some backend/Database Automation Testing </a:t>
            </a:r>
          </a:p>
          <a:p>
            <a:r>
              <a:rPr lang="en-US" sz="2800" dirty="0" smtClean="0"/>
              <a:t>Web service (SOAP &amp; REST)</a:t>
            </a:r>
          </a:p>
          <a:p>
            <a:r>
              <a:rPr lang="en-US" sz="2800" dirty="0" smtClean="0"/>
              <a:t>API testing- Rest API testing</a:t>
            </a:r>
          </a:p>
          <a:p>
            <a:r>
              <a:rPr lang="en-US" sz="2800" dirty="0" smtClean="0"/>
              <a:t>Mobile Automation Testing</a:t>
            </a:r>
          </a:p>
          <a:p>
            <a:r>
              <a:rPr lang="en-US" sz="2800" dirty="0" smtClean="0"/>
              <a:t>100% automation is irreverent</a:t>
            </a:r>
          </a:p>
        </p:txBody>
      </p:sp>
    </p:spTree>
    <p:extLst>
      <p:ext uri="{BB962C8B-B14F-4D97-AF65-F5344CB8AC3E}">
        <p14:creationId xmlns:p14="http://schemas.microsoft.com/office/powerpoint/2010/main" val="26140379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Inside folder</a:t>
            </a:r>
            <a:endParaRPr lang="en-US" dirty="0"/>
          </a:p>
        </p:txBody>
      </p:sp>
      <p:pic>
        <p:nvPicPr>
          <p:cNvPr id="4" name="Content Placeholder 3"/>
          <p:cNvPicPr>
            <a:picLocks noGrp="1" noChangeAspect="1"/>
          </p:cNvPicPr>
          <p:nvPr>
            <p:ph idx="1"/>
          </p:nvPr>
        </p:nvPicPr>
        <p:blipFill>
          <a:blip r:embed="rId2"/>
          <a:stretch>
            <a:fillRect/>
          </a:stretch>
        </p:blipFill>
        <p:spPr>
          <a:xfrm>
            <a:off x="1059110" y="1634836"/>
            <a:ext cx="5156963" cy="4535055"/>
          </a:xfrm>
          <a:prstGeom prst="rect">
            <a:avLst/>
          </a:prstGeom>
        </p:spPr>
      </p:pic>
      <p:sp>
        <p:nvSpPr>
          <p:cNvPr id="5" name="TextBox 4"/>
          <p:cNvSpPr txBox="1"/>
          <p:nvPr/>
        </p:nvSpPr>
        <p:spPr>
          <a:xfrm>
            <a:off x="8590593" y="4968704"/>
            <a:ext cx="1329264" cy="369332"/>
          </a:xfrm>
          <a:prstGeom prst="rect">
            <a:avLst/>
          </a:prstGeom>
          <a:solidFill>
            <a:srgbClr val="C0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b="1" dirty="0" smtClean="0">
                <a:solidFill>
                  <a:schemeClr val="bg1"/>
                </a:solidFill>
              </a:rPr>
              <a:t>Method</a:t>
            </a:r>
            <a:endParaRPr lang="en-US" b="1" dirty="0">
              <a:solidFill>
                <a:schemeClr val="bg1"/>
              </a:solidFill>
            </a:endParaRPr>
          </a:p>
        </p:txBody>
      </p:sp>
      <p:cxnSp>
        <p:nvCxnSpPr>
          <p:cNvPr id="6" name="Straight Arrow Connector 5"/>
          <p:cNvCxnSpPr/>
          <p:nvPr/>
        </p:nvCxnSpPr>
        <p:spPr>
          <a:xfrm flipH="1">
            <a:off x="5606474" y="2438400"/>
            <a:ext cx="2817090" cy="4551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7" name="Straight Arrow Connector 6"/>
          <p:cNvCxnSpPr>
            <a:stCxn id="11" idx="1"/>
          </p:cNvCxnSpPr>
          <p:nvPr/>
        </p:nvCxnSpPr>
        <p:spPr>
          <a:xfrm flipH="1" flipV="1">
            <a:off x="4544293" y="3005672"/>
            <a:ext cx="4046300" cy="24939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8" name="Straight Arrow Connector 7"/>
          <p:cNvCxnSpPr/>
          <p:nvPr/>
        </p:nvCxnSpPr>
        <p:spPr>
          <a:xfrm flipH="1" flipV="1">
            <a:off x="4414982" y="3439734"/>
            <a:ext cx="4106338" cy="757734"/>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9" name="Straight Arrow Connector 8"/>
          <p:cNvCxnSpPr/>
          <p:nvPr/>
        </p:nvCxnSpPr>
        <p:spPr>
          <a:xfrm flipH="1" flipV="1">
            <a:off x="4802909" y="3980901"/>
            <a:ext cx="3718411" cy="116147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0" name="TextBox 9"/>
          <p:cNvSpPr txBox="1"/>
          <p:nvPr/>
        </p:nvSpPr>
        <p:spPr>
          <a:xfrm>
            <a:off x="8590594" y="2299165"/>
            <a:ext cx="1329262" cy="369332"/>
          </a:xfrm>
          <a:prstGeom prst="rect">
            <a:avLst/>
          </a:prstGeom>
          <a:solidFill>
            <a:srgbClr val="00B0F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b="1" dirty="0" smtClean="0">
                <a:solidFill>
                  <a:schemeClr val="bg1"/>
                </a:solidFill>
              </a:rPr>
              <a:t>Package</a:t>
            </a:r>
            <a:endParaRPr lang="en-US" b="1" dirty="0">
              <a:solidFill>
                <a:schemeClr val="bg1"/>
              </a:solidFill>
            </a:endParaRPr>
          </a:p>
        </p:txBody>
      </p:sp>
      <p:sp>
        <p:nvSpPr>
          <p:cNvPr id="11" name="TextBox 10"/>
          <p:cNvSpPr txBox="1"/>
          <p:nvPr/>
        </p:nvSpPr>
        <p:spPr>
          <a:xfrm>
            <a:off x="8590593" y="3070402"/>
            <a:ext cx="3089563" cy="369332"/>
          </a:xfrm>
          <a:prstGeom prst="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b="1" dirty="0" smtClean="0">
                <a:solidFill>
                  <a:schemeClr val="bg1"/>
                </a:solidFill>
              </a:rPr>
              <a:t>.java file /class code</a:t>
            </a:r>
            <a:endParaRPr lang="en-US" b="1" dirty="0">
              <a:solidFill>
                <a:schemeClr val="bg1"/>
              </a:solidFill>
            </a:endParaRPr>
          </a:p>
        </p:txBody>
      </p:sp>
      <p:sp>
        <p:nvSpPr>
          <p:cNvPr id="12" name="TextBox 11"/>
          <p:cNvSpPr txBox="1"/>
          <p:nvPr/>
        </p:nvSpPr>
        <p:spPr>
          <a:xfrm>
            <a:off x="8521320" y="4053906"/>
            <a:ext cx="3089563" cy="369332"/>
          </a:xfrm>
          <a:prstGeom prst="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b="1" dirty="0" smtClean="0">
                <a:solidFill>
                  <a:schemeClr val="bg1"/>
                </a:solidFill>
              </a:rPr>
              <a:t>.class file/ after compiler</a:t>
            </a:r>
            <a:endParaRPr lang="en-US" b="1" dirty="0">
              <a:solidFill>
                <a:schemeClr val="bg1"/>
              </a:solidFill>
            </a:endParaRPr>
          </a:p>
        </p:txBody>
      </p:sp>
      <p:sp>
        <p:nvSpPr>
          <p:cNvPr id="18" name="TextBox 17"/>
          <p:cNvSpPr txBox="1"/>
          <p:nvPr/>
        </p:nvSpPr>
        <p:spPr>
          <a:xfrm>
            <a:off x="8590592" y="5807519"/>
            <a:ext cx="1329264" cy="369332"/>
          </a:xfrm>
          <a:prstGeom prst="rect">
            <a:avLst/>
          </a:prstGeom>
          <a:solidFill>
            <a:srgbClr val="C0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b="1" dirty="0" err="1" smtClean="0">
                <a:solidFill>
                  <a:schemeClr val="bg1"/>
                </a:solidFill>
              </a:rPr>
              <a:t>VAriable</a:t>
            </a:r>
            <a:endParaRPr lang="en-US" b="1" dirty="0">
              <a:solidFill>
                <a:schemeClr val="bg1"/>
              </a:solidFill>
            </a:endParaRPr>
          </a:p>
        </p:txBody>
      </p:sp>
      <p:cxnSp>
        <p:nvCxnSpPr>
          <p:cNvPr id="19" name="Straight Arrow Connector 18"/>
          <p:cNvCxnSpPr/>
          <p:nvPr/>
        </p:nvCxnSpPr>
        <p:spPr>
          <a:xfrm flipH="1" flipV="1">
            <a:off x="3232727" y="5449919"/>
            <a:ext cx="5323229" cy="63547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0796618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a:t>
            </a:r>
            <a:br>
              <a:rPr lang="en-US" dirty="0"/>
            </a:br>
            <a:endParaRPr lang="en-US" dirty="0"/>
          </a:p>
        </p:txBody>
      </p:sp>
      <p:sp>
        <p:nvSpPr>
          <p:cNvPr id="3" name="Content Placeholder 2"/>
          <p:cNvSpPr>
            <a:spLocks noGrp="1"/>
          </p:cNvSpPr>
          <p:nvPr>
            <p:ph idx="1"/>
          </p:nvPr>
        </p:nvSpPr>
        <p:spPr>
          <a:xfrm>
            <a:off x="1251678" y="1754909"/>
            <a:ext cx="10178322" cy="4124683"/>
          </a:xfrm>
        </p:spPr>
        <p:txBody>
          <a:bodyPr/>
          <a:lstStyle/>
          <a:p>
            <a:r>
              <a:rPr lang="en-US" dirty="0" smtClean="0"/>
              <a:t>Any </a:t>
            </a:r>
            <a:r>
              <a:rPr lang="en-US" dirty="0"/>
              <a:t>entity that has state and behavior is known as an object. For example: chair, pen, table, keyboard, bike etc. It can be physical and logical.</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6696" y="2918692"/>
            <a:ext cx="8308285" cy="296090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5444044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a:t>
            </a:r>
            <a:r>
              <a:rPr lang="en-US" dirty="0"/>
              <a:t> </a:t>
            </a:r>
          </a:p>
        </p:txBody>
      </p:sp>
      <p:sp>
        <p:nvSpPr>
          <p:cNvPr id="3" name="Content Placeholder 2"/>
          <p:cNvSpPr>
            <a:spLocks noGrp="1"/>
          </p:cNvSpPr>
          <p:nvPr>
            <p:ph idx="1"/>
          </p:nvPr>
        </p:nvSpPr>
        <p:spPr>
          <a:xfrm>
            <a:off x="1251678" y="1708727"/>
            <a:ext cx="10178322" cy="4719782"/>
          </a:xfrm>
        </p:spPr>
        <p:txBody>
          <a:bodyPr>
            <a:normAutofit fontScale="92500" lnSpcReduction="20000"/>
          </a:bodyPr>
          <a:lstStyle/>
          <a:p>
            <a:r>
              <a:rPr lang="en-US" b="1" dirty="0"/>
              <a:t>Object</a:t>
            </a:r>
            <a:r>
              <a:rPr lang="en-US" dirty="0"/>
              <a:t> means a real word entity such as pen, chair, table etc</a:t>
            </a:r>
            <a:r>
              <a:rPr lang="en-US" dirty="0" smtClean="0"/>
              <a:t>.</a:t>
            </a:r>
          </a:p>
          <a:p>
            <a:r>
              <a:rPr lang="en-US" b="1" dirty="0" smtClean="0"/>
              <a:t>Object-Oriented </a:t>
            </a:r>
            <a:r>
              <a:rPr lang="en-US" b="1" dirty="0"/>
              <a:t>Programming</a:t>
            </a:r>
            <a:r>
              <a:rPr lang="en-US" dirty="0"/>
              <a:t> is a methodology or paradigm to design a program using classes and objects</a:t>
            </a:r>
            <a:r>
              <a:rPr lang="en-US" dirty="0" smtClean="0"/>
              <a:t>.</a:t>
            </a:r>
          </a:p>
          <a:p>
            <a:r>
              <a:rPr lang="en-US" dirty="0"/>
              <a:t>It simplifies </a:t>
            </a:r>
            <a:r>
              <a:rPr lang="en-US" dirty="0" smtClean="0"/>
              <a:t>some </a:t>
            </a:r>
            <a:r>
              <a:rPr lang="en-US" dirty="0"/>
              <a:t>concepts</a:t>
            </a:r>
            <a:r>
              <a:rPr lang="en-US" dirty="0" smtClean="0"/>
              <a:t>:</a:t>
            </a:r>
          </a:p>
          <a:p>
            <a:endParaRPr lang="en-US" dirty="0"/>
          </a:p>
          <a:p>
            <a:r>
              <a:rPr lang="en-US" b="1" dirty="0">
                <a:solidFill>
                  <a:schemeClr val="tx1"/>
                </a:solidFill>
                <a:effectLst>
                  <a:outerShdw blurRad="38100" dist="38100" dir="2700000" algn="tl">
                    <a:srgbClr val="000000">
                      <a:alpha val="43137"/>
                    </a:srgbClr>
                  </a:outerShdw>
                </a:effectLst>
              </a:rPr>
              <a:t>Object</a:t>
            </a:r>
          </a:p>
          <a:p>
            <a:r>
              <a:rPr lang="en-US" b="1" dirty="0">
                <a:solidFill>
                  <a:schemeClr val="tx1"/>
                </a:solidFill>
                <a:effectLst>
                  <a:outerShdw blurRad="38100" dist="38100" dir="2700000" algn="tl">
                    <a:srgbClr val="000000">
                      <a:alpha val="43137"/>
                    </a:srgbClr>
                  </a:outerShdw>
                </a:effectLst>
              </a:rPr>
              <a:t>Class</a:t>
            </a:r>
          </a:p>
          <a:p>
            <a:r>
              <a:rPr lang="en-US" b="1" dirty="0">
                <a:solidFill>
                  <a:schemeClr val="tx1"/>
                </a:solidFill>
                <a:effectLst>
                  <a:outerShdw blurRad="38100" dist="38100" dir="2700000" algn="tl">
                    <a:srgbClr val="000000">
                      <a:alpha val="43137"/>
                    </a:srgbClr>
                  </a:outerShdw>
                </a:effectLst>
              </a:rPr>
              <a:t>Inheritance</a:t>
            </a:r>
          </a:p>
          <a:p>
            <a:r>
              <a:rPr lang="en-US" b="1" dirty="0">
                <a:solidFill>
                  <a:schemeClr val="tx1"/>
                </a:solidFill>
                <a:effectLst>
                  <a:outerShdw blurRad="38100" dist="38100" dir="2700000" algn="tl">
                    <a:srgbClr val="000000">
                      <a:alpha val="43137"/>
                    </a:srgbClr>
                  </a:outerShdw>
                </a:effectLst>
              </a:rPr>
              <a:t>Polymorphism</a:t>
            </a:r>
          </a:p>
          <a:p>
            <a:r>
              <a:rPr lang="en-US" b="1" dirty="0">
                <a:solidFill>
                  <a:schemeClr val="tx1"/>
                </a:solidFill>
                <a:effectLst>
                  <a:outerShdw blurRad="38100" dist="38100" dir="2700000" algn="tl">
                    <a:srgbClr val="000000">
                      <a:alpha val="43137"/>
                    </a:srgbClr>
                  </a:outerShdw>
                </a:effectLst>
              </a:rPr>
              <a:t>Abstraction</a:t>
            </a:r>
          </a:p>
          <a:p>
            <a:r>
              <a:rPr lang="en-US" b="1" dirty="0" smtClean="0">
                <a:solidFill>
                  <a:schemeClr val="tx1"/>
                </a:solidFill>
                <a:effectLst>
                  <a:outerShdw blurRad="38100" dist="38100" dir="2700000" algn="tl">
                    <a:srgbClr val="000000">
                      <a:alpha val="43137"/>
                    </a:srgbClr>
                  </a:outerShdw>
                </a:effectLst>
              </a:rPr>
              <a:t>Encapsulation</a:t>
            </a:r>
          </a:p>
          <a:p>
            <a:r>
              <a:rPr lang="en-US" b="1" dirty="0" smtClean="0">
                <a:solidFill>
                  <a:schemeClr val="tx1"/>
                </a:solidFill>
                <a:effectLst>
                  <a:outerShdw blurRad="38100" dist="38100" dir="2700000" algn="tl">
                    <a:srgbClr val="000000">
                      <a:alpha val="43137"/>
                    </a:srgbClr>
                  </a:outerShdw>
                </a:effectLst>
              </a:rPr>
              <a:t>Interface</a:t>
            </a:r>
          </a:p>
          <a:p>
            <a:r>
              <a:rPr lang="en-US" b="1" dirty="0" smtClean="0">
                <a:solidFill>
                  <a:schemeClr val="tx1"/>
                </a:solidFill>
                <a:effectLst>
                  <a:outerShdw blurRad="38100" dist="38100" dir="2700000" algn="tl">
                    <a:srgbClr val="000000">
                      <a:alpha val="43137"/>
                    </a:srgbClr>
                  </a:outerShdw>
                </a:effectLst>
              </a:rPr>
              <a:t>Constructor</a:t>
            </a:r>
            <a:endParaRPr lang="en-US" b="1" dirty="0">
              <a:solidFill>
                <a:schemeClr val="tx1"/>
              </a:solidFill>
              <a:effectLst>
                <a:outerShdw blurRad="38100" dist="38100" dir="2700000" algn="tl">
                  <a:srgbClr val="000000">
                    <a:alpha val="43137"/>
                  </a:srgbClr>
                </a:outerShdw>
              </a:effectLst>
            </a:endParaRPr>
          </a:p>
          <a:p>
            <a:endParaRPr lang="en-US" dirty="0"/>
          </a:p>
        </p:txBody>
      </p:sp>
      <p:sp>
        <p:nvSpPr>
          <p:cNvPr id="6" name="Right Brace 5"/>
          <p:cNvSpPr/>
          <p:nvPr/>
        </p:nvSpPr>
        <p:spPr>
          <a:xfrm>
            <a:off x="4987636" y="3278909"/>
            <a:ext cx="711200" cy="281709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6763" y="3200859"/>
            <a:ext cx="2683012" cy="2676304"/>
          </a:xfrm>
          <a:prstGeom prst="rect">
            <a:avLst/>
          </a:prstGeom>
        </p:spPr>
      </p:pic>
    </p:spTree>
    <p:extLst>
      <p:ext uri="{BB962C8B-B14F-4D97-AF65-F5344CB8AC3E}">
        <p14:creationId xmlns:p14="http://schemas.microsoft.com/office/powerpoint/2010/main" val="13467866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1623" y="0"/>
            <a:ext cx="9038360" cy="6743700"/>
          </a:xfrm>
        </p:spPr>
      </p:pic>
    </p:spTree>
    <p:extLst>
      <p:ext uri="{BB962C8B-B14F-4D97-AF65-F5344CB8AC3E}">
        <p14:creationId xmlns:p14="http://schemas.microsoft.com/office/powerpoint/2010/main" val="27881409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 object has three characteristics:</a:t>
            </a:r>
            <a:br>
              <a:rPr lang="en-US" dirty="0"/>
            </a:br>
            <a:endParaRPr lang="en-US" dirty="0"/>
          </a:p>
        </p:txBody>
      </p:sp>
      <p:sp>
        <p:nvSpPr>
          <p:cNvPr id="3" name="Content Placeholder 2"/>
          <p:cNvSpPr>
            <a:spLocks noGrp="1"/>
          </p:cNvSpPr>
          <p:nvPr>
            <p:ph idx="1"/>
          </p:nvPr>
        </p:nvSpPr>
        <p:spPr>
          <a:xfrm>
            <a:off x="1159314" y="2202874"/>
            <a:ext cx="10178322" cy="3593591"/>
          </a:xfrm>
        </p:spPr>
        <p:txBody>
          <a:bodyPr>
            <a:normAutofit lnSpcReduction="10000"/>
          </a:bodyPr>
          <a:lstStyle/>
          <a:p>
            <a:r>
              <a:rPr lang="en-US" sz="3200" b="1" dirty="0" smtClean="0">
                <a:solidFill>
                  <a:srgbClr val="00B050"/>
                </a:solidFill>
              </a:rPr>
              <a:t>State</a:t>
            </a:r>
            <a:r>
              <a:rPr lang="en-US" sz="3200" b="1" dirty="0">
                <a:solidFill>
                  <a:srgbClr val="00B050"/>
                </a:solidFill>
              </a:rPr>
              <a:t>:</a:t>
            </a:r>
            <a:r>
              <a:rPr lang="en-US" b="1" dirty="0">
                <a:solidFill>
                  <a:schemeClr val="tx1"/>
                </a:solidFill>
              </a:rPr>
              <a:t> represents data (value) of an object</a:t>
            </a:r>
            <a:r>
              <a:rPr lang="en-US" b="1" dirty="0" smtClean="0">
                <a:solidFill>
                  <a:schemeClr val="tx1"/>
                </a:solidFill>
              </a:rPr>
              <a:t>.</a:t>
            </a:r>
          </a:p>
          <a:p>
            <a:endParaRPr lang="en-US" b="1" dirty="0">
              <a:solidFill>
                <a:schemeClr val="tx1"/>
              </a:solidFill>
            </a:endParaRPr>
          </a:p>
          <a:p>
            <a:r>
              <a:rPr lang="en-US" sz="3200" b="1" dirty="0" smtClean="0">
                <a:solidFill>
                  <a:srgbClr val="00B050"/>
                </a:solidFill>
              </a:rPr>
              <a:t>Behavior</a:t>
            </a:r>
            <a:r>
              <a:rPr lang="en-US" sz="3200" b="1" dirty="0">
                <a:solidFill>
                  <a:srgbClr val="00B050"/>
                </a:solidFill>
              </a:rPr>
              <a:t>:</a:t>
            </a:r>
            <a:r>
              <a:rPr lang="en-US" b="1" dirty="0">
                <a:solidFill>
                  <a:schemeClr val="tx1"/>
                </a:solidFill>
              </a:rPr>
              <a:t> represents the behavior (functionality) of an object such as deposit, withdraw etc</a:t>
            </a:r>
            <a:r>
              <a:rPr lang="en-US" b="1" dirty="0" smtClean="0">
                <a:solidFill>
                  <a:schemeClr val="tx1"/>
                </a:solidFill>
              </a:rPr>
              <a:t>.</a:t>
            </a:r>
          </a:p>
          <a:p>
            <a:endParaRPr lang="en-US" b="1" dirty="0" smtClean="0">
              <a:solidFill>
                <a:schemeClr val="tx1"/>
              </a:solidFill>
            </a:endParaRPr>
          </a:p>
          <a:p>
            <a:r>
              <a:rPr lang="en-US" sz="3200" b="1" dirty="0" smtClean="0">
                <a:solidFill>
                  <a:srgbClr val="00B050"/>
                </a:solidFill>
              </a:rPr>
              <a:t>Identity</a:t>
            </a:r>
            <a:r>
              <a:rPr lang="en-US" sz="3200" b="1" dirty="0">
                <a:solidFill>
                  <a:srgbClr val="00B050"/>
                </a:solidFill>
              </a:rPr>
              <a:t>: </a:t>
            </a:r>
            <a:r>
              <a:rPr lang="en-US" b="1" dirty="0">
                <a:solidFill>
                  <a:schemeClr val="tx1"/>
                </a:solidFill>
              </a:rPr>
              <a:t>Object identity is typically implemented via a unique ID. The value of the ID is not visible to the external user. But, it is used internally by the JVM to identify each object uniquely.</a:t>
            </a:r>
          </a:p>
          <a:p>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492532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Ways to initialize object</a:t>
            </a:r>
            <a:br>
              <a:rPr lang="en-US" dirty="0"/>
            </a:br>
            <a:endParaRPr lang="en-US" dirty="0"/>
          </a:p>
        </p:txBody>
      </p:sp>
      <p:sp>
        <p:nvSpPr>
          <p:cNvPr id="3" name="Content Placeholder 2"/>
          <p:cNvSpPr>
            <a:spLocks noGrp="1"/>
          </p:cNvSpPr>
          <p:nvPr>
            <p:ph idx="1"/>
          </p:nvPr>
        </p:nvSpPr>
        <p:spPr/>
        <p:txBody>
          <a:bodyPr/>
          <a:lstStyle/>
          <a:p>
            <a:r>
              <a:rPr lang="en-US" dirty="0" smtClean="0">
                <a:solidFill>
                  <a:srgbClr val="00B050"/>
                </a:solidFill>
              </a:rPr>
              <a:t>There </a:t>
            </a:r>
            <a:r>
              <a:rPr lang="en-US" dirty="0">
                <a:solidFill>
                  <a:srgbClr val="00B050"/>
                </a:solidFill>
              </a:rPr>
              <a:t>are 3 ways to initialize object in java.</a:t>
            </a:r>
          </a:p>
          <a:p>
            <a:r>
              <a:rPr lang="en-US" dirty="0">
                <a:solidFill>
                  <a:srgbClr val="00B050"/>
                </a:solidFill>
              </a:rPr>
              <a:t>By </a:t>
            </a:r>
            <a:r>
              <a:rPr lang="en-US" dirty="0" smtClean="0">
                <a:solidFill>
                  <a:srgbClr val="00B050"/>
                </a:solidFill>
              </a:rPr>
              <a:t>variable / reference </a:t>
            </a:r>
            <a:r>
              <a:rPr lang="en-US" dirty="0">
                <a:solidFill>
                  <a:srgbClr val="00B050"/>
                </a:solidFill>
              </a:rPr>
              <a:t>variable</a:t>
            </a:r>
          </a:p>
          <a:p>
            <a:r>
              <a:rPr lang="en-US" dirty="0">
                <a:solidFill>
                  <a:srgbClr val="00B050"/>
                </a:solidFill>
              </a:rPr>
              <a:t>By method</a:t>
            </a:r>
          </a:p>
          <a:p>
            <a:r>
              <a:rPr lang="en-US" dirty="0">
                <a:solidFill>
                  <a:srgbClr val="00B050"/>
                </a:solidFill>
              </a:rPr>
              <a:t>By constructor</a:t>
            </a:r>
          </a:p>
          <a:p>
            <a:endParaRPr lang="en-US" dirty="0"/>
          </a:p>
        </p:txBody>
      </p:sp>
    </p:spTree>
    <p:extLst>
      <p:ext uri="{BB962C8B-B14F-4D97-AF65-F5344CB8AC3E}">
        <p14:creationId xmlns:p14="http://schemas.microsoft.com/office/powerpoint/2010/main" val="6549561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a:t>
            </a:r>
            <a:br>
              <a:rPr lang="en-US" dirty="0"/>
            </a:br>
            <a:endParaRPr lang="en-US" dirty="0"/>
          </a:p>
        </p:txBody>
      </p:sp>
      <p:sp>
        <p:nvSpPr>
          <p:cNvPr id="3" name="Content Placeholder 2"/>
          <p:cNvSpPr>
            <a:spLocks noGrp="1"/>
          </p:cNvSpPr>
          <p:nvPr>
            <p:ph idx="1"/>
          </p:nvPr>
        </p:nvSpPr>
        <p:spPr/>
        <p:txBody>
          <a:bodyPr/>
          <a:lstStyle/>
          <a:p>
            <a:r>
              <a:rPr lang="en-US" b="1" dirty="0" smtClean="0"/>
              <a:t>Collection </a:t>
            </a:r>
            <a:r>
              <a:rPr lang="en-US" b="1" dirty="0"/>
              <a:t>of objects</a:t>
            </a:r>
            <a:r>
              <a:rPr lang="en-US" dirty="0"/>
              <a:t> is called class. It is a logical entity</a:t>
            </a:r>
            <a:r>
              <a:rPr lang="en-US" dirty="0" smtClean="0"/>
              <a:t>.</a:t>
            </a:r>
          </a:p>
          <a:p>
            <a:endParaRPr lang="en-US" dirty="0"/>
          </a:p>
          <a:p>
            <a:r>
              <a:rPr lang="en-US" sz="2400" b="1" dirty="0" smtClean="0">
                <a:solidFill>
                  <a:srgbClr val="00B050"/>
                </a:solidFill>
              </a:rPr>
              <a:t>Its blue print of objects</a:t>
            </a:r>
          </a:p>
          <a:p>
            <a:endParaRPr lang="en-US" dirty="0"/>
          </a:p>
          <a:p>
            <a:r>
              <a:rPr lang="en-US" dirty="0"/>
              <a:t>It is a logical entity. </a:t>
            </a:r>
            <a:endParaRPr lang="en-US" dirty="0" smtClean="0"/>
          </a:p>
          <a:p>
            <a:r>
              <a:rPr lang="en-US" dirty="0" smtClean="0"/>
              <a:t>It </a:t>
            </a:r>
            <a:r>
              <a:rPr lang="en-US" dirty="0"/>
              <a:t>can't be physical.</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6241" y="3131128"/>
            <a:ext cx="6443759" cy="2419927"/>
          </a:xfrm>
          <a:prstGeom prst="rect">
            <a:avLst/>
          </a:prstGeom>
        </p:spPr>
      </p:pic>
    </p:spTree>
    <p:extLst>
      <p:ext uri="{BB962C8B-B14F-4D97-AF65-F5344CB8AC3E}">
        <p14:creationId xmlns:p14="http://schemas.microsoft.com/office/powerpoint/2010/main" val="1997061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4548" y="0"/>
            <a:ext cx="10466982" cy="7057736"/>
          </a:xfrm>
        </p:spPr>
      </p:pic>
    </p:spTree>
    <p:extLst>
      <p:ext uri="{BB962C8B-B14F-4D97-AF65-F5344CB8AC3E}">
        <p14:creationId xmlns:p14="http://schemas.microsoft.com/office/powerpoint/2010/main" val="437598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5159" y="157018"/>
            <a:ext cx="10239650" cy="6946900"/>
          </a:xfrm>
        </p:spPr>
      </p:pic>
    </p:spTree>
    <p:extLst>
      <p:ext uri="{BB962C8B-B14F-4D97-AF65-F5344CB8AC3E}">
        <p14:creationId xmlns:p14="http://schemas.microsoft.com/office/powerpoint/2010/main" val="1664163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1678" y="591127"/>
            <a:ext cx="10413058" cy="5709228"/>
          </a:xfrm>
          <a:prstGeom prst="rect">
            <a:avLst/>
          </a:prstGeom>
        </p:spPr>
      </p:pic>
    </p:spTree>
    <p:extLst>
      <p:ext uri="{BB962C8B-B14F-4D97-AF65-F5344CB8AC3E}">
        <p14:creationId xmlns:p14="http://schemas.microsoft.com/office/powerpoint/2010/main" val="41013276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smtClean="0"/>
              <a:t>Automated Testing type</a:t>
            </a:r>
          </a:p>
        </p:txBody>
      </p:sp>
      <p:sp>
        <p:nvSpPr>
          <p:cNvPr id="19459" name="Content Placeholder 4"/>
          <p:cNvSpPr>
            <a:spLocks noGrp="1"/>
          </p:cNvSpPr>
          <p:nvPr>
            <p:ph idx="1"/>
          </p:nvPr>
        </p:nvSpPr>
        <p:spPr>
          <a:xfrm>
            <a:off x="957435" y="2287059"/>
            <a:ext cx="8925473" cy="3651504"/>
          </a:xfrm>
        </p:spPr>
        <p:txBody>
          <a:bodyPr>
            <a:normAutofit/>
          </a:bodyPr>
          <a:lstStyle/>
          <a:p>
            <a:pPr eaLnBrk="1" hangingPunct="1"/>
            <a:endParaRPr lang="en-US" sz="2800" dirty="0" smtClean="0"/>
          </a:p>
          <a:p>
            <a:pPr eaLnBrk="1" hangingPunct="1"/>
            <a:endParaRPr lang="en-US" sz="2800" dirty="0"/>
          </a:p>
          <a:p>
            <a:pPr eaLnBrk="1" hangingPunct="1"/>
            <a:endParaRPr lang="en-US" sz="2800" dirty="0" smtClean="0"/>
          </a:p>
          <a:p>
            <a:pPr eaLnBrk="1" hangingPunct="1"/>
            <a:endParaRPr lang="en-US" sz="2800" dirty="0" smtClean="0"/>
          </a:p>
          <a:p>
            <a:pPr eaLnBrk="1" hangingPunct="1"/>
            <a:endParaRPr lang="en-US" sz="2800" dirty="0" smtClean="0"/>
          </a:p>
          <a:p>
            <a:pPr eaLnBrk="1" hangingPunct="1">
              <a:buFont typeface="Wingdings" panose="05000000000000000000" pitchFamily="2" charset="2"/>
              <a:buChar char="Ø"/>
            </a:pPr>
            <a:r>
              <a:rPr lang="en-US" sz="2800" dirty="0" smtClean="0"/>
              <a:t> both test can be done by manually and Automated.</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44636"/>
          <a:stretch/>
        </p:blipFill>
        <p:spPr>
          <a:xfrm>
            <a:off x="1384782" y="2132883"/>
            <a:ext cx="4525816" cy="197992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8849" y="1330981"/>
            <a:ext cx="5623624" cy="337948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10122735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4269" y="395008"/>
            <a:ext cx="11051404" cy="6098156"/>
          </a:xfrm>
        </p:spPr>
      </p:pic>
    </p:spTree>
    <p:extLst>
      <p:ext uri="{BB962C8B-B14F-4D97-AF65-F5344CB8AC3E}">
        <p14:creationId xmlns:p14="http://schemas.microsoft.com/office/powerpoint/2010/main" val="11868205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a:t>
            </a:r>
            <a:endParaRPr lang="en-US" dirty="0"/>
          </a:p>
        </p:txBody>
      </p:sp>
      <p:sp>
        <p:nvSpPr>
          <p:cNvPr id="3" name="Content Placeholder 2"/>
          <p:cNvSpPr>
            <a:spLocks noGrp="1"/>
          </p:cNvSpPr>
          <p:nvPr>
            <p:ph idx="1"/>
          </p:nvPr>
        </p:nvSpPr>
        <p:spPr>
          <a:xfrm>
            <a:off x="1251678" y="1708727"/>
            <a:ext cx="10178322" cy="4170865"/>
          </a:xfrm>
        </p:spPr>
        <p:txBody>
          <a:bodyPr/>
          <a:lstStyle/>
          <a:p>
            <a:r>
              <a:rPr lang="en-US" dirty="0" smtClean="0"/>
              <a:t>Have some common criteria</a:t>
            </a:r>
          </a:p>
          <a:p>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6625" y="2174503"/>
            <a:ext cx="8673520" cy="4249356"/>
          </a:xfrm>
          <a:prstGeom prst="rect">
            <a:avLst/>
          </a:prstGeom>
        </p:spPr>
      </p:pic>
    </p:spTree>
    <p:extLst>
      <p:ext uri="{BB962C8B-B14F-4D97-AF65-F5344CB8AC3E}">
        <p14:creationId xmlns:p14="http://schemas.microsoft.com/office/powerpoint/2010/main" val="35396109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Difference between object and class</a:t>
            </a: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24705998"/>
              </p:ext>
            </p:extLst>
          </p:nvPr>
        </p:nvGraphicFramePr>
        <p:xfrm>
          <a:off x="942184" y="1145309"/>
          <a:ext cx="10797309" cy="5067203"/>
        </p:xfrm>
        <a:graphic>
          <a:graphicData uri="http://schemas.openxmlformats.org/drawingml/2006/table">
            <a:tbl>
              <a:tblPr>
                <a:effectLst>
                  <a:innerShdw blurRad="114300">
                    <a:prstClr val="black"/>
                  </a:innerShdw>
                </a:effectLst>
                <a:tableStyleId>{0505E3EF-67EA-436B-97B2-0124C06EBD24}</a:tableStyleId>
              </a:tblPr>
              <a:tblGrid>
                <a:gridCol w="4562764">
                  <a:extLst>
                    <a:ext uri="{9D8B030D-6E8A-4147-A177-3AD203B41FA5}">
                      <a16:colId xmlns:a16="http://schemas.microsoft.com/office/drawing/2014/main" val="166192907"/>
                    </a:ext>
                  </a:extLst>
                </a:gridCol>
                <a:gridCol w="6234545">
                  <a:extLst>
                    <a:ext uri="{9D8B030D-6E8A-4147-A177-3AD203B41FA5}">
                      <a16:colId xmlns:a16="http://schemas.microsoft.com/office/drawing/2014/main" val="1837220877"/>
                    </a:ext>
                  </a:extLst>
                </a:gridCol>
              </a:tblGrid>
              <a:tr h="554114">
                <a:tc>
                  <a:txBody>
                    <a:bodyPr/>
                    <a:lstStyle/>
                    <a:p>
                      <a:pPr algn="just" fontAlgn="t"/>
                      <a:r>
                        <a:rPr lang="en-US" sz="3200" b="1" i="0" dirty="0" smtClean="0">
                          <a:solidFill>
                            <a:srgbClr val="000000"/>
                          </a:solidFill>
                          <a:effectLst/>
                          <a:latin typeface="Arial" panose="020B0604020202020204" pitchFamily="34" charset="0"/>
                          <a:cs typeface="Arial" panose="020B0604020202020204" pitchFamily="34" charset="0"/>
                        </a:rPr>
                        <a:t>OBJECT</a:t>
                      </a:r>
                      <a:endParaRPr lang="en-US" sz="3200" b="1" i="0" dirty="0">
                        <a:solidFill>
                          <a:srgbClr val="000000"/>
                        </a:solidFill>
                        <a:effectLst/>
                        <a:latin typeface="Arial" panose="020B0604020202020204" pitchFamily="34" charset="0"/>
                        <a:cs typeface="Arial" panose="020B0604020202020204" pitchFamily="34" charset="0"/>
                      </a:endParaRPr>
                    </a:p>
                  </a:txBody>
                  <a:tcPr marL="12192" marR="12192" marT="12192" marB="12192">
                    <a:solidFill>
                      <a:srgbClr val="92D050"/>
                    </a:solidFill>
                  </a:tcPr>
                </a:tc>
                <a:tc>
                  <a:txBody>
                    <a:bodyPr/>
                    <a:lstStyle/>
                    <a:p>
                      <a:r>
                        <a:rPr lang="en-US" sz="3200" b="1" dirty="0" smtClean="0">
                          <a:latin typeface="Arial" panose="020B0604020202020204" pitchFamily="34" charset="0"/>
                          <a:cs typeface="Arial" panose="020B0604020202020204" pitchFamily="34" charset="0"/>
                        </a:rPr>
                        <a:t>CLASS</a:t>
                      </a:r>
                      <a:endParaRPr lang="en-US" sz="3200" b="1" dirty="0">
                        <a:latin typeface="Arial" panose="020B0604020202020204" pitchFamily="34" charset="0"/>
                        <a:cs typeface="Arial" panose="020B0604020202020204" pitchFamily="34" charset="0"/>
                      </a:endParaRPr>
                    </a:p>
                  </a:txBody>
                  <a:tcPr marL="21945" marR="21945" marT="10972" marB="10972">
                    <a:solidFill>
                      <a:srgbClr val="92D050"/>
                    </a:solidFill>
                  </a:tcPr>
                </a:tc>
                <a:extLst>
                  <a:ext uri="{0D108BD9-81ED-4DB2-BD59-A6C34878D82A}">
                    <a16:rowId xmlns:a16="http://schemas.microsoft.com/office/drawing/2014/main" val="2015270227"/>
                  </a:ext>
                </a:extLst>
              </a:tr>
              <a:tr h="570972">
                <a:tc>
                  <a:txBody>
                    <a:bodyPr/>
                    <a:lstStyle/>
                    <a:p>
                      <a:pPr algn="just" fontAlgn="t"/>
                      <a:r>
                        <a:rPr lang="en-US" sz="1600" b="1" dirty="0" smtClean="0">
                          <a:effectLst/>
                        </a:rPr>
                        <a:t>Object is an instance of a class</a:t>
                      </a:r>
                      <a:endParaRPr lang="en-US" sz="1600" b="1" i="0" dirty="0">
                        <a:solidFill>
                          <a:srgbClr val="000000"/>
                        </a:solidFill>
                        <a:effectLst/>
                        <a:latin typeface="Arial" panose="020B0604020202020204" pitchFamily="34" charset="0"/>
                        <a:cs typeface="Arial" panose="020B0604020202020204" pitchFamily="34" charset="0"/>
                      </a:endParaRPr>
                    </a:p>
                  </a:txBody>
                  <a:tcPr marL="12192" marR="12192" marT="12192" marB="12192">
                    <a:solidFill>
                      <a:schemeClr val="tx2">
                        <a:lumMod val="50000"/>
                        <a:lumOff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smtClean="0">
                          <a:effectLst/>
                        </a:rPr>
                        <a:t>Class is a blueprint or template from which objects are created.</a:t>
                      </a:r>
                    </a:p>
                    <a:p>
                      <a:endParaRPr lang="en-US" sz="1600" b="1" dirty="0">
                        <a:latin typeface="Arial" panose="020B0604020202020204" pitchFamily="34" charset="0"/>
                        <a:cs typeface="Arial" panose="020B0604020202020204" pitchFamily="34" charset="0"/>
                      </a:endParaRPr>
                    </a:p>
                  </a:txBody>
                  <a:tcPr marL="21945" marR="21945" marT="10972" marB="10972"/>
                </a:tc>
                <a:extLst>
                  <a:ext uri="{0D108BD9-81ED-4DB2-BD59-A6C34878D82A}">
                    <a16:rowId xmlns:a16="http://schemas.microsoft.com/office/drawing/2014/main" val="3323370641"/>
                  </a:ext>
                </a:extLst>
              </a:tr>
              <a:tr h="691160">
                <a:tc>
                  <a:txBody>
                    <a:bodyPr/>
                    <a:lstStyle/>
                    <a:p>
                      <a:pPr algn="just" fontAlgn="t"/>
                      <a:r>
                        <a:rPr lang="en-US" sz="1600" b="1" dirty="0">
                          <a:effectLst/>
                        </a:rPr>
                        <a:t>Object is a real world entity such as pen, laptop, mobile, bed, keyboard, mouse, chair etc.</a:t>
                      </a:r>
                      <a:endParaRPr lang="en-US" sz="1600" b="1" i="0" dirty="0">
                        <a:solidFill>
                          <a:srgbClr val="000000"/>
                        </a:solidFill>
                        <a:effectLst/>
                        <a:latin typeface="Arial" panose="020B0604020202020204" pitchFamily="34" charset="0"/>
                        <a:cs typeface="Arial" panose="020B0604020202020204" pitchFamily="34" charset="0"/>
                      </a:endParaRPr>
                    </a:p>
                  </a:txBody>
                  <a:tcPr marL="12192" marR="12192" marT="12192" marB="12192">
                    <a:solidFill>
                      <a:schemeClr val="tx2">
                        <a:lumMod val="50000"/>
                        <a:lumOff val="50000"/>
                      </a:schemeClr>
                    </a:solidFill>
                  </a:tcPr>
                </a:tc>
                <a:tc>
                  <a:txBody>
                    <a:bodyPr/>
                    <a:lstStyle/>
                    <a:p>
                      <a:pPr algn="just" fontAlgn="t"/>
                      <a:r>
                        <a:rPr lang="en-US" sz="1600" b="1" dirty="0">
                          <a:effectLst/>
                        </a:rPr>
                        <a:t>Class is a group of similar objects.</a:t>
                      </a:r>
                      <a:endParaRPr lang="en-US" sz="1600" b="1" i="0" dirty="0">
                        <a:solidFill>
                          <a:srgbClr val="000000"/>
                        </a:solidFill>
                        <a:effectLst/>
                        <a:latin typeface="Arial" panose="020B0604020202020204" pitchFamily="34" charset="0"/>
                        <a:cs typeface="Arial" panose="020B0604020202020204" pitchFamily="34" charset="0"/>
                      </a:endParaRPr>
                    </a:p>
                  </a:txBody>
                  <a:tcPr marL="12192" marR="12192" marT="12192" marB="12192"/>
                </a:tc>
                <a:extLst>
                  <a:ext uri="{0D108BD9-81ED-4DB2-BD59-A6C34878D82A}">
                    <a16:rowId xmlns:a16="http://schemas.microsoft.com/office/drawing/2014/main" val="469697533"/>
                  </a:ext>
                </a:extLst>
              </a:tr>
              <a:tr h="300513">
                <a:tc>
                  <a:txBody>
                    <a:bodyPr/>
                    <a:lstStyle/>
                    <a:p>
                      <a:pPr algn="just" fontAlgn="t"/>
                      <a:r>
                        <a:rPr lang="en-US" sz="1600" b="1">
                          <a:effectLst/>
                        </a:rPr>
                        <a:t>Object is a physical entity.</a:t>
                      </a:r>
                      <a:endParaRPr lang="en-US" sz="1600" b="1" i="0">
                        <a:solidFill>
                          <a:srgbClr val="000000"/>
                        </a:solidFill>
                        <a:effectLst/>
                        <a:latin typeface="Arial" panose="020B0604020202020204" pitchFamily="34" charset="0"/>
                        <a:cs typeface="Arial" panose="020B0604020202020204" pitchFamily="34" charset="0"/>
                      </a:endParaRPr>
                    </a:p>
                  </a:txBody>
                  <a:tcPr marL="12192" marR="12192" marT="12192" marB="12192">
                    <a:solidFill>
                      <a:schemeClr val="tx2">
                        <a:lumMod val="50000"/>
                        <a:lumOff val="50000"/>
                      </a:schemeClr>
                    </a:solidFill>
                  </a:tcPr>
                </a:tc>
                <a:tc>
                  <a:txBody>
                    <a:bodyPr/>
                    <a:lstStyle/>
                    <a:p>
                      <a:pPr algn="just" fontAlgn="t"/>
                      <a:r>
                        <a:rPr lang="en-US" sz="1600" b="1">
                          <a:effectLst/>
                        </a:rPr>
                        <a:t>Class is a logical entity.</a:t>
                      </a:r>
                      <a:endParaRPr lang="en-US" sz="1600" b="1" i="0">
                        <a:solidFill>
                          <a:srgbClr val="000000"/>
                        </a:solidFill>
                        <a:effectLst/>
                        <a:latin typeface="Arial" panose="020B0604020202020204" pitchFamily="34" charset="0"/>
                        <a:cs typeface="Arial" panose="020B0604020202020204" pitchFamily="34" charset="0"/>
                      </a:endParaRPr>
                    </a:p>
                  </a:txBody>
                  <a:tcPr marL="12192" marR="12192" marT="12192" marB="12192"/>
                </a:tc>
                <a:extLst>
                  <a:ext uri="{0D108BD9-81ED-4DB2-BD59-A6C34878D82A}">
                    <a16:rowId xmlns:a16="http://schemas.microsoft.com/office/drawing/2014/main" val="1392015095"/>
                  </a:ext>
                </a:extLst>
              </a:tr>
              <a:tr h="846899">
                <a:tc>
                  <a:txBody>
                    <a:bodyPr/>
                    <a:lstStyle/>
                    <a:p>
                      <a:pPr algn="l" fontAlgn="t"/>
                      <a:r>
                        <a:rPr lang="en-US" sz="1600" b="1" dirty="0">
                          <a:effectLst/>
                        </a:rPr>
                        <a:t>Object is created through new keyword mainly e.g.</a:t>
                      </a:r>
                      <a:br>
                        <a:rPr lang="en-US" sz="1600" b="1" dirty="0">
                          <a:effectLst/>
                        </a:rPr>
                      </a:br>
                      <a:r>
                        <a:rPr lang="en-US" sz="1600" b="1" dirty="0" smtClean="0">
                          <a:effectLst/>
                        </a:rPr>
                        <a:t>                     Student boy=new </a:t>
                      </a:r>
                      <a:r>
                        <a:rPr lang="en-US" sz="1600" b="1" dirty="0">
                          <a:effectLst/>
                        </a:rPr>
                        <a:t>Student();</a:t>
                      </a:r>
                      <a:endParaRPr lang="en-US" sz="1600" b="1" i="0" dirty="0">
                        <a:solidFill>
                          <a:srgbClr val="000000"/>
                        </a:solidFill>
                        <a:effectLst/>
                        <a:latin typeface="Arial" panose="020B0604020202020204" pitchFamily="34" charset="0"/>
                        <a:cs typeface="Arial" panose="020B0604020202020204" pitchFamily="34" charset="0"/>
                      </a:endParaRPr>
                    </a:p>
                  </a:txBody>
                  <a:tcPr marL="12192" marR="12192" marT="12192" marB="12192">
                    <a:solidFill>
                      <a:schemeClr val="tx2">
                        <a:lumMod val="50000"/>
                        <a:lumOff val="50000"/>
                      </a:schemeClr>
                    </a:solidFill>
                  </a:tcPr>
                </a:tc>
                <a:tc>
                  <a:txBody>
                    <a:bodyPr/>
                    <a:lstStyle/>
                    <a:p>
                      <a:pPr algn="l" fontAlgn="t"/>
                      <a:r>
                        <a:rPr lang="en-US" sz="1600" b="1" dirty="0">
                          <a:effectLst/>
                        </a:rPr>
                        <a:t>Class is declared using class keyword e.g.</a:t>
                      </a:r>
                      <a:br>
                        <a:rPr lang="en-US" sz="1600" b="1" dirty="0">
                          <a:effectLst/>
                        </a:rPr>
                      </a:br>
                      <a:r>
                        <a:rPr lang="en-US" sz="1600" b="1" dirty="0" smtClean="0">
                          <a:effectLst/>
                        </a:rPr>
                        <a:t>                   class </a:t>
                      </a:r>
                      <a:r>
                        <a:rPr lang="en-US" sz="1600" b="1" dirty="0">
                          <a:effectLst/>
                        </a:rPr>
                        <a:t>Student{}</a:t>
                      </a:r>
                      <a:endParaRPr lang="en-US" sz="1600" b="1" i="0" dirty="0">
                        <a:solidFill>
                          <a:srgbClr val="000000"/>
                        </a:solidFill>
                        <a:effectLst/>
                        <a:latin typeface="Arial" panose="020B0604020202020204" pitchFamily="34" charset="0"/>
                        <a:cs typeface="Arial" panose="020B0604020202020204" pitchFamily="34" charset="0"/>
                      </a:endParaRPr>
                    </a:p>
                  </a:txBody>
                  <a:tcPr marL="12192" marR="12192" marT="12192" marB="12192"/>
                </a:tc>
                <a:extLst>
                  <a:ext uri="{0D108BD9-81ED-4DB2-BD59-A6C34878D82A}">
                    <a16:rowId xmlns:a16="http://schemas.microsoft.com/office/drawing/2014/main" val="621901862"/>
                  </a:ext>
                </a:extLst>
              </a:tr>
              <a:tr h="573706">
                <a:tc>
                  <a:txBody>
                    <a:bodyPr/>
                    <a:lstStyle/>
                    <a:p>
                      <a:pPr algn="just" fontAlgn="t"/>
                      <a:r>
                        <a:rPr lang="en-US" sz="1600" b="1" dirty="0">
                          <a:effectLst/>
                        </a:rPr>
                        <a:t>Object is created many times as per requirement.</a:t>
                      </a:r>
                      <a:endParaRPr lang="en-US" sz="1600" b="1" i="0" dirty="0">
                        <a:solidFill>
                          <a:srgbClr val="000000"/>
                        </a:solidFill>
                        <a:effectLst/>
                        <a:latin typeface="Arial" panose="020B0604020202020204" pitchFamily="34" charset="0"/>
                        <a:cs typeface="Arial" panose="020B0604020202020204" pitchFamily="34" charset="0"/>
                      </a:endParaRPr>
                    </a:p>
                  </a:txBody>
                  <a:tcPr marL="12192" marR="12192" marT="12192" marB="12192">
                    <a:solidFill>
                      <a:schemeClr val="tx2">
                        <a:lumMod val="50000"/>
                        <a:lumOff val="50000"/>
                      </a:schemeClr>
                    </a:solidFill>
                  </a:tcPr>
                </a:tc>
                <a:tc>
                  <a:txBody>
                    <a:bodyPr/>
                    <a:lstStyle/>
                    <a:p>
                      <a:pPr algn="just" fontAlgn="t"/>
                      <a:r>
                        <a:rPr lang="en-US" sz="1600" b="1">
                          <a:effectLst/>
                        </a:rPr>
                        <a:t>Class is declared once.</a:t>
                      </a:r>
                      <a:endParaRPr lang="en-US" sz="1600" b="1" i="0">
                        <a:solidFill>
                          <a:srgbClr val="000000"/>
                        </a:solidFill>
                        <a:effectLst/>
                        <a:latin typeface="Arial" panose="020B0604020202020204" pitchFamily="34" charset="0"/>
                        <a:cs typeface="Arial" panose="020B0604020202020204" pitchFamily="34" charset="0"/>
                      </a:endParaRPr>
                    </a:p>
                  </a:txBody>
                  <a:tcPr marL="12192" marR="12192" marT="12192" marB="12192"/>
                </a:tc>
                <a:extLst>
                  <a:ext uri="{0D108BD9-81ED-4DB2-BD59-A6C34878D82A}">
                    <a16:rowId xmlns:a16="http://schemas.microsoft.com/office/drawing/2014/main" val="2268595688"/>
                  </a:ext>
                </a:extLst>
              </a:tr>
              <a:tr h="396119">
                <a:tc>
                  <a:txBody>
                    <a:bodyPr/>
                    <a:lstStyle/>
                    <a:p>
                      <a:pPr algn="just" fontAlgn="t"/>
                      <a:r>
                        <a:rPr lang="en-US" sz="1600" b="1" dirty="0">
                          <a:effectLst/>
                        </a:rPr>
                        <a:t>Object allocates memory when it is created.</a:t>
                      </a:r>
                      <a:endParaRPr lang="en-US" sz="1600" b="1" i="0" dirty="0">
                        <a:solidFill>
                          <a:srgbClr val="000000"/>
                        </a:solidFill>
                        <a:effectLst/>
                        <a:latin typeface="Arial" panose="020B0604020202020204" pitchFamily="34" charset="0"/>
                        <a:cs typeface="Arial" panose="020B0604020202020204" pitchFamily="34" charset="0"/>
                      </a:endParaRPr>
                    </a:p>
                  </a:txBody>
                  <a:tcPr marL="12192" marR="12192" marT="12192" marB="12192">
                    <a:solidFill>
                      <a:schemeClr val="tx2">
                        <a:lumMod val="50000"/>
                        <a:lumOff val="50000"/>
                      </a:schemeClr>
                    </a:solidFill>
                  </a:tcPr>
                </a:tc>
                <a:tc>
                  <a:txBody>
                    <a:bodyPr/>
                    <a:lstStyle/>
                    <a:p>
                      <a:pPr algn="just" fontAlgn="t"/>
                      <a:r>
                        <a:rPr lang="en-US" sz="1600" b="1">
                          <a:effectLst/>
                        </a:rPr>
                        <a:t>Class doesn't allocated memory when it is created.</a:t>
                      </a:r>
                      <a:endParaRPr lang="en-US" sz="1600" b="1" i="0">
                        <a:solidFill>
                          <a:srgbClr val="000000"/>
                        </a:solidFill>
                        <a:effectLst/>
                        <a:latin typeface="Arial" panose="020B0604020202020204" pitchFamily="34" charset="0"/>
                        <a:cs typeface="Arial" panose="020B0604020202020204" pitchFamily="34" charset="0"/>
                      </a:endParaRPr>
                    </a:p>
                  </a:txBody>
                  <a:tcPr marL="12192" marR="12192" marT="12192" marB="12192"/>
                </a:tc>
                <a:extLst>
                  <a:ext uri="{0D108BD9-81ED-4DB2-BD59-A6C34878D82A}">
                    <a16:rowId xmlns:a16="http://schemas.microsoft.com/office/drawing/2014/main" val="3120915047"/>
                  </a:ext>
                </a:extLst>
              </a:tr>
              <a:tr h="1133720">
                <a:tc>
                  <a:txBody>
                    <a:bodyPr/>
                    <a:lstStyle/>
                    <a:p>
                      <a:pPr algn="just" fontAlgn="t"/>
                      <a:r>
                        <a:rPr lang="en-US" sz="1600" b="1" dirty="0">
                          <a:effectLst/>
                        </a:rPr>
                        <a:t>There are many ways to create object in java such as new keyword, </a:t>
                      </a:r>
                      <a:r>
                        <a:rPr lang="en-US" sz="1600" b="1" dirty="0" err="1">
                          <a:effectLst/>
                        </a:rPr>
                        <a:t>newInstance</a:t>
                      </a:r>
                      <a:r>
                        <a:rPr lang="en-US" sz="1600" b="1" dirty="0">
                          <a:effectLst/>
                        </a:rPr>
                        <a:t>() method, clone() method, factory method and deserialization.</a:t>
                      </a:r>
                      <a:endParaRPr lang="en-US" sz="1600" b="1" i="0" dirty="0">
                        <a:solidFill>
                          <a:srgbClr val="000000"/>
                        </a:solidFill>
                        <a:effectLst/>
                        <a:latin typeface="Arial" panose="020B0604020202020204" pitchFamily="34" charset="0"/>
                        <a:cs typeface="Arial" panose="020B0604020202020204" pitchFamily="34" charset="0"/>
                      </a:endParaRPr>
                    </a:p>
                  </a:txBody>
                  <a:tcPr marL="12192" marR="12192" marT="12192" marB="12192">
                    <a:solidFill>
                      <a:schemeClr val="tx2">
                        <a:lumMod val="50000"/>
                        <a:lumOff val="50000"/>
                      </a:schemeClr>
                    </a:solidFill>
                  </a:tcPr>
                </a:tc>
                <a:tc>
                  <a:txBody>
                    <a:bodyPr/>
                    <a:lstStyle/>
                    <a:p>
                      <a:pPr algn="just" fontAlgn="t"/>
                      <a:r>
                        <a:rPr lang="en-US" sz="1600" b="1" dirty="0">
                          <a:effectLst/>
                        </a:rPr>
                        <a:t>There is only one way to define class in java using </a:t>
                      </a:r>
                      <a:r>
                        <a:rPr lang="en-US" sz="1800" b="1" dirty="0">
                          <a:effectLst/>
                        </a:rPr>
                        <a:t>class keyword</a:t>
                      </a:r>
                      <a:r>
                        <a:rPr lang="en-US" sz="1600" b="1" dirty="0">
                          <a:effectLst/>
                        </a:rPr>
                        <a:t>.</a:t>
                      </a:r>
                      <a:endParaRPr lang="en-US" sz="1600" b="1" i="0" dirty="0">
                        <a:solidFill>
                          <a:srgbClr val="000000"/>
                        </a:solidFill>
                        <a:effectLst/>
                        <a:latin typeface="Arial" panose="020B0604020202020204" pitchFamily="34" charset="0"/>
                        <a:cs typeface="Arial" panose="020B0604020202020204" pitchFamily="34" charset="0"/>
                      </a:endParaRPr>
                    </a:p>
                  </a:txBody>
                  <a:tcPr marL="12192" marR="12192" marT="12192" marB="12192"/>
                </a:tc>
                <a:extLst>
                  <a:ext uri="{0D108BD9-81ED-4DB2-BD59-A6C34878D82A}">
                    <a16:rowId xmlns:a16="http://schemas.microsoft.com/office/drawing/2014/main" val="2914057425"/>
                  </a:ext>
                </a:extLst>
              </a:tr>
            </a:tbl>
          </a:graphicData>
        </a:graphic>
      </p:graphicFrame>
    </p:spTree>
    <p:extLst>
      <p:ext uri="{BB962C8B-B14F-4D97-AF65-F5344CB8AC3E}">
        <p14:creationId xmlns:p14="http://schemas.microsoft.com/office/powerpoint/2010/main" val="14558237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are the different ways to create an object in Java?</a:t>
            </a:r>
            <a:br>
              <a:rPr lang="en-US" dirty="0"/>
            </a:br>
            <a:endParaRPr lang="en-US" dirty="0"/>
          </a:p>
        </p:txBody>
      </p:sp>
      <p:sp>
        <p:nvSpPr>
          <p:cNvPr id="3" name="Content Placeholder 2"/>
          <p:cNvSpPr>
            <a:spLocks noGrp="1"/>
          </p:cNvSpPr>
          <p:nvPr>
            <p:ph idx="1"/>
          </p:nvPr>
        </p:nvSpPr>
        <p:spPr/>
        <p:txBody>
          <a:bodyPr/>
          <a:lstStyle/>
          <a:p>
            <a:r>
              <a:rPr lang="en-US" dirty="0" smtClean="0"/>
              <a:t>There </a:t>
            </a:r>
            <a:r>
              <a:rPr lang="en-US" dirty="0"/>
              <a:t>are many ways to create an object in java. They are:</a:t>
            </a:r>
          </a:p>
          <a:p>
            <a:r>
              <a:rPr lang="en-US" sz="2800" b="1" dirty="0">
                <a:solidFill>
                  <a:srgbClr val="FF0000"/>
                </a:solidFill>
              </a:rPr>
              <a:t>By new keyword</a:t>
            </a:r>
          </a:p>
          <a:p>
            <a:r>
              <a:rPr lang="en-US" dirty="0"/>
              <a:t>By </a:t>
            </a:r>
            <a:r>
              <a:rPr lang="en-US" dirty="0" err="1"/>
              <a:t>newInstance</a:t>
            </a:r>
            <a:r>
              <a:rPr lang="en-US" dirty="0"/>
              <a:t>() method</a:t>
            </a:r>
          </a:p>
          <a:p>
            <a:r>
              <a:rPr lang="en-US" dirty="0"/>
              <a:t>By clone() method</a:t>
            </a:r>
          </a:p>
          <a:p>
            <a:r>
              <a:rPr lang="en-US" dirty="0"/>
              <a:t>By deserialization</a:t>
            </a:r>
          </a:p>
          <a:p>
            <a:r>
              <a:rPr lang="en-US" dirty="0"/>
              <a:t>By factory method etc.</a:t>
            </a:r>
          </a:p>
          <a:p>
            <a:endParaRPr lang="en-US" dirty="0"/>
          </a:p>
        </p:txBody>
      </p:sp>
    </p:spTree>
    <p:extLst>
      <p:ext uri="{BB962C8B-B14F-4D97-AF65-F5344CB8AC3E}">
        <p14:creationId xmlns:p14="http://schemas.microsoft.com/office/powerpoint/2010/main" val="19661558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create object from class</a:t>
            </a:r>
            <a:endParaRPr lang="en-US" dirty="0"/>
          </a:p>
        </p:txBody>
      </p:sp>
      <p:sp>
        <p:nvSpPr>
          <p:cNvPr id="3" name="Content Placeholder 2"/>
          <p:cNvSpPr>
            <a:spLocks noGrp="1"/>
          </p:cNvSpPr>
          <p:nvPr>
            <p:ph idx="1"/>
          </p:nvPr>
        </p:nvSpPr>
        <p:spPr/>
        <p:txBody>
          <a:bodyPr/>
          <a:lstStyle/>
          <a:p>
            <a:r>
              <a:rPr lang="en-US" dirty="0" smtClean="0"/>
              <a:t>Student </a:t>
            </a:r>
            <a:r>
              <a:rPr lang="en-US" dirty="0" smtClean="0">
                <a:solidFill>
                  <a:srgbClr val="FF0000"/>
                </a:solidFill>
              </a:rPr>
              <a:t>girl</a:t>
            </a:r>
            <a:r>
              <a:rPr lang="en-US" dirty="0" smtClean="0"/>
              <a:t>= new student();</a:t>
            </a:r>
          </a:p>
          <a:p>
            <a:r>
              <a:rPr lang="en-US" dirty="0" smtClean="0"/>
              <a:t>Student </a:t>
            </a:r>
            <a:r>
              <a:rPr lang="en-US" dirty="0" smtClean="0">
                <a:solidFill>
                  <a:srgbClr val="FF0000"/>
                </a:solidFill>
              </a:rPr>
              <a:t>boy</a:t>
            </a:r>
            <a:r>
              <a:rPr lang="en-US" dirty="0" smtClean="0"/>
              <a:t>= new student();</a:t>
            </a:r>
          </a:p>
          <a:p>
            <a:endParaRPr lang="en-US" dirty="0"/>
          </a:p>
        </p:txBody>
      </p:sp>
    </p:spTree>
    <p:extLst>
      <p:ext uri="{BB962C8B-B14F-4D97-AF65-F5344CB8AC3E}">
        <p14:creationId xmlns:p14="http://schemas.microsoft.com/office/powerpoint/2010/main" val="504455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normAutofit/>
          </a:bodyPr>
          <a:lstStyle/>
          <a:p>
            <a:r>
              <a:rPr lang="en-US" dirty="0" smtClean="0"/>
              <a:t>Class Animal{</a:t>
            </a:r>
          </a:p>
          <a:p>
            <a:r>
              <a:rPr lang="en-US" dirty="0" smtClean="0"/>
              <a:t>Animal </a:t>
            </a:r>
            <a:r>
              <a:rPr lang="en-US" dirty="0" smtClean="0">
                <a:solidFill>
                  <a:srgbClr val="FF0000"/>
                </a:solidFill>
              </a:rPr>
              <a:t>dog</a:t>
            </a:r>
            <a:r>
              <a:rPr lang="en-US" dirty="0" smtClean="0"/>
              <a:t> = new Animal();</a:t>
            </a:r>
          </a:p>
          <a:p>
            <a:pPr marL="0" indent="0">
              <a:buNone/>
            </a:pPr>
            <a:r>
              <a:rPr lang="en-US" dirty="0"/>
              <a:t> </a:t>
            </a:r>
            <a:r>
              <a:rPr lang="en-US" dirty="0" smtClean="0"/>
              <a:t>   	}</a:t>
            </a:r>
            <a:endParaRPr lang="en-US" dirty="0"/>
          </a:p>
          <a:p>
            <a:pPr marL="0" indent="0">
              <a:buNone/>
            </a:pPr>
            <a:r>
              <a:rPr lang="en-US" dirty="0" smtClean="0"/>
              <a:t>Class Vehicle{</a:t>
            </a:r>
            <a:endParaRPr lang="en-US" dirty="0"/>
          </a:p>
          <a:p>
            <a:pPr marL="0" indent="0">
              <a:buNone/>
            </a:pPr>
            <a:r>
              <a:rPr lang="en-US" dirty="0" smtClean="0"/>
              <a:t>Vehicle </a:t>
            </a:r>
            <a:r>
              <a:rPr lang="en-US" dirty="0" smtClean="0">
                <a:solidFill>
                  <a:srgbClr val="FF0000"/>
                </a:solidFill>
              </a:rPr>
              <a:t>truck</a:t>
            </a:r>
            <a:r>
              <a:rPr lang="en-US" dirty="0" smtClean="0"/>
              <a:t>=new Vehicle();</a:t>
            </a:r>
            <a:endParaRPr lang="en-US" dirty="0"/>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6838808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p:txBody>
          <a:bodyPr/>
          <a:lstStyle/>
          <a:p>
            <a:r>
              <a:rPr lang="en-US" dirty="0" smtClean="0">
                <a:sym typeface="Wingdings" panose="05000000000000000000" pitchFamily="2" charset="2"/>
              </a:rPr>
              <a:t>Parent  child</a:t>
            </a:r>
          </a:p>
          <a:p>
            <a:r>
              <a:rPr lang="en-US" dirty="0" smtClean="0">
                <a:sym typeface="Wingdings" panose="05000000000000000000" pitchFamily="2" charset="2"/>
              </a:rPr>
              <a:t>Genetic code transfer</a:t>
            </a:r>
          </a:p>
          <a:p>
            <a:endParaRPr lang="en-US" dirty="0">
              <a:sym typeface="Wingdings" panose="05000000000000000000" pitchFamily="2" charset="2"/>
            </a:endParaRPr>
          </a:p>
          <a:p>
            <a:r>
              <a:rPr lang="en-US" dirty="0" smtClean="0">
                <a:sym typeface="Wingdings" panose="05000000000000000000" pitchFamily="2" charset="2"/>
              </a:rPr>
              <a:t>Same :</a:t>
            </a:r>
          </a:p>
          <a:p>
            <a:endParaRPr lang="en-US" dirty="0" smtClean="0">
              <a:sym typeface="Wingdings" panose="05000000000000000000" pitchFamily="2" charset="2"/>
            </a:endParaRPr>
          </a:p>
          <a:p>
            <a:r>
              <a:rPr lang="en-US" dirty="0" smtClean="0">
                <a:sym typeface="Wingdings" panose="05000000000000000000" pitchFamily="2" charset="2"/>
              </a:rPr>
              <a:t>Class A extends Class B  extends  Class C</a:t>
            </a:r>
            <a:endParaRPr lang="en-US" dirty="0"/>
          </a:p>
        </p:txBody>
      </p:sp>
      <p:sp>
        <p:nvSpPr>
          <p:cNvPr id="4" name="Curved Down Arrow 3"/>
          <p:cNvSpPr/>
          <p:nvPr/>
        </p:nvSpPr>
        <p:spPr>
          <a:xfrm>
            <a:off x="2041236" y="3823855"/>
            <a:ext cx="2032000" cy="61883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Curved Down Arrow 4"/>
          <p:cNvSpPr/>
          <p:nvPr/>
        </p:nvSpPr>
        <p:spPr>
          <a:xfrm>
            <a:off x="4484254" y="3773378"/>
            <a:ext cx="2032000" cy="618836"/>
          </a:xfrm>
          <a:prstGeom prst="curved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5530698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1678" y="258619"/>
            <a:ext cx="10178322" cy="5620974"/>
          </a:xfrm>
        </p:spPr>
        <p:txBody>
          <a:bodyPr>
            <a:normAutofit/>
          </a:bodyPr>
          <a:lstStyle/>
          <a:p>
            <a:pPr marL="0" lvl="0" indent="0" algn="just" eaLnBrk="0" fontAlgn="base" hangingPunct="0">
              <a:lnSpc>
                <a:spcPct val="100000"/>
              </a:lnSpc>
              <a:spcBef>
                <a:spcPct val="0"/>
              </a:spcBef>
              <a:spcAft>
                <a:spcPct val="0"/>
              </a:spcAft>
              <a:buClrTx/>
              <a:buNone/>
            </a:pPr>
            <a:endParaRPr lang="en-US" dirty="0">
              <a:solidFill>
                <a:srgbClr val="000000"/>
              </a:solidFill>
              <a:latin typeface="Verdana" panose="020B0604030504040204" pitchFamily="34" charset="0"/>
            </a:endParaRPr>
          </a:p>
          <a:p>
            <a:pPr marL="0" lvl="0" indent="0" algn="just" eaLnBrk="0" fontAlgn="base" hangingPunct="0">
              <a:lnSpc>
                <a:spcPct val="100000"/>
              </a:lnSpc>
              <a:spcBef>
                <a:spcPct val="0"/>
              </a:spcBef>
              <a:spcAft>
                <a:spcPct val="0"/>
              </a:spcAft>
              <a:buClrTx/>
              <a:buFontTx/>
              <a:buAutoNum type="arabicPeriod"/>
            </a:pPr>
            <a:r>
              <a:rPr lang="en-US" dirty="0">
                <a:solidFill>
                  <a:srgbClr val="008200"/>
                </a:solidFill>
                <a:latin typeface="Verdana" panose="020B0604030504040204" pitchFamily="34" charset="0"/>
              </a:rPr>
              <a:t>//save by A.java</a:t>
            </a:r>
            <a:r>
              <a:rPr lang="en-US" dirty="0">
                <a:solidFill>
                  <a:srgbClr val="000000"/>
                </a:solidFill>
                <a:latin typeface="Verdana" panose="020B0604030504040204" pitchFamily="34" charset="0"/>
              </a:rPr>
              <a:t>  </a:t>
            </a:r>
          </a:p>
          <a:p>
            <a:pPr marL="0" lvl="0" indent="0" algn="just" eaLnBrk="0" fontAlgn="base" hangingPunct="0">
              <a:lnSpc>
                <a:spcPct val="100000"/>
              </a:lnSpc>
              <a:spcBef>
                <a:spcPct val="0"/>
              </a:spcBef>
              <a:spcAft>
                <a:spcPct val="0"/>
              </a:spcAft>
              <a:buClrTx/>
              <a:buFontTx/>
              <a:buAutoNum type="arabicPeriod" startAt="2"/>
            </a:pPr>
            <a:r>
              <a:rPr lang="en-US" b="1" dirty="0">
                <a:solidFill>
                  <a:srgbClr val="006699"/>
                </a:solidFill>
                <a:latin typeface="Verdana" panose="020B0604030504040204" pitchFamily="34" charset="0"/>
              </a:rPr>
              <a:t>package</a:t>
            </a:r>
            <a:r>
              <a:rPr lang="en-US" dirty="0">
                <a:solidFill>
                  <a:srgbClr val="000000"/>
                </a:solidFill>
                <a:latin typeface="Verdana" panose="020B0604030504040204" pitchFamily="34" charset="0"/>
              </a:rPr>
              <a:t> pack;  </a:t>
            </a:r>
          </a:p>
          <a:p>
            <a:pPr marL="0" lvl="0" indent="0" algn="just" eaLnBrk="0" fontAlgn="base" hangingPunct="0">
              <a:lnSpc>
                <a:spcPct val="100000"/>
              </a:lnSpc>
              <a:spcBef>
                <a:spcPct val="0"/>
              </a:spcBef>
              <a:spcAft>
                <a:spcPct val="0"/>
              </a:spcAft>
              <a:buClrTx/>
              <a:buFontTx/>
              <a:buAutoNum type="arabicPeriod" startAt="3"/>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  </a:t>
            </a:r>
          </a:p>
          <a:p>
            <a:pPr marL="0" lvl="0" indent="0" algn="just" eaLnBrk="0" fontAlgn="base" hangingPunct="0">
              <a:lnSpc>
                <a:spcPct val="100000"/>
              </a:lnSpc>
              <a:spcBef>
                <a:spcPct val="0"/>
              </a:spcBef>
              <a:spcAft>
                <a:spcPct val="0"/>
              </a:spcAft>
              <a:buClrTx/>
              <a:buFontTx/>
              <a:buAutoNum type="arabicPeriod" startAt="4"/>
            </a:pPr>
            <a:r>
              <a:rPr lang="en-US" b="1" dirty="0">
                <a:solidFill>
                  <a:srgbClr val="006699"/>
                </a:solidFill>
                <a:latin typeface="Verdana" panose="020B0604030504040204" pitchFamily="34" charset="0"/>
              </a:rPr>
              <a:t>protected</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msg</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"Hello"</a:t>
            </a:r>
            <a:r>
              <a:rPr lang="en-US" dirty="0">
                <a:solidFill>
                  <a:srgbClr val="000000"/>
                </a:solidFill>
                <a:latin typeface="Verdana" panose="020B0604030504040204" pitchFamily="34" charset="0"/>
              </a:rPr>
              <a:t>);}  </a:t>
            </a:r>
          </a:p>
          <a:p>
            <a:pPr marL="0" lvl="0" indent="0" algn="just" eaLnBrk="0" fontAlgn="base" hangingPunct="0">
              <a:lnSpc>
                <a:spcPct val="100000"/>
              </a:lnSpc>
              <a:spcBef>
                <a:spcPct val="0"/>
              </a:spcBef>
              <a:spcAft>
                <a:spcPct val="0"/>
              </a:spcAft>
              <a:buClrTx/>
              <a:buFontTx/>
              <a:buAutoNum type="arabicPeriod" startAt="5"/>
            </a:pPr>
            <a:r>
              <a:rPr lang="en-US" dirty="0">
                <a:solidFill>
                  <a:srgbClr val="000000"/>
                </a:solidFill>
                <a:latin typeface="Verdana" panose="020B0604030504040204" pitchFamily="34" charset="0"/>
              </a:rPr>
              <a:t>}  </a:t>
            </a:r>
          </a:p>
          <a:p>
            <a:pPr marL="0" lvl="0" indent="0" algn="just" eaLnBrk="0" fontAlgn="base" hangingPunct="0">
              <a:lnSpc>
                <a:spcPct val="100000"/>
              </a:lnSpc>
              <a:spcBef>
                <a:spcPct val="0"/>
              </a:spcBef>
              <a:spcAft>
                <a:spcPct val="0"/>
              </a:spcAft>
              <a:buClrTx/>
              <a:buFontTx/>
              <a:buAutoNum type="arabicPeriod"/>
            </a:pPr>
            <a:r>
              <a:rPr lang="en-US" dirty="0">
                <a:solidFill>
                  <a:srgbClr val="008200"/>
                </a:solidFill>
                <a:latin typeface="Verdana" panose="020B0604030504040204" pitchFamily="34" charset="0"/>
              </a:rPr>
              <a:t>//save by B.java</a:t>
            </a:r>
            <a:r>
              <a:rPr lang="en-US" dirty="0">
                <a:solidFill>
                  <a:srgbClr val="000000"/>
                </a:solidFill>
                <a:latin typeface="Verdana" panose="020B0604030504040204" pitchFamily="34" charset="0"/>
              </a:rPr>
              <a:t>  </a:t>
            </a:r>
          </a:p>
          <a:p>
            <a:pPr marL="0" lvl="0" indent="0" algn="just" eaLnBrk="0" fontAlgn="base" hangingPunct="0">
              <a:lnSpc>
                <a:spcPct val="100000"/>
              </a:lnSpc>
              <a:spcBef>
                <a:spcPct val="0"/>
              </a:spcBef>
              <a:spcAft>
                <a:spcPct val="0"/>
              </a:spcAft>
              <a:buClrTx/>
              <a:buFontTx/>
              <a:buAutoNum type="arabicPeriod" startAt="2"/>
            </a:pPr>
            <a:r>
              <a:rPr lang="en-US" b="1" dirty="0">
                <a:solidFill>
                  <a:srgbClr val="006699"/>
                </a:solidFill>
                <a:latin typeface="Verdana" panose="020B0604030504040204" pitchFamily="34" charset="0"/>
              </a:rPr>
              <a:t>package</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mypack</a:t>
            </a:r>
            <a:r>
              <a:rPr lang="en-US" dirty="0">
                <a:solidFill>
                  <a:srgbClr val="000000"/>
                </a:solidFill>
                <a:latin typeface="Verdana" panose="020B0604030504040204" pitchFamily="34" charset="0"/>
              </a:rPr>
              <a:t>;  </a:t>
            </a:r>
          </a:p>
          <a:p>
            <a:pPr marL="0" lvl="0" indent="0" algn="just" eaLnBrk="0" fontAlgn="base" hangingPunct="0">
              <a:lnSpc>
                <a:spcPct val="100000"/>
              </a:lnSpc>
              <a:spcBef>
                <a:spcPct val="0"/>
              </a:spcBef>
              <a:spcAft>
                <a:spcPct val="0"/>
              </a:spcAft>
              <a:buClrTx/>
              <a:buFontTx/>
              <a:buAutoNum type="arabicPeriod" startAt="3"/>
            </a:pPr>
            <a:r>
              <a:rPr lang="en-US" b="1" dirty="0">
                <a:solidFill>
                  <a:srgbClr val="006699"/>
                </a:solidFill>
                <a:latin typeface="Verdana" panose="020B0604030504040204" pitchFamily="34" charset="0"/>
              </a:rPr>
              <a:t>import</a:t>
            </a:r>
            <a:r>
              <a:rPr lang="en-US" dirty="0">
                <a:solidFill>
                  <a:srgbClr val="000000"/>
                </a:solidFill>
                <a:latin typeface="Verdana" panose="020B0604030504040204" pitchFamily="34" charset="0"/>
              </a:rPr>
              <a:t> pack.*;  </a:t>
            </a:r>
          </a:p>
          <a:p>
            <a:pPr marL="0" lvl="0" indent="0" algn="just" eaLnBrk="0" fontAlgn="base" hangingPunct="0">
              <a:lnSpc>
                <a:spcPct val="100000"/>
              </a:lnSpc>
              <a:spcBef>
                <a:spcPct val="0"/>
              </a:spcBef>
              <a:spcAft>
                <a:spcPct val="0"/>
              </a:spcAft>
              <a:buClrTx/>
              <a:buFontTx/>
              <a:buAutoNum type="arabicPeriod" startAt="4"/>
            </a:pPr>
            <a:r>
              <a:rPr lang="en-US" dirty="0">
                <a:solidFill>
                  <a:srgbClr val="000000"/>
                </a:solidFill>
                <a:latin typeface="Verdana" panose="020B0604030504040204" pitchFamily="34" charset="0"/>
              </a:rPr>
              <a:t>  </a:t>
            </a:r>
          </a:p>
          <a:p>
            <a:pPr marL="0" lvl="0" indent="0" algn="just" eaLnBrk="0" fontAlgn="base" hangingPunct="0">
              <a:lnSpc>
                <a:spcPct val="100000"/>
              </a:lnSpc>
              <a:spcBef>
                <a:spcPct val="0"/>
              </a:spcBef>
              <a:spcAft>
                <a:spcPct val="0"/>
              </a:spcAft>
              <a:buClrTx/>
              <a:buFontTx/>
              <a:buAutoNum type="arabicPeriod" startAt="5"/>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B </a:t>
            </a:r>
            <a:r>
              <a:rPr lang="en-US" b="1" dirty="0">
                <a:solidFill>
                  <a:srgbClr val="006699"/>
                </a:solidFill>
                <a:latin typeface="Verdana" panose="020B0604030504040204" pitchFamily="34" charset="0"/>
              </a:rPr>
              <a:t>extends</a:t>
            </a:r>
            <a:r>
              <a:rPr lang="en-US" dirty="0">
                <a:solidFill>
                  <a:srgbClr val="000000"/>
                </a:solidFill>
                <a:latin typeface="Verdana" panose="020B0604030504040204" pitchFamily="34" charset="0"/>
              </a:rPr>
              <a:t> A{  </a:t>
            </a:r>
          </a:p>
          <a:p>
            <a:pPr marL="0" lvl="0" indent="0" algn="just" eaLnBrk="0" fontAlgn="base" hangingPunct="0">
              <a:lnSpc>
                <a:spcPct val="100000"/>
              </a:lnSpc>
              <a:spcBef>
                <a:spcPct val="0"/>
              </a:spcBef>
              <a:spcAft>
                <a:spcPct val="0"/>
              </a:spcAft>
              <a:buClrTx/>
              <a:buFontTx/>
              <a:buAutoNum type="arabicPeriod" startAt="6"/>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marL="0" lvl="0" indent="0" algn="just" eaLnBrk="0" fontAlgn="base" hangingPunct="0">
              <a:lnSpc>
                <a:spcPct val="100000"/>
              </a:lnSpc>
              <a:spcBef>
                <a:spcPct val="0"/>
              </a:spcBef>
              <a:spcAft>
                <a:spcPct val="0"/>
              </a:spcAft>
              <a:buClrTx/>
              <a:buFontTx/>
              <a:buAutoNum type="arabicPeriod" startAt="7"/>
            </a:pPr>
            <a:r>
              <a:rPr lang="en-US" dirty="0">
                <a:solidFill>
                  <a:srgbClr val="000000"/>
                </a:solidFill>
                <a:latin typeface="Verdana" panose="020B0604030504040204" pitchFamily="34" charset="0"/>
              </a:rPr>
              <a:t>   B </a:t>
            </a:r>
            <a:r>
              <a:rPr lang="en-US" dirty="0" err="1">
                <a:solidFill>
                  <a:srgbClr val="000000"/>
                </a:solidFill>
                <a:latin typeface="Verdana" panose="020B0604030504040204" pitchFamily="34" charset="0"/>
              </a:rPr>
              <a:t>obj</a:t>
            </a:r>
            <a:r>
              <a:rPr lang="en-US" dirty="0">
                <a:solidFill>
                  <a:srgbClr val="000000"/>
                </a:solidFill>
                <a:latin typeface="Verdana" panose="020B0604030504040204" pitchFamily="34" charset="0"/>
              </a:rPr>
              <a:t> = </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B();  </a:t>
            </a:r>
          </a:p>
          <a:p>
            <a:pPr marL="0" lvl="0" indent="0" algn="just" eaLnBrk="0" fontAlgn="base" hangingPunct="0">
              <a:lnSpc>
                <a:spcPct val="100000"/>
              </a:lnSpc>
              <a:spcBef>
                <a:spcPct val="0"/>
              </a:spcBef>
              <a:spcAft>
                <a:spcPct val="0"/>
              </a:spcAft>
              <a:buClrTx/>
              <a:buFontTx/>
              <a:buAutoNum type="arabicPeriod" startAt="8"/>
            </a:pPr>
            <a:r>
              <a:rPr lang="en-US" dirty="0">
                <a:solidFill>
                  <a:srgbClr val="000000"/>
                </a:solidFill>
                <a:latin typeface="Verdana" panose="020B0604030504040204" pitchFamily="34" charset="0"/>
              </a:rPr>
              <a:t>   obj.msg();  </a:t>
            </a:r>
          </a:p>
          <a:p>
            <a:pPr marL="0" lvl="0" indent="0" algn="just" eaLnBrk="0" fontAlgn="base" hangingPunct="0">
              <a:lnSpc>
                <a:spcPct val="100000"/>
              </a:lnSpc>
              <a:spcBef>
                <a:spcPct val="0"/>
              </a:spcBef>
              <a:spcAft>
                <a:spcPct val="0"/>
              </a:spcAft>
              <a:buClrTx/>
              <a:buFontTx/>
              <a:buAutoNum type="arabicPeriod" startAt="9"/>
            </a:pPr>
            <a:r>
              <a:rPr lang="en-US" dirty="0">
                <a:solidFill>
                  <a:srgbClr val="000000"/>
                </a:solidFill>
                <a:latin typeface="Verdana" panose="020B0604030504040204" pitchFamily="34" charset="0"/>
              </a:rPr>
              <a:t>  }  </a:t>
            </a:r>
          </a:p>
          <a:p>
            <a:pPr marL="0" lvl="0" indent="0" algn="just" eaLnBrk="0" fontAlgn="base" hangingPunct="0">
              <a:lnSpc>
                <a:spcPct val="100000"/>
              </a:lnSpc>
              <a:spcBef>
                <a:spcPct val="0"/>
              </a:spcBef>
              <a:spcAft>
                <a:spcPct val="0"/>
              </a:spcAft>
              <a:buClrTx/>
              <a:buFontTx/>
              <a:buAutoNum type="arabicPeriod" startAt="10"/>
            </a:pPr>
            <a:r>
              <a:rPr lang="en-US" dirty="0">
                <a:solidFill>
                  <a:srgbClr val="000000"/>
                </a:solidFill>
                <a:latin typeface="Verdana" panose="020B0604030504040204" pitchFamily="34" charset="0"/>
              </a:rPr>
              <a:t>}  </a:t>
            </a:r>
          </a:p>
          <a:p>
            <a:pPr marL="0" lvl="0" indent="0" algn="just" eaLnBrk="0" fontAlgn="base" hangingPunct="0">
              <a:lnSpc>
                <a:spcPct val="100000"/>
              </a:lnSpc>
              <a:spcBef>
                <a:spcPct val="0"/>
              </a:spcBef>
              <a:spcAft>
                <a:spcPct val="0"/>
              </a:spcAft>
              <a:buClrTx/>
              <a:buNone/>
            </a:pPr>
            <a:r>
              <a:rPr lang="en-US" dirty="0" err="1">
                <a:solidFill>
                  <a:srgbClr val="000000"/>
                </a:solidFill>
                <a:latin typeface="Arial Unicode MS" panose="020B0604020202020204" pitchFamily="34" charset="-128"/>
              </a:rPr>
              <a:t>Output:Hello</a:t>
            </a:r>
            <a:endParaRPr lang="en-US" dirty="0">
              <a:solidFill>
                <a:schemeClr val="tx1"/>
              </a:solidFill>
            </a:endParaRPr>
          </a:p>
          <a:p>
            <a:endParaRPr lang="en-US" dirty="0"/>
          </a:p>
        </p:txBody>
      </p:sp>
    </p:spTree>
    <p:extLst>
      <p:ext uri="{BB962C8B-B14F-4D97-AF65-F5344CB8AC3E}">
        <p14:creationId xmlns:p14="http://schemas.microsoft.com/office/powerpoint/2010/main" val="26430594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types</a:t>
            </a:r>
            <a:endParaRPr lang="en-US" dirty="0"/>
          </a:p>
        </p:txBody>
      </p:sp>
      <p:sp>
        <p:nvSpPr>
          <p:cNvPr id="3" name="Content Placeholder 2"/>
          <p:cNvSpPr>
            <a:spLocks noGrp="1"/>
          </p:cNvSpPr>
          <p:nvPr>
            <p:ph idx="1"/>
          </p:nvPr>
        </p:nvSpPr>
        <p:spPr/>
        <p:txBody>
          <a:bodyPr/>
          <a:lstStyle/>
          <a:p>
            <a:r>
              <a:rPr lang="en-US" dirty="0" smtClean="0"/>
              <a:t>1</a:t>
            </a:r>
            <a:r>
              <a:rPr lang="en-US" baseline="30000" dirty="0" smtClean="0"/>
              <a:t>st</a:t>
            </a:r>
            <a:r>
              <a:rPr lang="en-US" dirty="0" smtClean="0"/>
              <a:t> class/ main class/parent class- called SUPER class</a:t>
            </a:r>
          </a:p>
          <a:p>
            <a:r>
              <a:rPr lang="en-US" dirty="0" smtClean="0"/>
              <a:t>Extended class/2</a:t>
            </a:r>
            <a:r>
              <a:rPr lang="en-US" baseline="30000" dirty="0" smtClean="0"/>
              <a:t>nd</a:t>
            </a:r>
            <a:r>
              <a:rPr lang="en-US" dirty="0" smtClean="0"/>
              <a:t> class/child class- called SUB class</a:t>
            </a:r>
            <a:endParaRPr lang="en-US"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8434" y="2285492"/>
            <a:ext cx="4549493" cy="3594100"/>
          </a:xfrm>
          <a:prstGeom prst="rect">
            <a:avLst/>
          </a:prstGeom>
        </p:spPr>
      </p:pic>
    </p:spTree>
    <p:extLst>
      <p:ext uri="{BB962C8B-B14F-4D97-AF65-F5344CB8AC3E}">
        <p14:creationId xmlns:p14="http://schemas.microsoft.com/office/powerpoint/2010/main" val="182742250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class in Java can contain:</a:t>
            </a:r>
            <a:br>
              <a:rPr lang="en-US" dirty="0"/>
            </a:br>
            <a:endParaRPr lang="en-US" dirty="0"/>
          </a:p>
        </p:txBody>
      </p:sp>
      <p:sp>
        <p:nvSpPr>
          <p:cNvPr id="3" name="Content Placeholder 2"/>
          <p:cNvSpPr>
            <a:spLocks noGrp="1"/>
          </p:cNvSpPr>
          <p:nvPr>
            <p:ph idx="1"/>
          </p:nvPr>
        </p:nvSpPr>
        <p:spPr/>
        <p:txBody>
          <a:bodyPr/>
          <a:lstStyle/>
          <a:p>
            <a:r>
              <a:rPr lang="en-US" dirty="0" smtClean="0"/>
              <a:t>Variable</a:t>
            </a:r>
          </a:p>
          <a:p>
            <a:r>
              <a:rPr lang="en-US" b="1" dirty="0" smtClean="0"/>
              <a:t>methods</a:t>
            </a:r>
            <a:endParaRPr lang="en-US" dirty="0"/>
          </a:p>
          <a:p>
            <a:r>
              <a:rPr lang="en-US" b="1" dirty="0"/>
              <a:t>constructors</a:t>
            </a:r>
            <a:endParaRPr lang="en-US" dirty="0"/>
          </a:p>
          <a:p>
            <a:r>
              <a:rPr lang="en-US" b="1" dirty="0" smtClean="0"/>
              <a:t>nested </a:t>
            </a:r>
            <a:r>
              <a:rPr lang="en-US" b="1" dirty="0"/>
              <a:t>class and </a:t>
            </a:r>
            <a:endParaRPr lang="en-US" b="1" dirty="0" smtClean="0"/>
          </a:p>
          <a:p>
            <a:r>
              <a:rPr lang="en-US" b="1" dirty="0" smtClean="0"/>
              <a:t>interface</a:t>
            </a:r>
            <a:endParaRPr lang="en-US" dirty="0"/>
          </a:p>
          <a:p>
            <a:endParaRPr lang="en-US" dirty="0"/>
          </a:p>
        </p:txBody>
      </p:sp>
    </p:spTree>
    <p:extLst>
      <p:ext uri="{BB962C8B-B14F-4D97-AF65-F5344CB8AC3E}">
        <p14:creationId xmlns:p14="http://schemas.microsoft.com/office/powerpoint/2010/main" val="1900599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dirty="0" smtClean="0"/>
              <a:t>Benefits of Automated testing/</a:t>
            </a:r>
            <a:br>
              <a:rPr lang="en-US" dirty="0" smtClean="0"/>
            </a:br>
            <a:r>
              <a:rPr lang="en-US" dirty="0" smtClean="0"/>
              <a:t>Why???</a:t>
            </a:r>
          </a:p>
        </p:txBody>
      </p:sp>
      <p:sp>
        <p:nvSpPr>
          <p:cNvPr id="14339" name="Content Placeholder 2"/>
          <p:cNvSpPr>
            <a:spLocks noGrp="1"/>
          </p:cNvSpPr>
          <p:nvPr>
            <p:ph idx="1"/>
          </p:nvPr>
        </p:nvSpPr>
        <p:spPr>
          <a:xfrm>
            <a:off x="2516286" y="2494147"/>
            <a:ext cx="7649106" cy="3170238"/>
          </a:xfrm>
        </p:spPr>
        <p:txBody>
          <a:bodyPr>
            <a:noAutofit/>
          </a:bodyPr>
          <a:lstStyle/>
          <a:p>
            <a:pPr eaLnBrk="1" hangingPunct="1"/>
            <a:r>
              <a:rPr lang="en-US" sz="3200" dirty="0" smtClean="0"/>
              <a:t>Faster</a:t>
            </a:r>
          </a:p>
          <a:p>
            <a:pPr eaLnBrk="1" hangingPunct="1"/>
            <a:r>
              <a:rPr lang="en-US" sz="3200" dirty="0" smtClean="0"/>
              <a:t>Reliable</a:t>
            </a:r>
          </a:p>
          <a:p>
            <a:r>
              <a:rPr lang="en-US" sz="3200" dirty="0"/>
              <a:t>Repeatable(Data Driven Testing)</a:t>
            </a:r>
            <a:endParaRPr lang="en-US" sz="3200" dirty="0" smtClean="0"/>
          </a:p>
          <a:p>
            <a:pPr eaLnBrk="1" hangingPunct="1"/>
            <a:r>
              <a:rPr lang="en-US" sz="3200" dirty="0" smtClean="0"/>
              <a:t>Reusable</a:t>
            </a:r>
          </a:p>
          <a:p>
            <a:r>
              <a:rPr lang="en-US" sz="3200" dirty="0" smtClean="0"/>
              <a:t>Reprogrammable  </a:t>
            </a:r>
            <a:endParaRPr lang="en-US" sz="2400" dirty="0" smtClean="0"/>
          </a:p>
        </p:txBody>
      </p:sp>
    </p:spTree>
    <p:extLst>
      <p:ext uri="{BB962C8B-B14F-4D97-AF65-F5344CB8AC3E}">
        <p14:creationId xmlns:p14="http://schemas.microsoft.com/office/powerpoint/2010/main" val="113646900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0710" y="452582"/>
            <a:ext cx="10659290" cy="5949372"/>
          </a:xfrm>
        </p:spPr>
      </p:pic>
    </p:spTree>
    <p:extLst>
      <p:ext uri="{BB962C8B-B14F-4D97-AF65-F5344CB8AC3E}">
        <p14:creationId xmlns:p14="http://schemas.microsoft.com/office/powerpoint/2010/main" val="366053836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959" y="382385"/>
            <a:ext cx="10889760" cy="6570058"/>
          </a:xfrm>
          <a:prstGeom prst="rect">
            <a:avLst/>
          </a:prstGeom>
        </p:spPr>
      </p:pic>
    </p:spTree>
    <p:extLst>
      <p:ext uri="{BB962C8B-B14F-4D97-AF65-F5344CB8AC3E}">
        <p14:creationId xmlns:p14="http://schemas.microsoft.com/office/powerpoint/2010/main" val="286567532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a:t>
            </a:r>
            <a:endParaRPr lang="en-US" dirty="0"/>
          </a:p>
        </p:txBody>
      </p:sp>
      <p:sp>
        <p:nvSpPr>
          <p:cNvPr id="3" name="Content Placeholder 2"/>
          <p:cNvSpPr>
            <a:spLocks noGrp="1"/>
          </p:cNvSpPr>
          <p:nvPr>
            <p:ph idx="1"/>
          </p:nvPr>
        </p:nvSpPr>
        <p:spPr>
          <a:xfrm>
            <a:off x="1154954" y="1696720"/>
            <a:ext cx="9633119" cy="3982720"/>
          </a:xfrm>
        </p:spPr>
        <p:txBody>
          <a:bodyPr>
            <a:normAutofit/>
          </a:bodyPr>
          <a:lstStyle/>
          <a:p>
            <a:r>
              <a:rPr lang="en-US" sz="2400" dirty="0" smtClean="0"/>
              <a:t>It’s a container to hold data.</a:t>
            </a:r>
          </a:p>
          <a:p>
            <a:r>
              <a:rPr lang="en-US" sz="2400" dirty="0" smtClean="0"/>
              <a:t>An address or an index to some space of computer memory which hold data.</a:t>
            </a:r>
          </a:p>
          <a:p>
            <a:r>
              <a:rPr lang="en-US" sz="2400" dirty="0" smtClean="0"/>
              <a:t>Called variable as it can be change.</a:t>
            </a:r>
          </a:p>
          <a:p>
            <a:r>
              <a:rPr lang="en-US" sz="2400" dirty="0" smtClean="0"/>
              <a:t>Each variable has name and type according to data type it holds</a:t>
            </a:r>
          </a:p>
          <a:p>
            <a:pPr lvl="1"/>
            <a:endParaRPr lang="en-US" sz="2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4159" y="4198937"/>
            <a:ext cx="3876675" cy="2219325"/>
          </a:xfrm>
          <a:prstGeom prst="rect">
            <a:avLst/>
          </a:prstGeom>
        </p:spPr>
      </p:pic>
    </p:spTree>
    <p:extLst>
      <p:ext uri="{BB962C8B-B14F-4D97-AF65-F5344CB8AC3E}">
        <p14:creationId xmlns:p14="http://schemas.microsoft.com/office/powerpoint/2010/main" val="92173866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variance during coding</a:t>
            </a:r>
            <a:endParaRPr lang="en-US" dirty="0"/>
          </a:p>
        </p:txBody>
      </p:sp>
      <p:sp>
        <p:nvSpPr>
          <p:cNvPr id="3" name="Content Placeholder 2"/>
          <p:cNvSpPr>
            <a:spLocks noGrp="1"/>
          </p:cNvSpPr>
          <p:nvPr>
            <p:ph idx="1"/>
          </p:nvPr>
        </p:nvSpPr>
        <p:spPr>
          <a:xfrm>
            <a:off x="1103312" y="1554480"/>
            <a:ext cx="8946541" cy="4693919"/>
          </a:xfrm>
        </p:spPr>
        <p:txBody>
          <a:bodyPr/>
          <a:lstStyle/>
          <a:p>
            <a:r>
              <a:rPr lang="en-US" sz="2400" dirty="0"/>
              <a:t>3 kind of variable in java</a:t>
            </a:r>
            <a:r>
              <a:rPr lang="en-US" sz="2400" dirty="0" smtClean="0"/>
              <a:t>:</a:t>
            </a:r>
          </a:p>
          <a:p>
            <a:pPr lvl="1"/>
            <a:r>
              <a:rPr lang="en-US" sz="2200" dirty="0" smtClean="0"/>
              <a:t>Another name of class variable is </a:t>
            </a:r>
            <a:r>
              <a:rPr lang="en-US" sz="2200" b="1" dirty="0" smtClean="0"/>
              <a:t>static variable</a:t>
            </a:r>
            <a:endParaRPr lang="en-US" sz="2200" b="1" dirty="0"/>
          </a:p>
          <a:p>
            <a:endParaRPr lang="en-US" dirty="0"/>
          </a:p>
        </p:txBody>
      </p:sp>
      <p:pic>
        <p:nvPicPr>
          <p:cNvPr id="4" name="Picture 3"/>
          <p:cNvPicPr>
            <a:picLocks noChangeAspect="1"/>
          </p:cNvPicPr>
          <p:nvPr/>
        </p:nvPicPr>
        <p:blipFill>
          <a:blip r:embed="rId2"/>
          <a:stretch>
            <a:fillRect/>
          </a:stretch>
        </p:blipFill>
        <p:spPr>
          <a:xfrm>
            <a:off x="2157424" y="2686405"/>
            <a:ext cx="6838315" cy="3561994"/>
          </a:xfrm>
          <a:prstGeom prst="rect">
            <a:avLst/>
          </a:prstGeom>
        </p:spPr>
      </p:pic>
    </p:spTree>
    <p:extLst>
      <p:ext uri="{BB962C8B-B14F-4D97-AF65-F5344CB8AC3E}">
        <p14:creationId xmlns:p14="http://schemas.microsoft.com/office/powerpoint/2010/main" val="311757331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120" y="207577"/>
            <a:ext cx="11704319" cy="6223703"/>
          </a:xfrm>
        </p:spPr>
      </p:pic>
    </p:spTree>
    <p:extLst>
      <p:ext uri="{BB962C8B-B14F-4D97-AF65-F5344CB8AC3E}">
        <p14:creationId xmlns:p14="http://schemas.microsoft.com/office/powerpoint/2010/main" val="382946638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84413703"/>
              </p:ext>
            </p:extLst>
          </p:nvPr>
        </p:nvGraphicFramePr>
        <p:xfrm>
          <a:off x="1043711" y="2286000"/>
          <a:ext cx="10386291" cy="2488297"/>
        </p:xfrm>
        <a:graphic>
          <a:graphicData uri="http://schemas.openxmlformats.org/drawingml/2006/table">
            <a:tbl>
              <a:tblPr firstRow="1" bandRow="1">
                <a:tableStyleId>{5C22544A-7EE6-4342-B048-85BDC9FD1C3A}</a:tableStyleId>
              </a:tblPr>
              <a:tblGrid>
                <a:gridCol w="3462097">
                  <a:extLst>
                    <a:ext uri="{9D8B030D-6E8A-4147-A177-3AD203B41FA5}">
                      <a16:colId xmlns:a16="http://schemas.microsoft.com/office/drawing/2014/main" val="240508089"/>
                    </a:ext>
                  </a:extLst>
                </a:gridCol>
                <a:gridCol w="3462097">
                  <a:extLst>
                    <a:ext uri="{9D8B030D-6E8A-4147-A177-3AD203B41FA5}">
                      <a16:colId xmlns:a16="http://schemas.microsoft.com/office/drawing/2014/main" val="2432516249"/>
                    </a:ext>
                  </a:extLst>
                </a:gridCol>
                <a:gridCol w="3462097">
                  <a:extLst>
                    <a:ext uri="{9D8B030D-6E8A-4147-A177-3AD203B41FA5}">
                      <a16:colId xmlns:a16="http://schemas.microsoft.com/office/drawing/2014/main" val="1442306542"/>
                    </a:ext>
                  </a:extLst>
                </a:gridCol>
              </a:tblGrid>
              <a:tr h="434559">
                <a:tc>
                  <a:txBody>
                    <a:bodyPr/>
                    <a:lstStyle/>
                    <a:p>
                      <a:r>
                        <a:rPr lang="en-US" dirty="0" smtClean="0"/>
                        <a:t>Static/ class level variable</a:t>
                      </a:r>
                      <a:endParaRPr lang="en-US" dirty="0"/>
                    </a:p>
                  </a:txBody>
                  <a:tcPr/>
                </a:tc>
                <a:tc>
                  <a:txBody>
                    <a:bodyPr/>
                    <a:lstStyle/>
                    <a:p>
                      <a:r>
                        <a:rPr lang="en-US" dirty="0" smtClean="0"/>
                        <a:t>Instance variable</a:t>
                      </a:r>
                      <a:endParaRPr lang="en-US" dirty="0"/>
                    </a:p>
                  </a:txBody>
                  <a:tcPr/>
                </a:tc>
                <a:tc>
                  <a:txBody>
                    <a:bodyPr/>
                    <a:lstStyle/>
                    <a:p>
                      <a:r>
                        <a:rPr lang="en-US" dirty="0" smtClean="0"/>
                        <a:t>Local variable</a:t>
                      </a:r>
                      <a:endParaRPr lang="en-US" dirty="0"/>
                    </a:p>
                  </a:txBody>
                  <a:tcPr/>
                </a:tc>
                <a:extLst>
                  <a:ext uri="{0D108BD9-81ED-4DB2-BD59-A6C34878D82A}">
                    <a16:rowId xmlns:a16="http://schemas.microsoft.com/office/drawing/2014/main" val="3419837390"/>
                  </a:ext>
                </a:extLst>
              </a:tr>
              <a:tr h="750061">
                <a:tc>
                  <a:txBody>
                    <a:bodyPr/>
                    <a:lstStyle/>
                    <a:p>
                      <a:r>
                        <a:rPr lang="en-US" dirty="0" smtClean="0"/>
                        <a:t>Inside class but outside methods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Inside class but outside methods</a:t>
                      </a:r>
                    </a:p>
                    <a:p>
                      <a:endParaRPr lang="en-US" dirty="0"/>
                    </a:p>
                  </a:txBody>
                  <a:tcPr/>
                </a:tc>
                <a:tc>
                  <a:txBody>
                    <a:bodyPr/>
                    <a:lstStyle/>
                    <a:p>
                      <a:r>
                        <a:rPr lang="en-US" dirty="0" smtClean="0"/>
                        <a:t>Inside methods</a:t>
                      </a:r>
                      <a:endParaRPr lang="en-US" dirty="0"/>
                    </a:p>
                  </a:txBody>
                  <a:tcPr/>
                </a:tc>
                <a:extLst>
                  <a:ext uri="{0D108BD9-81ED-4DB2-BD59-A6C34878D82A}">
                    <a16:rowId xmlns:a16="http://schemas.microsoft.com/office/drawing/2014/main" val="1785168135"/>
                  </a:ext>
                </a:extLst>
              </a:tr>
              <a:tr h="434559">
                <a:tc>
                  <a:txBody>
                    <a:bodyPr/>
                    <a:lstStyle/>
                    <a:p>
                      <a:r>
                        <a:rPr lang="en-US" dirty="0" smtClean="0"/>
                        <a:t>Use static word</a:t>
                      </a:r>
                      <a:endParaRPr lang="en-US" dirty="0"/>
                    </a:p>
                  </a:txBody>
                  <a:tcPr/>
                </a:tc>
                <a:tc>
                  <a:txBody>
                    <a:bodyPr/>
                    <a:lstStyle/>
                    <a:p>
                      <a:r>
                        <a:rPr lang="en-US" dirty="0" smtClean="0"/>
                        <a:t>No static</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 static</a:t>
                      </a:r>
                    </a:p>
                  </a:txBody>
                  <a:tcPr/>
                </a:tc>
                <a:extLst>
                  <a:ext uri="{0D108BD9-81ED-4DB2-BD59-A6C34878D82A}">
                    <a16:rowId xmlns:a16="http://schemas.microsoft.com/office/drawing/2014/main" val="3914039432"/>
                  </a:ext>
                </a:extLst>
              </a:tr>
              <a:tr h="434559">
                <a:tc>
                  <a:txBody>
                    <a:bodyPr/>
                    <a:lstStyle/>
                    <a:p>
                      <a:r>
                        <a:rPr lang="en-US" dirty="0" smtClean="0"/>
                        <a:t>Static method only</a:t>
                      </a:r>
                      <a:r>
                        <a:rPr lang="en-US" baseline="0" dirty="0" smtClean="0"/>
                        <a:t> handle it</a:t>
                      </a:r>
                      <a:endParaRPr lang="en-US" dirty="0"/>
                    </a:p>
                  </a:txBody>
                  <a:tcPr/>
                </a:tc>
                <a:tc>
                  <a:txBody>
                    <a:bodyPr/>
                    <a:lstStyle/>
                    <a:p>
                      <a:r>
                        <a:rPr lang="en-US" dirty="0" smtClean="0"/>
                        <a:t>Static or non-static methods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Static or non-static methods</a:t>
                      </a:r>
                    </a:p>
                  </a:txBody>
                  <a:tcPr/>
                </a:tc>
                <a:extLst>
                  <a:ext uri="{0D108BD9-81ED-4DB2-BD59-A6C34878D82A}">
                    <a16:rowId xmlns:a16="http://schemas.microsoft.com/office/drawing/2014/main" val="3219641361"/>
                  </a:ext>
                </a:extLst>
              </a:tr>
              <a:tr h="434559">
                <a:tc>
                  <a:txBody>
                    <a:bodyPr/>
                    <a:lstStyle/>
                    <a:p>
                      <a:r>
                        <a:rPr lang="en-US" dirty="0" smtClean="0"/>
                        <a:t>Interface use it</a:t>
                      </a:r>
                      <a:endParaRPr lang="en-US" dirty="0"/>
                    </a:p>
                  </a:txBody>
                  <a:tcPr/>
                </a:tc>
                <a:tc>
                  <a:txBody>
                    <a:bodyPr/>
                    <a:lstStyle/>
                    <a:p>
                      <a:r>
                        <a:rPr lang="en-US" dirty="0" smtClean="0"/>
                        <a:t>Constructor use it</a:t>
                      </a:r>
                      <a:endParaRPr lang="en-US" dirty="0"/>
                    </a:p>
                  </a:txBody>
                  <a:tcPr/>
                </a:tc>
                <a:tc>
                  <a:txBody>
                    <a:bodyPr/>
                    <a:lstStyle/>
                    <a:p>
                      <a:r>
                        <a:rPr lang="en-US" dirty="0" smtClean="0"/>
                        <a:t>Only method use it</a:t>
                      </a:r>
                      <a:endParaRPr lang="en-US" dirty="0"/>
                    </a:p>
                  </a:txBody>
                  <a:tcPr/>
                </a:tc>
                <a:extLst>
                  <a:ext uri="{0D108BD9-81ED-4DB2-BD59-A6C34878D82A}">
                    <a16:rowId xmlns:a16="http://schemas.microsoft.com/office/drawing/2014/main" val="2295463972"/>
                  </a:ext>
                </a:extLst>
              </a:tr>
            </a:tbl>
          </a:graphicData>
        </a:graphic>
      </p:graphicFrame>
    </p:spTree>
    <p:extLst>
      <p:ext uri="{BB962C8B-B14F-4D97-AF65-F5344CB8AC3E}">
        <p14:creationId xmlns:p14="http://schemas.microsoft.com/office/powerpoint/2010/main" val="40624364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073" y="131905"/>
            <a:ext cx="10935854" cy="6594190"/>
          </a:xfrm>
          <a:prstGeom prst="rect">
            <a:avLst/>
          </a:prstGeom>
        </p:spPr>
      </p:pic>
    </p:spTree>
    <p:extLst>
      <p:ext uri="{BB962C8B-B14F-4D97-AF65-F5344CB8AC3E}">
        <p14:creationId xmlns:p14="http://schemas.microsoft.com/office/powerpoint/2010/main" val="131946139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word in java</a:t>
            </a:r>
            <a:endParaRPr lang="en-US" dirty="0"/>
          </a:p>
        </p:txBody>
      </p:sp>
      <p:sp>
        <p:nvSpPr>
          <p:cNvPr id="3" name="Content Placeholder 2"/>
          <p:cNvSpPr>
            <a:spLocks noGrp="1"/>
          </p:cNvSpPr>
          <p:nvPr>
            <p:ph idx="1"/>
          </p:nvPr>
        </p:nvSpPr>
        <p:spPr/>
        <p:txBody>
          <a:bodyPr/>
          <a:lstStyle/>
          <a:p>
            <a:r>
              <a:rPr lang="en-US" dirty="0" smtClean="0"/>
              <a:t>Static mean class level</a:t>
            </a:r>
          </a:p>
          <a:p>
            <a:r>
              <a:rPr lang="en-US" dirty="0" smtClean="0"/>
              <a:t>It read after class by JVM</a:t>
            </a:r>
          </a:p>
          <a:p>
            <a:r>
              <a:rPr lang="en-US" dirty="0" smtClean="0"/>
              <a:t>No need to create object to call it</a:t>
            </a:r>
          </a:p>
          <a:p>
            <a:r>
              <a:rPr lang="en-US" dirty="0" smtClean="0"/>
              <a:t>So we call and use it directly without object</a:t>
            </a:r>
          </a:p>
          <a:p>
            <a:pPr lvl="1"/>
            <a:r>
              <a:rPr lang="en-US" dirty="0" smtClean="0"/>
              <a:t>Static variable</a:t>
            </a:r>
          </a:p>
          <a:p>
            <a:pPr lvl="1"/>
            <a:r>
              <a:rPr lang="en-US" dirty="0" smtClean="0"/>
              <a:t>Static method</a:t>
            </a:r>
          </a:p>
          <a:p>
            <a:pPr lvl="1"/>
            <a:r>
              <a:rPr lang="en-US" dirty="0" smtClean="0"/>
              <a:t>Static interface</a:t>
            </a:r>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b="20740"/>
          <a:stretch/>
        </p:blipFill>
        <p:spPr>
          <a:xfrm>
            <a:off x="5962072" y="1284401"/>
            <a:ext cx="5467928" cy="1745126"/>
          </a:xfrm>
          <a:prstGeom prst="rect">
            <a:avLst/>
          </a:prstGeom>
        </p:spPr>
      </p:pic>
    </p:spTree>
    <p:extLst>
      <p:ext uri="{BB962C8B-B14F-4D97-AF65-F5344CB8AC3E}">
        <p14:creationId xmlns:p14="http://schemas.microsoft.com/office/powerpoint/2010/main" val="379498723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dirty="0"/>
          </a:p>
          <a:p>
            <a:endParaRPr lang="en-US" dirty="0"/>
          </a:p>
        </p:txBody>
      </p:sp>
      <p:pic>
        <p:nvPicPr>
          <p:cNvPr id="4" name="Picture 3"/>
          <p:cNvPicPr>
            <a:picLocks noChangeAspect="1"/>
          </p:cNvPicPr>
          <p:nvPr/>
        </p:nvPicPr>
        <p:blipFill>
          <a:blip r:embed="rId2"/>
          <a:stretch>
            <a:fillRect/>
          </a:stretch>
        </p:blipFill>
        <p:spPr>
          <a:xfrm>
            <a:off x="640080" y="317014"/>
            <a:ext cx="6949757" cy="6145326"/>
          </a:xfrm>
          <a:prstGeom prst="rect">
            <a:avLst/>
          </a:prstGeom>
        </p:spPr>
      </p:pic>
      <p:sp>
        <p:nvSpPr>
          <p:cNvPr id="6" name="Rectangle 5"/>
          <p:cNvSpPr/>
          <p:nvPr/>
        </p:nvSpPr>
        <p:spPr>
          <a:xfrm>
            <a:off x="1103312" y="1849120"/>
            <a:ext cx="3753168" cy="5994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13472" y="2509520"/>
            <a:ext cx="3753168" cy="599440"/>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Rectangle 7"/>
          <p:cNvSpPr/>
          <p:nvPr/>
        </p:nvSpPr>
        <p:spPr>
          <a:xfrm>
            <a:off x="1899920" y="3698240"/>
            <a:ext cx="1666240" cy="282426"/>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 name="TextBox 1"/>
          <p:cNvSpPr txBox="1"/>
          <p:nvPr/>
        </p:nvSpPr>
        <p:spPr>
          <a:xfrm>
            <a:off x="8017165" y="1849119"/>
            <a:ext cx="1727200" cy="369332"/>
          </a:xfrm>
          <a:prstGeom prst="rect">
            <a:avLst/>
          </a:prstGeom>
          <a:solidFill>
            <a:schemeClr val="tx2">
              <a:lumMod val="50000"/>
              <a:lumOff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dirty="0" smtClean="0"/>
              <a:t>Static Variable</a:t>
            </a:r>
            <a:endParaRPr lang="en-US" dirty="0"/>
          </a:p>
        </p:txBody>
      </p:sp>
      <p:sp>
        <p:nvSpPr>
          <p:cNvPr id="9" name="TextBox 8"/>
          <p:cNvSpPr txBox="1"/>
          <p:nvPr/>
        </p:nvSpPr>
        <p:spPr>
          <a:xfrm>
            <a:off x="8017165" y="2624574"/>
            <a:ext cx="1865744" cy="369332"/>
          </a:xfrm>
          <a:prstGeom prst="rect">
            <a:avLst/>
          </a:prstGeom>
          <a:solidFill>
            <a:srgbClr val="92D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dirty="0" smtClean="0"/>
              <a:t>Instance  Variable</a:t>
            </a:r>
            <a:endParaRPr lang="en-US" dirty="0"/>
          </a:p>
        </p:txBody>
      </p:sp>
      <p:sp>
        <p:nvSpPr>
          <p:cNvPr id="10" name="TextBox 9"/>
          <p:cNvSpPr txBox="1"/>
          <p:nvPr/>
        </p:nvSpPr>
        <p:spPr>
          <a:xfrm>
            <a:off x="8017165" y="3640767"/>
            <a:ext cx="1727200" cy="369332"/>
          </a:xfrm>
          <a:prstGeom prst="rect">
            <a:avLst/>
          </a:prstGeom>
          <a:solidFill>
            <a:schemeClr val="accent3">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dirty="0" smtClean="0"/>
              <a:t>Local   Variable</a:t>
            </a:r>
            <a:endParaRPr lang="en-US" dirty="0"/>
          </a:p>
        </p:txBody>
      </p:sp>
      <p:cxnSp>
        <p:nvCxnSpPr>
          <p:cNvPr id="11" name="Straight Arrow Connector 10"/>
          <p:cNvCxnSpPr>
            <a:stCxn id="2" idx="1"/>
          </p:cNvCxnSpPr>
          <p:nvPr/>
        </p:nvCxnSpPr>
        <p:spPr>
          <a:xfrm flipH="1">
            <a:off x="4987636" y="2033785"/>
            <a:ext cx="3029529" cy="745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955309" y="2788592"/>
            <a:ext cx="3029529" cy="7451"/>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3704367" y="3866600"/>
            <a:ext cx="4174251" cy="7451"/>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6707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160" y="262277"/>
            <a:ext cx="10977775" cy="6174999"/>
          </a:xfrm>
        </p:spPr>
      </p:pic>
    </p:spTree>
    <p:extLst>
      <p:ext uri="{BB962C8B-B14F-4D97-AF65-F5344CB8AC3E}">
        <p14:creationId xmlns:p14="http://schemas.microsoft.com/office/powerpoint/2010/main" val="31357905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981200" y="609600"/>
            <a:ext cx="8229600" cy="1085850"/>
          </a:xfrm>
        </p:spPr>
        <p:txBody>
          <a:bodyPr>
            <a:normAutofit fontScale="90000"/>
          </a:bodyPr>
          <a:lstStyle/>
          <a:p>
            <a:r>
              <a:rPr lang="en-US" smtClean="0"/>
              <a:t>Main challenge in automation</a:t>
            </a:r>
          </a:p>
        </p:txBody>
      </p:sp>
      <p:sp>
        <p:nvSpPr>
          <p:cNvPr id="20483" name="Content Placeholder 2"/>
          <p:cNvSpPr>
            <a:spLocks noGrp="1"/>
          </p:cNvSpPr>
          <p:nvPr>
            <p:ph idx="1"/>
          </p:nvPr>
        </p:nvSpPr>
        <p:spPr>
          <a:xfrm>
            <a:off x="2189019" y="2678545"/>
            <a:ext cx="6700830" cy="3479769"/>
          </a:xfrm>
        </p:spPr>
        <p:txBody>
          <a:bodyPr>
            <a:normAutofit/>
          </a:bodyPr>
          <a:lstStyle/>
          <a:p>
            <a:pPr lvl="1"/>
            <a:r>
              <a:rPr lang="en-US" sz="2400" dirty="0" smtClean="0"/>
              <a:t>Object/Element identification</a:t>
            </a:r>
          </a:p>
          <a:p>
            <a:pPr lvl="1"/>
            <a:r>
              <a:rPr lang="en-US" sz="2400" dirty="0" smtClean="0"/>
              <a:t>Synchronization/ match speed</a:t>
            </a:r>
          </a:p>
          <a:p>
            <a:pPr lvl="1"/>
            <a:r>
              <a:rPr lang="en-US" sz="2400" dirty="0" smtClean="0"/>
              <a:t>Maintenance of script</a:t>
            </a:r>
          </a:p>
          <a:p>
            <a:pPr lvl="1"/>
            <a:endParaRPr lang="en-US" sz="2400" dirty="0"/>
          </a:p>
          <a:p>
            <a:pPr lvl="1"/>
            <a:endParaRPr lang="en-US" sz="2400" dirty="0" smtClean="0"/>
          </a:p>
          <a:p>
            <a:pPr lvl="1"/>
            <a:r>
              <a:rPr lang="en-US" sz="2400" dirty="0" smtClean="0">
                <a:solidFill>
                  <a:srgbClr val="FF0000"/>
                </a:solidFill>
              </a:rPr>
              <a:t>How to overcome those challenges?</a:t>
            </a:r>
          </a:p>
        </p:txBody>
      </p:sp>
    </p:spTree>
    <p:extLst>
      <p:ext uri="{BB962C8B-B14F-4D97-AF65-F5344CB8AC3E}">
        <p14:creationId xmlns:p14="http://schemas.microsoft.com/office/powerpoint/2010/main" val="337985840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n 3"/>
          <p:cNvSpPr/>
          <p:nvPr/>
        </p:nvSpPr>
        <p:spPr>
          <a:xfrm>
            <a:off x="4973782" y="1685427"/>
            <a:ext cx="868219" cy="95134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a:t>
            </a:r>
            <a:endParaRPr lang="en-US" b="1" dirty="0">
              <a:solidFill>
                <a:schemeClr val="tx1"/>
              </a:solidFill>
            </a:endParaRPr>
          </a:p>
        </p:txBody>
      </p:sp>
      <p:sp>
        <p:nvSpPr>
          <p:cNvPr id="5" name="Right Arrow 4"/>
          <p:cNvSpPr/>
          <p:nvPr/>
        </p:nvSpPr>
        <p:spPr>
          <a:xfrm>
            <a:off x="5902037" y="2075871"/>
            <a:ext cx="729672" cy="277091"/>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853383" y="1934965"/>
            <a:ext cx="1302327" cy="646331"/>
          </a:xfrm>
          <a:prstGeom prst="rect">
            <a:avLst/>
          </a:prstGeom>
          <a:noFill/>
          <a:ln w="38100">
            <a:solidFill>
              <a:schemeClr val="tx1"/>
            </a:solidFill>
          </a:ln>
        </p:spPr>
        <p:txBody>
          <a:bodyPr wrap="square" rtlCol="0">
            <a:spAutoFit/>
          </a:bodyPr>
          <a:lstStyle/>
          <a:p>
            <a:r>
              <a:rPr lang="en-US" dirty="0" smtClean="0"/>
              <a:t>Name of container</a:t>
            </a:r>
            <a:endParaRPr lang="en-US" dirty="0"/>
          </a:p>
        </p:txBody>
      </p:sp>
      <p:sp>
        <p:nvSpPr>
          <p:cNvPr id="7" name="Equal 6"/>
          <p:cNvSpPr/>
          <p:nvPr/>
        </p:nvSpPr>
        <p:spPr>
          <a:xfrm>
            <a:off x="8340435" y="1976602"/>
            <a:ext cx="637309" cy="64633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9310255" y="1962835"/>
            <a:ext cx="1491672" cy="646331"/>
          </a:xfrm>
          <a:prstGeom prst="rect">
            <a:avLst/>
          </a:prstGeom>
          <a:noFill/>
          <a:ln w="38100">
            <a:solidFill>
              <a:schemeClr val="tx1"/>
            </a:solidFill>
          </a:ln>
        </p:spPr>
        <p:txBody>
          <a:bodyPr wrap="square" rtlCol="0">
            <a:spAutoFit/>
          </a:bodyPr>
          <a:lstStyle/>
          <a:p>
            <a:r>
              <a:rPr lang="en-US" dirty="0" smtClean="0"/>
              <a:t>Variable Declaration</a:t>
            </a:r>
            <a:endParaRPr lang="en-US" dirty="0"/>
          </a:p>
        </p:txBody>
      </p:sp>
      <p:sp>
        <p:nvSpPr>
          <p:cNvPr id="9" name="Curved Down Arrow 8"/>
          <p:cNvSpPr/>
          <p:nvPr/>
        </p:nvSpPr>
        <p:spPr>
          <a:xfrm rot="20744079">
            <a:off x="3199240" y="1131716"/>
            <a:ext cx="1968765" cy="731535"/>
          </a:xfrm>
          <a:prstGeom prst="curved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p:cNvSpPr txBox="1"/>
          <p:nvPr/>
        </p:nvSpPr>
        <p:spPr>
          <a:xfrm>
            <a:off x="2475348" y="1900415"/>
            <a:ext cx="1163781" cy="369332"/>
          </a:xfrm>
          <a:prstGeom prst="rect">
            <a:avLst/>
          </a:prstGeom>
          <a:solidFill>
            <a:srgbClr val="00B050"/>
          </a:solidFill>
          <a:ln>
            <a:solidFill>
              <a:srgbClr val="00B050"/>
            </a:solidFill>
          </a:ln>
        </p:spPr>
        <p:txBody>
          <a:bodyPr wrap="square" rtlCol="0">
            <a:spAutoFit/>
          </a:bodyPr>
          <a:lstStyle/>
          <a:p>
            <a:r>
              <a:rPr lang="en-US" dirty="0" smtClean="0"/>
              <a:t>In</a:t>
            </a:r>
            <a:r>
              <a:rPr lang="en-US" b="1" dirty="0" smtClean="0"/>
              <a:t>t </a:t>
            </a:r>
            <a:r>
              <a:rPr lang="en-US" b="1" dirty="0"/>
              <a:t>a</a:t>
            </a:r>
          </a:p>
        </p:txBody>
      </p:sp>
      <p:sp>
        <p:nvSpPr>
          <p:cNvPr id="11" name="TextBox 10"/>
          <p:cNvSpPr txBox="1"/>
          <p:nvPr/>
        </p:nvSpPr>
        <p:spPr>
          <a:xfrm>
            <a:off x="2350655" y="4304123"/>
            <a:ext cx="1163781" cy="369332"/>
          </a:xfrm>
          <a:prstGeom prst="rect">
            <a:avLst/>
          </a:prstGeom>
          <a:solidFill>
            <a:srgbClr val="00B050"/>
          </a:solidFill>
          <a:ln>
            <a:solidFill>
              <a:srgbClr val="00B050"/>
            </a:solidFill>
          </a:ln>
        </p:spPr>
        <p:txBody>
          <a:bodyPr wrap="square" rtlCol="0">
            <a:spAutoFit/>
          </a:bodyPr>
          <a:lstStyle/>
          <a:p>
            <a:r>
              <a:rPr lang="en-US" dirty="0" smtClean="0"/>
              <a:t>In</a:t>
            </a:r>
            <a:r>
              <a:rPr lang="en-US" b="1" dirty="0" smtClean="0"/>
              <a:t>t a</a:t>
            </a:r>
            <a:endParaRPr lang="en-US" b="1" dirty="0"/>
          </a:p>
        </p:txBody>
      </p:sp>
      <p:sp>
        <p:nvSpPr>
          <p:cNvPr id="12" name="TextBox 11"/>
          <p:cNvSpPr txBox="1"/>
          <p:nvPr/>
        </p:nvSpPr>
        <p:spPr>
          <a:xfrm>
            <a:off x="3602180" y="4341068"/>
            <a:ext cx="1408546" cy="369332"/>
          </a:xfrm>
          <a:prstGeom prst="rect">
            <a:avLst/>
          </a:prstGeom>
          <a:noFill/>
        </p:spPr>
        <p:txBody>
          <a:bodyPr wrap="square" rtlCol="0">
            <a:spAutoFit/>
          </a:bodyPr>
          <a:lstStyle/>
          <a:p>
            <a:r>
              <a:rPr lang="en-US" b="1" dirty="0" smtClean="0"/>
              <a:t>= 10   </a:t>
            </a:r>
            <a:r>
              <a:rPr lang="en-US" b="1" dirty="0" smtClean="0">
                <a:sym typeface="Wingdings" panose="05000000000000000000" pitchFamily="2" charset="2"/>
              </a:rPr>
              <a:t></a:t>
            </a:r>
            <a:endParaRPr lang="en-US" b="1" dirty="0"/>
          </a:p>
        </p:txBody>
      </p:sp>
      <p:sp>
        <p:nvSpPr>
          <p:cNvPr id="13" name="Can 12"/>
          <p:cNvSpPr/>
          <p:nvPr/>
        </p:nvSpPr>
        <p:spPr>
          <a:xfrm>
            <a:off x="4793672" y="4050061"/>
            <a:ext cx="868219" cy="95134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10</a:t>
            </a:r>
            <a:endParaRPr lang="en-US" b="1" dirty="0"/>
          </a:p>
        </p:txBody>
      </p:sp>
      <p:sp>
        <p:nvSpPr>
          <p:cNvPr id="14" name="Right Arrow 13"/>
          <p:cNvSpPr/>
          <p:nvPr/>
        </p:nvSpPr>
        <p:spPr>
          <a:xfrm>
            <a:off x="5902038" y="4326999"/>
            <a:ext cx="729672" cy="277091"/>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853383" y="4280878"/>
            <a:ext cx="1487053" cy="369332"/>
          </a:xfrm>
          <a:prstGeom prst="rect">
            <a:avLst/>
          </a:prstGeom>
          <a:noFill/>
          <a:ln w="38100">
            <a:solidFill>
              <a:schemeClr val="tx1"/>
            </a:solidFill>
          </a:ln>
        </p:spPr>
        <p:txBody>
          <a:bodyPr wrap="square" rtlCol="0">
            <a:spAutoFit/>
          </a:bodyPr>
          <a:lstStyle/>
          <a:p>
            <a:r>
              <a:rPr lang="en-US" dirty="0" smtClean="0"/>
              <a:t>Put value/date</a:t>
            </a:r>
            <a:endParaRPr lang="en-US" dirty="0"/>
          </a:p>
        </p:txBody>
      </p:sp>
      <p:sp>
        <p:nvSpPr>
          <p:cNvPr id="16" name="TextBox 15"/>
          <p:cNvSpPr txBox="1"/>
          <p:nvPr/>
        </p:nvSpPr>
        <p:spPr>
          <a:xfrm>
            <a:off x="9310255" y="4142379"/>
            <a:ext cx="1491672" cy="646331"/>
          </a:xfrm>
          <a:prstGeom prst="rect">
            <a:avLst/>
          </a:prstGeom>
          <a:noFill/>
          <a:ln w="38100">
            <a:solidFill>
              <a:schemeClr val="tx1"/>
            </a:solidFill>
          </a:ln>
        </p:spPr>
        <p:txBody>
          <a:bodyPr wrap="square" rtlCol="0">
            <a:spAutoFit/>
          </a:bodyPr>
          <a:lstStyle/>
          <a:p>
            <a:r>
              <a:rPr lang="en-US" dirty="0" smtClean="0"/>
              <a:t>Variable Initialization</a:t>
            </a:r>
            <a:endParaRPr lang="en-US" dirty="0"/>
          </a:p>
        </p:txBody>
      </p:sp>
      <p:sp>
        <p:nvSpPr>
          <p:cNvPr id="17" name="Equal 16"/>
          <p:cNvSpPr/>
          <p:nvPr/>
        </p:nvSpPr>
        <p:spPr>
          <a:xfrm>
            <a:off x="8340436" y="4142379"/>
            <a:ext cx="637309" cy="64633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urved Down Arrow 17"/>
          <p:cNvSpPr/>
          <p:nvPr/>
        </p:nvSpPr>
        <p:spPr>
          <a:xfrm rot="20744079">
            <a:off x="3889470" y="3375535"/>
            <a:ext cx="1493472" cy="801704"/>
          </a:xfrm>
          <a:prstGeom prst="curved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3256547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5010" y="766619"/>
            <a:ext cx="10116894" cy="5690754"/>
          </a:xfrm>
        </p:spPr>
      </p:pic>
    </p:spTree>
    <p:extLst>
      <p:ext uri="{BB962C8B-B14F-4D97-AF65-F5344CB8AC3E}">
        <p14:creationId xmlns:p14="http://schemas.microsoft.com/office/powerpoint/2010/main" val="394231597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251678" y="646545"/>
            <a:ext cx="10178322" cy="5430982"/>
          </a:xfrm>
        </p:spPr>
        <p:txBody>
          <a:bodyPr/>
          <a:lstStyle/>
          <a:p>
            <a:r>
              <a:rPr lang="en-US" dirty="0"/>
              <a:t>i</a:t>
            </a:r>
            <a:r>
              <a:rPr lang="en-US" dirty="0" smtClean="0"/>
              <a:t>nt a=10;</a:t>
            </a:r>
          </a:p>
          <a:p>
            <a:r>
              <a:rPr lang="en-US" dirty="0"/>
              <a:t>d</a:t>
            </a:r>
            <a:r>
              <a:rPr lang="en-US" dirty="0" smtClean="0"/>
              <a:t>ouble b=10.25;</a:t>
            </a:r>
          </a:p>
          <a:p>
            <a:r>
              <a:rPr lang="en-US" dirty="0"/>
              <a:t>String </a:t>
            </a:r>
            <a:r>
              <a:rPr lang="en-US" dirty="0" smtClean="0"/>
              <a:t>username= </a:t>
            </a:r>
            <a:r>
              <a:rPr lang="en-US" dirty="0">
                <a:solidFill>
                  <a:schemeClr val="tx1"/>
                </a:solidFill>
              </a:rPr>
              <a:t>“</a:t>
            </a:r>
            <a:r>
              <a:rPr lang="en-US" dirty="0"/>
              <a:t> </a:t>
            </a:r>
            <a:r>
              <a:rPr lang="en-US" dirty="0" smtClean="0">
                <a:solidFill>
                  <a:srgbClr val="00B0F0"/>
                </a:solidFill>
              </a:rPr>
              <a:t>sarower</a:t>
            </a:r>
            <a:r>
              <a:rPr lang="en-US" dirty="0" smtClean="0">
                <a:solidFill>
                  <a:schemeClr val="tx1"/>
                </a:solidFill>
              </a:rPr>
              <a:t>”;</a:t>
            </a:r>
            <a:endParaRPr lang="en-US" dirty="0" smtClean="0"/>
          </a:p>
          <a:p>
            <a:r>
              <a:rPr lang="en-US" dirty="0" smtClean="0"/>
              <a:t>String password= </a:t>
            </a:r>
            <a:r>
              <a:rPr lang="en-US" dirty="0" smtClean="0">
                <a:solidFill>
                  <a:schemeClr val="tx1"/>
                </a:solidFill>
              </a:rPr>
              <a:t>“</a:t>
            </a:r>
            <a:r>
              <a:rPr lang="en-US" dirty="0" smtClean="0"/>
              <a:t> </a:t>
            </a:r>
            <a:r>
              <a:rPr lang="en-US" dirty="0" smtClean="0">
                <a:solidFill>
                  <a:srgbClr val="00B0F0"/>
                </a:solidFill>
              </a:rPr>
              <a:t>sarower123# </a:t>
            </a:r>
            <a:r>
              <a:rPr lang="en-US" dirty="0" smtClean="0">
                <a:solidFill>
                  <a:schemeClr val="tx1"/>
                </a:solidFill>
              </a:rPr>
              <a:t>”;</a:t>
            </a:r>
          </a:p>
          <a:p>
            <a:r>
              <a:rPr lang="en-US" dirty="0">
                <a:solidFill>
                  <a:schemeClr val="tx1"/>
                </a:solidFill>
              </a:rPr>
              <a:t>b</a:t>
            </a:r>
            <a:r>
              <a:rPr lang="en-US" dirty="0" smtClean="0">
                <a:solidFill>
                  <a:schemeClr val="tx1"/>
                </a:solidFill>
              </a:rPr>
              <a:t>oolean c = </a:t>
            </a:r>
            <a:r>
              <a:rPr lang="en-US" dirty="0" smtClean="0">
                <a:solidFill>
                  <a:srgbClr val="FF0000"/>
                </a:solidFill>
              </a:rPr>
              <a:t>true </a:t>
            </a:r>
            <a:r>
              <a:rPr lang="en-US" dirty="0" smtClean="0">
                <a:solidFill>
                  <a:schemeClr val="tx1"/>
                </a:solidFill>
              </a:rPr>
              <a:t>;</a:t>
            </a:r>
          </a:p>
          <a:p>
            <a:endParaRPr lang="en-US" dirty="0">
              <a:solidFill>
                <a:schemeClr val="tx1"/>
              </a:solidFill>
            </a:endParaRPr>
          </a:p>
          <a:p>
            <a:r>
              <a:rPr lang="en-US" dirty="0" smtClean="0">
                <a:solidFill>
                  <a:schemeClr val="tx1"/>
                </a:solidFill>
              </a:rPr>
              <a:t>WRONG : if u mismatch data type</a:t>
            </a:r>
          </a:p>
          <a:p>
            <a:r>
              <a:rPr lang="en-US" dirty="0"/>
              <a:t>int a</a:t>
            </a:r>
            <a:r>
              <a:rPr lang="en-US" dirty="0" smtClean="0"/>
              <a:t>=</a:t>
            </a:r>
            <a:r>
              <a:rPr lang="en-US" dirty="0">
                <a:solidFill>
                  <a:schemeClr val="tx1"/>
                </a:solidFill>
              </a:rPr>
              <a:t> “</a:t>
            </a:r>
            <a:r>
              <a:rPr lang="en-US" dirty="0"/>
              <a:t> </a:t>
            </a:r>
            <a:r>
              <a:rPr lang="en-US" dirty="0">
                <a:solidFill>
                  <a:srgbClr val="00B0F0"/>
                </a:solidFill>
              </a:rPr>
              <a:t>sarower123# </a:t>
            </a:r>
            <a:r>
              <a:rPr lang="en-US" dirty="0" smtClean="0">
                <a:solidFill>
                  <a:schemeClr val="tx1"/>
                </a:solidFill>
              </a:rPr>
              <a:t>”;</a:t>
            </a:r>
            <a:endParaRPr lang="en-US" dirty="0"/>
          </a:p>
          <a:p>
            <a:r>
              <a:rPr lang="en-US" dirty="0"/>
              <a:t>double b</a:t>
            </a:r>
            <a:r>
              <a:rPr lang="en-US" dirty="0" smtClean="0"/>
              <a:t>= </a:t>
            </a:r>
            <a:r>
              <a:rPr lang="en-US" dirty="0">
                <a:solidFill>
                  <a:srgbClr val="FF0000"/>
                </a:solidFill>
              </a:rPr>
              <a:t>true </a:t>
            </a:r>
            <a:r>
              <a:rPr lang="en-US" dirty="0" smtClean="0">
                <a:solidFill>
                  <a:srgbClr val="FF0000"/>
                </a:solidFill>
              </a:rPr>
              <a:t> </a:t>
            </a:r>
            <a:r>
              <a:rPr lang="en-US" dirty="0" smtClean="0"/>
              <a:t>;</a:t>
            </a:r>
          </a:p>
          <a:p>
            <a:r>
              <a:rPr lang="en-US" b="1" dirty="0">
                <a:solidFill>
                  <a:srgbClr val="C00000"/>
                </a:solidFill>
              </a:rPr>
              <a:t>String </a:t>
            </a:r>
            <a:r>
              <a:rPr lang="en-US" b="1" dirty="0" smtClean="0">
                <a:solidFill>
                  <a:srgbClr val="C00000"/>
                </a:solidFill>
              </a:rPr>
              <a:t>password= 10 ;==</a:t>
            </a:r>
            <a:r>
              <a:rPr lang="en-US" b="1" dirty="0" smtClean="0">
                <a:solidFill>
                  <a:srgbClr val="C00000"/>
                </a:solidFill>
                <a:sym typeface="Wingdings" panose="05000000000000000000" pitchFamily="2" charset="2"/>
              </a:rPr>
              <a:t> wrong</a:t>
            </a:r>
            <a:endParaRPr lang="en-US" b="1" dirty="0">
              <a:solidFill>
                <a:srgbClr val="C00000"/>
              </a:solidFill>
            </a:endParaRPr>
          </a:p>
          <a:p>
            <a:r>
              <a:rPr lang="en-US" b="1" dirty="0">
                <a:solidFill>
                  <a:srgbClr val="C00000"/>
                </a:solidFill>
              </a:rPr>
              <a:t>String password</a:t>
            </a:r>
            <a:r>
              <a:rPr lang="en-US" b="1" dirty="0" smtClean="0">
                <a:solidFill>
                  <a:srgbClr val="C00000"/>
                </a:solidFill>
              </a:rPr>
              <a:t>= “10 </a:t>
            </a:r>
            <a:r>
              <a:rPr lang="en-US" b="1" dirty="0">
                <a:solidFill>
                  <a:srgbClr val="C00000"/>
                </a:solidFill>
              </a:rPr>
              <a:t>”</a:t>
            </a:r>
            <a:r>
              <a:rPr lang="en-US" b="1" dirty="0" smtClean="0">
                <a:solidFill>
                  <a:srgbClr val="C00000"/>
                </a:solidFill>
              </a:rPr>
              <a:t> ; </a:t>
            </a:r>
            <a:r>
              <a:rPr lang="en-US" b="1" dirty="0" smtClean="0">
                <a:solidFill>
                  <a:srgbClr val="C00000"/>
                </a:solidFill>
                <a:sym typeface="Wingdings" panose="05000000000000000000" pitchFamily="2" charset="2"/>
              </a:rPr>
              <a:t> Right</a:t>
            </a:r>
            <a:endParaRPr lang="en-US" b="1" dirty="0">
              <a:solidFill>
                <a:srgbClr val="C00000"/>
              </a:solidFill>
            </a:endParaRPr>
          </a:p>
          <a:p>
            <a:r>
              <a:rPr lang="en-US" dirty="0">
                <a:solidFill>
                  <a:schemeClr val="tx1"/>
                </a:solidFill>
              </a:rPr>
              <a:t>boolean c = </a:t>
            </a:r>
            <a:r>
              <a:rPr lang="en-US" dirty="0" smtClean="0"/>
              <a:t>10.25</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5951068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Variable data type</a:t>
            </a:r>
            <a:endParaRPr lang="en-US" dirty="0"/>
          </a:p>
        </p:txBody>
      </p:sp>
      <p:sp>
        <p:nvSpPr>
          <p:cNvPr id="3" name="Content Placeholder 2"/>
          <p:cNvSpPr>
            <a:spLocks noGrp="1"/>
          </p:cNvSpPr>
          <p:nvPr>
            <p:ph idx="1"/>
          </p:nvPr>
        </p:nvSpPr>
        <p:spPr/>
        <p:txBody>
          <a:bodyPr>
            <a:normAutofit/>
          </a:bodyPr>
          <a:lstStyle/>
          <a:p>
            <a:r>
              <a:rPr lang="en-US" sz="2800" b="1" dirty="0" smtClean="0"/>
              <a:t>Int can handle only number ,no fraction</a:t>
            </a:r>
          </a:p>
          <a:p>
            <a:r>
              <a:rPr lang="en-US" sz="2800" b="1" dirty="0" smtClean="0"/>
              <a:t>Double can handle fraction</a:t>
            </a:r>
          </a:p>
          <a:p>
            <a:r>
              <a:rPr lang="en-US" sz="2800" b="1" dirty="0" smtClean="0"/>
              <a:t>String can handle – character/number/special sign but </a:t>
            </a:r>
          </a:p>
          <a:p>
            <a:pPr marL="0" indent="0">
              <a:buNone/>
            </a:pPr>
            <a:r>
              <a:rPr lang="en-US" sz="2800" b="1" dirty="0"/>
              <a:t> </a:t>
            </a:r>
            <a:r>
              <a:rPr lang="en-US" sz="2800" b="1" dirty="0" smtClean="0"/>
              <a:t>  double coat “ </a:t>
            </a:r>
            <a:r>
              <a:rPr lang="en-US" sz="2800" b="1" dirty="0" err="1" smtClean="0"/>
              <a:t>StringName</a:t>
            </a:r>
            <a:r>
              <a:rPr lang="en-US" sz="2800" b="1" dirty="0" smtClean="0"/>
              <a:t>” must</a:t>
            </a:r>
            <a:endParaRPr lang="en-US" sz="2800" b="1" dirty="0"/>
          </a:p>
        </p:txBody>
      </p:sp>
    </p:spTree>
    <p:extLst>
      <p:ext uri="{BB962C8B-B14F-4D97-AF65-F5344CB8AC3E}">
        <p14:creationId xmlns:p14="http://schemas.microsoft.com/office/powerpoint/2010/main" val="64108857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7308" y="1128451"/>
            <a:ext cx="9952692" cy="5598390"/>
          </a:xfrm>
        </p:spPr>
      </p:pic>
    </p:spTree>
    <p:extLst>
      <p:ext uri="{BB962C8B-B14F-4D97-AF65-F5344CB8AC3E}">
        <p14:creationId xmlns:p14="http://schemas.microsoft.com/office/powerpoint/2010/main" val="63507900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5015"/>
          <a:stretch/>
        </p:blipFill>
        <p:spPr>
          <a:xfrm>
            <a:off x="988291" y="665017"/>
            <a:ext cx="10317168" cy="5260109"/>
          </a:xfrm>
        </p:spPr>
      </p:pic>
    </p:spTree>
    <p:extLst>
      <p:ext uri="{BB962C8B-B14F-4D97-AF65-F5344CB8AC3E}">
        <p14:creationId xmlns:p14="http://schemas.microsoft.com/office/powerpoint/2010/main" val="32721516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0901" y="382385"/>
            <a:ext cx="11003586" cy="6189518"/>
          </a:xfrm>
        </p:spPr>
      </p:pic>
    </p:spTree>
    <p:extLst>
      <p:ext uri="{BB962C8B-B14F-4D97-AF65-F5344CB8AC3E}">
        <p14:creationId xmlns:p14="http://schemas.microsoft.com/office/powerpoint/2010/main" val="227664445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idx="1"/>
          </p:nvPr>
        </p:nvSpPr>
        <p:spPr>
          <a:xfrm>
            <a:off x="1251678" y="554183"/>
            <a:ext cx="10178322" cy="5325410"/>
          </a:xfrm>
        </p:spPr>
        <p:txBody>
          <a:bodyPr/>
          <a:lstStyle/>
          <a:p>
            <a:r>
              <a:rPr lang="en-US" dirty="0">
                <a:solidFill>
                  <a:srgbClr val="00B0F0"/>
                </a:solidFill>
              </a:rPr>
              <a:t>p</a:t>
            </a:r>
            <a:r>
              <a:rPr lang="en-US" dirty="0" smtClean="0">
                <a:solidFill>
                  <a:srgbClr val="00B0F0"/>
                </a:solidFill>
              </a:rPr>
              <a:t>ublic Class Student{</a:t>
            </a:r>
          </a:p>
          <a:p>
            <a:r>
              <a:rPr lang="en-US" dirty="0" smtClean="0">
                <a:solidFill>
                  <a:srgbClr val="00B050"/>
                </a:solidFill>
              </a:rPr>
              <a:t>Int age;</a:t>
            </a:r>
          </a:p>
          <a:p>
            <a:r>
              <a:rPr lang="en-US" dirty="0" smtClean="0">
                <a:solidFill>
                  <a:srgbClr val="00B050"/>
                </a:solidFill>
              </a:rPr>
              <a:t>String name;</a:t>
            </a:r>
          </a:p>
          <a:p>
            <a:r>
              <a:rPr lang="en-US" dirty="0" smtClean="0">
                <a:solidFill>
                  <a:srgbClr val="FF0000"/>
                </a:solidFill>
              </a:rPr>
              <a:t>Public void running(){</a:t>
            </a:r>
          </a:p>
          <a:p>
            <a:r>
              <a:rPr lang="en-US" dirty="0">
                <a:solidFill>
                  <a:srgbClr val="C00000"/>
                </a:solidFill>
              </a:rPr>
              <a:t>a</a:t>
            </a:r>
            <a:r>
              <a:rPr lang="en-US" dirty="0" smtClean="0">
                <a:solidFill>
                  <a:srgbClr val="C00000"/>
                </a:solidFill>
              </a:rPr>
              <a:t>ge=10;</a:t>
            </a:r>
          </a:p>
          <a:p>
            <a:r>
              <a:rPr lang="en-US" dirty="0">
                <a:solidFill>
                  <a:srgbClr val="C00000"/>
                </a:solidFill>
              </a:rPr>
              <a:t>n</a:t>
            </a:r>
            <a:r>
              <a:rPr lang="en-US" dirty="0" smtClean="0">
                <a:solidFill>
                  <a:srgbClr val="C00000"/>
                </a:solidFill>
              </a:rPr>
              <a:t>ame= sarower;</a:t>
            </a:r>
          </a:p>
          <a:p>
            <a:r>
              <a:rPr lang="en-US" dirty="0" smtClean="0">
                <a:solidFill>
                  <a:srgbClr val="C00000"/>
                </a:solidFill>
              </a:rPr>
              <a:t>Student boy =new student();</a:t>
            </a:r>
            <a:endParaRPr lang="en-US" dirty="0">
              <a:solidFill>
                <a:srgbClr val="C00000"/>
              </a:solidFill>
            </a:endParaRPr>
          </a:p>
          <a:p>
            <a:r>
              <a:rPr lang="en-US" dirty="0" smtClean="0">
                <a:solidFill>
                  <a:srgbClr val="C00000"/>
                </a:solidFill>
              </a:rPr>
              <a:t>}</a:t>
            </a:r>
            <a:endParaRPr lang="en-US" dirty="0">
              <a:solidFill>
                <a:srgbClr val="C00000"/>
              </a:solidFill>
            </a:endParaRPr>
          </a:p>
          <a:p>
            <a:endParaRPr lang="en-US" dirty="0" smtClean="0"/>
          </a:p>
          <a:p>
            <a:r>
              <a:rPr lang="en-US" dirty="0" smtClean="0">
                <a:solidFill>
                  <a:srgbClr val="00B0F0"/>
                </a:solidFill>
              </a:rPr>
              <a:t>}</a:t>
            </a:r>
            <a:endParaRPr lang="en-US" dirty="0">
              <a:solidFill>
                <a:srgbClr val="00B0F0"/>
              </a:solidFill>
            </a:endParaRPr>
          </a:p>
        </p:txBody>
      </p:sp>
    </p:spTree>
    <p:extLst>
      <p:ext uri="{BB962C8B-B14F-4D97-AF65-F5344CB8AC3E}">
        <p14:creationId xmlns:p14="http://schemas.microsoft.com/office/powerpoint/2010/main" val="156364954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3856906"/>
              </p:ext>
            </p:extLst>
          </p:nvPr>
        </p:nvGraphicFramePr>
        <p:xfrm>
          <a:off x="932875" y="535709"/>
          <a:ext cx="10497125" cy="5876423"/>
        </p:xfrm>
        <a:graphic>
          <a:graphicData uri="http://schemas.openxmlformats.org/drawingml/2006/table">
            <a:tbl>
              <a:tblPr firstRow="1" bandRow="1">
                <a:tableStyleId>{5C22544A-7EE6-4342-B048-85BDC9FD1C3A}</a:tableStyleId>
              </a:tblPr>
              <a:tblGrid>
                <a:gridCol w="2099425">
                  <a:extLst>
                    <a:ext uri="{9D8B030D-6E8A-4147-A177-3AD203B41FA5}">
                      <a16:colId xmlns:a16="http://schemas.microsoft.com/office/drawing/2014/main" val="524634808"/>
                    </a:ext>
                  </a:extLst>
                </a:gridCol>
                <a:gridCol w="2099425">
                  <a:extLst>
                    <a:ext uri="{9D8B030D-6E8A-4147-A177-3AD203B41FA5}">
                      <a16:colId xmlns:a16="http://schemas.microsoft.com/office/drawing/2014/main" val="4073497787"/>
                    </a:ext>
                  </a:extLst>
                </a:gridCol>
                <a:gridCol w="2099425">
                  <a:extLst>
                    <a:ext uri="{9D8B030D-6E8A-4147-A177-3AD203B41FA5}">
                      <a16:colId xmlns:a16="http://schemas.microsoft.com/office/drawing/2014/main" val="2426575069"/>
                    </a:ext>
                  </a:extLst>
                </a:gridCol>
                <a:gridCol w="2099425">
                  <a:extLst>
                    <a:ext uri="{9D8B030D-6E8A-4147-A177-3AD203B41FA5}">
                      <a16:colId xmlns:a16="http://schemas.microsoft.com/office/drawing/2014/main" val="3972888012"/>
                    </a:ext>
                  </a:extLst>
                </a:gridCol>
                <a:gridCol w="2099425">
                  <a:extLst>
                    <a:ext uri="{9D8B030D-6E8A-4147-A177-3AD203B41FA5}">
                      <a16:colId xmlns:a16="http://schemas.microsoft.com/office/drawing/2014/main" val="2539697390"/>
                    </a:ext>
                  </a:extLst>
                </a:gridCol>
              </a:tblGrid>
              <a:tr h="1162597">
                <a:tc>
                  <a:txBody>
                    <a:bodyPr/>
                    <a:lstStyle/>
                    <a:p>
                      <a:r>
                        <a:rPr lang="en-US" b="1" dirty="0" smtClean="0"/>
                        <a:t>Types of Method</a:t>
                      </a:r>
                      <a:endParaRPr lang="en-US" b="1" dirty="0"/>
                    </a:p>
                  </a:txBody>
                  <a:tcPr/>
                </a:tc>
                <a:tc>
                  <a:txBody>
                    <a:bodyPr/>
                    <a:lstStyle/>
                    <a:p>
                      <a:r>
                        <a:rPr lang="en-US" b="1" dirty="0" smtClean="0"/>
                        <a:t>Why name</a:t>
                      </a:r>
                      <a:endParaRPr lang="en-US" b="1" dirty="0"/>
                    </a:p>
                  </a:txBody>
                  <a:tcPr/>
                </a:tc>
                <a:tc>
                  <a:txBody>
                    <a:bodyPr/>
                    <a:lstStyle/>
                    <a:p>
                      <a:r>
                        <a:rPr lang="en-US" b="1" dirty="0" smtClean="0"/>
                        <a:t>Static variable</a:t>
                      </a:r>
                      <a:endParaRPr lang="en-US" b="1" dirty="0"/>
                    </a:p>
                  </a:txBody>
                  <a:tcPr/>
                </a:tc>
                <a:tc>
                  <a:txBody>
                    <a:bodyPr/>
                    <a:lstStyle/>
                    <a:p>
                      <a:r>
                        <a:rPr lang="en-US" b="1" dirty="0" smtClean="0"/>
                        <a:t>Non -static/instance variable</a:t>
                      </a:r>
                      <a:endParaRPr lang="en-US" b="1" dirty="0"/>
                    </a:p>
                  </a:txBody>
                  <a:tcPr/>
                </a:tc>
                <a:tc>
                  <a:txBody>
                    <a:bodyPr/>
                    <a:lstStyle/>
                    <a:p>
                      <a:r>
                        <a:rPr lang="en-US" b="1" dirty="0" smtClean="0"/>
                        <a:t>class</a:t>
                      </a:r>
                      <a:endParaRPr lang="en-US" b="1" dirty="0"/>
                    </a:p>
                  </a:txBody>
                  <a:tcPr/>
                </a:tc>
                <a:extLst>
                  <a:ext uri="{0D108BD9-81ED-4DB2-BD59-A6C34878D82A}">
                    <a16:rowId xmlns:a16="http://schemas.microsoft.com/office/drawing/2014/main" val="2643526010"/>
                  </a:ext>
                </a:extLst>
              </a:tr>
              <a:tr h="547612">
                <a:tc>
                  <a:txBody>
                    <a:bodyPr/>
                    <a:lstStyle/>
                    <a:p>
                      <a:r>
                        <a:rPr lang="en-US" b="1" dirty="0" smtClean="0"/>
                        <a:t>Static Method</a:t>
                      </a:r>
                      <a:endParaRPr lang="en-US" b="1" dirty="0"/>
                    </a:p>
                  </a:txBody>
                  <a:tcPr/>
                </a:tc>
                <a:tc>
                  <a:txBody>
                    <a:bodyPr/>
                    <a:lstStyle/>
                    <a:p>
                      <a:r>
                        <a:rPr lang="en-US" b="1" dirty="0" smtClean="0"/>
                        <a:t>Static word used</a:t>
                      </a:r>
                      <a:endParaRPr lang="en-US" b="1" dirty="0"/>
                    </a:p>
                  </a:txBody>
                  <a:tcPr/>
                </a:tc>
                <a:tc>
                  <a:txBody>
                    <a:bodyPr/>
                    <a:lstStyle/>
                    <a:p>
                      <a:r>
                        <a:rPr lang="en-US" b="1" dirty="0" smtClean="0"/>
                        <a:t>Yes</a:t>
                      </a:r>
                      <a:endParaRPr lang="en-US" b="1" dirty="0"/>
                    </a:p>
                  </a:txBody>
                  <a:tcPr/>
                </a:tc>
                <a:tc>
                  <a:txBody>
                    <a:bodyPr/>
                    <a:lstStyle/>
                    <a:p>
                      <a:r>
                        <a:rPr lang="en-US" b="1" dirty="0" smtClean="0"/>
                        <a:t>No</a:t>
                      </a:r>
                      <a:endParaRPr lang="en-US" b="1" dirty="0"/>
                    </a:p>
                  </a:txBody>
                  <a:tcPr/>
                </a:tc>
                <a:tc>
                  <a:txBody>
                    <a:bodyPr/>
                    <a:lstStyle/>
                    <a:p>
                      <a:r>
                        <a:rPr lang="en-US" b="1" dirty="0" smtClean="0"/>
                        <a:t>Normal</a:t>
                      </a:r>
                      <a:endParaRPr lang="en-US" b="1" dirty="0"/>
                    </a:p>
                  </a:txBody>
                  <a:tcPr/>
                </a:tc>
                <a:extLst>
                  <a:ext uri="{0D108BD9-81ED-4DB2-BD59-A6C34878D82A}">
                    <a16:rowId xmlns:a16="http://schemas.microsoft.com/office/drawing/2014/main" val="959420676"/>
                  </a:ext>
                </a:extLst>
              </a:tr>
              <a:tr h="547612">
                <a:tc>
                  <a:txBody>
                    <a:bodyPr/>
                    <a:lstStyle/>
                    <a:p>
                      <a:r>
                        <a:rPr lang="en-US" b="1" dirty="0" smtClean="0"/>
                        <a:t>No static Method</a:t>
                      </a:r>
                      <a:endParaRPr lang="en-US" b="1" dirty="0"/>
                    </a:p>
                  </a:txBody>
                  <a:tcPr/>
                </a:tc>
                <a:tc>
                  <a:txBody>
                    <a:bodyPr/>
                    <a:lstStyle/>
                    <a:p>
                      <a:r>
                        <a:rPr lang="en-US" b="1" dirty="0" smtClean="0"/>
                        <a:t>No Static </a:t>
                      </a:r>
                      <a:endParaRPr lang="en-US" b="1" dirty="0"/>
                    </a:p>
                  </a:txBody>
                  <a:tcPr/>
                </a:tc>
                <a:tc>
                  <a:txBody>
                    <a:bodyPr/>
                    <a:lstStyle/>
                    <a:p>
                      <a:r>
                        <a:rPr lang="en-US" b="1" dirty="0" smtClean="0"/>
                        <a:t>Yes</a:t>
                      </a:r>
                      <a:endParaRPr lang="en-US" b="1" dirty="0"/>
                    </a:p>
                  </a:txBody>
                  <a:tcPr/>
                </a:tc>
                <a:tc>
                  <a:txBody>
                    <a:bodyPr/>
                    <a:lstStyle/>
                    <a:p>
                      <a:r>
                        <a:rPr lang="en-US" b="1" dirty="0" smtClean="0"/>
                        <a:t>Yes</a:t>
                      </a:r>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Normal</a:t>
                      </a:r>
                    </a:p>
                  </a:txBody>
                  <a:tcPr/>
                </a:tc>
                <a:extLst>
                  <a:ext uri="{0D108BD9-81ED-4DB2-BD59-A6C34878D82A}">
                    <a16:rowId xmlns:a16="http://schemas.microsoft.com/office/drawing/2014/main" val="1072136904"/>
                  </a:ext>
                </a:extLst>
              </a:tr>
              <a:tr h="945192">
                <a:tc>
                  <a:txBody>
                    <a:bodyPr/>
                    <a:lstStyle/>
                    <a:p>
                      <a:r>
                        <a:rPr lang="en-US" b="1" dirty="0" smtClean="0"/>
                        <a:t>Void /return nothing</a:t>
                      </a:r>
                      <a:endParaRPr lang="en-US" b="1" dirty="0"/>
                    </a:p>
                  </a:txBody>
                  <a:tcPr/>
                </a:tc>
                <a:tc>
                  <a:txBody>
                    <a:bodyPr/>
                    <a:lstStyle/>
                    <a:p>
                      <a:r>
                        <a:rPr lang="en-US" b="1" dirty="0" smtClean="0"/>
                        <a:t>Void word</a:t>
                      </a:r>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Yes</a:t>
                      </a:r>
                    </a:p>
                    <a:p>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Yes</a:t>
                      </a:r>
                    </a:p>
                    <a:p>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Normal</a:t>
                      </a:r>
                    </a:p>
                    <a:p>
                      <a:endParaRPr lang="en-US" b="1" dirty="0"/>
                    </a:p>
                  </a:txBody>
                  <a:tcPr/>
                </a:tc>
                <a:extLst>
                  <a:ext uri="{0D108BD9-81ED-4DB2-BD59-A6C34878D82A}">
                    <a16:rowId xmlns:a16="http://schemas.microsoft.com/office/drawing/2014/main" val="2386010579"/>
                  </a:ext>
                </a:extLst>
              </a:tr>
              <a:tr h="945192">
                <a:tc>
                  <a:txBody>
                    <a:bodyPr/>
                    <a:lstStyle/>
                    <a:p>
                      <a:r>
                        <a:rPr lang="en-US" b="1" dirty="0" smtClean="0"/>
                        <a:t>Non-Void/return something</a:t>
                      </a:r>
                      <a:endParaRPr lang="en-US" b="1" dirty="0"/>
                    </a:p>
                  </a:txBody>
                  <a:tcPr/>
                </a:tc>
                <a:tc>
                  <a:txBody>
                    <a:bodyPr/>
                    <a:lstStyle/>
                    <a:p>
                      <a:r>
                        <a:rPr lang="en-US" b="1" dirty="0" smtClean="0"/>
                        <a:t>No void</a:t>
                      </a:r>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Yes</a:t>
                      </a:r>
                    </a:p>
                    <a:p>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Yes</a:t>
                      </a:r>
                    </a:p>
                    <a:p>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Normal</a:t>
                      </a:r>
                    </a:p>
                    <a:p>
                      <a:endParaRPr lang="en-US" b="1" dirty="0"/>
                    </a:p>
                  </a:txBody>
                  <a:tcPr/>
                </a:tc>
                <a:extLst>
                  <a:ext uri="{0D108BD9-81ED-4DB2-BD59-A6C34878D82A}">
                    <a16:rowId xmlns:a16="http://schemas.microsoft.com/office/drawing/2014/main" val="3417322452"/>
                  </a:ext>
                </a:extLst>
              </a:tr>
              <a:tr h="813818">
                <a:tc>
                  <a:txBody>
                    <a:bodyPr/>
                    <a:lstStyle/>
                    <a:p>
                      <a:r>
                        <a:rPr lang="en-US" b="1" dirty="0" smtClean="0"/>
                        <a:t>Main Methods</a:t>
                      </a:r>
                      <a:endParaRPr lang="en-US" b="1" dirty="0"/>
                    </a:p>
                  </a:txBody>
                  <a:tcPr/>
                </a:tc>
                <a:tc>
                  <a:txBody>
                    <a:bodyPr/>
                    <a:lstStyle/>
                    <a:p>
                      <a:r>
                        <a:rPr lang="en-US" b="1" dirty="0" smtClean="0"/>
                        <a:t>Static void main</a:t>
                      </a:r>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Yes</a:t>
                      </a:r>
                    </a:p>
                    <a:p>
                      <a:endParaRPr lang="en-US" b="1" dirty="0"/>
                    </a:p>
                  </a:txBody>
                  <a:tcPr/>
                </a:tc>
                <a:tc>
                  <a:txBody>
                    <a:bodyPr/>
                    <a:lstStyle/>
                    <a:p>
                      <a:r>
                        <a:rPr lang="en-US" b="1" dirty="0" smtClean="0"/>
                        <a:t>No</a:t>
                      </a:r>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00B050"/>
                          </a:solidFill>
                        </a:rPr>
                        <a:t>JVM only</a:t>
                      </a:r>
                      <a:r>
                        <a:rPr lang="en-US" b="1" baseline="0" dirty="0" smtClean="0">
                          <a:solidFill>
                            <a:srgbClr val="00B050"/>
                          </a:solidFill>
                        </a:rPr>
                        <a:t> run main method</a:t>
                      </a:r>
                      <a:endParaRPr lang="en-US" b="1" dirty="0" smtClean="0">
                        <a:solidFill>
                          <a:srgbClr val="00B050"/>
                        </a:solidFill>
                      </a:endParaRPr>
                    </a:p>
                    <a:p>
                      <a:endParaRPr lang="en-US" b="1" dirty="0"/>
                    </a:p>
                  </a:txBody>
                  <a:tcPr/>
                </a:tc>
                <a:extLst>
                  <a:ext uri="{0D108BD9-81ED-4DB2-BD59-A6C34878D82A}">
                    <a16:rowId xmlns:a16="http://schemas.microsoft.com/office/drawing/2014/main" val="658426867"/>
                  </a:ext>
                </a:extLst>
              </a:tr>
              <a:tr h="813818">
                <a:tc>
                  <a:txBody>
                    <a:bodyPr/>
                    <a:lstStyle/>
                    <a:p>
                      <a:r>
                        <a:rPr lang="en-US" b="1" dirty="0" smtClean="0"/>
                        <a:t>Abstract method</a:t>
                      </a:r>
                      <a:endParaRPr lang="en-US" b="1" dirty="0"/>
                    </a:p>
                  </a:txBody>
                  <a:tcPr/>
                </a:tc>
                <a:tc>
                  <a:txBody>
                    <a:bodyPr/>
                    <a:lstStyle/>
                    <a:p>
                      <a:r>
                        <a:rPr lang="en-US" b="1" dirty="0" smtClean="0"/>
                        <a:t>No inside description</a:t>
                      </a:r>
                      <a:endParaRPr lang="en-US" b="1" dirty="0"/>
                    </a:p>
                  </a:txBody>
                  <a:tcPr/>
                </a:tc>
                <a:tc>
                  <a:txBody>
                    <a:bodyPr/>
                    <a:lstStyle/>
                    <a:p>
                      <a:r>
                        <a:rPr lang="en-US" b="1" dirty="0" smtClean="0"/>
                        <a:t>Nothing inside as no description</a:t>
                      </a:r>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Nothing inside</a:t>
                      </a:r>
                    </a:p>
                    <a:p>
                      <a:endParaRPr lang="en-US" b="1" dirty="0"/>
                    </a:p>
                  </a:txBody>
                  <a:tcPr/>
                </a:tc>
                <a:tc>
                  <a:txBody>
                    <a:bodyPr/>
                    <a:lstStyle/>
                    <a:p>
                      <a:r>
                        <a:rPr lang="en-US" b="1" dirty="0" smtClean="0"/>
                        <a:t>Abstract class</a:t>
                      </a:r>
                      <a:endParaRPr lang="en-US" b="1" dirty="0"/>
                    </a:p>
                  </a:txBody>
                  <a:tcPr/>
                </a:tc>
                <a:extLst>
                  <a:ext uri="{0D108BD9-81ED-4DB2-BD59-A6C34878D82A}">
                    <a16:rowId xmlns:a16="http://schemas.microsoft.com/office/drawing/2014/main" val="2767576754"/>
                  </a:ext>
                </a:extLst>
              </a:tr>
            </a:tbl>
          </a:graphicData>
        </a:graphic>
      </p:graphicFrame>
    </p:spTree>
    <p:extLst>
      <p:ext uri="{BB962C8B-B14F-4D97-AF65-F5344CB8AC3E}">
        <p14:creationId xmlns:p14="http://schemas.microsoft.com/office/powerpoint/2010/main" val="299000748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1551" y="535709"/>
            <a:ext cx="10598575" cy="5727700"/>
          </a:xfrm>
        </p:spPr>
      </p:pic>
    </p:spTree>
    <p:extLst>
      <p:ext uri="{BB962C8B-B14F-4D97-AF65-F5344CB8AC3E}">
        <p14:creationId xmlns:p14="http://schemas.microsoft.com/office/powerpoint/2010/main" val="8553173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Automation Framework</a:t>
            </a:r>
            <a:endParaRPr lang="en-US" dirty="0"/>
          </a:p>
        </p:txBody>
      </p:sp>
      <p:sp>
        <p:nvSpPr>
          <p:cNvPr id="3" name="Content Placeholder 2"/>
          <p:cNvSpPr>
            <a:spLocks noGrp="1"/>
          </p:cNvSpPr>
          <p:nvPr>
            <p:ph idx="1"/>
          </p:nvPr>
        </p:nvSpPr>
        <p:spPr>
          <a:xfrm>
            <a:off x="1251678" y="1754909"/>
            <a:ext cx="10178322" cy="4498109"/>
          </a:xfrm>
        </p:spPr>
        <p:txBody>
          <a:bodyPr>
            <a:noAutofit/>
          </a:bodyPr>
          <a:lstStyle/>
          <a:p>
            <a:r>
              <a:rPr lang="en-US" sz="2400" dirty="0" smtClean="0">
                <a:solidFill>
                  <a:schemeClr val="tx1"/>
                </a:solidFill>
              </a:rPr>
              <a:t>Framework is a standard way to help coding as it can handle-</a:t>
            </a:r>
          </a:p>
          <a:p>
            <a:pPr lvl="1"/>
            <a:r>
              <a:rPr lang="en-US" sz="2400" dirty="0" smtClean="0">
                <a:solidFill>
                  <a:schemeClr val="tx1"/>
                </a:solidFill>
              </a:rPr>
              <a:t>Any future change like</a:t>
            </a:r>
          </a:p>
          <a:p>
            <a:pPr lvl="2"/>
            <a:r>
              <a:rPr lang="en-US" sz="2400" dirty="0" smtClean="0">
                <a:solidFill>
                  <a:schemeClr val="tx1"/>
                </a:solidFill>
              </a:rPr>
              <a:t>New Feature add</a:t>
            </a:r>
          </a:p>
          <a:p>
            <a:pPr lvl="2"/>
            <a:r>
              <a:rPr lang="en-US" sz="2400" dirty="0" smtClean="0">
                <a:solidFill>
                  <a:schemeClr val="tx1"/>
                </a:solidFill>
              </a:rPr>
              <a:t>New Function add</a:t>
            </a:r>
          </a:p>
          <a:p>
            <a:pPr lvl="2"/>
            <a:r>
              <a:rPr lang="en-US" sz="2400" dirty="0" smtClean="0">
                <a:solidFill>
                  <a:schemeClr val="tx1"/>
                </a:solidFill>
              </a:rPr>
              <a:t>Data </a:t>
            </a:r>
            <a:r>
              <a:rPr lang="en-US" sz="2400" dirty="0">
                <a:solidFill>
                  <a:schemeClr val="tx1"/>
                </a:solidFill>
              </a:rPr>
              <a:t>v</a:t>
            </a:r>
            <a:r>
              <a:rPr lang="en-US" sz="2400" dirty="0" smtClean="0">
                <a:solidFill>
                  <a:schemeClr val="tx1"/>
                </a:solidFill>
              </a:rPr>
              <a:t>alue change</a:t>
            </a:r>
          </a:p>
          <a:p>
            <a:pPr lvl="2"/>
            <a:r>
              <a:rPr lang="en-US" sz="2400" dirty="0" smtClean="0">
                <a:solidFill>
                  <a:schemeClr val="tx1"/>
                </a:solidFill>
              </a:rPr>
              <a:t>Change old function or feature</a:t>
            </a:r>
          </a:p>
          <a:p>
            <a:endParaRPr lang="en-US" sz="2400" dirty="0" smtClean="0">
              <a:solidFill>
                <a:schemeClr val="tx1"/>
              </a:solidFill>
            </a:endParaRPr>
          </a:p>
          <a:p>
            <a:r>
              <a:rPr lang="en-US" sz="2400" dirty="0" smtClean="0">
                <a:solidFill>
                  <a:schemeClr val="tx1"/>
                </a:solidFill>
              </a:rPr>
              <a:t>So coding need to do some standard way as it can handle any change in application easily</a:t>
            </a:r>
            <a:endParaRPr lang="en-US" sz="2400" dirty="0">
              <a:solidFill>
                <a:schemeClr val="tx1"/>
              </a:solidFill>
            </a:endParaRPr>
          </a:p>
        </p:txBody>
      </p:sp>
    </p:spTree>
    <p:extLst>
      <p:ext uri="{BB962C8B-B14F-4D97-AF65-F5344CB8AC3E}">
        <p14:creationId xmlns:p14="http://schemas.microsoft.com/office/powerpoint/2010/main" val="301736367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8549" y="452582"/>
            <a:ext cx="10589341" cy="5432134"/>
          </a:xfrm>
        </p:spPr>
      </p:pic>
    </p:spTree>
    <p:extLst>
      <p:ext uri="{BB962C8B-B14F-4D97-AF65-F5344CB8AC3E}">
        <p14:creationId xmlns:p14="http://schemas.microsoft.com/office/powerpoint/2010/main" val="7252270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7818" y="1713836"/>
            <a:ext cx="10372437" cy="3640802"/>
          </a:xfrm>
        </p:spPr>
      </p:pic>
    </p:spTree>
    <p:extLst>
      <p:ext uri="{BB962C8B-B14F-4D97-AF65-F5344CB8AC3E}">
        <p14:creationId xmlns:p14="http://schemas.microsoft.com/office/powerpoint/2010/main" val="269658495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9049" y="1403927"/>
            <a:ext cx="11333398" cy="4637808"/>
          </a:xfrm>
        </p:spPr>
      </p:pic>
    </p:spTree>
    <p:extLst>
      <p:ext uri="{BB962C8B-B14F-4D97-AF65-F5344CB8AC3E}">
        <p14:creationId xmlns:p14="http://schemas.microsoft.com/office/powerpoint/2010/main" val="289874348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6900" y="775855"/>
            <a:ext cx="10807878" cy="5265880"/>
          </a:xfrm>
        </p:spPr>
      </p:pic>
    </p:spTree>
    <p:extLst>
      <p:ext uri="{BB962C8B-B14F-4D97-AF65-F5344CB8AC3E}">
        <p14:creationId xmlns:p14="http://schemas.microsoft.com/office/powerpoint/2010/main" val="23602988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380" r="3572" b="10135"/>
          <a:stretch/>
        </p:blipFill>
        <p:spPr>
          <a:xfrm>
            <a:off x="849745" y="149731"/>
            <a:ext cx="10852728" cy="5807724"/>
          </a:xfrm>
        </p:spPr>
      </p:pic>
    </p:spTree>
    <p:extLst>
      <p:ext uri="{BB962C8B-B14F-4D97-AF65-F5344CB8AC3E}">
        <p14:creationId xmlns:p14="http://schemas.microsoft.com/office/powerpoint/2010/main" val="415670275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class in Java</a:t>
            </a:r>
            <a:br>
              <a:rPr lang="en-US" dirty="0"/>
            </a:br>
            <a:endParaRPr lang="en-US" dirty="0"/>
          </a:p>
        </p:txBody>
      </p:sp>
      <p:sp>
        <p:nvSpPr>
          <p:cNvPr id="3" name="Content Placeholder 2"/>
          <p:cNvSpPr>
            <a:spLocks noGrp="1"/>
          </p:cNvSpPr>
          <p:nvPr>
            <p:ph idx="1"/>
          </p:nvPr>
        </p:nvSpPr>
        <p:spPr/>
        <p:txBody>
          <a:bodyPr/>
          <a:lstStyle/>
          <a:p>
            <a:r>
              <a:rPr lang="en-US" dirty="0" smtClean="0"/>
              <a:t>Abstract mean incomplete</a:t>
            </a:r>
          </a:p>
          <a:p>
            <a:endParaRPr lang="en-US" dirty="0"/>
          </a:p>
          <a:p>
            <a:r>
              <a:rPr lang="en-US" dirty="0" smtClean="0"/>
              <a:t>A </a:t>
            </a:r>
            <a:r>
              <a:rPr lang="en-US" dirty="0"/>
              <a:t>class that is declared with abstract keyword, is known as abstract class in java. It can have abstract and non-abstract methods (method with body).</a:t>
            </a:r>
          </a:p>
          <a:p>
            <a:r>
              <a:rPr lang="en-US" dirty="0"/>
              <a:t>Before learning java abstract class, let's understand the abstraction in java first.</a:t>
            </a:r>
          </a:p>
          <a:p>
            <a:endParaRPr lang="en-US" dirty="0"/>
          </a:p>
        </p:txBody>
      </p:sp>
    </p:spTree>
    <p:extLst>
      <p:ext uri="{BB962C8B-B14F-4D97-AF65-F5344CB8AC3E}">
        <p14:creationId xmlns:p14="http://schemas.microsoft.com/office/powerpoint/2010/main" val="185532814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4660" y="73891"/>
            <a:ext cx="9351280" cy="6456218"/>
          </a:xfrm>
        </p:spPr>
      </p:pic>
    </p:spTree>
    <p:extLst>
      <p:ext uri="{BB962C8B-B14F-4D97-AF65-F5344CB8AC3E}">
        <p14:creationId xmlns:p14="http://schemas.microsoft.com/office/powerpoint/2010/main" val="22995463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1968" y="569168"/>
            <a:ext cx="9792190" cy="5763110"/>
          </a:xfrm>
        </p:spPr>
      </p:pic>
    </p:spTree>
    <p:extLst>
      <p:ext uri="{BB962C8B-B14F-4D97-AF65-F5344CB8AC3E}">
        <p14:creationId xmlns:p14="http://schemas.microsoft.com/office/powerpoint/2010/main" val="171486173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a:t>
            </a:r>
            <a:endParaRPr lang="en-US" dirty="0"/>
          </a:p>
        </p:txBody>
      </p:sp>
      <p:sp>
        <p:nvSpPr>
          <p:cNvPr id="4" name="Text Placeholder 3"/>
          <p:cNvSpPr>
            <a:spLocks noGrp="1"/>
          </p:cNvSpPr>
          <p:nvPr>
            <p:ph type="body" idx="1"/>
          </p:nvPr>
        </p:nvSpPr>
        <p:spPr>
          <a:solidFill>
            <a:schemeClr val="bg2">
              <a:lumMod val="75000"/>
            </a:schemeClr>
          </a:solidFill>
          <a:ln>
            <a:solidFill>
              <a:srgbClr val="FFC000"/>
            </a:solidFill>
          </a:ln>
        </p:spPr>
        <p:txBody>
          <a:bodyPr/>
          <a:lstStyle/>
          <a:p>
            <a:r>
              <a:rPr lang="en-US" dirty="0"/>
              <a:t>Access </a:t>
            </a:r>
            <a:r>
              <a:rPr lang="en-US" dirty="0" smtClean="0"/>
              <a:t>Modifier</a:t>
            </a:r>
            <a:endParaRPr lang="en-US" dirty="0"/>
          </a:p>
        </p:txBody>
      </p:sp>
      <p:sp>
        <p:nvSpPr>
          <p:cNvPr id="3" name="Content Placeholder 2"/>
          <p:cNvSpPr>
            <a:spLocks noGrp="1"/>
          </p:cNvSpPr>
          <p:nvPr>
            <p:ph sz="half" idx="2"/>
          </p:nvPr>
        </p:nvSpPr>
        <p:spPr>
          <a:solidFill>
            <a:schemeClr val="bg2">
              <a:lumMod val="75000"/>
            </a:schemeClr>
          </a:solidFill>
          <a:ln>
            <a:solidFill>
              <a:srgbClr val="FFC000"/>
            </a:solidFill>
          </a:ln>
        </p:spPr>
        <p:txBody>
          <a:bodyPr/>
          <a:lstStyle/>
          <a:p>
            <a:r>
              <a:rPr lang="en-US" b="1" dirty="0" smtClean="0">
                <a:solidFill>
                  <a:schemeClr val="tx1"/>
                </a:solidFill>
              </a:rPr>
              <a:t>Public</a:t>
            </a:r>
          </a:p>
          <a:p>
            <a:r>
              <a:rPr lang="en-US" b="1" dirty="0" smtClean="0">
                <a:solidFill>
                  <a:schemeClr val="tx1"/>
                </a:solidFill>
              </a:rPr>
              <a:t>Default</a:t>
            </a:r>
          </a:p>
          <a:p>
            <a:r>
              <a:rPr lang="en-US" b="1" dirty="0" smtClean="0">
                <a:solidFill>
                  <a:schemeClr val="tx1"/>
                </a:solidFill>
              </a:rPr>
              <a:t>Private</a:t>
            </a:r>
          </a:p>
          <a:p>
            <a:r>
              <a:rPr lang="en-US" b="1" dirty="0" smtClean="0">
                <a:solidFill>
                  <a:schemeClr val="tx1"/>
                </a:solidFill>
              </a:rPr>
              <a:t>protected</a:t>
            </a:r>
            <a:endParaRPr lang="en-US" b="1" dirty="0">
              <a:solidFill>
                <a:schemeClr val="tx1"/>
              </a:solidFill>
            </a:endParaRPr>
          </a:p>
        </p:txBody>
      </p:sp>
      <p:sp>
        <p:nvSpPr>
          <p:cNvPr id="5" name="Text Placeholder 4"/>
          <p:cNvSpPr>
            <a:spLocks noGrp="1"/>
          </p:cNvSpPr>
          <p:nvPr>
            <p:ph type="body" sz="quarter" idx="3"/>
          </p:nvPr>
        </p:nvSpPr>
        <p:spPr>
          <a:solidFill>
            <a:schemeClr val="tx2">
              <a:lumMod val="10000"/>
            </a:schemeClr>
          </a:solidFill>
          <a:ln>
            <a:solidFill>
              <a:srgbClr val="00B0F0"/>
            </a:solidFill>
          </a:ln>
        </p:spPr>
        <p:txBody>
          <a:bodyPr/>
          <a:lstStyle/>
          <a:p>
            <a:r>
              <a:rPr lang="en-US" dirty="0" smtClean="0">
                <a:solidFill>
                  <a:schemeClr val="bg1"/>
                </a:solidFill>
              </a:rPr>
              <a:t>Non-Access Modifier</a:t>
            </a:r>
            <a:endParaRPr lang="en-US" dirty="0">
              <a:solidFill>
                <a:schemeClr val="bg1"/>
              </a:solidFill>
            </a:endParaRPr>
          </a:p>
        </p:txBody>
      </p:sp>
      <p:sp>
        <p:nvSpPr>
          <p:cNvPr id="6" name="Content Placeholder 5"/>
          <p:cNvSpPr>
            <a:spLocks noGrp="1"/>
          </p:cNvSpPr>
          <p:nvPr>
            <p:ph sz="quarter" idx="4"/>
          </p:nvPr>
        </p:nvSpPr>
        <p:spPr>
          <a:solidFill>
            <a:schemeClr val="tx2">
              <a:lumMod val="10000"/>
            </a:schemeClr>
          </a:solidFill>
          <a:ln>
            <a:solidFill>
              <a:srgbClr val="00B0F0"/>
            </a:solidFill>
          </a:ln>
        </p:spPr>
        <p:txBody>
          <a:bodyPr/>
          <a:lstStyle/>
          <a:p>
            <a:r>
              <a:rPr lang="en-US" dirty="0">
                <a:solidFill>
                  <a:schemeClr val="bg1"/>
                </a:solidFill>
              </a:rPr>
              <a:t>Final</a:t>
            </a:r>
          </a:p>
          <a:p>
            <a:r>
              <a:rPr lang="en-US" dirty="0">
                <a:solidFill>
                  <a:schemeClr val="bg1"/>
                </a:solidFill>
              </a:rPr>
              <a:t>Abstract</a:t>
            </a:r>
          </a:p>
          <a:p>
            <a:r>
              <a:rPr lang="en-US" dirty="0">
                <a:solidFill>
                  <a:schemeClr val="bg1"/>
                </a:solidFill>
              </a:rPr>
              <a:t>Static</a:t>
            </a:r>
          </a:p>
          <a:p>
            <a:r>
              <a:rPr lang="en-US" dirty="0" err="1">
                <a:solidFill>
                  <a:schemeClr val="bg1"/>
                </a:solidFill>
              </a:rPr>
              <a:t>Strictfp</a:t>
            </a:r>
            <a:endParaRPr lang="en-US" dirty="0">
              <a:solidFill>
                <a:schemeClr val="bg1"/>
              </a:solidFill>
            </a:endParaRPr>
          </a:p>
          <a:p>
            <a:r>
              <a:rPr lang="en-US" dirty="0">
                <a:solidFill>
                  <a:schemeClr val="bg1"/>
                </a:solidFill>
              </a:rPr>
              <a:t>Native</a:t>
            </a:r>
          </a:p>
          <a:p>
            <a:r>
              <a:rPr lang="en-US" dirty="0">
                <a:solidFill>
                  <a:schemeClr val="bg1"/>
                </a:solidFill>
              </a:rPr>
              <a:t>Synchronized</a:t>
            </a:r>
          </a:p>
          <a:p>
            <a:r>
              <a:rPr lang="en-US" dirty="0">
                <a:solidFill>
                  <a:schemeClr val="bg1"/>
                </a:solidFill>
              </a:rPr>
              <a:t>Transient</a:t>
            </a:r>
          </a:p>
          <a:p>
            <a:endParaRPr lang="en-US" dirty="0"/>
          </a:p>
        </p:txBody>
      </p:sp>
    </p:spTree>
    <p:extLst>
      <p:ext uri="{BB962C8B-B14F-4D97-AF65-F5344CB8AC3E}">
        <p14:creationId xmlns:p14="http://schemas.microsoft.com/office/powerpoint/2010/main" val="221044983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4952" y="2002538"/>
            <a:ext cx="10272916" cy="2971016"/>
          </a:xfrm>
        </p:spPr>
      </p:pic>
    </p:spTree>
    <p:extLst>
      <p:ext uri="{BB962C8B-B14F-4D97-AF65-F5344CB8AC3E}">
        <p14:creationId xmlns:p14="http://schemas.microsoft.com/office/powerpoint/2010/main" val="36536106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framework</a:t>
            </a:r>
            <a:endParaRPr lang="en-US" dirty="0"/>
          </a:p>
        </p:txBody>
      </p:sp>
      <p:sp>
        <p:nvSpPr>
          <p:cNvPr id="3" name="Content Placeholder 2"/>
          <p:cNvSpPr>
            <a:spLocks noGrp="1"/>
          </p:cNvSpPr>
          <p:nvPr>
            <p:ph idx="1"/>
          </p:nvPr>
        </p:nvSpPr>
        <p:spPr>
          <a:xfrm>
            <a:off x="1251678" y="1616365"/>
            <a:ext cx="10178322" cy="4263228"/>
          </a:xfrm>
        </p:spPr>
        <p:txBody>
          <a:bodyPr>
            <a:normAutofit/>
          </a:bodyPr>
          <a:lstStyle/>
          <a:p>
            <a:r>
              <a:rPr lang="en-US" sz="3600" dirty="0" smtClean="0">
                <a:solidFill>
                  <a:srgbClr val="FF0000"/>
                </a:solidFill>
              </a:rPr>
              <a:t>Data driven framework </a:t>
            </a:r>
            <a:r>
              <a:rPr lang="en-US" sz="3600" dirty="0" smtClean="0"/>
              <a:t>– to handle data</a:t>
            </a:r>
          </a:p>
          <a:p>
            <a:r>
              <a:rPr lang="en-US" sz="3600" dirty="0" smtClean="0">
                <a:solidFill>
                  <a:srgbClr val="FF0000"/>
                </a:solidFill>
              </a:rPr>
              <a:t>Keyword driven framework- </a:t>
            </a:r>
            <a:r>
              <a:rPr lang="en-US" sz="3600" dirty="0" smtClean="0"/>
              <a:t>use key word to call different function</a:t>
            </a:r>
          </a:p>
          <a:p>
            <a:r>
              <a:rPr lang="en-US" sz="3600" dirty="0" smtClean="0">
                <a:solidFill>
                  <a:srgbClr val="FF0000"/>
                </a:solidFill>
              </a:rPr>
              <a:t>Hybrid framework- </a:t>
            </a:r>
            <a:r>
              <a:rPr lang="en-US" sz="3600" dirty="0" smtClean="0"/>
              <a:t>combination of upper both</a:t>
            </a:r>
            <a:endParaRPr lang="en-US" sz="3600" dirty="0"/>
          </a:p>
        </p:txBody>
      </p:sp>
    </p:spTree>
    <p:extLst>
      <p:ext uri="{BB962C8B-B14F-4D97-AF65-F5344CB8AC3E}">
        <p14:creationId xmlns:p14="http://schemas.microsoft.com/office/powerpoint/2010/main" val="228419591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8567" y="452718"/>
            <a:ext cx="9141916" cy="6229642"/>
          </a:xfrm>
        </p:spPr>
      </p:pic>
    </p:spTree>
    <p:extLst>
      <p:ext uri="{BB962C8B-B14F-4D97-AF65-F5344CB8AC3E}">
        <p14:creationId xmlns:p14="http://schemas.microsoft.com/office/powerpoint/2010/main" val="29952838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3184" y="452718"/>
            <a:ext cx="8159292" cy="6192318"/>
          </a:xfrm>
        </p:spPr>
      </p:pic>
    </p:spTree>
    <p:extLst>
      <p:ext uri="{BB962C8B-B14F-4D97-AF65-F5344CB8AC3E}">
        <p14:creationId xmlns:p14="http://schemas.microsoft.com/office/powerpoint/2010/main" val="333239762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2255" y="569167"/>
            <a:ext cx="10002981" cy="5719666"/>
          </a:xfrm>
          <a:prstGeom prst="rect">
            <a:avLst/>
          </a:prstGeom>
        </p:spPr>
      </p:pic>
      <p:sp>
        <p:nvSpPr>
          <p:cNvPr id="3" name="TextBox 2"/>
          <p:cNvSpPr txBox="1"/>
          <p:nvPr/>
        </p:nvSpPr>
        <p:spPr>
          <a:xfrm>
            <a:off x="4821382" y="1293090"/>
            <a:ext cx="1551709" cy="323151"/>
          </a:xfrm>
          <a:prstGeom prst="rect">
            <a:avLst/>
          </a:prstGeom>
          <a:solidFill>
            <a:schemeClr val="bg1"/>
          </a:solidFill>
        </p:spPr>
        <p:txBody>
          <a:bodyPr wrap="square" rtlCol="0">
            <a:spAutoFit/>
          </a:bodyPr>
          <a:lstStyle/>
          <a:p>
            <a:endParaRPr lang="en-US" dirty="0"/>
          </a:p>
        </p:txBody>
      </p:sp>
      <p:sp>
        <p:nvSpPr>
          <p:cNvPr id="4" name="TextBox 3"/>
          <p:cNvSpPr txBox="1"/>
          <p:nvPr/>
        </p:nvSpPr>
        <p:spPr>
          <a:xfrm>
            <a:off x="9144000" y="3657600"/>
            <a:ext cx="1547090" cy="126816"/>
          </a:xfrm>
          <a:prstGeom prst="rect">
            <a:avLst/>
          </a:prstGeom>
          <a:solidFill>
            <a:schemeClr val="bg1">
              <a:lumMod val="85000"/>
            </a:schemeClr>
          </a:solidFill>
        </p:spPr>
        <p:txBody>
          <a:bodyPr wrap="square" rtlCol="0">
            <a:spAutoFit/>
          </a:bodyPr>
          <a:lstStyle/>
          <a:p>
            <a:endParaRPr lang="en-US" dirty="0"/>
          </a:p>
        </p:txBody>
      </p:sp>
      <p:sp>
        <p:nvSpPr>
          <p:cNvPr id="5" name="TextBox 4"/>
          <p:cNvSpPr txBox="1"/>
          <p:nvPr/>
        </p:nvSpPr>
        <p:spPr>
          <a:xfrm>
            <a:off x="2863272" y="3408218"/>
            <a:ext cx="1496291" cy="11770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309683110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H="1">
            <a:off x="5812971" y="335902"/>
            <a:ext cx="9331" cy="5561045"/>
          </a:xfrm>
          <a:prstGeom prst="line">
            <a:avLst/>
          </a:prstGeom>
          <a:ln w="57150"/>
        </p:spPr>
        <p:style>
          <a:lnRef idx="3">
            <a:schemeClr val="accent3"/>
          </a:lnRef>
          <a:fillRef idx="0">
            <a:schemeClr val="accent3"/>
          </a:fillRef>
          <a:effectRef idx="2">
            <a:schemeClr val="accent3"/>
          </a:effectRef>
          <a:fontRef idx="minor">
            <a:schemeClr val="tx1"/>
          </a:fontRef>
        </p:style>
      </p:cxnSp>
      <p:sp>
        <p:nvSpPr>
          <p:cNvPr id="6" name="TextBox 5"/>
          <p:cNvSpPr txBox="1"/>
          <p:nvPr/>
        </p:nvSpPr>
        <p:spPr>
          <a:xfrm>
            <a:off x="1324947" y="522514"/>
            <a:ext cx="2556588" cy="369332"/>
          </a:xfrm>
          <a:prstGeom prst="rect">
            <a:avLst/>
          </a:prstGeom>
          <a:noFill/>
          <a:ln w="57150">
            <a:solidFill>
              <a:srgbClr val="00B0F0"/>
            </a:solidFill>
          </a:ln>
        </p:spPr>
        <p:txBody>
          <a:bodyPr wrap="square" rtlCol="0">
            <a:spAutoFit/>
          </a:bodyPr>
          <a:lstStyle/>
          <a:p>
            <a:r>
              <a:rPr lang="en-US" b="1" dirty="0" smtClean="0"/>
              <a:t>Package 1</a:t>
            </a:r>
            <a:endParaRPr lang="en-US" b="1" dirty="0"/>
          </a:p>
        </p:txBody>
      </p:sp>
      <p:sp>
        <p:nvSpPr>
          <p:cNvPr id="7" name="TextBox 6"/>
          <p:cNvSpPr txBox="1"/>
          <p:nvPr/>
        </p:nvSpPr>
        <p:spPr>
          <a:xfrm>
            <a:off x="7019730" y="522514"/>
            <a:ext cx="2556588" cy="369332"/>
          </a:xfrm>
          <a:prstGeom prst="rect">
            <a:avLst/>
          </a:prstGeom>
          <a:noFill/>
          <a:ln w="57150">
            <a:solidFill>
              <a:srgbClr val="FF0000"/>
            </a:solidFill>
          </a:ln>
        </p:spPr>
        <p:txBody>
          <a:bodyPr wrap="square" rtlCol="0">
            <a:spAutoFit/>
          </a:bodyPr>
          <a:lstStyle/>
          <a:p>
            <a:r>
              <a:rPr lang="en-US" b="1" dirty="0" smtClean="0"/>
              <a:t>Package 2</a:t>
            </a:r>
            <a:endParaRPr lang="en-US" b="1" dirty="0"/>
          </a:p>
        </p:txBody>
      </p:sp>
      <p:sp>
        <p:nvSpPr>
          <p:cNvPr id="9" name="TextBox 8"/>
          <p:cNvSpPr txBox="1"/>
          <p:nvPr/>
        </p:nvSpPr>
        <p:spPr>
          <a:xfrm>
            <a:off x="1324947" y="1551991"/>
            <a:ext cx="2556588" cy="369332"/>
          </a:xfrm>
          <a:prstGeom prst="rect">
            <a:avLst/>
          </a:prstGeom>
          <a:noFill/>
          <a:ln w="57150">
            <a:solidFill>
              <a:srgbClr val="00B0F0"/>
            </a:solidFill>
          </a:ln>
        </p:spPr>
        <p:txBody>
          <a:bodyPr wrap="square" rtlCol="0">
            <a:spAutoFit/>
          </a:bodyPr>
          <a:lstStyle/>
          <a:p>
            <a:r>
              <a:rPr lang="en-US" b="1" dirty="0" smtClean="0"/>
              <a:t>Class  1</a:t>
            </a:r>
            <a:endParaRPr lang="en-US" b="1" dirty="0"/>
          </a:p>
        </p:txBody>
      </p:sp>
      <p:sp>
        <p:nvSpPr>
          <p:cNvPr id="10" name="TextBox 9"/>
          <p:cNvSpPr txBox="1"/>
          <p:nvPr/>
        </p:nvSpPr>
        <p:spPr>
          <a:xfrm>
            <a:off x="7019730" y="1803918"/>
            <a:ext cx="2556588" cy="369332"/>
          </a:xfrm>
          <a:prstGeom prst="rect">
            <a:avLst/>
          </a:prstGeom>
          <a:noFill/>
          <a:ln w="57150">
            <a:solidFill>
              <a:srgbClr val="FF0000"/>
            </a:solidFill>
          </a:ln>
        </p:spPr>
        <p:txBody>
          <a:bodyPr wrap="square" rtlCol="0">
            <a:spAutoFit/>
          </a:bodyPr>
          <a:lstStyle/>
          <a:p>
            <a:r>
              <a:rPr lang="en-US" b="1" dirty="0" smtClean="0"/>
              <a:t>Class 2</a:t>
            </a:r>
            <a:endParaRPr lang="en-US" b="1" dirty="0"/>
          </a:p>
        </p:txBody>
      </p:sp>
      <p:sp>
        <p:nvSpPr>
          <p:cNvPr id="11" name="TextBox 10"/>
          <p:cNvSpPr txBox="1"/>
          <p:nvPr/>
        </p:nvSpPr>
        <p:spPr>
          <a:xfrm>
            <a:off x="6938863" y="3116424"/>
            <a:ext cx="4080589" cy="369332"/>
          </a:xfrm>
          <a:prstGeom prst="rect">
            <a:avLst/>
          </a:prstGeom>
          <a:noFill/>
          <a:ln w="57150">
            <a:solidFill>
              <a:srgbClr val="FF0000"/>
            </a:solidFill>
          </a:ln>
        </p:spPr>
        <p:txBody>
          <a:bodyPr wrap="square" rtlCol="0">
            <a:spAutoFit/>
          </a:bodyPr>
          <a:lstStyle/>
          <a:p>
            <a:r>
              <a:rPr lang="en-US" b="1" dirty="0" smtClean="0"/>
              <a:t>Subclass 2(class2 extends class1)</a:t>
            </a:r>
            <a:endParaRPr lang="en-US" b="1" dirty="0"/>
          </a:p>
        </p:txBody>
      </p:sp>
      <p:sp>
        <p:nvSpPr>
          <p:cNvPr id="16" name="TextBox 15"/>
          <p:cNvSpPr txBox="1"/>
          <p:nvPr/>
        </p:nvSpPr>
        <p:spPr>
          <a:xfrm>
            <a:off x="1412033" y="2665444"/>
            <a:ext cx="2556588" cy="646331"/>
          </a:xfrm>
          <a:prstGeom prst="rect">
            <a:avLst/>
          </a:prstGeom>
          <a:noFill/>
          <a:ln w="57150">
            <a:solidFill>
              <a:srgbClr val="00B0F0"/>
            </a:solidFill>
          </a:ln>
        </p:spPr>
        <p:txBody>
          <a:bodyPr wrap="square" rtlCol="0">
            <a:spAutoFit/>
          </a:bodyPr>
          <a:lstStyle/>
          <a:p>
            <a:r>
              <a:rPr lang="en-US" b="1" dirty="0" smtClean="0"/>
              <a:t>Other Class/Sub class  1</a:t>
            </a:r>
            <a:endParaRPr lang="en-US" b="1" dirty="0"/>
          </a:p>
        </p:txBody>
      </p:sp>
      <p:sp>
        <p:nvSpPr>
          <p:cNvPr id="17" name="TextBox 16"/>
          <p:cNvSpPr txBox="1"/>
          <p:nvPr/>
        </p:nvSpPr>
        <p:spPr>
          <a:xfrm>
            <a:off x="2058955" y="4596881"/>
            <a:ext cx="2556588" cy="369332"/>
          </a:xfrm>
          <a:prstGeom prst="rect">
            <a:avLst/>
          </a:prstGeom>
          <a:noFill/>
          <a:ln w="57150">
            <a:solidFill>
              <a:srgbClr val="00B0F0"/>
            </a:solidFill>
          </a:ln>
        </p:spPr>
        <p:txBody>
          <a:bodyPr wrap="square" rtlCol="0">
            <a:spAutoFit/>
          </a:bodyPr>
          <a:lstStyle/>
          <a:p>
            <a:r>
              <a:rPr lang="en-US" b="1" dirty="0" smtClean="0"/>
              <a:t>Public</a:t>
            </a:r>
            <a:endParaRPr lang="en-US" b="1" dirty="0"/>
          </a:p>
        </p:txBody>
      </p:sp>
      <p:cxnSp>
        <p:nvCxnSpPr>
          <p:cNvPr id="19" name="Curved Connector 18"/>
          <p:cNvCxnSpPr>
            <a:endCxn id="16" idx="3"/>
          </p:cNvCxnSpPr>
          <p:nvPr/>
        </p:nvCxnSpPr>
        <p:spPr>
          <a:xfrm rot="16200000" flipV="1">
            <a:off x="3487947" y="3469285"/>
            <a:ext cx="1608271" cy="646922"/>
          </a:xfrm>
          <a:prstGeom prst="curved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stCxn id="17" idx="3"/>
            <a:endCxn id="11" idx="1"/>
          </p:cNvCxnSpPr>
          <p:nvPr/>
        </p:nvCxnSpPr>
        <p:spPr>
          <a:xfrm flipV="1">
            <a:off x="4615543" y="3301090"/>
            <a:ext cx="2323320" cy="1480457"/>
          </a:xfrm>
          <a:prstGeom prst="curved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p:cNvCxnSpPr>
            <a:endCxn id="6" idx="3"/>
          </p:cNvCxnSpPr>
          <p:nvPr/>
        </p:nvCxnSpPr>
        <p:spPr>
          <a:xfrm rot="16200000" flipV="1">
            <a:off x="2303689" y="2285026"/>
            <a:ext cx="3889700" cy="734007"/>
          </a:xfrm>
          <a:prstGeom prst="curved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endCxn id="7" idx="1"/>
          </p:cNvCxnSpPr>
          <p:nvPr/>
        </p:nvCxnSpPr>
        <p:spPr>
          <a:xfrm rot="5400000" flipH="1" flipV="1">
            <a:off x="3837797" y="1414948"/>
            <a:ext cx="3889700" cy="2474165"/>
          </a:xfrm>
          <a:prstGeom prst="curved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Curved Connector 22"/>
          <p:cNvCxnSpPr>
            <a:endCxn id="9" idx="3"/>
          </p:cNvCxnSpPr>
          <p:nvPr/>
        </p:nvCxnSpPr>
        <p:spPr>
          <a:xfrm rot="16200000" flipV="1">
            <a:off x="2798212" y="2819981"/>
            <a:ext cx="2860223" cy="693575"/>
          </a:xfrm>
          <a:prstGeom prst="curved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a:endCxn id="10" idx="1"/>
          </p:cNvCxnSpPr>
          <p:nvPr/>
        </p:nvCxnSpPr>
        <p:spPr>
          <a:xfrm rot="5400000" flipH="1" flipV="1">
            <a:off x="4487248" y="2076450"/>
            <a:ext cx="2620347" cy="2444617"/>
          </a:xfrm>
          <a:prstGeom prst="curvedConnector2">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0886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1896" y="503854"/>
            <a:ext cx="7251624" cy="4767940"/>
          </a:xfrm>
          <a:prstGeom prst="rect">
            <a:avLst/>
          </a:prstGeom>
        </p:spPr>
      </p:pic>
      <p:sp>
        <p:nvSpPr>
          <p:cNvPr id="3" name="TextBox 2"/>
          <p:cNvSpPr txBox="1"/>
          <p:nvPr/>
        </p:nvSpPr>
        <p:spPr>
          <a:xfrm>
            <a:off x="3769568" y="5430417"/>
            <a:ext cx="4676280" cy="523220"/>
          </a:xfrm>
          <a:prstGeom prst="rect">
            <a:avLst/>
          </a:prstGeom>
          <a:noFill/>
        </p:spPr>
        <p:txBody>
          <a:bodyPr wrap="none" rtlCol="0">
            <a:spAutoFit/>
          </a:bodyPr>
          <a:lstStyle/>
          <a:p>
            <a:r>
              <a:rPr lang="en-US" sz="2800" dirty="0" smtClean="0">
                <a:solidFill>
                  <a:srgbClr val="FFC000"/>
                </a:solidFill>
              </a:rPr>
              <a:t>Default / Natural property</a:t>
            </a:r>
            <a:endParaRPr lang="en-US" sz="2800" dirty="0">
              <a:solidFill>
                <a:srgbClr val="FFC000"/>
              </a:solidFill>
            </a:endParaRPr>
          </a:p>
        </p:txBody>
      </p:sp>
    </p:spTree>
    <p:extLst>
      <p:ext uri="{BB962C8B-B14F-4D97-AF65-F5344CB8AC3E}">
        <p14:creationId xmlns:p14="http://schemas.microsoft.com/office/powerpoint/2010/main" val="417035308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H="1">
            <a:off x="5812971" y="335902"/>
            <a:ext cx="9331" cy="5561045"/>
          </a:xfrm>
          <a:prstGeom prst="line">
            <a:avLst/>
          </a:prstGeom>
        </p:spPr>
        <p:style>
          <a:lnRef idx="3">
            <a:schemeClr val="accent3"/>
          </a:lnRef>
          <a:fillRef idx="0">
            <a:schemeClr val="accent3"/>
          </a:fillRef>
          <a:effectRef idx="2">
            <a:schemeClr val="accent3"/>
          </a:effectRef>
          <a:fontRef idx="minor">
            <a:schemeClr val="tx1"/>
          </a:fontRef>
        </p:style>
      </p:cxnSp>
      <p:sp>
        <p:nvSpPr>
          <p:cNvPr id="6" name="TextBox 5"/>
          <p:cNvSpPr txBox="1"/>
          <p:nvPr/>
        </p:nvSpPr>
        <p:spPr>
          <a:xfrm>
            <a:off x="1324947" y="522514"/>
            <a:ext cx="2556588" cy="369332"/>
          </a:xfrm>
          <a:prstGeom prst="rect">
            <a:avLst/>
          </a:prstGeom>
          <a:noFill/>
          <a:ln>
            <a:solidFill>
              <a:srgbClr val="00B0F0"/>
            </a:solidFill>
          </a:ln>
        </p:spPr>
        <p:txBody>
          <a:bodyPr wrap="square" rtlCol="0">
            <a:spAutoFit/>
          </a:bodyPr>
          <a:lstStyle/>
          <a:p>
            <a:r>
              <a:rPr lang="en-US" b="1" dirty="0" smtClean="0"/>
              <a:t>Package 1</a:t>
            </a:r>
            <a:endParaRPr lang="en-US" b="1" dirty="0"/>
          </a:p>
        </p:txBody>
      </p:sp>
      <p:sp>
        <p:nvSpPr>
          <p:cNvPr id="7" name="TextBox 6"/>
          <p:cNvSpPr txBox="1"/>
          <p:nvPr/>
        </p:nvSpPr>
        <p:spPr>
          <a:xfrm>
            <a:off x="7019730" y="522514"/>
            <a:ext cx="2556588" cy="369332"/>
          </a:xfrm>
          <a:prstGeom prst="rect">
            <a:avLst/>
          </a:prstGeom>
          <a:noFill/>
          <a:ln>
            <a:solidFill>
              <a:srgbClr val="FF0000"/>
            </a:solidFill>
          </a:ln>
        </p:spPr>
        <p:txBody>
          <a:bodyPr wrap="square" rtlCol="0">
            <a:spAutoFit/>
          </a:bodyPr>
          <a:lstStyle/>
          <a:p>
            <a:r>
              <a:rPr lang="en-US" b="1" dirty="0" smtClean="0"/>
              <a:t>Package 2</a:t>
            </a:r>
            <a:endParaRPr lang="en-US" b="1" dirty="0"/>
          </a:p>
        </p:txBody>
      </p:sp>
      <p:sp>
        <p:nvSpPr>
          <p:cNvPr id="9" name="TextBox 8"/>
          <p:cNvSpPr txBox="1"/>
          <p:nvPr/>
        </p:nvSpPr>
        <p:spPr>
          <a:xfrm>
            <a:off x="1324947" y="1551991"/>
            <a:ext cx="2556588" cy="369332"/>
          </a:xfrm>
          <a:prstGeom prst="rect">
            <a:avLst/>
          </a:prstGeom>
          <a:noFill/>
          <a:ln>
            <a:solidFill>
              <a:srgbClr val="00B0F0"/>
            </a:solidFill>
          </a:ln>
        </p:spPr>
        <p:txBody>
          <a:bodyPr wrap="square" rtlCol="0">
            <a:spAutoFit/>
          </a:bodyPr>
          <a:lstStyle/>
          <a:p>
            <a:r>
              <a:rPr lang="en-US" b="1" dirty="0" smtClean="0"/>
              <a:t>Class  1</a:t>
            </a:r>
            <a:endParaRPr lang="en-US" b="1" dirty="0"/>
          </a:p>
        </p:txBody>
      </p:sp>
      <p:sp>
        <p:nvSpPr>
          <p:cNvPr id="10" name="TextBox 9"/>
          <p:cNvSpPr txBox="1"/>
          <p:nvPr/>
        </p:nvSpPr>
        <p:spPr>
          <a:xfrm>
            <a:off x="7019730" y="1803918"/>
            <a:ext cx="2556588" cy="369332"/>
          </a:xfrm>
          <a:prstGeom prst="rect">
            <a:avLst/>
          </a:prstGeom>
          <a:noFill/>
          <a:ln>
            <a:solidFill>
              <a:srgbClr val="FF0000"/>
            </a:solidFill>
          </a:ln>
        </p:spPr>
        <p:txBody>
          <a:bodyPr wrap="square" rtlCol="0">
            <a:spAutoFit/>
          </a:bodyPr>
          <a:lstStyle/>
          <a:p>
            <a:r>
              <a:rPr lang="en-US" b="1" dirty="0" smtClean="0"/>
              <a:t>Class 2</a:t>
            </a:r>
            <a:endParaRPr lang="en-US" b="1" dirty="0"/>
          </a:p>
        </p:txBody>
      </p:sp>
      <p:sp>
        <p:nvSpPr>
          <p:cNvPr id="11" name="TextBox 10"/>
          <p:cNvSpPr txBox="1"/>
          <p:nvPr/>
        </p:nvSpPr>
        <p:spPr>
          <a:xfrm>
            <a:off x="6938863" y="3116424"/>
            <a:ext cx="4080589" cy="369332"/>
          </a:xfrm>
          <a:prstGeom prst="rect">
            <a:avLst/>
          </a:prstGeom>
          <a:noFill/>
          <a:ln>
            <a:solidFill>
              <a:srgbClr val="FF0000"/>
            </a:solidFill>
          </a:ln>
        </p:spPr>
        <p:txBody>
          <a:bodyPr wrap="square" rtlCol="0">
            <a:spAutoFit/>
          </a:bodyPr>
          <a:lstStyle/>
          <a:p>
            <a:r>
              <a:rPr lang="en-US" b="1" dirty="0" smtClean="0"/>
              <a:t>Subclass 2(class2 extends class1)</a:t>
            </a:r>
            <a:endParaRPr lang="en-US" b="1" dirty="0"/>
          </a:p>
        </p:txBody>
      </p:sp>
      <p:sp>
        <p:nvSpPr>
          <p:cNvPr id="16" name="TextBox 15"/>
          <p:cNvSpPr txBox="1"/>
          <p:nvPr/>
        </p:nvSpPr>
        <p:spPr>
          <a:xfrm>
            <a:off x="1412033" y="2665444"/>
            <a:ext cx="2556588" cy="646331"/>
          </a:xfrm>
          <a:prstGeom prst="rect">
            <a:avLst/>
          </a:prstGeom>
          <a:noFill/>
          <a:ln>
            <a:solidFill>
              <a:srgbClr val="00B0F0"/>
            </a:solidFill>
          </a:ln>
        </p:spPr>
        <p:txBody>
          <a:bodyPr wrap="square" rtlCol="0">
            <a:spAutoFit/>
          </a:bodyPr>
          <a:lstStyle/>
          <a:p>
            <a:r>
              <a:rPr lang="en-US" b="1" dirty="0" smtClean="0"/>
              <a:t>Other Class/Sub class  1</a:t>
            </a:r>
            <a:endParaRPr lang="en-US" b="1" dirty="0"/>
          </a:p>
        </p:txBody>
      </p:sp>
      <p:sp>
        <p:nvSpPr>
          <p:cNvPr id="17" name="TextBox 16"/>
          <p:cNvSpPr txBox="1"/>
          <p:nvPr/>
        </p:nvSpPr>
        <p:spPr>
          <a:xfrm>
            <a:off x="2058955" y="4596881"/>
            <a:ext cx="2556588" cy="369332"/>
          </a:xfrm>
          <a:prstGeom prst="rect">
            <a:avLst/>
          </a:prstGeom>
          <a:noFill/>
          <a:ln>
            <a:solidFill>
              <a:srgbClr val="00B0F0"/>
            </a:solidFill>
          </a:ln>
        </p:spPr>
        <p:txBody>
          <a:bodyPr wrap="square" rtlCol="0">
            <a:spAutoFit/>
          </a:bodyPr>
          <a:lstStyle/>
          <a:p>
            <a:r>
              <a:rPr lang="en-US" b="1" dirty="0" smtClean="0"/>
              <a:t>default</a:t>
            </a:r>
            <a:endParaRPr lang="en-US" b="1" dirty="0"/>
          </a:p>
        </p:txBody>
      </p:sp>
      <p:cxnSp>
        <p:nvCxnSpPr>
          <p:cNvPr id="19" name="Curved Connector 18"/>
          <p:cNvCxnSpPr>
            <a:endCxn id="16" idx="3"/>
          </p:cNvCxnSpPr>
          <p:nvPr/>
        </p:nvCxnSpPr>
        <p:spPr>
          <a:xfrm rot="16200000" flipV="1">
            <a:off x="3487947" y="3469285"/>
            <a:ext cx="1608271" cy="646922"/>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0" name="Curved Connector 19"/>
          <p:cNvCxnSpPr>
            <a:stCxn id="17" idx="3"/>
            <a:endCxn id="11" idx="1"/>
          </p:cNvCxnSpPr>
          <p:nvPr/>
        </p:nvCxnSpPr>
        <p:spPr>
          <a:xfrm flipV="1">
            <a:off x="4615543" y="3301090"/>
            <a:ext cx="2323320" cy="1480457"/>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1" name="Curved Connector 20"/>
          <p:cNvCxnSpPr>
            <a:endCxn id="6" idx="3"/>
          </p:cNvCxnSpPr>
          <p:nvPr/>
        </p:nvCxnSpPr>
        <p:spPr>
          <a:xfrm rot="16200000" flipV="1">
            <a:off x="2303689" y="2285026"/>
            <a:ext cx="3889700" cy="734007"/>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2" name="Curved Connector 21"/>
          <p:cNvCxnSpPr>
            <a:endCxn id="7" idx="1"/>
          </p:cNvCxnSpPr>
          <p:nvPr/>
        </p:nvCxnSpPr>
        <p:spPr>
          <a:xfrm rot="5400000" flipH="1" flipV="1">
            <a:off x="3837797" y="1414948"/>
            <a:ext cx="3889700" cy="2474165"/>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3" name="Curved Connector 22"/>
          <p:cNvCxnSpPr>
            <a:endCxn id="9" idx="3"/>
          </p:cNvCxnSpPr>
          <p:nvPr/>
        </p:nvCxnSpPr>
        <p:spPr>
          <a:xfrm rot="16200000" flipV="1">
            <a:off x="2798212" y="2819981"/>
            <a:ext cx="2860223" cy="693575"/>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3" name="Curved Connector 32"/>
          <p:cNvCxnSpPr>
            <a:endCxn id="10" idx="1"/>
          </p:cNvCxnSpPr>
          <p:nvPr/>
        </p:nvCxnSpPr>
        <p:spPr>
          <a:xfrm rot="5400000" flipH="1" flipV="1">
            <a:off x="4487248" y="2076450"/>
            <a:ext cx="2620347" cy="2444617"/>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sp>
        <p:nvSpPr>
          <p:cNvPr id="2" name="Multiply 1"/>
          <p:cNvSpPr/>
          <p:nvPr/>
        </p:nvSpPr>
        <p:spPr>
          <a:xfrm>
            <a:off x="5184711" y="1395751"/>
            <a:ext cx="709126" cy="436594"/>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18" name="Multiply 17"/>
          <p:cNvSpPr/>
          <p:nvPr/>
        </p:nvSpPr>
        <p:spPr>
          <a:xfrm>
            <a:off x="5882950" y="1961662"/>
            <a:ext cx="709126" cy="436594"/>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24" name="Multiply 23"/>
          <p:cNvSpPr/>
          <p:nvPr/>
        </p:nvSpPr>
        <p:spPr>
          <a:xfrm>
            <a:off x="5917163" y="3272805"/>
            <a:ext cx="709126" cy="436594"/>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3" name="Rectangle 2"/>
          <p:cNvSpPr/>
          <p:nvPr/>
        </p:nvSpPr>
        <p:spPr>
          <a:xfrm>
            <a:off x="2136711" y="5994737"/>
            <a:ext cx="7697754" cy="369332"/>
          </a:xfrm>
          <a:prstGeom prst="rect">
            <a:avLst/>
          </a:prstGeom>
        </p:spPr>
        <p:txBody>
          <a:bodyPr wrap="square">
            <a:spAutoFit/>
          </a:bodyPr>
          <a:lstStyle/>
          <a:p>
            <a:r>
              <a:rPr lang="en-US" b="1" i="0" dirty="0" smtClean="0">
                <a:effectLst/>
                <a:latin typeface="verdana" panose="020B0604030504040204" pitchFamily="34" charset="0"/>
              </a:rPr>
              <a:t>The default modifier is more restrictive than protected</a:t>
            </a:r>
            <a:endParaRPr lang="en-US" b="1" dirty="0"/>
          </a:p>
        </p:txBody>
      </p:sp>
    </p:spTree>
    <p:extLst>
      <p:ext uri="{BB962C8B-B14F-4D97-AF65-F5344CB8AC3E}">
        <p14:creationId xmlns:p14="http://schemas.microsoft.com/office/powerpoint/2010/main" val="192354438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3037" y="294057"/>
            <a:ext cx="6164422" cy="6195242"/>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50502507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H="1">
            <a:off x="5812971" y="335902"/>
            <a:ext cx="9331" cy="5561045"/>
          </a:xfrm>
          <a:prstGeom prst="line">
            <a:avLst/>
          </a:prstGeom>
        </p:spPr>
        <p:style>
          <a:lnRef idx="3">
            <a:schemeClr val="accent3"/>
          </a:lnRef>
          <a:fillRef idx="0">
            <a:schemeClr val="accent3"/>
          </a:fillRef>
          <a:effectRef idx="2">
            <a:schemeClr val="accent3"/>
          </a:effectRef>
          <a:fontRef idx="minor">
            <a:schemeClr val="tx1"/>
          </a:fontRef>
        </p:style>
      </p:cxnSp>
      <p:sp>
        <p:nvSpPr>
          <p:cNvPr id="6" name="TextBox 5"/>
          <p:cNvSpPr txBox="1"/>
          <p:nvPr/>
        </p:nvSpPr>
        <p:spPr>
          <a:xfrm>
            <a:off x="1324947" y="522514"/>
            <a:ext cx="2556588" cy="369332"/>
          </a:xfrm>
          <a:prstGeom prst="rect">
            <a:avLst/>
          </a:prstGeom>
          <a:noFill/>
          <a:ln>
            <a:solidFill>
              <a:srgbClr val="00B0F0"/>
            </a:solidFill>
          </a:ln>
        </p:spPr>
        <p:txBody>
          <a:bodyPr wrap="square" rtlCol="0">
            <a:spAutoFit/>
          </a:bodyPr>
          <a:lstStyle/>
          <a:p>
            <a:r>
              <a:rPr lang="en-US" b="1" dirty="0" smtClean="0"/>
              <a:t>Package 1</a:t>
            </a:r>
            <a:endParaRPr lang="en-US" b="1" dirty="0"/>
          </a:p>
        </p:txBody>
      </p:sp>
      <p:sp>
        <p:nvSpPr>
          <p:cNvPr id="7" name="TextBox 6"/>
          <p:cNvSpPr txBox="1"/>
          <p:nvPr/>
        </p:nvSpPr>
        <p:spPr>
          <a:xfrm>
            <a:off x="7019730" y="522514"/>
            <a:ext cx="2556588" cy="369332"/>
          </a:xfrm>
          <a:prstGeom prst="rect">
            <a:avLst/>
          </a:prstGeom>
          <a:noFill/>
          <a:ln>
            <a:solidFill>
              <a:srgbClr val="FF0000"/>
            </a:solidFill>
          </a:ln>
        </p:spPr>
        <p:txBody>
          <a:bodyPr wrap="square" rtlCol="0">
            <a:spAutoFit/>
          </a:bodyPr>
          <a:lstStyle/>
          <a:p>
            <a:r>
              <a:rPr lang="en-US" b="1" dirty="0" smtClean="0"/>
              <a:t>Package 2</a:t>
            </a:r>
            <a:endParaRPr lang="en-US" b="1" dirty="0"/>
          </a:p>
        </p:txBody>
      </p:sp>
      <p:sp>
        <p:nvSpPr>
          <p:cNvPr id="9" name="TextBox 8"/>
          <p:cNvSpPr txBox="1"/>
          <p:nvPr/>
        </p:nvSpPr>
        <p:spPr>
          <a:xfrm>
            <a:off x="1324947" y="1551991"/>
            <a:ext cx="2556588" cy="369332"/>
          </a:xfrm>
          <a:prstGeom prst="rect">
            <a:avLst/>
          </a:prstGeom>
          <a:noFill/>
          <a:ln>
            <a:solidFill>
              <a:srgbClr val="00B0F0"/>
            </a:solidFill>
          </a:ln>
        </p:spPr>
        <p:txBody>
          <a:bodyPr wrap="square" rtlCol="0">
            <a:spAutoFit/>
          </a:bodyPr>
          <a:lstStyle/>
          <a:p>
            <a:r>
              <a:rPr lang="en-US" b="1" dirty="0" smtClean="0"/>
              <a:t>Class  1</a:t>
            </a:r>
            <a:endParaRPr lang="en-US" b="1" dirty="0"/>
          </a:p>
        </p:txBody>
      </p:sp>
      <p:sp>
        <p:nvSpPr>
          <p:cNvPr id="10" name="TextBox 9"/>
          <p:cNvSpPr txBox="1"/>
          <p:nvPr/>
        </p:nvSpPr>
        <p:spPr>
          <a:xfrm>
            <a:off x="7019730" y="1803918"/>
            <a:ext cx="2556588" cy="369332"/>
          </a:xfrm>
          <a:prstGeom prst="rect">
            <a:avLst/>
          </a:prstGeom>
          <a:noFill/>
          <a:ln>
            <a:solidFill>
              <a:srgbClr val="FF0000"/>
            </a:solidFill>
          </a:ln>
        </p:spPr>
        <p:txBody>
          <a:bodyPr wrap="square" rtlCol="0">
            <a:spAutoFit/>
          </a:bodyPr>
          <a:lstStyle/>
          <a:p>
            <a:r>
              <a:rPr lang="en-US" b="1" dirty="0" smtClean="0"/>
              <a:t>Class 2</a:t>
            </a:r>
            <a:endParaRPr lang="en-US" b="1" dirty="0"/>
          </a:p>
        </p:txBody>
      </p:sp>
      <p:sp>
        <p:nvSpPr>
          <p:cNvPr id="11" name="TextBox 10"/>
          <p:cNvSpPr txBox="1"/>
          <p:nvPr/>
        </p:nvSpPr>
        <p:spPr>
          <a:xfrm>
            <a:off x="6938863" y="3116424"/>
            <a:ext cx="4080589" cy="369332"/>
          </a:xfrm>
          <a:prstGeom prst="rect">
            <a:avLst/>
          </a:prstGeom>
          <a:noFill/>
          <a:ln>
            <a:solidFill>
              <a:srgbClr val="FF0000"/>
            </a:solidFill>
          </a:ln>
        </p:spPr>
        <p:txBody>
          <a:bodyPr wrap="square" rtlCol="0">
            <a:spAutoFit/>
          </a:bodyPr>
          <a:lstStyle/>
          <a:p>
            <a:r>
              <a:rPr lang="en-US" b="1" dirty="0" smtClean="0"/>
              <a:t>Subclass 2(class2 extends class1)</a:t>
            </a:r>
            <a:endParaRPr lang="en-US" b="1" dirty="0"/>
          </a:p>
        </p:txBody>
      </p:sp>
      <p:sp>
        <p:nvSpPr>
          <p:cNvPr id="16" name="TextBox 15"/>
          <p:cNvSpPr txBox="1"/>
          <p:nvPr/>
        </p:nvSpPr>
        <p:spPr>
          <a:xfrm>
            <a:off x="1412033" y="2665444"/>
            <a:ext cx="2556588" cy="646331"/>
          </a:xfrm>
          <a:prstGeom prst="rect">
            <a:avLst/>
          </a:prstGeom>
          <a:noFill/>
          <a:ln>
            <a:solidFill>
              <a:srgbClr val="00B0F0"/>
            </a:solidFill>
          </a:ln>
        </p:spPr>
        <p:txBody>
          <a:bodyPr wrap="square" rtlCol="0">
            <a:spAutoFit/>
          </a:bodyPr>
          <a:lstStyle/>
          <a:p>
            <a:r>
              <a:rPr lang="en-US" b="1" dirty="0" smtClean="0"/>
              <a:t>Other Class/Sub class  1</a:t>
            </a:r>
            <a:endParaRPr lang="en-US" b="1" dirty="0"/>
          </a:p>
        </p:txBody>
      </p:sp>
      <p:sp>
        <p:nvSpPr>
          <p:cNvPr id="17" name="TextBox 16"/>
          <p:cNvSpPr txBox="1"/>
          <p:nvPr/>
        </p:nvSpPr>
        <p:spPr>
          <a:xfrm>
            <a:off x="2058955" y="4596881"/>
            <a:ext cx="2556588" cy="369332"/>
          </a:xfrm>
          <a:prstGeom prst="rect">
            <a:avLst/>
          </a:prstGeom>
          <a:noFill/>
          <a:ln>
            <a:solidFill>
              <a:srgbClr val="00B0F0"/>
            </a:solidFill>
          </a:ln>
        </p:spPr>
        <p:txBody>
          <a:bodyPr wrap="square" rtlCol="0">
            <a:spAutoFit/>
          </a:bodyPr>
          <a:lstStyle/>
          <a:p>
            <a:r>
              <a:rPr lang="en-US" b="1" dirty="0" smtClean="0"/>
              <a:t>Protected</a:t>
            </a:r>
            <a:endParaRPr lang="en-US" b="1" dirty="0"/>
          </a:p>
        </p:txBody>
      </p:sp>
      <p:cxnSp>
        <p:nvCxnSpPr>
          <p:cNvPr id="19" name="Curved Connector 18"/>
          <p:cNvCxnSpPr>
            <a:endCxn id="16" idx="3"/>
          </p:cNvCxnSpPr>
          <p:nvPr/>
        </p:nvCxnSpPr>
        <p:spPr>
          <a:xfrm rot="16200000" flipV="1">
            <a:off x="3487947" y="3469285"/>
            <a:ext cx="1608271" cy="646922"/>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0" name="Curved Connector 19"/>
          <p:cNvCxnSpPr>
            <a:stCxn id="17" idx="3"/>
            <a:endCxn id="11" idx="1"/>
          </p:cNvCxnSpPr>
          <p:nvPr/>
        </p:nvCxnSpPr>
        <p:spPr>
          <a:xfrm flipV="1">
            <a:off x="4615543" y="3301090"/>
            <a:ext cx="2323320" cy="1480457"/>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1" name="Curved Connector 20"/>
          <p:cNvCxnSpPr>
            <a:endCxn id="6" idx="3"/>
          </p:cNvCxnSpPr>
          <p:nvPr/>
        </p:nvCxnSpPr>
        <p:spPr>
          <a:xfrm rot="16200000" flipV="1">
            <a:off x="2303689" y="2285026"/>
            <a:ext cx="3889700" cy="734007"/>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2" name="Curved Connector 21"/>
          <p:cNvCxnSpPr>
            <a:endCxn id="7" idx="1"/>
          </p:cNvCxnSpPr>
          <p:nvPr/>
        </p:nvCxnSpPr>
        <p:spPr>
          <a:xfrm rot="5400000" flipH="1" flipV="1">
            <a:off x="3837797" y="1414948"/>
            <a:ext cx="3889700" cy="2474165"/>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3" name="Curved Connector 22"/>
          <p:cNvCxnSpPr>
            <a:endCxn id="9" idx="3"/>
          </p:cNvCxnSpPr>
          <p:nvPr/>
        </p:nvCxnSpPr>
        <p:spPr>
          <a:xfrm rot="16200000" flipV="1">
            <a:off x="2798212" y="2819981"/>
            <a:ext cx="2860223" cy="693575"/>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3" name="Curved Connector 32"/>
          <p:cNvCxnSpPr>
            <a:endCxn id="10" idx="1"/>
          </p:cNvCxnSpPr>
          <p:nvPr/>
        </p:nvCxnSpPr>
        <p:spPr>
          <a:xfrm rot="5400000" flipH="1" flipV="1">
            <a:off x="4487248" y="2076450"/>
            <a:ext cx="2620347" cy="2444617"/>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sp>
        <p:nvSpPr>
          <p:cNvPr id="2" name="Multiply 1"/>
          <p:cNvSpPr/>
          <p:nvPr/>
        </p:nvSpPr>
        <p:spPr>
          <a:xfrm>
            <a:off x="5184711" y="1395751"/>
            <a:ext cx="709126" cy="436594"/>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tx1"/>
              </a:solidFill>
            </a:endParaRPr>
          </a:p>
        </p:txBody>
      </p:sp>
      <p:sp>
        <p:nvSpPr>
          <p:cNvPr id="18" name="Multiply 17"/>
          <p:cNvSpPr/>
          <p:nvPr/>
        </p:nvSpPr>
        <p:spPr>
          <a:xfrm>
            <a:off x="5882950" y="1961662"/>
            <a:ext cx="709126" cy="436594"/>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tx1"/>
              </a:solidFill>
            </a:endParaRPr>
          </a:p>
        </p:txBody>
      </p:sp>
    </p:spTree>
    <p:extLst>
      <p:ext uri="{BB962C8B-B14F-4D97-AF65-F5344CB8AC3E}">
        <p14:creationId xmlns:p14="http://schemas.microsoft.com/office/powerpoint/2010/main" val="386204254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0404" y="452718"/>
            <a:ext cx="9140430" cy="6099012"/>
          </a:xfrm>
        </p:spPr>
      </p:pic>
    </p:spTree>
    <p:extLst>
      <p:ext uri="{BB962C8B-B14F-4D97-AF65-F5344CB8AC3E}">
        <p14:creationId xmlns:p14="http://schemas.microsoft.com/office/powerpoint/2010/main" val="93931882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H="1">
            <a:off x="5849917" y="335902"/>
            <a:ext cx="9331" cy="5561045"/>
          </a:xfrm>
          <a:prstGeom prst="line">
            <a:avLst/>
          </a:prstGeom>
        </p:spPr>
        <p:style>
          <a:lnRef idx="3">
            <a:schemeClr val="accent3"/>
          </a:lnRef>
          <a:fillRef idx="0">
            <a:schemeClr val="accent3"/>
          </a:fillRef>
          <a:effectRef idx="2">
            <a:schemeClr val="accent3"/>
          </a:effectRef>
          <a:fontRef idx="minor">
            <a:schemeClr val="tx1"/>
          </a:fontRef>
        </p:style>
      </p:cxnSp>
      <p:sp>
        <p:nvSpPr>
          <p:cNvPr id="6" name="TextBox 5"/>
          <p:cNvSpPr txBox="1"/>
          <p:nvPr/>
        </p:nvSpPr>
        <p:spPr>
          <a:xfrm>
            <a:off x="1361893" y="522514"/>
            <a:ext cx="2556588" cy="369332"/>
          </a:xfrm>
          <a:prstGeom prst="rect">
            <a:avLst/>
          </a:prstGeom>
          <a:noFill/>
          <a:ln>
            <a:solidFill>
              <a:srgbClr val="00B0F0"/>
            </a:solidFill>
          </a:ln>
        </p:spPr>
        <p:txBody>
          <a:bodyPr wrap="square" rtlCol="0">
            <a:spAutoFit/>
          </a:bodyPr>
          <a:lstStyle/>
          <a:p>
            <a:r>
              <a:rPr lang="en-US" b="1" dirty="0" smtClean="0"/>
              <a:t>Package 1</a:t>
            </a:r>
            <a:endParaRPr lang="en-US" b="1" dirty="0"/>
          </a:p>
        </p:txBody>
      </p:sp>
      <p:sp>
        <p:nvSpPr>
          <p:cNvPr id="7" name="TextBox 6"/>
          <p:cNvSpPr txBox="1"/>
          <p:nvPr/>
        </p:nvSpPr>
        <p:spPr>
          <a:xfrm>
            <a:off x="7056676" y="522514"/>
            <a:ext cx="2556588" cy="369332"/>
          </a:xfrm>
          <a:prstGeom prst="rect">
            <a:avLst/>
          </a:prstGeom>
          <a:noFill/>
          <a:ln>
            <a:solidFill>
              <a:srgbClr val="FF0000"/>
            </a:solidFill>
          </a:ln>
        </p:spPr>
        <p:txBody>
          <a:bodyPr wrap="square" rtlCol="0">
            <a:spAutoFit/>
          </a:bodyPr>
          <a:lstStyle/>
          <a:p>
            <a:r>
              <a:rPr lang="en-US" b="1" dirty="0" smtClean="0"/>
              <a:t>Package 2</a:t>
            </a:r>
            <a:endParaRPr lang="en-US" b="1" dirty="0"/>
          </a:p>
        </p:txBody>
      </p:sp>
      <p:sp>
        <p:nvSpPr>
          <p:cNvPr id="9" name="TextBox 8"/>
          <p:cNvSpPr txBox="1"/>
          <p:nvPr/>
        </p:nvSpPr>
        <p:spPr>
          <a:xfrm>
            <a:off x="1361893" y="1551991"/>
            <a:ext cx="2556588" cy="369332"/>
          </a:xfrm>
          <a:prstGeom prst="rect">
            <a:avLst/>
          </a:prstGeom>
          <a:noFill/>
          <a:ln>
            <a:solidFill>
              <a:srgbClr val="00B0F0"/>
            </a:solidFill>
          </a:ln>
        </p:spPr>
        <p:txBody>
          <a:bodyPr wrap="square" rtlCol="0">
            <a:spAutoFit/>
          </a:bodyPr>
          <a:lstStyle/>
          <a:p>
            <a:r>
              <a:rPr lang="en-US" b="1" dirty="0" smtClean="0"/>
              <a:t>Class  1</a:t>
            </a:r>
            <a:endParaRPr lang="en-US" b="1" dirty="0"/>
          </a:p>
        </p:txBody>
      </p:sp>
      <p:sp>
        <p:nvSpPr>
          <p:cNvPr id="10" name="TextBox 9"/>
          <p:cNvSpPr txBox="1"/>
          <p:nvPr/>
        </p:nvSpPr>
        <p:spPr>
          <a:xfrm>
            <a:off x="7056676" y="1803918"/>
            <a:ext cx="2556588" cy="369332"/>
          </a:xfrm>
          <a:prstGeom prst="rect">
            <a:avLst/>
          </a:prstGeom>
          <a:noFill/>
          <a:ln>
            <a:solidFill>
              <a:srgbClr val="FF0000"/>
            </a:solidFill>
          </a:ln>
        </p:spPr>
        <p:txBody>
          <a:bodyPr wrap="square" rtlCol="0">
            <a:spAutoFit/>
          </a:bodyPr>
          <a:lstStyle/>
          <a:p>
            <a:r>
              <a:rPr lang="en-US" b="1" dirty="0" smtClean="0"/>
              <a:t>Class 2</a:t>
            </a:r>
            <a:endParaRPr lang="en-US" b="1" dirty="0"/>
          </a:p>
        </p:txBody>
      </p:sp>
      <p:sp>
        <p:nvSpPr>
          <p:cNvPr id="11" name="TextBox 10"/>
          <p:cNvSpPr txBox="1"/>
          <p:nvPr/>
        </p:nvSpPr>
        <p:spPr>
          <a:xfrm>
            <a:off x="6975809" y="3116424"/>
            <a:ext cx="4080589" cy="369332"/>
          </a:xfrm>
          <a:prstGeom prst="rect">
            <a:avLst/>
          </a:prstGeom>
          <a:noFill/>
          <a:ln>
            <a:solidFill>
              <a:srgbClr val="FF0000"/>
            </a:solidFill>
          </a:ln>
        </p:spPr>
        <p:txBody>
          <a:bodyPr wrap="square" rtlCol="0">
            <a:spAutoFit/>
          </a:bodyPr>
          <a:lstStyle/>
          <a:p>
            <a:r>
              <a:rPr lang="en-US" b="1" dirty="0" smtClean="0"/>
              <a:t>Subclass 2(class2 extends class1)</a:t>
            </a:r>
            <a:endParaRPr lang="en-US" b="1" dirty="0"/>
          </a:p>
        </p:txBody>
      </p:sp>
      <p:sp>
        <p:nvSpPr>
          <p:cNvPr id="16" name="TextBox 15"/>
          <p:cNvSpPr txBox="1"/>
          <p:nvPr/>
        </p:nvSpPr>
        <p:spPr>
          <a:xfrm>
            <a:off x="1448979" y="2665444"/>
            <a:ext cx="2556588" cy="646331"/>
          </a:xfrm>
          <a:prstGeom prst="rect">
            <a:avLst/>
          </a:prstGeom>
          <a:noFill/>
          <a:ln>
            <a:solidFill>
              <a:srgbClr val="00B0F0"/>
            </a:solidFill>
          </a:ln>
        </p:spPr>
        <p:txBody>
          <a:bodyPr wrap="square" rtlCol="0">
            <a:spAutoFit/>
          </a:bodyPr>
          <a:lstStyle/>
          <a:p>
            <a:r>
              <a:rPr lang="en-US" b="1" dirty="0" smtClean="0"/>
              <a:t>Other Class/Sub class  1</a:t>
            </a:r>
            <a:endParaRPr lang="en-US" b="1" dirty="0"/>
          </a:p>
        </p:txBody>
      </p:sp>
      <p:sp>
        <p:nvSpPr>
          <p:cNvPr id="17" name="TextBox 16"/>
          <p:cNvSpPr txBox="1"/>
          <p:nvPr/>
        </p:nvSpPr>
        <p:spPr>
          <a:xfrm>
            <a:off x="2095901" y="4596881"/>
            <a:ext cx="2556588" cy="369332"/>
          </a:xfrm>
          <a:prstGeom prst="rect">
            <a:avLst/>
          </a:prstGeom>
          <a:noFill/>
          <a:ln>
            <a:solidFill>
              <a:srgbClr val="00B0F0"/>
            </a:solidFill>
          </a:ln>
        </p:spPr>
        <p:txBody>
          <a:bodyPr wrap="square" rtlCol="0">
            <a:spAutoFit/>
          </a:bodyPr>
          <a:lstStyle/>
          <a:p>
            <a:r>
              <a:rPr lang="en-US" b="1" dirty="0" smtClean="0"/>
              <a:t>Private</a:t>
            </a:r>
            <a:endParaRPr lang="en-US" b="1" dirty="0"/>
          </a:p>
        </p:txBody>
      </p:sp>
      <p:cxnSp>
        <p:nvCxnSpPr>
          <p:cNvPr id="19" name="Curved Connector 18"/>
          <p:cNvCxnSpPr>
            <a:endCxn id="16" idx="3"/>
          </p:cNvCxnSpPr>
          <p:nvPr/>
        </p:nvCxnSpPr>
        <p:spPr>
          <a:xfrm rot="16200000" flipV="1">
            <a:off x="3524893" y="3469285"/>
            <a:ext cx="1608271" cy="646922"/>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0" name="Curved Connector 19"/>
          <p:cNvCxnSpPr>
            <a:stCxn id="17" idx="3"/>
            <a:endCxn id="11" idx="1"/>
          </p:cNvCxnSpPr>
          <p:nvPr/>
        </p:nvCxnSpPr>
        <p:spPr>
          <a:xfrm flipV="1">
            <a:off x="4652489" y="3301090"/>
            <a:ext cx="2323320" cy="1480457"/>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1" name="Curved Connector 20"/>
          <p:cNvCxnSpPr>
            <a:endCxn id="6" idx="3"/>
          </p:cNvCxnSpPr>
          <p:nvPr/>
        </p:nvCxnSpPr>
        <p:spPr>
          <a:xfrm rot="16200000" flipV="1">
            <a:off x="2340635" y="2285026"/>
            <a:ext cx="3889700" cy="734007"/>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2" name="Curved Connector 21"/>
          <p:cNvCxnSpPr>
            <a:endCxn id="7" idx="1"/>
          </p:cNvCxnSpPr>
          <p:nvPr/>
        </p:nvCxnSpPr>
        <p:spPr>
          <a:xfrm rot="5400000" flipH="1" flipV="1">
            <a:off x="3874743" y="1414948"/>
            <a:ext cx="3889700" cy="2474165"/>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3" name="Curved Connector 22"/>
          <p:cNvCxnSpPr>
            <a:endCxn id="9" idx="3"/>
          </p:cNvCxnSpPr>
          <p:nvPr/>
        </p:nvCxnSpPr>
        <p:spPr>
          <a:xfrm rot="16200000" flipV="1">
            <a:off x="2835158" y="2819981"/>
            <a:ext cx="2860223" cy="693575"/>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3" name="Curved Connector 32"/>
          <p:cNvCxnSpPr>
            <a:endCxn id="10" idx="1"/>
          </p:cNvCxnSpPr>
          <p:nvPr/>
        </p:nvCxnSpPr>
        <p:spPr>
          <a:xfrm rot="5400000" flipH="1" flipV="1">
            <a:off x="4524194" y="2076450"/>
            <a:ext cx="2620347" cy="2444617"/>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sp>
        <p:nvSpPr>
          <p:cNvPr id="2" name="Multiply 1"/>
          <p:cNvSpPr/>
          <p:nvPr/>
        </p:nvSpPr>
        <p:spPr>
          <a:xfrm>
            <a:off x="5221657" y="1395751"/>
            <a:ext cx="709126" cy="436594"/>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tx1"/>
              </a:solidFill>
            </a:endParaRPr>
          </a:p>
        </p:txBody>
      </p:sp>
      <p:sp>
        <p:nvSpPr>
          <p:cNvPr id="18" name="Multiply 17"/>
          <p:cNvSpPr/>
          <p:nvPr/>
        </p:nvSpPr>
        <p:spPr>
          <a:xfrm>
            <a:off x="5919896" y="1961662"/>
            <a:ext cx="709126" cy="436594"/>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tx1"/>
              </a:solidFill>
            </a:endParaRPr>
          </a:p>
        </p:txBody>
      </p:sp>
      <p:sp>
        <p:nvSpPr>
          <p:cNvPr id="24" name="Multiply 23"/>
          <p:cNvSpPr/>
          <p:nvPr/>
        </p:nvSpPr>
        <p:spPr>
          <a:xfrm>
            <a:off x="5954109" y="3272805"/>
            <a:ext cx="709126" cy="436594"/>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tx1"/>
              </a:solidFill>
            </a:endParaRPr>
          </a:p>
        </p:txBody>
      </p:sp>
      <p:sp>
        <p:nvSpPr>
          <p:cNvPr id="25" name="Multiply 24"/>
          <p:cNvSpPr/>
          <p:nvPr/>
        </p:nvSpPr>
        <p:spPr>
          <a:xfrm>
            <a:off x="3902931" y="2957887"/>
            <a:ext cx="709126" cy="436594"/>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tx1"/>
              </a:solidFill>
            </a:endParaRPr>
          </a:p>
        </p:txBody>
      </p:sp>
      <p:sp>
        <p:nvSpPr>
          <p:cNvPr id="26" name="Multiply 25"/>
          <p:cNvSpPr/>
          <p:nvPr/>
        </p:nvSpPr>
        <p:spPr>
          <a:xfrm>
            <a:off x="3873383" y="959157"/>
            <a:ext cx="709126" cy="436594"/>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tx1"/>
              </a:solidFill>
            </a:endParaRPr>
          </a:p>
        </p:txBody>
      </p:sp>
    </p:spTree>
    <p:extLst>
      <p:ext uri="{BB962C8B-B14F-4D97-AF65-F5344CB8AC3E}">
        <p14:creationId xmlns:p14="http://schemas.microsoft.com/office/powerpoint/2010/main" val="21372368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 framework</a:t>
            </a:r>
            <a:endParaRPr lang="en-US" dirty="0"/>
          </a:p>
        </p:txBody>
      </p:sp>
      <p:sp>
        <p:nvSpPr>
          <p:cNvPr id="3" name="Content Placeholder 2"/>
          <p:cNvSpPr>
            <a:spLocks noGrp="1"/>
          </p:cNvSpPr>
          <p:nvPr>
            <p:ph idx="1"/>
          </p:nvPr>
        </p:nvSpPr>
        <p:spPr>
          <a:xfrm>
            <a:off x="1251678" y="1736437"/>
            <a:ext cx="10178322" cy="4143156"/>
          </a:xfrm>
        </p:spPr>
        <p:txBody>
          <a:bodyPr/>
          <a:lstStyle/>
          <a:p>
            <a:endParaRPr lang="en-US" dirty="0" smtClean="0"/>
          </a:p>
          <a:p>
            <a:r>
              <a:rPr lang="en-US" sz="3200" dirty="0" smtClean="0">
                <a:solidFill>
                  <a:srgbClr val="FF0000"/>
                </a:solidFill>
              </a:rPr>
              <a:t>Page object model or Page factory concept </a:t>
            </a:r>
            <a:r>
              <a:rPr lang="en-US" sz="3200" dirty="0" smtClean="0"/>
              <a:t>– to handle object</a:t>
            </a:r>
          </a:p>
          <a:p>
            <a:r>
              <a:rPr lang="en-US" sz="3200" dirty="0" smtClean="0"/>
              <a:t>Need all JAVA OOPS concept</a:t>
            </a:r>
          </a:p>
          <a:p>
            <a:r>
              <a:rPr lang="en-US" sz="3200" dirty="0" smtClean="0"/>
              <a:t>Need TestNG, Maven knowledge</a:t>
            </a:r>
          </a:p>
          <a:p>
            <a:r>
              <a:rPr lang="en-US" sz="3200" dirty="0" smtClean="0"/>
              <a:t>Need selenium knowledge</a:t>
            </a:r>
            <a:endParaRPr lang="en-US" sz="3200" dirty="0"/>
          </a:p>
        </p:txBody>
      </p:sp>
    </p:spTree>
    <p:extLst>
      <p:ext uri="{BB962C8B-B14F-4D97-AF65-F5344CB8AC3E}">
        <p14:creationId xmlns:p14="http://schemas.microsoft.com/office/powerpoint/2010/main" val="415698234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914401" y="709125"/>
          <a:ext cx="10534260" cy="5477421"/>
        </p:xfrm>
        <a:graphic>
          <a:graphicData uri="http://schemas.openxmlformats.org/drawingml/2006/table">
            <a:tbl>
              <a:tblPr/>
              <a:tblGrid>
                <a:gridCol w="2106852">
                  <a:extLst>
                    <a:ext uri="{9D8B030D-6E8A-4147-A177-3AD203B41FA5}">
                      <a16:colId xmlns:a16="http://schemas.microsoft.com/office/drawing/2014/main" val="20000"/>
                    </a:ext>
                  </a:extLst>
                </a:gridCol>
                <a:gridCol w="2106852">
                  <a:extLst>
                    <a:ext uri="{9D8B030D-6E8A-4147-A177-3AD203B41FA5}">
                      <a16:colId xmlns:a16="http://schemas.microsoft.com/office/drawing/2014/main" val="20001"/>
                    </a:ext>
                  </a:extLst>
                </a:gridCol>
                <a:gridCol w="2106852">
                  <a:extLst>
                    <a:ext uri="{9D8B030D-6E8A-4147-A177-3AD203B41FA5}">
                      <a16:colId xmlns:a16="http://schemas.microsoft.com/office/drawing/2014/main" val="20002"/>
                    </a:ext>
                  </a:extLst>
                </a:gridCol>
                <a:gridCol w="2106852">
                  <a:extLst>
                    <a:ext uri="{9D8B030D-6E8A-4147-A177-3AD203B41FA5}">
                      <a16:colId xmlns:a16="http://schemas.microsoft.com/office/drawing/2014/main" val="20003"/>
                    </a:ext>
                  </a:extLst>
                </a:gridCol>
                <a:gridCol w="2106852">
                  <a:extLst>
                    <a:ext uri="{9D8B030D-6E8A-4147-A177-3AD203B41FA5}">
                      <a16:colId xmlns:a16="http://schemas.microsoft.com/office/drawing/2014/main" val="20004"/>
                    </a:ext>
                  </a:extLst>
                </a:gridCol>
              </a:tblGrid>
              <a:tr h="1230347">
                <a:tc>
                  <a:txBody>
                    <a:bodyPr/>
                    <a:lstStyle/>
                    <a:p>
                      <a:pPr algn="l" fontAlgn="t"/>
                      <a:r>
                        <a:rPr lang="en-US" dirty="0">
                          <a:solidFill>
                            <a:srgbClr val="000000"/>
                          </a:solidFill>
                          <a:effectLst/>
                          <a:latin typeface="times new roman" panose="02020603050405020304" pitchFamily="18" charset="0"/>
                        </a:rPr>
                        <a:t>Access Modifier</a:t>
                      </a:r>
                    </a:p>
                  </a:txBody>
                  <a:tcPr marL="31750" marR="31750" marT="31750" marB="31750">
                    <a:lnL w="6350" cap="flat" cmpd="sng" algn="ctr">
                      <a:solidFill>
                        <a:srgbClr val="D06877"/>
                      </a:solidFill>
                      <a:prstDash val="solid"/>
                      <a:round/>
                      <a:headEnd type="none" w="med" len="med"/>
                      <a:tailEnd type="none" w="med" len="med"/>
                    </a:lnL>
                    <a:lnR w="6350" cap="flat" cmpd="sng" algn="ctr">
                      <a:solidFill>
                        <a:srgbClr val="D06877"/>
                      </a:solidFill>
                      <a:prstDash val="solid"/>
                      <a:round/>
                      <a:headEnd type="none" w="med" len="med"/>
                      <a:tailEnd type="none" w="med" len="med"/>
                    </a:lnR>
                    <a:lnT w="6350" cap="flat" cmpd="sng" algn="ctr">
                      <a:solidFill>
                        <a:srgbClr val="D06877"/>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6FFE1"/>
                    </a:solidFill>
                  </a:tcPr>
                </a:tc>
                <a:tc>
                  <a:txBody>
                    <a:bodyPr/>
                    <a:lstStyle/>
                    <a:p>
                      <a:pPr algn="l" fontAlgn="t"/>
                      <a:r>
                        <a:rPr lang="en-US">
                          <a:solidFill>
                            <a:srgbClr val="000000"/>
                          </a:solidFill>
                          <a:effectLst/>
                          <a:latin typeface="times new roman" panose="02020603050405020304" pitchFamily="18" charset="0"/>
                        </a:rPr>
                        <a:t>within class</a:t>
                      </a:r>
                    </a:p>
                  </a:txBody>
                  <a:tcPr marL="31750" marR="31750" marT="31750" marB="31750">
                    <a:lnL w="6350" cap="flat" cmpd="sng" algn="ctr">
                      <a:solidFill>
                        <a:srgbClr val="D06877"/>
                      </a:solidFill>
                      <a:prstDash val="solid"/>
                      <a:round/>
                      <a:headEnd type="none" w="med" len="med"/>
                      <a:tailEnd type="none" w="med" len="med"/>
                    </a:lnL>
                    <a:lnR w="6350" cap="flat" cmpd="sng" algn="ctr">
                      <a:solidFill>
                        <a:srgbClr val="D06877"/>
                      </a:solidFill>
                      <a:prstDash val="solid"/>
                      <a:round/>
                      <a:headEnd type="none" w="med" len="med"/>
                      <a:tailEnd type="none" w="med" len="med"/>
                    </a:lnR>
                    <a:lnT w="6350" cap="flat" cmpd="sng" algn="ctr">
                      <a:solidFill>
                        <a:srgbClr val="D06877"/>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6FFE1"/>
                    </a:solidFill>
                  </a:tcPr>
                </a:tc>
                <a:tc>
                  <a:txBody>
                    <a:bodyPr/>
                    <a:lstStyle/>
                    <a:p>
                      <a:pPr algn="l" fontAlgn="t"/>
                      <a:r>
                        <a:rPr lang="en-US" dirty="0">
                          <a:solidFill>
                            <a:srgbClr val="000000"/>
                          </a:solidFill>
                          <a:effectLst/>
                          <a:latin typeface="times new roman" panose="02020603050405020304" pitchFamily="18" charset="0"/>
                        </a:rPr>
                        <a:t>within package</a:t>
                      </a:r>
                    </a:p>
                  </a:txBody>
                  <a:tcPr marL="31750" marR="31750" marT="31750" marB="31750">
                    <a:lnL w="6350" cap="flat" cmpd="sng" algn="ctr">
                      <a:solidFill>
                        <a:srgbClr val="D06877"/>
                      </a:solidFill>
                      <a:prstDash val="solid"/>
                      <a:round/>
                      <a:headEnd type="none" w="med" len="med"/>
                      <a:tailEnd type="none" w="med" len="med"/>
                    </a:lnL>
                    <a:lnR w="6350" cap="flat" cmpd="sng" algn="ctr">
                      <a:solidFill>
                        <a:srgbClr val="D06877"/>
                      </a:solidFill>
                      <a:prstDash val="solid"/>
                      <a:round/>
                      <a:headEnd type="none" w="med" len="med"/>
                      <a:tailEnd type="none" w="med" len="med"/>
                    </a:lnR>
                    <a:lnT w="6350" cap="flat" cmpd="sng" algn="ctr">
                      <a:solidFill>
                        <a:srgbClr val="D06877"/>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6FFE1"/>
                    </a:solidFill>
                  </a:tcPr>
                </a:tc>
                <a:tc>
                  <a:txBody>
                    <a:bodyPr/>
                    <a:lstStyle/>
                    <a:p>
                      <a:pPr algn="l" fontAlgn="t"/>
                      <a:r>
                        <a:rPr lang="en-US">
                          <a:solidFill>
                            <a:srgbClr val="000000"/>
                          </a:solidFill>
                          <a:effectLst/>
                          <a:latin typeface="times new roman" panose="02020603050405020304" pitchFamily="18" charset="0"/>
                        </a:rPr>
                        <a:t>outside package by subclass only</a:t>
                      </a:r>
                    </a:p>
                  </a:txBody>
                  <a:tcPr marL="31750" marR="31750" marT="31750" marB="31750">
                    <a:lnL w="6350" cap="flat" cmpd="sng" algn="ctr">
                      <a:solidFill>
                        <a:srgbClr val="D06877"/>
                      </a:solidFill>
                      <a:prstDash val="solid"/>
                      <a:round/>
                      <a:headEnd type="none" w="med" len="med"/>
                      <a:tailEnd type="none" w="med" len="med"/>
                    </a:lnL>
                    <a:lnR w="6350" cap="flat" cmpd="sng" algn="ctr">
                      <a:solidFill>
                        <a:srgbClr val="D06877"/>
                      </a:solidFill>
                      <a:prstDash val="solid"/>
                      <a:round/>
                      <a:headEnd type="none" w="med" len="med"/>
                      <a:tailEnd type="none" w="med" len="med"/>
                    </a:lnR>
                    <a:lnT w="6350" cap="flat" cmpd="sng" algn="ctr">
                      <a:solidFill>
                        <a:srgbClr val="D06877"/>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6FFE1"/>
                    </a:solidFill>
                  </a:tcPr>
                </a:tc>
                <a:tc>
                  <a:txBody>
                    <a:bodyPr/>
                    <a:lstStyle/>
                    <a:p>
                      <a:pPr algn="l" fontAlgn="t"/>
                      <a:r>
                        <a:rPr lang="en-US">
                          <a:solidFill>
                            <a:srgbClr val="000000"/>
                          </a:solidFill>
                          <a:effectLst/>
                          <a:latin typeface="times new roman" panose="02020603050405020304" pitchFamily="18" charset="0"/>
                        </a:rPr>
                        <a:t>outside package</a:t>
                      </a:r>
                    </a:p>
                  </a:txBody>
                  <a:tcPr marL="31750" marR="31750" marT="31750" marB="31750">
                    <a:lnL w="6350" cap="flat" cmpd="sng" algn="ctr">
                      <a:solidFill>
                        <a:srgbClr val="D06877"/>
                      </a:solidFill>
                      <a:prstDash val="solid"/>
                      <a:round/>
                      <a:headEnd type="none" w="med" len="med"/>
                      <a:tailEnd type="none" w="med" len="med"/>
                    </a:lnL>
                    <a:lnR w="6350" cap="flat" cmpd="sng" algn="ctr">
                      <a:solidFill>
                        <a:srgbClr val="D06877"/>
                      </a:solidFill>
                      <a:prstDash val="solid"/>
                      <a:round/>
                      <a:headEnd type="none" w="med" len="med"/>
                      <a:tailEnd type="none" w="med" len="med"/>
                    </a:lnR>
                    <a:lnT w="6350" cap="flat" cmpd="sng" algn="ctr">
                      <a:solidFill>
                        <a:srgbClr val="D06877"/>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0"/>
                  </a:ext>
                </a:extLst>
              </a:tr>
              <a:tr h="684743">
                <a:tc>
                  <a:txBody>
                    <a:bodyPr/>
                    <a:lstStyle/>
                    <a:p>
                      <a:pPr algn="just" fontAlgn="t"/>
                      <a:r>
                        <a:rPr lang="en-US" b="1" i="0">
                          <a:solidFill>
                            <a:srgbClr val="000000"/>
                          </a:solidFill>
                          <a:effectLst/>
                          <a:latin typeface="verdana" panose="020B0604030504040204" pitchFamily="34" charset="0"/>
                        </a:rPr>
                        <a:t>Private</a:t>
                      </a:r>
                      <a:endParaRPr lang="en-US" b="0" i="0">
                        <a:solidFill>
                          <a:srgbClr val="000000"/>
                        </a:solidFill>
                        <a:effectLst/>
                        <a:latin typeface="verdana" panose="020B0604030504040204" pitchFamily="34" charset="0"/>
                      </a:endParaRPr>
                    </a:p>
                  </a:txBody>
                  <a:tcPr marL="31750" marR="31750" marT="31750" marB="31750">
                    <a:lnL w="6350" cap="flat" cmpd="sng" algn="ctr">
                      <a:solidFill>
                        <a:srgbClr val="FFC0CB"/>
                      </a:solidFill>
                      <a:prstDash val="solid"/>
                      <a:round/>
                      <a:headEnd type="none" w="med" len="med"/>
                      <a:tailEnd type="none" w="med" len="med"/>
                    </a:lnL>
                    <a:lnR w="6350" cap="flat" cmpd="sng" algn="ctr">
                      <a:solidFill>
                        <a:srgbClr val="FFC0CB"/>
                      </a:solidFill>
                      <a:prstDash val="solid"/>
                      <a:round/>
                      <a:headEnd type="none" w="med" len="med"/>
                      <a:tailEnd type="none" w="med" len="med"/>
                    </a:lnR>
                    <a:lnT w="6350" cap="flat" cmpd="sng" algn="ctr">
                      <a:solidFill>
                        <a:srgbClr val="FFC0CB"/>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b="0" i="0">
                          <a:solidFill>
                            <a:srgbClr val="000000"/>
                          </a:solidFill>
                          <a:effectLst/>
                          <a:latin typeface="verdana" panose="020B0604030504040204" pitchFamily="34" charset="0"/>
                        </a:rPr>
                        <a:t>Y</a:t>
                      </a:r>
                    </a:p>
                  </a:txBody>
                  <a:tcPr marL="31750" marR="31750" marT="31750" marB="31750">
                    <a:lnL w="6350" cap="flat" cmpd="sng" algn="ctr">
                      <a:solidFill>
                        <a:srgbClr val="FFC0CB"/>
                      </a:solidFill>
                      <a:prstDash val="solid"/>
                      <a:round/>
                      <a:headEnd type="none" w="med" len="med"/>
                      <a:tailEnd type="none" w="med" len="med"/>
                    </a:lnL>
                    <a:lnR w="6350" cap="flat" cmpd="sng" algn="ctr">
                      <a:solidFill>
                        <a:srgbClr val="FFC0CB"/>
                      </a:solidFill>
                      <a:prstDash val="solid"/>
                      <a:round/>
                      <a:headEnd type="none" w="med" len="med"/>
                      <a:tailEnd type="none" w="med" len="med"/>
                    </a:lnR>
                    <a:lnT w="6350" cap="flat" cmpd="sng" algn="ctr">
                      <a:solidFill>
                        <a:srgbClr val="FFC0CB"/>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b="0" i="0" dirty="0" smtClean="0">
                          <a:solidFill>
                            <a:srgbClr val="000000"/>
                          </a:solidFill>
                          <a:effectLst/>
                          <a:latin typeface="verdana" panose="020B0604030504040204" pitchFamily="34" charset="0"/>
                        </a:rPr>
                        <a:t>N</a:t>
                      </a:r>
                    </a:p>
                    <a:p>
                      <a:pPr algn="just" fontAlgn="t"/>
                      <a:endParaRPr lang="en-US" b="0" i="0" dirty="0" smtClean="0">
                        <a:solidFill>
                          <a:srgbClr val="000000"/>
                        </a:solidFill>
                        <a:effectLst/>
                        <a:latin typeface="verdana" panose="020B0604030504040204" pitchFamily="34" charset="0"/>
                      </a:endParaRPr>
                    </a:p>
                    <a:p>
                      <a:pPr algn="just" fontAlgn="t"/>
                      <a:endParaRPr lang="en-US" b="0" i="0" dirty="0" smtClean="0">
                        <a:solidFill>
                          <a:srgbClr val="000000"/>
                        </a:solidFill>
                        <a:effectLst/>
                        <a:latin typeface="verdana" panose="020B0604030504040204" pitchFamily="34" charset="0"/>
                      </a:endParaRPr>
                    </a:p>
                    <a:p>
                      <a:pPr algn="just" fontAlgn="t"/>
                      <a:endParaRPr lang="en-US" b="0" i="0" dirty="0">
                        <a:solidFill>
                          <a:srgbClr val="000000"/>
                        </a:solidFill>
                        <a:effectLst/>
                        <a:latin typeface="verdana" panose="020B0604030504040204" pitchFamily="34" charset="0"/>
                      </a:endParaRPr>
                    </a:p>
                  </a:txBody>
                  <a:tcPr marL="31750" marR="31750" marT="31750" marB="31750">
                    <a:lnL w="6350" cap="flat" cmpd="sng" algn="ctr">
                      <a:solidFill>
                        <a:srgbClr val="FFC0CB"/>
                      </a:solidFill>
                      <a:prstDash val="solid"/>
                      <a:round/>
                      <a:headEnd type="none" w="med" len="med"/>
                      <a:tailEnd type="none" w="med" len="med"/>
                    </a:lnL>
                    <a:lnR w="6350" cap="flat" cmpd="sng" algn="ctr">
                      <a:solidFill>
                        <a:srgbClr val="FFC0CB"/>
                      </a:solidFill>
                      <a:prstDash val="solid"/>
                      <a:round/>
                      <a:headEnd type="none" w="med" len="med"/>
                      <a:tailEnd type="none" w="med" len="med"/>
                    </a:lnR>
                    <a:lnT w="6350" cap="flat" cmpd="sng" algn="ctr">
                      <a:solidFill>
                        <a:srgbClr val="FFC0CB"/>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b="0" i="0">
                          <a:solidFill>
                            <a:srgbClr val="000000"/>
                          </a:solidFill>
                          <a:effectLst/>
                          <a:latin typeface="verdana" panose="020B0604030504040204" pitchFamily="34" charset="0"/>
                        </a:rPr>
                        <a:t>N</a:t>
                      </a:r>
                    </a:p>
                  </a:txBody>
                  <a:tcPr marL="31750" marR="31750" marT="31750" marB="31750">
                    <a:lnL w="6350" cap="flat" cmpd="sng" algn="ctr">
                      <a:solidFill>
                        <a:srgbClr val="FFC0CB"/>
                      </a:solidFill>
                      <a:prstDash val="solid"/>
                      <a:round/>
                      <a:headEnd type="none" w="med" len="med"/>
                      <a:tailEnd type="none" w="med" len="med"/>
                    </a:lnL>
                    <a:lnR w="6350" cap="flat" cmpd="sng" algn="ctr">
                      <a:solidFill>
                        <a:srgbClr val="FFC0CB"/>
                      </a:solidFill>
                      <a:prstDash val="solid"/>
                      <a:round/>
                      <a:headEnd type="none" w="med" len="med"/>
                      <a:tailEnd type="none" w="med" len="med"/>
                    </a:lnR>
                    <a:lnT w="6350" cap="flat" cmpd="sng" algn="ctr">
                      <a:solidFill>
                        <a:srgbClr val="FFC0CB"/>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b="0" i="0">
                          <a:solidFill>
                            <a:srgbClr val="000000"/>
                          </a:solidFill>
                          <a:effectLst/>
                          <a:latin typeface="verdana" panose="020B0604030504040204" pitchFamily="34" charset="0"/>
                        </a:rPr>
                        <a:t>N</a:t>
                      </a:r>
                    </a:p>
                  </a:txBody>
                  <a:tcPr marL="31750" marR="31750" marT="31750" marB="31750">
                    <a:lnL w="6350" cap="flat" cmpd="sng" algn="ctr">
                      <a:solidFill>
                        <a:srgbClr val="FFC0CB"/>
                      </a:solidFill>
                      <a:prstDash val="solid"/>
                      <a:round/>
                      <a:headEnd type="none" w="med" len="med"/>
                      <a:tailEnd type="none" w="med" len="med"/>
                    </a:lnL>
                    <a:lnR w="6350" cap="flat" cmpd="sng" algn="ctr">
                      <a:solidFill>
                        <a:srgbClr val="FFC0CB"/>
                      </a:solidFill>
                      <a:prstDash val="solid"/>
                      <a:round/>
                      <a:headEnd type="none" w="med" len="med"/>
                      <a:tailEnd type="none" w="med" len="med"/>
                    </a:lnR>
                    <a:lnT w="6350" cap="flat" cmpd="sng" algn="ctr">
                      <a:solidFill>
                        <a:srgbClr val="FFC0CB"/>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84743">
                <a:tc>
                  <a:txBody>
                    <a:bodyPr/>
                    <a:lstStyle/>
                    <a:p>
                      <a:pPr algn="just" fontAlgn="t"/>
                      <a:r>
                        <a:rPr lang="en-US" b="1" i="0">
                          <a:solidFill>
                            <a:srgbClr val="000000"/>
                          </a:solidFill>
                          <a:effectLst/>
                          <a:latin typeface="verdana" panose="020B0604030504040204" pitchFamily="34" charset="0"/>
                        </a:rPr>
                        <a:t>Default</a:t>
                      </a:r>
                      <a:endParaRPr lang="en-US" b="0" i="0">
                        <a:solidFill>
                          <a:srgbClr val="000000"/>
                        </a:solidFill>
                        <a:effectLst/>
                        <a:latin typeface="verdana" panose="020B0604030504040204" pitchFamily="34" charset="0"/>
                      </a:endParaRPr>
                    </a:p>
                  </a:txBody>
                  <a:tcPr marL="31750" marR="31750" marT="31750" marB="31750">
                    <a:lnL w="6350" cap="flat" cmpd="sng" algn="ctr">
                      <a:solidFill>
                        <a:srgbClr val="FFC0CB"/>
                      </a:solidFill>
                      <a:prstDash val="solid"/>
                      <a:round/>
                      <a:headEnd type="none" w="med" len="med"/>
                      <a:tailEnd type="none" w="med" len="med"/>
                    </a:lnL>
                    <a:lnR w="6350" cap="flat" cmpd="sng" algn="ctr">
                      <a:solidFill>
                        <a:srgbClr val="FFC0CB"/>
                      </a:solidFill>
                      <a:prstDash val="solid"/>
                      <a:round/>
                      <a:headEnd type="none" w="med" len="med"/>
                      <a:tailEnd type="none" w="med" len="med"/>
                    </a:lnR>
                    <a:lnT w="6350" cap="flat" cmpd="sng" algn="ctr">
                      <a:solidFill>
                        <a:srgbClr val="FFC0CB"/>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b="0" i="0">
                          <a:solidFill>
                            <a:srgbClr val="000000"/>
                          </a:solidFill>
                          <a:effectLst/>
                          <a:latin typeface="verdana" panose="020B0604030504040204" pitchFamily="34" charset="0"/>
                        </a:rPr>
                        <a:t>Y</a:t>
                      </a:r>
                    </a:p>
                  </a:txBody>
                  <a:tcPr marL="31750" marR="31750" marT="31750" marB="31750">
                    <a:lnL w="6350" cap="flat" cmpd="sng" algn="ctr">
                      <a:solidFill>
                        <a:srgbClr val="FFC0CB"/>
                      </a:solidFill>
                      <a:prstDash val="solid"/>
                      <a:round/>
                      <a:headEnd type="none" w="med" len="med"/>
                      <a:tailEnd type="none" w="med" len="med"/>
                    </a:lnL>
                    <a:lnR w="6350" cap="flat" cmpd="sng" algn="ctr">
                      <a:solidFill>
                        <a:srgbClr val="FFC0CB"/>
                      </a:solidFill>
                      <a:prstDash val="solid"/>
                      <a:round/>
                      <a:headEnd type="none" w="med" len="med"/>
                      <a:tailEnd type="none" w="med" len="med"/>
                    </a:lnR>
                    <a:lnT w="6350" cap="flat" cmpd="sng" algn="ctr">
                      <a:solidFill>
                        <a:srgbClr val="FFC0CB"/>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b="0" i="0" dirty="0" smtClean="0">
                          <a:solidFill>
                            <a:srgbClr val="000000"/>
                          </a:solidFill>
                          <a:effectLst/>
                          <a:latin typeface="verdana" panose="020B0604030504040204" pitchFamily="34" charset="0"/>
                        </a:rPr>
                        <a:t>Y</a:t>
                      </a:r>
                    </a:p>
                    <a:p>
                      <a:pPr algn="just" fontAlgn="t"/>
                      <a:endParaRPr lang="en-US" b="0" i="0" dirty="0" smtClean="0">
                        <a:solidFill>
                          <a:srgbClr val="000000"/>
                        </a:solidFill>
                        <a:effectLst/>
                        <a:latin typeface="verdana" panose="020B0604030504040204" pitchFamily="34" charset="0"/>
                      </a:endParaRPr>
                    </a:p>
                    <a:p>
                      <a:pPr algn="just" fontAlgn="t"/>
                      <a:endParaRPr lang="en-US" b="0" i="0" dirty="0" smtClean="0">
                        <a:solidFill>
                          <a:srgbClr val="000000"/>
                        </a:solidFill>
                        <a:effectLst/>
                        <a:latin typeface="verdana" panose="020B0604030504040204" pitchFamily="34" charset="0"/>
                      </a:endParaRPr>
                    </a:p>
                    <a:p>
                      <a:pPr algn="just" fontAlgn="t"/>
                      <a:endParaRPr lang="en-US" b="0" i="0" dirty="0">
                        <a:solidFill>
                          <a:srgbClr val="000000"/>
                        </a:solidFill>
                        <a:effectLst/>
                        <a:latin typeface="verdana" panose="020B0604030504040204" pitchFamily="34" charset="0"/>
                      </a:endParaRPr>
                    </a:p>
                  </a:txBody>
                  <a:tcPr marL="31750" marR="31750" marT="31750" marB="31750">
                    <a:lnL w="6350" cap="flat" cmpd="sng" algn="ctr">
                      <a:solidFill>
                        <a:srgbClr val="FFC0CB"/>
                      </a:solidFill>
                      <a:prstDash val="solid"/>
                      <a:round/>
                      <a:headEnd type="none" w="med" len="med"/>
                      <a:tailEnd type="none" w="med" len="med"/>
                    </a:lnL>
                    <a:lnR w="6350" cap="flat" cmpd="sng" algn="ctr">
                      <a:solidFill>
                        <a:srgbClr val="FFC0CB"/>
                      </a:solidFill>
                      <a:prstDash val="solid"/>
                      <a:round/>
                      <a:headEnd type="none" w="med" len="med"/>
                      <a:tailEnd type="none" w="med" len="med"/>
                    </a:lnR>
                    <a:lnT w="6350" cap="flat" cmpd="sng" algn="ctr">
                      <a:solidFill>
                        <a:srgbClr val="FFC0CB"/>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b="0" i="0">
                          <a:solidFill>
                            <a:srgbClr val="000000"/>
                          </a:solidFill>
                          <a:effectLst/>
                          <a:latin typeface="verdana" panose="020B0604030504040204" pitchFamily="34" charset="0"/>
                        </a:rPr>
                        <a:t>N</a:t>
                      </a:r>
                    </a:p>
                  </a:txBody>
                  <a:tcPr marL="31750" marR="31750" marT="31750" marB="31750">
                    <a:lnL w="6350" cap="flat" cmpd="sng" algn="ctr">
                      <a:solidFill>
                        <a:srgbClr val="FFC0CB"/>
                      </a:solidFill>
                      <a:prstDash val="solid"/>
                      <a:round/>
                      <a:headEnd type="none" w="med" len="med"/>
                      <a:tailEnd type="none" w="med" len="med"/>
                    </a:lnL>
                    <a:lnR w="6350" cap="flat" cmpd="sng" algn="ctr">
                      <a:solidFill>
                        <a:srgbClr val="FFC0CB"/>
                      </a:solidFill>
                      <a:prstDash val="solid"/>
                      <a:round/>
                      <a:headEnd type="none" w="med" len="med"/>
                      <a:tailEnd type="none" w="med" len="med"/>
                    </a:lnR>
                    <a:lnT w="6350" cap="flat" cmpd="sng" algn="ctr">
                      <a:solidFill>
                        <a:srgbClr val="FFC0CB"/>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b="0" i="0">
                          <a:solidFill>
                            <a:srgbClr val="000000"/>
                          </a:solidFill>
                          <a:effectLst/>
                          <a:latin typeface="verdana" panose="020B0604030504040204" pitchFamily="34" charset="0"/>
                        </a:rPr>
                        <a:t>N</a:t>
                      </a:r>
                    </a:p>
                  </a:txBody>
                  <a:tcPr marL="31750" marR="31750" marT="31750" marB="31750">
                    <a:lnL w="6350" cap="flat" cmpd="sng" algn="ctr">
                      <a:solidFill>
                        <a:srgbClr val="FFC0CB"/>
                      </a:solidFill>
                      <a:prstDash val="solid"/>
                      <a:round/>
                      <a:headEnd type="none" w="med" len="med"/>
                      <a:tailEnd type="none" w="med" len="med"/>
                    </a:lnL>
                    <a:lnR w="6350" cap="flat" cmpd="sng" algn="ctr">
                      <a:solidFill>
                        <a:srgbClr val="FFC0CB"/>
                      </a:solidFill>
                      <a:prstDash val="solid"/>
                      <a:round/>
                      <a:headEnd type="none" w="med" len="med"/>
                      <a:tailEnd type="none" w="med" len="med"/>
                    </a:lnR>
                    <a:lnT w="6350" cap="flat" cmpd="sng" algn="ctr">
                      <a:solidFill>
                        <a:srgbClr val="FFC0CB"/>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2"/>
                  </a:ext>
                </a:extLst>
              </a:tr>
              <a:tr h="1240771">
                <a:tc>
                  <a:txBody>
                    <a:bodyPr/>
                    <a:lstStyle/>
                    <a:p>
                      <a:pPr algn="just" fontAlgn="t"/>
                      <a:r>
                        <a:rPr lang="en-US" b="1" i="0">
                          <a:solidFill>
                            <a:srgbClr val="000000"/>
                          </a:solidFill>
                          <a:effectLst/>
                          <a:latin typeface="verdana" panose="020B0604030504040204" pitchFamily="34" charset="0"/>
                        </a:rPr>
                        <a:t>Protected</a:t>
                      </a:r>
                      <a:endParaRPr lang="en-US" b="0" i="0">
                        <a:solidFill>
                          <a:srgbClr val="000000"/>
                        </a:solidFill>
                        <a:effectLst/>
                        <a:latin typeface="verdana" panose="020B0604030504040204" pitchFamily="34" charset="0"/>
                      </a:endParaRPr>
                    </a:p>
                  </a:txBody>
                  <a:tcPr marL="31750" marR="31750" marT="31750" marB="31750">
                    <a:lnL w="6350" cap="flat" cmpd="sng" algn="ctr">
                      <a:solidFill>
                        <a:srgbClr val="FFC0CB"/>
                      </a:solidFill>
                      <a:prstDash val="solid"/>
                      <a:round/>
                      <a:headEnd type="none" w="med" len="med"/>
                      <a:tailEnd type="none" w="med" len="med"/>
                    </a:lnL>
                    <a:lnR w="6350" cap="flat" cmpd="sng" algn="ctr">
                      <a:solidFill>
                        <a:srgbClr val="FFC0CB"/>
                      </a:solidFill>
                      <a:prstDash val="solid"/>
                      <a:round/>
                      <a:headEnd type="none" w="med" len="med"/>
                      <a:tailEnd type="none" w="med" len="med"/>
                    </a:lnR>
                    <a:lnT w="6350" cap="flat" cmpd="sng" algn="ctr">
                      <a:solidFill>
                        <a:srgbClr val="FFC0CB"/>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b="0" i="0">
                          <a:solidFill>
                            <a:srgbClr val="000000"/>
                          </a:solidFill>
                          <a:effectLst/>
                          <a:latin typeface="verdana" panose="020B0604030504040204" pitchFamily="34" charset="0"/>
                        </a:rPr>
                        <a:t>Y</a:t>
                      </a:r>
                    </a:p>
                  </a:txBody>
                  <a:tcPr marL="31750" marR="31750" marT="31750" marB="31750">
                    <a:lnL w="6350" cap="flat" cmpd="sng" algn="ctr">
                      <a:solidFill>
                        <a:srgbClr val="FFC0CB"/>
                      </a:solidFill>
                      <a:prstDash val="solid"/>
                      <a:round/>
                      <a:headEnd type="none" w="med" len="med"/>
                      <a:tailEnd type="none" w="med" len="med"/>
                    </a:lnL>
                    <a:lnR w="6350" cap="flat" cmpd="sng" algn="ctr">
                      <a:solidFill>
                        <a:srgbClr val="FFC0CB"/>
                      </a:solidFill>
                      <a:prstDash val="solid"/>
                      <a:round/>
                      <a:headEnd type="none" w="med" len="med"/>
                      <a:tailEnd type="none" w="med" len="med"/>
                    </a:lnR>
                    <a:lnT w="6350" cap="flat" cmpd="sng" algn="ctr">
                      <a:solidFill>
                        <a:srgbClr val="FFC0CB"/>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b="0" i="0">
                          <a:solidFill>
                            <a:srgbClr val="000000"/>
                          </a:solidFill>
                          <a:effectLst/>
                          <a:latin typeface="verdana" panose="020B0604030504040204" pitchFamily="34" charset="0"/>
                        </a:rPr>
                        <a:t>Y</a:t>
                      </a:r>
                    </a:p>
                  </a:txBody>
                  <a:tcPr marL="31750" marR="31750" marT="31750" marB="31750">
                    <a:lnL w="6350" cap="flat" cmpd="sng" algn="ctr">
                      <a:solidFill>
                        <a:srgbClr val="FFC0CB"/>
                      </a:solidFill>
                      <a:prstDash val="solid"/>
                      <a:round/>
                      <a:headEnd type="none" w="med" len="med"/>
                      <a:tailEnd type="none" w="med" len="med"/>
                    </a:lnL>
                    <a:lnR w="6350" cap="flat" cmpd="sng" algn="ctr">
                      <a:solidFill>
                        <a:srgbClr val="FFC0CB"/>
                      </a:solidFill>
                      <a:prstDash val="solid"/>
                      <a:round/>
                      <a:headEnd type="none" w="med" len="med"/>
                      <a:tailEnd type="none" w="med" len="med"/>
                    </a:lnR>
                    <a:lnT w="6350" cap="flat" cmpd="sng" algn="ctr">
                      <a:solidFill>
                        <a:srgbClr val="FFC0CB"/>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b="0" i="0">
                          <a:solidFill>
                            <a:srgbClr val="000000"/>
                          </a:solidFill>
                          <a:effectLst/>
                          <a:latin typeface="verdana" panose="020B0604030504040204" pitchFamily="34" charset="0"/>
                        </a:rPr>
                        <a:t>Y</a:t>
                      </a:r>
                    </a:p>
                  </a:txBody>
                  <a:tcPr marL="31750" marR="31750" marT="31750" marB="31750">
                    <a:lnL w="6350" cap="flat" cmpd="sng" algn="ctr">
                      <a:solidFill>
                        <a:srgbClr val="FFC0CB"/>
                      </a:solidFill>
                      <a:prstDash val="solid"/>
                      <a:round/>
                      <a:headEnd type="none" w="med" len="med"/>
                      <a:tailEnd type="none" w="med" len="med"/>
                    </a:lnL>
                    <a:lnR w="6350" cap="flat" cmpd="sng" algn="ctr">
                      <a:solidFill>
                        <a:srgbClr val="FFC0CB"/>
                      </a:solidFill>
                      <a:prstDash val="solid"/>
                      <a:round/>
                      <a:headEnd type="none" w="med" len="med"/>
                      <a:tailEnd type="none" w="med" len="med"/>
                    </a:lnR>
                    <a:lnT w="6350" cap="flat" cmpd="sng" algn="ctr">
                      <a:solidFill>
                        <a:srgbClr val="FFC0CB"/>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b="0" i="0">
                          <a:solidFill>
                            <a:srgbClr val="000000"/>
                          </a:solidFill>
                          <a:effectLst/>
                          <a:latin typeface="verdana" panose="020B0604030504040204" pitchFamily="34" charset="0"/>
                        </a:rPr>
                        <a:t>N</a:t>
                      </a:r>
                    </a:p>
                  </a:txBody>
                  <a:tcPr marL="31750" marR="31750" marT="31750" marB="31750">
                    <a:lnL w="6350" cap="flat" cmpd="sng" algn="ctr">
                      <a:solidFill>
                        <a:srgbClr val="FFC0CB"/>
                      </a:solidFill>
                      <a:prstDash val="solid"/>
                      <a:round/>
                      <a:headEnd type="none" w="med" len="med"/>
                      <a:tailEnd type="none" w="med" len="med"/>
                    </a:lnL>
                    <a:lnR w="6350" cap="flat" cmpd="sng" algn="ctr">
                      <a:solidFill>
                        <a:srgbClr val="FFC0CB"/>
                      </a:solidFill>
                      <a:prstDash val="solid"/>
                      <a:round/>
                      <a:headEnd type="none" w="med" len="med"/>
                      <a:tailEnd type="none" w="med" len="med"/>
                    </a:lnR>
                    <a:lnT w="6350" cap="flat" cmpd="sng" algn="ctr">
                      <a:solidFill>
                        <a:srgbClr val="FFC0CB"/>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84743">
                <a:tc>
                  <a:txBody>
                    <a:bodyPr/>
                    <a:lstStyle/>
                    <a:p>
                      <a:pPr algn="just" fontAlgn="t"/>
                      <a:r>
                        <a:rPr lang="en-US" b="1" i="0">
                          <a:solidFill>
                            <a:srgbClr val="000000"/>
                          </a:solidFill>
                          <a:effectLst/>
                          <a:latin typeface="verdana" panose="020B0604030504040204" pitchFamily="34" charset="0"/>
                        </a:rPr>
                        <a:t>Public</a:t>
                      </a:r>
                      <a:endParaRPr lang="en-US" b="0" i="0">
                        <a:solidFill>
                          <a:srgbClr val="000000"/>
                        </a:solidFill>
                        <a:effectLst/>
                        <a:latin typeface="verdana" panose="020B0604030504040204" pitchFamily="34" charset="0"/>
                      </a:endParaRPr>
                    </a:p>
                  </a:txBody>
                  <a:tcPr marL="31750" marR="31750" marT="31750" marB="31750">
                    <a:lnL w="6350" cap="flat" cmpd="sng" algn="ctr">
                      <a:solidFill>
                        <a:srgbClr val="FFC0CB"/>
                      </a:solidFill>
                      <a:prstDash val="solid"/>
                      <a:round/>
                      <a:headEnd type="none" w="med" len="med"/>
                      <a:tailEnd type="none" w="med" len="med"/>
                    </a:lnL>
                    <a:lnR w="6350" cap="flat" cmpd="sng" algn="ctr">
                      <a:solidFill>
                        <a:srgbClr val="FFC0CB"/>
                      </a:solidFill>
                      <a:prstDash val="solid"/>
                      <a:round/>
                      <a:headEnd type="none" w="med" len="med"/>
                      <a:tailEnd type="none" w="med" len="med"/>
                    </a:lnR>
                    <a:lnT w="6350" cap="flat" cmpd="sng" algn="ctr">
                      <a:solidFill>
                        <a:srgbClr val="FFC0CB"/>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b="0" i="0">
                          <a:solidFill>
                            <a:srgbClr val="000000"/>
                          </a:solidFill>
                          <a:effectLst/>
                          <a:latin typeface="verdana" panose="020B0604030504040204" pitchFamily="34" charset="0"/>
                        </a:rPr>
                        <a:t>Y</a:t>
                      </a:r>
                    </a:p>
                  </a:txBody>
                  <a:tcPr marL="31750" marR="31750" marT="31750" marB="31750">
                    <a:lnL w="6350" cap="flat" cmpd="sng" algn="ctr">
                      <a:solidFill>
                        <a:srgbClr val="FFC0CB"/>
                      </a:solidFill>
                      <a:prstDash val="solid"/>
                      <a:round/>
                      <a:headEnd type="none" w="med" len="med"/>
                      <a:tailEnd type="none" w="med" len="med"/>
                    </a:lnL>
                    <a:lnR w="6350" cap="flat" cmpd="sng" algn="ctr">
                      <a:solidFill>
                        <a:srgbClr val="FFC0CB"/>
                      </a:solidFill>
                      <a:prstDash val="solid"/>
                      <a:round/>
                      <a:headEnd type="none" w="med" len="med"/>
                      <a:tailEnd type="none" w="med" len="med"/>
                    </a:lnR>
                    <a:lnT w="6350" cap="flat" cmpd="sng" algn="ctr">
                      <a:solidFill>
                        <a:srgbClr val="FFC0CB"/>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b="0" i="0">
                          <a:solidFill>
                            <a:srgbClr val="000000"/>
                          </a:solidFill>
                          <a:effectLst/>
                          <a:latin typeface="verdana" panose="020B0604030504040204" pitchFamily="34" charset="0"/>
                        </a:rPr>
                        <a:t>Y</a:t>
                      </a:r>
                    </a:p>
                  </a:txBody>
                  <a:tcPr marL="31750" marR="31750" marT="31750" marB="31750">
                    <a:lnL w="6350" cap="flat" cmpd="sng" algn="ctr">
                      <a:solidFill>
                        <a:srgbClr val="FFC0CB"/>
                      </a:solidFill>
                      <a:prstDash val="solid"/>
                      <a:round/>
                      <a:headEnd type="none" w="med" len="med"/>
                      <a:tailEnd type="none" w="med" len="med"/>
                    </a:lnL>
                    <a:lnR w="6350" cap="flat" cmpd="sng" algn="ctr">
                      <a:solidFill>
                        <a:srgbClr val="FFC0CB"/>
                      </a:solidFill>
                      <a:prstDash val="solid"/>
                      <a:round/>
                      <a:headEnd type="none" w="med" len="med"/>
                      <a:tailEnd type="none" w="med" len="med"/>
                    </a:lnR>
                    <a:lnT w="6350" cap="flat" cmpd="sng" algn="ctr">
                      <a:solidFill>
                        <a:srgbClr val="FFC0CB"/>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b="0" i="0">
                          <a:solidFill>
                            <a:srgbClr val="000000"/>
                          </a:solidFill>
                          <a:effectLst/>
                          <a:latin typeface="verdana" panose="020B0604030504040204" pitchFamily="34" charset="0"/>
                        </a:rPr>
                        <a:t>Y</a:t>
                      </a:r>
                    </a:p>
                  </a:txBody>
                  <a:tcPr marL="31750" marR="31750" marT="31750" marB="31750">
                    <a:lnL w="6350" cap="flat" cmpd="sng" algn="ctr">
                      <a:solidFill>
                        <a:srgbClr val="FFC0CB"/>
                      </a:solidFill>
                      <a:prstDash val="solid"/>
                      <a:round/>
                      <a:headEnd type="none" w="med" len="med"/>
                      <a:tailEnd type="none" w="med" len="med"/>
                    </a:lnL>
                    <a:lnR w="6350" cap="flat" cmpd="sng" algn="ctr">
                      <a:solidFill>
                        <a:srgbClr val="FFC0CB"/>
                      </a:solidFill>
                      <a:prstDash val="solid"/>
                      <a:round/>
                      <a:headEnd type="none" w="med" len="med"/>
                      <a:tailEnd type="none" w="med" len="med"/>
                    </a:lnR>
                    <a:lnT w="6350" cap="flat" cmpd="sng" algn="ctr">
                      <a:solidFill>
                        <a:srgbClr val="FFC0CB"/>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b="0" i="0" dirty="0">
                          <a:solidFill>
                            <a:srgbClr val="000000"/>
                          </a:solidFill>
                          <a:effectLst/>
                          <a:latin typeface="verdana" panose="020B0604030504040204" pitchFamily="34" charset="0"/>
                        </a:rPr>
                        <a:t>Y</a:t>
                      </a:r>
                    </a:p>
                  </a:txBody>
                  <a:tcPr marL="31750" marR="31750" marT="31750" marB="31750">
                    <a:lnL w="6350" cap="flat" cmpd="sng" algn="ctr">
                      <a:solidFill>
                        <a:srgbClr val="FFC0CB"/>
                      </a:solidFill>
                      <a:prstDash val="solid"/>
                      <a:round/>
                      <a:headEnd type="none" w="med" len="med"/>
                      <a:tailEnd type="none" w="med" len="med"/>
                    </a:lnL>
                    <a:lnR w="6350" cap="flat" cmpd="sng" algn="ctr">
                      <a:solidFill>
                        <a:srgbClr val="FFC0CB"/>
                      </a:solidFill>
                      <a:prstDash val="solid"/>
                      <a:round/>
                      <a:headEnd type="none" w="med" len="med"/>
                      <a:tailEnd type="none" w="med" len="med"/>
                    </a:lnR>
                    <a:lnT w="6350" cap="flat" cmpd="sng" algn="ctr">
                      <a:solidFill>
                        <a:srgbClr val="FFC0CB"/>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4797664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idx="1"/>
          </p:nvPr>
        </p:nvSpPr>
        <p:spPr bwMode="auto">
          <a:xfrm>
            <a:off x="1017038" y="1178510"/>
            <a:ext cx="9032816"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610B4B"/>
                </a:solidFill>
                <a:effectLst/>
                <a:latin typeface="Tahoma" panose="020B0604030504040204" pitchFamily="34" charset="0"/>
                <a:cs typeface="Tahoma" panose="020B0604030504040204" pitchFamily="34" charset="0"/>
              </a:rPr>
              <a:t>Example of public access modifier</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sz="1800" b="0" i="0" u="none" strike="noStrike" cap="none" normalizeH="0" baseline="0" dirty="0" smtClean="0">
                <a:ln>
                  <a:noFill/>
                </a:ln>
                <a:solidFill>
                  <a:srgbClr val="008200"/>
                </a:solidFill>
                <a:effectLst/>
                <a:latin typeface="Verdana" panose="020B0604030504040204" pitchFamily="34" charset="0"/>
              </a:rPr>
              <a:t>//save by A.java</a:t>
            </a:r>
            <a:r>
              <a:rPr kumimoji="0" lang="en-US" sz="18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sz="18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sz="1800" b="1" i="0" u="none" strike="noStrike" cap="none" normalizeH="0" baseline="0" dirty="0" smtClean="0">
                <a:ln>
                  <a:noFill/>
                </a:ln>
                <a:solidFill>
                  <a:srgbClr val="006699"/>
                </a:solidFill>
                <a:effectLst/>
                <a:latin typeface="Verdana" panose="020B0604030504040204" pitchFamily="34" charset="0"/>
              </a:rPr>
              <a:t>package</a:t>
            </a:r>
            <a:r>
              <a:rPr kumimoji="0" lang="en-US" sz="1800" b="0" i="0" u="none" strike="noStrike" cap="none" normalizeH="0" baseline="0" dirty="0" smtClean="0">
                <a:ln>
                  <a:noFill/>
                </a:ln>
                <a:solidFill>
                  <a:srgbClr val="000000"/>
                </a:solidFill>
                <a:effectLst/>
                <a:latin typeface="Verdana" panose="020B0604030504040204" pitchFamily="34" charset="0"/>
              </a:rPr>
              <a:t> pack;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sz="1800" b="1" i="0" u="none" strike="noStrike" cap="none" normalizeH="0" baseline="0" dirty="0" smtClean="0">
                <a:ln>
                  <a:noFill/>
                </a:ln>
                <a:solidFill>
                  <a:srgbClr val="006699"/>
                </a:solidFill>
                <a:effectLst/>
                <a:latin typeface="Verdana" panose="020B0604030504040204" pitchFamily="34" charset="0"/>
              </a:rPr>
              <a:t>public</a:t>
            </a:r>
            <a:r>
              <a:rPr kumimoji="0" lang="en-US" sz="1800" b="0" i="0" u="none" strike="noStrike" cap="none" normalizeH="0" baseline="0" dirty="0" smtClean="0">
                <a:ln>
                  <a:noFill/>
                </a:ln>
                <a:solidFill>
                  <a:srgbClr val="000000"/>
                </a:solidFill>
                <a:effectLst/>
                <a:latin typeface="Verdana" panose="020B0604030504040204" pitchFamily="34" charset="0"/>
              </a:rPr>
              <a:t> </a:t>
            </a:r>
            <a:r>
              <a:rPr kumimoji="0" lang="en-US" sz="1800" b="1" i="0" u="none" strike="noStrike" cap="none" normalizeH="0" baseline="0" dirty="0" smtClean="0">
                <a:ln>
                  <a:noFill/>
                </a:ln>
                <a:solidFill>
                  <a:srgbClr val="006699"/>
                </a:solidFill>
                <a:effectLst/>
                <a:latin typeface="Verdana" panose="020B0604030504040204" pitchFamily="34" charset="0"/>
              </a:rPr>
              <a:t>class</a:t>
            </a:r>
            <a:r>
              <a:rPr kumimoji="0" lang="en-US" sz="1800" b="0" i="0" u="none" strike="noStrike" cap="none" normalizeH="0" baseline="0" dirty="0" smtClean="0">
                <a:ln>
                  <a:noFill/>
                </a:ln>
                <a:solidFill>
                  <a:srgbClr val="000000"/>
                </a:solidFill>
                <a:effectLst/>
                <a:latin typeface="Verdana" panose="020B0604030504040204" pitchFamily="34" charset="0"/>
              </a:rPr>
              <a:t> A{  </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sz="1800" b="1" i="0" u="none" strike="noStrike" cap="none" normalizeH="0" baseline="0" dirty="0" smtClean="0">
                <a:ln>
                  <a:noFill/>
                </a:ln>
                <a:solidFill>
                  <a:srgbClr val="006699"/>
                </a:solidFill>
                <a:effectLst/>
                <a:latin typeface="Verdana" panose="020B0604030504040204" pitchFamily="34" charset="0"/>
              </a:rPr>
              <a:t>public</a:t>
            </a:r>
            <a:r>
              <a:rPr kumimoji="0" lang="en-US" sz="1800" b="0" i="0" u="none" strike="noStrike" cap="none" normalizeH="0" baseline="0" dirty="0" smtClean="0">
                <a:ln>
                  <a:noFill/>
                </a:ln>
                <a:solidFill>
                  <a:srgbClr val="000000"/>
                </a:solidFill>
                <a:effectLst/>
                <a:latin typeface="Verdana" panose="020B0604030504040204" pitchFamily="34" charset="0"/>
              </a:rPr>
              <a:t> </a:t>
            </a:r>
            <a:r>
              <a:rPr kumimoji="0" lang="en-US" sz="1800" b="1" i="0" u="none" strike="noStrike" cap="none" normalizeH="0" baseline="0" dirty="0" smtClean="0">
                <a:ln>
                  <a:noFill/>
                </a:ln>
                <a:solidFill>
                  <a:srgbClr val="006699"/>
                </a:solidFill>
                <a:effectLst/>
                <a:latin typeface="Verdana" panose="020B0604030504040204" pitchFamily="34" charset="0"/>
              </a:rPr>
              <a:t>void</a:t>
            </a:r>
            <a:r>
              <a:rPr kumimoji="0" lang="en-US" sz="1800" b="0" i="0" u="none" strike="noStrike" cap="none" normalizeH="0" baseline="0" dirty="0" smtClean="0">
                <a:ln>
                  <a:noFill/>
                </a:ln>
                <a:solidFill>
                  <a:srgbClr val="000000"/>
                </a:solidFill>
                <a:effectLst/>
                <a:latin typeface="Verdana" panose="020B0604030504040204" pitchFamily="34" charset="0"/>
              </a:rPr>
              <a:t> </a:t>
            </a:r>
            <a:r>
              <a:rPr kumimoji="0" lang="en-US" sz="1800" b="0" i="0" u="none" strike="noStrike" cap="none" normalizeH="0" baseline="0" dirty="0" err="1" smtClean="0">
                <a:ln>
                  <a:noFill/>
                </a:ln>
                <a:solidFill>
                  <a:srgbClr val="000000"/>
                </a:solidFill>
                <a:effectLst/>
                <a:latin typeface="Verdana" panose="020B0604030504040204" pitchFamily="34" charset="0"/>
              </a:rPr>
              <a:t>msg</a:t>
            </a:r>
            <a:r>
              <a:rPr kumimoji="0" lang="en-US" sz="1800" b="0" i="0" u="none" strike="noStrike" cap="none" normalizeH="0" baseline="0" dirty="0" smtClean="0">
                <a:ln>
                  <a:noFill/>
                </a:ln>
                <a:solidFill>
                  <a:srgbClr val="000000"/>
                </a:solidFill>
                <a:effectLst/>
                <a:latin typeface="Verdana" panose="020B0604030504040204" pitchFamily="34" charset="0"/>
              </a:rPr>
              <a:t>(){</a:t>
            </a:r>
            <a:r>
              <a:rPr kumimoji="0" lang="en-US" sz="1800" b="0" i="0" u="none" strike="noStrike" cap="none" normalizeH="0" baseline="0" dirty="0" err="1" smtClean="0">
                <a:ln>
                  <a:noFill/>
                </a:ln>
                <a:solidFill>
                  <a:srgbClr val="000000"/>
                </a:solidFill>
                <a:effectLst/>
                <a:latin typeface="Verdana" panose="020B0604030504040204" pitchFamily="34" charset="0"/>
              </a:rPr>
              <a:t>System.out.println</a:t>
            </a:r>
            <a:r>
              <a:rPr kumimoji="0" lang="en-US" sz="1800" b="0" i="0" u="none" strike="noStrike" cap="none" normalizeH="0" baseline="0" dirty="0" smtClean="0">
                <a:ln>
                  <a:noFill/>
                </a:ln>
                <a:solidFill>
                  <a:srgbClr val="000000"/>
                </a:solidFill>
                <a:effectLst/>
                <a:latin typeface="Verdana" panose="020B0604030504040204" pitchFamily="34" charset="0"/>
              </a:rPr>
              <a:t>(</a:t>
            </a:r>
            <a:r>
              <a:rPr kumimoji="0" lang="en-US" sz="1800" b="0" i="0" u="none" strike="noStrike" cap="none" normalizeH="0" baseline="0" dirty="0" smtClean="0">
                <a:ln>
                  <a:noFill/>
                </a:ln>
                <a:solidFill>
                  <a:srgbClr val="0000FF"/>
                </a:solidFill>
                <a:effectLst/>
                <a:latin typeface="Verdana" panose="020B0604030504040204" pitchFamily="34" charset="0"/>
              </a:rPr>
              <a:t>"Hello"</a:t>
            </a:r>
            <a:r>
              <a:rPr kumimoji="0" lang="en-US" sz="18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sz="18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sz="1800" b="0" i="0" u="none" strike="noStrike" cap="none" normalizeH="0" baseline="0" dirty="0" smtClean="0">
                <a:ln>
                  <a:noFill/>
                </a:ln>
                <a:solidFill>
                  <a:srgbClr val="008200"/>
                </a:solidFill>
                <a:effectLst/>
                <a:latin typeface="Verdana" panose="020B0604030504040204" pitchFamily="34" charset="0"/>
              </a:rPr>
              <a:t>//save by B.java</a:t>
            </a:r>
            <a:r>
              <a:rPr kumimoji="0" lang="en-US" sz="18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sz="18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sz="1800" b="1" i="0" u="none" strike="noStrike" cap="none" normalizeH="0" baseline="0" dirty="0" smtClean="0">
                <a:ln>
                  <a:noFill/>
                </a:ln>
                <a:solidFill>
                  <a:srgbClr val="006699"/>
                </a:solidFill>
                <a:effectLst/>
                <a:latin typeface="Verdana" panose="020B0604030504040204" pitchFamily="34" charset="0"/>
              </a:rPr>
              <a:t>package</a:t>
            </a:r>
            <a:r>
              <a:rPr kumimoji="0" lang="en-US" sz="1800" b="0" i="0" u="none" strike="noStrike" cap="none" normalizeH="0" baseline="0" dirty="0" smtClean="0">
                <a:ln>
                  <a:noFill/>
                </a:ln>
                <a:solidFill>
                  <a:srgbClr val="000000"/>
                </a:solidFill>
                <a:effectLst/>
                <a:latin typeface="Verdana" panose="020B0604030504040204" pitchFamily="34" charset="0"/>
              </a:rPr>
              <a:t> </a:t>
            </a:r>
            <a:r>
              <a:rPr kumimoji="0" lang="en-US" sz="1800" b="0" i="0" u="none" strike="noStrike" cap="none" normalizeH="0" baseline="0" dirty="0" err="1" smtClean="0">
                <a:ln>
                  <a:noFill/>
                </a:ln>
                <a:solidFill>
                  <a:srgbClr val="000000"/>
                </a:solidFill>
                <a:effectLst/>
                <a:latin typeface="Verdana" panose="020B0604030504040204" pitchFamily="34" charset="0"/>
              </a:rPr>
              <a:t>mypack</a:t>
            </a:r>
            <a:r>
              <a:rPr kumimoji="0" lang="en-US" sz="18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sz="1800" b="1" i="0" u="none" strike="noStrike" cap="none" normalizeH="0" baseline="0" dirty="0" smtClean="0">
                <a:ln>
                  <a:noFill/>
                </a:ln>
                <a:solidFill>
                  <a:srgbClr val="006699"/>
                </a:solidFill>
                <a:effectLst/>
                <a:latin typeface="Verdana" panose="020B0604030504040204" pitchFamily="34" charset="0"/>
              </a:rPr>
              <a:t>import</a:t>
            </a:r>
            <a:r>
              <a:rPr kumimoji="0" lang="en-US" sz="1800" b="0" i="0" u="none" strike="noStrike" cap="none" normalizeH="0" baseline="0" dirty="0" smtClean="0">
                <a:ln>
                  <a:noFill/>
                </a:ln>
                <a:solidFill>
                  <a:srgbClr val="000000"/>
                </a:solidFill>
                <a:effectLst/>
                <a:latin typeface="Verdana" panose="020B0604030504040204" pitchFamily="34" charset="0"/>
              </a:rPr>
              <a:t> pack.*;  </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sz="18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sz="1800" b="1" i="0" u="none" strike="noStrike" cap="none" normalizeH="0" baseline="0" dirty="0" smtClean="0">
                <a:ln>
                  <a:noFill/>
                </a:ln>
                <a:solidFill>
                  <a:srgbClr val="006699"/>
                </a:solidFill>
                <a:effectLst/>
                <a:latin typeface="Verdana" panose="020B0604030504040204" pitchFamily="34" charset="0"/>
              </a:rPr>
              <a:t>class</a:t>
            </a:r>
            <a:r>
              <a:rPr kumimoji="0" lang="en-US" sz="1800" b="0" i="0" u="none" strike="noStrike" cap="none" normalizeH="0" baseline="0" dirty="0" smtClean="0">
                <a:ln>
                  <a:noFill/>
                </a:ln>
                <a:solidFill>
                  <a:srgbClr val="000000"/>
                </a:solidFill>
                <a:effectLst/>
                <a:latin typeface="Verdana" panose="020B0604030504040204" pitchFamily="34" charset="0"/>
              </a:rPr>
              <a:t> B{  </a:t>
            </a:r>
          </a:p>
          <a:p>
            <a:pPr marL="0" marR="0" lvl="0" indent="0" algn="just" defTabSz="914400" rtl="0" eaLnBrk="0" fontAlgn="base" latinLnBrk="0" hangingPunct="0">
              <a:lnSpc>
                <a:spcPct val="100000"/>
              </a:lnSpc>
              <a:spcBef>
                <a:spcPct val="0"/>
              </a:spcBef>
              <a:spcAft>
                <a:spcPct val="0"/>
              </a:spcAft>
              <a:buClrTx/>
              <a:buSzTx/>
              <a:buFontTx/>
              <a:buAutoNum type="arabicPeriod" startAt="7"/>
              <a:tabLst/>
            </a:pPr>
            <a:r>
              <a:rPr kumimoji="0" lang="en-US" sz="1800" b="0" i="0" u="none" strike="noStrike" cap="none" normalizeH="0" baseline="0" dirty="0" smtClean="0">
                <a:ln>
                  <a:noFill/>
                </a:ln>
                <a:solidFill>
                  <a:srgbClr val="000000"/>
                </a:solidFill>
                <a:effectLst/>
                <a:latin typeface="Verdana" panose="020B0604030504040204" pitchFamily="34" charset="0"/>
              </a:rPr>
              <a:t>  </a:t>
            </a:r>
            <a:r>
              <a:rPr kumimoji="0" lang="en-US" sz="1800" b="1" i="0" u="none" strike="noStrike" cap="none" normalizeH="0" baseline="0" dirty="0" smtClean="0">
                <a:ln>
                  <a:noFill/>
                </a:ln>
                <a:solidFill>
                  <a:srgbClr val="006699"/>
                </a:solidFill>
                <a:effectLst/>
                <a:latin typeface="Verdana" panose="020B0604030504040204" pitchFamily="34" charset="0"/>
              </a:rPr>
              <a:t>public</a:t>
            </a:r>
            <a:r>
              <a:rPr kumimoji="0" lang="en-US" sz="1800" b="0" i="0" u="none" strike="noStrike" cap="none" normalizeH="0" baseline="0" dirty="0" smtClean="0">
                <a:ln>
                  <a:noFill/>
                </a:ln>
                <a:solidFill>
                  <a:srgbClr val="000000"/>
                </a:solidFill>
                <a:effectLst/>
                <a:latin typeface="Verdana" panose="020B0604030504040204" pitchFamily="34" charset="0"/>
              </a:rPr>
              <a:t> </a:t>
            </a:r>
            <a:r>
              <a:rPr kumimoji="0" lang="en-US" sz="1800" b="1" i="0" u="none" strike="noStrike" cap="none" normalizeH="0" baseline="0" dirty="0" smtClean="0">
                <a:ln>
                  <a:noFill/>
                </a:ln>
                <a:solidFill>
                  <a:srgbClr val="006699"/>
                </a:solidFill>
                <a:effectLst/>
                <a:latin typeface="Verdana" panose="020B0604030504040204" pitchFamily="34" charset="0"/>
              </a:rPr>
              <a:t>static</a:t>
            </a:r>
            <a:r>
              <a:rPr kumimoji="0" lang="en-US" sz="1800" b="0" i="0" u="none" strike="noStrike" cap="none" normalizeH="0" baseline="0" dirty="0" smtClean="0">
                <a:ln>
                  <a:noFill/>
                </a:ln>
                <a:solidFill>
                  <a:srgbClr val="000000"/>
                </a:solidFill>
                <a:effectLst/>
                <a:latin typeface="Verdana" panose="020B0604030504040204" pitchFamily="34" charset="0"/>
              </a:rPr>
              <a:t> </a:t>
            </a:r>
            <a:r>
              <a:rPr kumimoji="0" lang="en-US" sz="1800" b="1" i="0" u="none" strike="noStrike" cap="none" normalizeH="0" baseline="0" dirty="0" smtClean="0">
                <a:ln>
                  <a:noFill/>
                </a:ln>
                <a:solidFill>
                  <a:srgbClr val="006699"/>
                </a:solidFill>
                <a:effectLst/>
                <a:latin typeface="Verdana" panose="020B0604030504040204" pitchFamily="34" charset="0"/>
              </a:rPr>
              <a:t>void</a:t>
            </a:r>
            <a:r>
              <a:rPr kumimoji="0" lang="en-US" sz="1800" b="0" i="0" u="none" strike="noStrike" cap="none" normalizeH="0" baseline="0" dirty="0" smtClean="0">
                <a:ln>
                  <a:noFill/>
                </a:ln>
                <a:solidFill>
                  <a:srgbClr val="000000"/>
                </a:solidFill>
                <a:effectLst/>
                <a:latin typeface="Verdana" panose="020B0604030504040204" pitchFamily="34" charset="0"/>
              </a:rPr>
              <a:t> main(String </a:t>
            </a:r>
            <a:r>
              <a:rPr kumimoji="0" lang="en-US" sz="1800" b="0" i="0" u="none" strike="noStrike" cap="none" normalizeH="0" baseline="0" dirty="0" err="1" smtClean="0">
                <a:ln>
                  <a:noFill/>
                </a:ln>
                <a:solidFill>
                  <a:srgbClr val="000000"/>
                </a:solidFill>
                <a:effectLst/>
                <a:latin typeface="Verdana" panose="020B0604030504040204" pitchFamily="34" charset="0"/>
              </a:rPr>
              <a:t>args</a:t>
            </a:r>
            <a:r>
              <a:rPr kumimoji="0" lang="en-US" sz="18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8"/>
              <a:tabLst/>
            </a:pPr>
            <a:r>
              <a:rPr kumimoji="0" lang="en-US" sz="1800" b="0" i="0" u="none" strike="noStrike" cap="none" normalizeH="0" baseline="0" dirty="0" smtClean="0">
                <a:ln>
                  <a:noFill/>
                </a:ln>
                <a:solidFill>
                  <a:srgbClr val="000000"/>
                </a:solidFill>
                <a:effectLst/>
                <a:latin typeface="Verdana" panose="020B0604030504040204" pitchFamily="34" charset="0"/>
              </a:rPr>
              <a:t>   A </a:t>
            </a:r>
            <a:r>
              <a:rPr kumimoji="0" lang="en-US" sz="1800" b="0" i="0" u="none" strike="noStrike" cap="none" normalizeH="0" baseline="0" dirty="0" err="1" smtClean="0">
                <a:ln>
                  <a:noFill/>
                </a:ln>
                <a:solidFill>
                  <a:srgbClr val="000000"/>
                </a:solidFill>
                <a:effectLst/>
                <a:latin typeface="Verdana" panose="020B0604030504040204" pitchFamily="34" charset="0"/>
              </a:rPr>
              <a:t>obj</a:t>
            </a:r>
            <a:r>
              <a:rPr kumimoji="0" lang="en-US" sz="1800" b="0" i="0" u="none" strike="noStrike" cap="none" normalizeH="0" baseline="0" dirty="0" smtClean="0">
                <a:ln>
                  <a:noFill/>
                </a:ln>
                <a:solidFill>
                  <a:srgbClr val="000000"/>
                </a:solidFill>
                <a:effectLst/>
                <a:latin typeface="Verdana" panose="020B0604030504040204" pitchFamily="34" charset="0"/>
              </a:rPr>
              <a:t> = </a:t>
            </a:r>
            <a:r>
              <a:rPr kumimoji="0" lang="en-US" sz="1800" b="1" i="0" u="none" strike="noStrike" cap="none" normalizeH="0" baseline="0" dirty="0" smtClean="0">
                <a:ln>
                  <a:noFill/>
                </a:ln>
                <a:solidFill>
                  <a:srgbClr val="006699"/>
                </a:solidFill>
                <a:effectLst/>
                <a:latin typeface="Verdana" panose="020B0604030504040204" pitchFamily="34" charset="0"/>
              </a:rPr>
              <a:t>new</a:t>
            </a:r>
            <a:r>
              <a:rPr kumimoji="0" lang="en-US" sz="1800" b="0" i="0" u="none" strike="noStrike" cap="none" normalizeH="0" baseline="0" dirty="0" smtClean="0">
                <a:ln>
                  <a:noFill/>
                </a:ln>
                <a:solidFill>
                  <a:srgbClr val="000000"/>
                </a:solidFill>
                <a:effectLst/>
                <a:latin typeface="Verdana" panose="020B0604030504040204" pitchFamily="34" charset="0"/>
              </a:rPr>
              <a:t> A();  </a:t>
            </a:r>
          </a:p>
          <a:p>
            <a:pPr marL="0" marR="0" lvl="0" indent="0" algn="just" defTabSz="914400" rtl="0" eaLnBrk="0" fontAlgn="base" latinLnBrk="0" hangingPunct="0">
              <a:lnSpc>
                <a:spcPct val="100000"/>
              </a:lnSpc>
              <a:spcBef>
                <a:spcPct val="0"/>
              </a:spcBef>
              <a:spcAft>
                <a:spcPct val="0"/>
              </a:spcAft>
              <a:buClrTx/>
              <a:buSzTx/>
              <a:buFontTx/>
              <a:buAutoNum type="arabicPeriod" startAt="9"/>
              <a:tabLst/>
            </a:pPr>
            <a:r>
              <a:rPr kumimoji="0" lang="en-US" sz="1800" b="0" i="0" u="none" strike="noStrike" cap="none" normalizeH="0" baseline="0" dirty="0" smtClean="0">
                <a:ln>
                  <a:noFill/>
                </a:ln>
                <a:solidFill>
                  <a:srgbClr val="000000"/>
                </a:solidFill>
                <a:effectLst/>
                <a:latin typeface="Verdana" panose="020B0604030504040204" pitchFamily="34" charset="0"/>
              </a:rPr>
              <a:t>   obj.msg();  </a:t>
            </a:r>
          </a:p>
          <a:p>
            <a:pPr marL="0" marR="0" lvl="0" indent="0" algn="just" defTabSz="914400" rtl="0" eaLnBrk="0" fontAlgn="base" latinLnBrk="0" hangingPunct="0">
              <a:lnSpc>
                <a:spcPct val="100000"/>
              </a:lnSpc>
              <a:spcBef>
                <a:spcPct val="0"/>
              </a:spcBef>
              <a:spcAft>
                <a:spcPct val="0"/>
              </a:spcAft>
              <a:buClrTx/>
              <a:buSzTx/>
              <a:buFontTx/>
              <a:buAutoNum type="arabicPeriod" startAt="10"/>
              <a:tabLst/>
            </a:pPr>
            <a:r>
              <a:rPr kumimoji="0" lang="en-US" sz="1800" b="0" i="0" u="none" strike="noStrike" cap="none" normalizeH="0" baseline="0" dirty="0" smtClean="0">
                <a:ln>
                  <a:noFill/>
                </a:ln>
                <a:solidFill>
                  <a:srgbClr val="000000"/>
                </a:solidFill>
                <a:effectLst/>
                <a:latin typeface="Verdana" panose="020B0604030504040204" pitchFamily="34" charset="0"/>
              </a:rPr>
              <a:t>  }  </a:t>
            </a:r>
          </a:p>
          <a:p>
            <a:pPr marL="0" marR="0" lvl="0" indent="0" algn="just" defTabSz="914400" rtl="0" eaLnBrk="0" fontAlgn="base" latinLnBrk="0" hangingPunct="0">
              <a:lnSpc>
                <a:spcPct val="100000"/>
              </a:lnSpc>
              <a:spcBef>
                <a:spcPct val="0"/>
              </a:spcBef>
              <a:spcAft>
                <a:spcPct val="0"/>
              </a:spcAft>
              <a:buClrTx/>
              <a:buSzTx/>
              <a:buFontTx/>
              <a:buAutoNum type="arabicPeriod" startAt="11"/>
              <a:tabLst/>
            </a:pPr>
            <a:r>
              <a:rPr kumimoji="0" lang="en-US" sz="18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000000"/>
                </a:solidFill>
                <a:effectLst/>
                <a:latin typeface="Arial Unicode MS" panose="020B0604020202020204" pitchFamily="34" charset="-128"/>
              </a:rPr>
              <a:t>Output:Hello</a:t>
            </a:r>
            <a:endParaRPr kumimoji="0" lang="en-US" sz="1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17951838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957295" y="362290"/>
          <a:ext cx="8947150" cy="914400"/>
        </p:xfrm>
        <a:graphic>
          <a:graphicData uri="http://schemas.openxmlformats.org/drawingml/2006/table">
            <a:tbl>
              <a:tblPr/>
              <a:tblGrid>
                <a:gridCol w="8947150">
                  <a:extLst>
                    <a:ext uri="{9D8B030D-6E8A-4147-A177-3AD203B41FA5}">
                      <a16:colId xmlns:a16="http://schemas.microsoft.com/office/drawing/2014/main" val="20000"/>
                    </a:ext>
                  </a:extLst>
                </a:gridCol>
              </a:tblGrid>
              <a:tr h="0">
                <a:tc>
                  <a:txBody>
                    <a:bodyPr/>
                    <a:lstStyle/>
                    <a:p>
                      <a:pPr algn="just"/>
                      <a:r>
                        <a:rPr lang="en-US" b="0" i="0" dirty="0">
                          <a:solidFill>
                            <a:srgbClr val="000000"/>
                          </a:solidFill>
                          <a:effectLst/>
                          <a:latin typeface="verdana" panose="020B0604030504040204" pitchFamily="34" charset="0"/>
                        </a:rPr>
                        <a:t>In this example, we have created two packages pack and </a:t>
                      </a:r>
                      <a:r>
                        <a:rPr lang="en-US" b="0" i="0" dirty="0" err="1">
                          <a:solidFill>
                            <a:srgbClr val="000000"/>
                          </a:solidFill>
                          <a:effectLst/>
                          <a:latin typeface="verdana" panose="020B0604030504040204" pitchFamily="34" charset="0"/>
                        </a:rPr>
                        <a:t>mypack</a:t>
                      </a:r>
                      <a:r>
                        <a:rPr lang="en-US" b="0" i="0" dirty="0">
                          <a:solidFill>
                            <a:srgbClr val="000000"/>
                          </a:solidFill>
                          <a:effectLst/>
                          <a:latin typeface="verdana" panose="020B0604030504040204" pitchFamily="34" charset="0"/>
                        </a:rPr>
                        <a:t>. We are accessing the A class from outside its package, since A class is not public, so it cannot be accessed from outside the package.</a:t>
                      </a:r>
                    </a:p>
                  </a:txBody>
                  <a:tcPr anchor="ctr">
                    <a:lnL>
                      <a:noFill/>
                    </a:lnL>
                    <a:lnR>
                      <a:noFill/>
                    </a:lnR>
                    <a:lnT>
                      <a:noFill/>
                    </a:lnT>
                    <a:lnB>
                      <a:noFill/>
                    </a:lnB>
                    <a:solidFill>
                      <a:srgbClr val="FFFFFF"/>
                    </a:solidFill>
                  </a:tcPr>
                </a:tc>
                <a:extLst>
                  <a:ext uri="{0D108BD9-81ED-4DB2-BD59-A6C34878D82A}">
                    <a16:rowId xmlns:a16="http://schemas.microsoft.com/office/drawing/2014/main" val="10000"/>
                  </a:ext>
                </a:extLst>
              </a:tr>
            </a:tbl>
          </a:graphicData>
        </a:graphic>
      </p:graphicFrame>
      <p:sp>
        <p:nvSpPr>
          <p:cNvPr id="5" name="Rectangle 2"/>
          <p:cNvSpPr>
            <a:spLocks noChangeArrowheads="1"/>
          </p:cNvSpPr>
          <p:nvPr/>
        </p:nvSpPr>
        <p:spPr bwMode="auto">
          <a:xfrm>
            <a:off x="1017037" y="1427910"/>
            <a:ext cx="9414588" cy="52322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610B4B"/>
                </a:solidFill>
                <a:effectLst/>
                <a:latin typeface="Tahoma" panose="020B0604030504040204" pitchFamily="34" charset="0"/>
                <a:cs typeface="Tahoma" panose="020B0604030504040204" pitchFamily="34" charset="0"/>
              </a:rPr>
              <a:t>Example of default access modifier</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sz="2000" b="0" i="0" u="none" strike="noStrike" cap="none" normalizeH="0" baseline="0" dirty="0" smtClean="0">
                <a:ln>
                  <a:noFill/>
                </a:ln>
                <a:solidFill>
                  <a:srgbClr val="008200"/>
                </a:solidFill>
                <a:effectLst/>
                <a:latin typeface="Verdana" panose="020B0604030504040204" pitchFamily="34" charset="0"/>
              </a:rPr>
              <a:t>//save by A.java</a:t>
            </a:r>
            <a:r>
              <a:rPr kumimoji="0" lang="en-US" sz="20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sz="2000" b="1" i="0" u="none" strike="noStrike" cap="none" normalizeH="0" baseline="0" dirty="0" smtClean="0">
                <a:ln>
                  <a:noFill/>
                </a:ln>
                <a:solidFill>
                  <a:srgbClr val="006699"/>
                </a:solidFill>
                <a:effectLst/>
                <a:latin typeface="Verdana" panose="020B0604030504040204" pitchFamily="34" charset="0"/>
              </a:rPr>
              <a:t>package</a:t>
            </a:r>
            <a:r>
              <a:rPr kumimoji="0" lang="en-US" sz="2000" b="0" i="0" u="none" strike="noStrike" cap="none" normalizeH="0" baseline="0" dirty="0" smtClean="0">
                <a:ln>
                  <a:noFill/>
                </a:ln>
                <a:solidFill>
                  <a:srgbClr val="000000"/>
                </a:solidFill>
                <a:effectLst/>
                <a:latin typeface="Verdana" panose="020B0604030504040204" pitchFamily="34" charset="0"/>
              </a:rPr>
              <a:t> pack;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sz="2000" b="1" i="0" u="none" strike="noStrike" cap="none" normalizeH="0" baseline="0" dirty="0" smtClean="0">
                <a:ln>
                  <a:noFill/>
                </a:ln>
                <a:solidFill>
                  <a:srgbClr val="006699"/>
                </a:solidFill>
                <a:effectLst/>
                <a:latin typeface="Verdana" panose="020B0604030504040204" pitchFamily="34" charset="0"/>
              </a:rPr>
              <a:t>class</a:t>
            </a:r>
            <a:r>
              <a:rPr kumimoji="0" lang="en-US" sz="2000" b="0" i="0" u="none" strike="noStrike" cap="none" normalizeH="0" baseline="0" dirty="0" smtClean="0">
                <a:ln>
                  <a:noFill/>
                </a:ln>
                <a:solidFill>
                  <a:srgbClr val="000000"/>
                </a:solidFill>
                <a:effectLst/>
                <a:latin typeface="Verdana" panose="020B0604030504040204" pitchFamily="34" charset="0"/>
              </a:rPr>
              <a:t> A{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sz="2000" b="0" i="0" u="none" strike="noStrike" cap="none" normalizeH="0" baseline="0" dirty="0" smtClean="0">
                <a:ln>
                  <a:noFill/>
                </a:ln>
                <a:solidFill>
                  <a:srgbClr val="000000"/>
                </a:solidFill>
                <a:effectLst/>
                <a:latin typeface="Verdana" panose="020B0604030504040204" pitchFamily="34" charset="0"/>
              </a:rPr>
              <a:t>  </a:t>
            </a:r>
            <a:r>
              <a:rPr kumimoji="0" lang="en-US" sz="2000" b="1" i="0" u="none" strike="noStrike" cap="none" normalizeH="0" baseline="0" dirty="0" smtClean="0">
                <a:ln>
                  <a:noFill/>
                </a:ln>
                <a:solidFill>
                  <a:srgbClr val="006699"/>
                </a:solidFill>
                <a:effectLst/>
                <a:latin typeface="Verdana" panose="020B0604030504040204" pitchFamily="34" charset="0"/>
              </a:rPr>
              <a:t>void</a:t>
            </a:r>
            <a:r>
              <a:rPr kumimoji="0" lang="en-US" sz="2000" b="0" i="0" u="none" strike="noStrike" cap="none" normalizeH="0" baseline="0" dirty="0" smtClean="0">
                <a:ln>
                  <a:noFill/>
                </a:ln>
                <a:solidFill>
                  <a:srgbClr val="000000"/>
                </a:solidFill>
                <a:effectLst/>
                <a:latin typeface="Verdana" panose="020B0604030504040204" pitchFamily="34" charset="0"/>
              </a:rPr>
              <a:t> </a:t>
            </a:r>
            <a:r>
              <a:rPr kumimoji="0" lang="en-US" sz="2000" b="0" i="0" u="none" strike="noStrike" cap="none" normalizeH="0" baseline="0" dirty="0" err="1" smtClean="0">
                <a:ln>
                  <a:noFill/>
                </a:ln>
                <a:solidFill>
                  <a:srgbClr val="000000"/>
                </a:solidFill>
                <a:effectLst/>
                <a:latin typeface="Verdana" panose="020B0604030504040204" pitchFamily="34" charset="0"/>
              </a:rPr>
              <a:t>msg</a:t>
            </a:r>
            <a:r>
              <a:rPr kumimoji="0" lang="en-US" sz="2000" b="0" i="0" u="none" strike="noStrike" cap="none" normalizeH="0" baseline="0" dirty="0" smtClean="0">
                <a:ln>
                  <a:noFill/>
                </a:ln>
                <a:solidFill>
                  <a:srgbClr val="000000"/>
                </a:solidFill>
                <a:effectLst/>
                <a:latin typeface="Verdana" panose="020B0604030504040204" pitchFamily="34" charset="0"/>
              </a:rPr>
              <a:t>(){</a:t>
            </a:r>
            <a:r>
              <a:rPr kumimoji="0" lang="en-US" sz="2000" b="0" i="0" u="none" strike="noStrike" cap="none" normalizeH="0" baseline="0" dirty="0" err="1" smtClean="0">
                <a:ln>
                  <a:noFill/>
                </a:ln>
                <a:solidFill>
                  <a:srgbClr val="000000"/>
                </a:solidFill>
                <a:effectLst/>
                <a:latin typeface="Verdana" panose="020B0604030504040204" pitchFamily="34" charset="0"/>
              </a:rPr>
              <a:t>System.out.println</a:t>
            </a:r>
            <a:r>
              <a:rPr kumimoji="0" lang="en-US" sz="2000" b="0" i="0" u="none" strike="noStrike" cap="none" normalizeH="0" baseline="0" dirty="0" smtClean="0">
                <a:ln>
                  <a:noFill/>
                </a:ln>
                <a:solidFill>
                  <a:srgbClr val="000000"/>
                </a:solidFill>
                <a:effectLst/>
                <a:latin typeface="Verdana" panose="020B0604030504040204" pitchFamily="34" charset="0"/>
              </a:rPr>
              <a:t>(</a:t>
            </a:r>
            <a:r>
              <a:rPr kumimoji="0" lang="en-US" sz="2000" b="0" i="0" u="none" strike="noStrike" cap="none" normalizeH="0" baseline="0" dirty="0" smtClean="0">
                <a:ln>
                  <a:noFill/>
                </a:ln>
                <a:solidFill>
                  <a:srgbClr val="0000FF"/>
                </a:solidFill>
                <a:effectLst/>
                <a:latin typeface="Verdana" panose="020B0604030504040204" pitchFamily="34" charset="0"/>
              </a:rPr>
              <a:t>"Hello"</a:t>
            </a:r>
            <a:r>
              <a:rPr kumimoji="0" lang="en-US" sz="20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sz="20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sz="2000" b="0" i="0" u="none" strike="noStrike" cap="none" normalizeH="0" baseline="0" dirty="0" smtClean="0">
                <a:ln>
                  <a:noFill/>
                </a:ln>
                <a:solidFill>
                  <a:srgbClr val="008200"/>
                </a:solidFill>
                <a:effectLst/>
                <a:latin typeface="Verdana" panose="020B0604030504040204" pitchFamily="34" charset="0"/>
              </a:rPr>
              <a:t>//save by B.java</a:t>
            </a:r>
            <a:r>
              <a:rPr kumimoji="0" lang="en-US" sz="20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sz="2000" b="1" i="0" u="none" strike="noStrike" cap="none" normalizeH="0" baseline="0" dirty="0" smtClean="0">
                <a:ln>
                  <a:noFill/>
                </a:ln>
                <a:solidFill>
                  <a:srgbClr val="006699"/>
                </a:solidFill>
                <a:effectLst/>
                <a:latin typeface="Verdana" panose="020B0604030504040204" pitchFamily="34" charset="0"/>
              </a:rPr>
              <a:t>package</a:t>
            </a:r>
            <a:r>
              <a:rPr kumimoji="0" lang="en-US" sz="2000" b="0" i="0" u="none" strike="noStrike" cap="none" normalizeH="0" baseline="0" dirty="0" smtClean="0">
                <a:ln>
                  <a:noFill/>
                </a:ln>
                <a:solidFill>
                  <a:srgbClr val="000000"/>
                </a:solidFill>
                <a:effectLst/>
                <a:latin typeface="Verdana" panose="020B0604030504040204" pitchFamily="34" charset="0"/>
              </a:rPr>
              <a:t> </a:t>
            </a:r>
            <a:r>
              <a:rPr kumimoji="0" lang="en-US" sz="2000" b="0" i="0" u="none" strike="noStrike" cap="none" normalizeH="0" baseline="0" dirty="0" err="1" smtClean="0">
                <a:ln>
                  <a:noFill/>
                </a:ln>
                <a:solidFill>
                  <a:srgbClr val="000000"/>
                </a:solidFill>
                <a:effectLst/>
                <a:latin typeface="Verdana" panose="020B0604030504040204" pitchFamily="34" charset="0"/>
              </a:rPr>
              <a:t>mypack</a:t>
            </a:r>
            <a:r>
              <a:rPr kumimoji="0" lang="en-US" sz="20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sz="2000" b="1" i="0" u="none" strike="noStrike" cap="none" normalizeH="0" baseline="0" dirty="0" smtClean="0">
                <a:ln>
                  <a:noFill/>
                </a:ln>
                <a:solidFill>
                  <a:srgbClr val="006699"/>
                </a:solidFill>
                <a:effectLst/>
                <a:latin typeface="Verdana" panose="020B0604030504040204" pitchFamily="34" charset="0"/>
              </a:rPr>
              <a:t>import</a:t>
            </a:r>
            <a:r>
              <a:rPr kumimoji="0" lang="en-US" sz="2000" b="0" i="0" u="none" strike="noStrike" cap="none" normalizeH="0" baseline="0" dirty="0" smtClean="0">
                <a:ln>
                  <a:noFill/>
                </a:ln>
                <a:solidFill>
                  <a:srgbClr val="000000"/>
                </a:solidFill>
                <a:effectLst/>
                <a:latin typeface="Verdana" panose="020B0604030504040204" pitchFamily="34" charset="0"/>
              </a:rPr>
              <a:t> pack.*;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sz="2000" b="1" i="0" u="none" strike="noStrike" cap="none" normalizeH="0" baseline="0" dirty="0" smtClean="0">
                <a:ln>
                  <a:noFill/>
                </a:ln>
                <a:solidFill>
                  <a:srgbClr val="006699"/>
                </a:solidFill>
                <a:effectLst/>
                <a:latin typeface="Verdana" panose="020B0604030504040204" pitchFamily="34" charset="0"/>
              </a:rPr>
              <a:t>class</a:t>
            </a:r>
            <a:r>
              <a:rPr kumimoji="0" lang="en-US" sz="2000" b="0" i="0" u="none" strike="noStrike" cap="none" normalizeH="0" baseline="0" dirty="0" smtClean="0">
                <a:ln>
                  <a:noFill/>
                </a:ln>
                <a:solidFill>
                  <a:srgbClr val="000000"/>
                </a:solidFill>
                <a:effectLst/>
                <a:latin typeface="Verdana" panose="020B0604030504040204" pitchFamily="34" charset="0"/>
              </a:rPr>
              <a:t> B{  </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sz="2000" b="0" i="0" u="none" strike="noStrike" cap="none" normalizeH="0" baseline="0" dirty="0" smtClean="0">
                <a:ln>
                  <a:noFill/>
                </a:ln>
                <a:solidFill>
                  <a:srgbClr val="000000"/>
                </a:solidFill>
                <a:effectLst/>
                <a:latin typeface="Verdana" panose="020B0604030504040204" pitchFamily="34" charset="0"/>
              </a:rPr>
              <a:t>  </a:t>
            </a:r>
            <a:r>
              <a:rPr kumimoji="0" lang="en-US" sz="2000" b="1" i="0" u="none" strike="noStrike" cap="none" normalizeH="0" baseline="0" dirty="0" smtClean="0">
                <a:ln>
                  <a:noFill/>
                </a:ln>
                <a:solidFill>
                  <a:srgbClr val="006699"/>
                </a:solidFill>
                <a:effectLst/>
                <a:latin typeface="Verdana" panose="020B0604030504040204" pitchFamily="34" charset="0"/>
              </a:rPr>
              <a:t>public</a:t>
            </a:r>
            <a:r>
              <a:rPr kumimoji="0" lang="en-US" sz="2000" b="0" i="0" u="none" strike="noStrike" cap="none" normalizeH="0" baseline="0" dirty="0" smtClean="0">
                <a:ln>
                  <a:noFill/>
                </a:ln>
                <a:solidFill>
                  <a:srgbClr val="000000"/>
                </a:solidFill>
                <a:effectLst/>
                <a:latin typeface="Verdana" panose="020B0604030504040204" pitchFamily="34" charset="0"/>
              </a:rPr>
              <a:t> </a:t>
            </a:r>
            <a:r>
              <a:rPr kumimoji="0" lang="en-US" sz="2000" b="1" i="0" u="none" strike="noStrike" cap="none" normalizeH="0" baseline="0" dirty="0" smtClean="0">
                <a:ln>
                  <a:noFill/>
                </a:ln>
                <a:solidFill>
                  <a:srgbClr val="006699"/>
                </a:solidFill>
                <a:effectLst/>
                <a:latin typeface="Verdana" panose="020B0604030504040204" pitchFamily="34" charset="0"/>
              </a:rPr>
              <a:t>static</a:t>
            </a:r>
            <a:r>
              <a:rPr kumimoji="0" lang="en-US" sz="2000" b="0" i="0" u="none" strike="noStrike" cap="none" normalizeH="0" baseline="0" dirty="0" smtClean="0">
                <a:ln>
                  <a:noFill/>
                </a:ln>
                <a:solidFill>
                  <a:srgbClr val="000000"/>
                </a:solidFill>
                <a:effectLst/>
                <a:latin typeface="Verdana" panose="020B0604030504040204" pitchFamily="34" charset="0"/>
              </a:rPr>
              <a:t> </a:t>
            </a:r>
            <a:r>
              <a:rPr kumimoji="0" lang="en-US" sz="2000" b="1" i="0" u="none" strike="noStrike" cap="none" normalizeH="0" baseline="0" dirty="0" smtClean="0">
                <a:ln>
                  <a:noFill/>
                </a:ln>
                <a:solidFill>
                  <a:srgbClr val="006699"/>
                </a:solidFill>
                <a:effectLst/>
                <a:latin typeface="Verdana" panose="020B0604030504040204" pitchFamily="34" charset="0"/>
              </a:rPr>
              <a:t>void</a:t>
            </a:r>
            <a:r>
              <a:rPr kumimoji="0" lang="en-US" sz="2000" b="0" i="0" u="none" strike="noStrike" cap="none" normalizeH="0" baseline="0" dirty="0" smtClean="0">
                <a:ln>
                  <a:noFill/>
                </a:ln>
                <a:solidFill>
                  <a:srgbClr val="000000"/>
                </a:solidFill>
                <a:effectLst/>
                <a:latin typeface="Verdana" panose="020B0604030504040204" pitchFamily="34" charset="0"/>
              </a:rPr>
              <a:t> main(String </a:t>
            </a:r>
            <a:r>
              <a:rPr kumimoji="0" lang="en-US" sz="2000" b="0" i="0" u="none" strike="noStrike" cap="none" normalizeH="0" baseline="0" dirty="0" err="1" smtClean="0">
                <a:ln>
                  <a:noFill/>
                </a:ln>
                <a:solidFill>
                  <a:srgbClr val="000000"/>
                </a:solidFill>
                <a:effectLst/>
                <a:latin typeface="Verdana" panose="020B0604030504040204" pitchFamily="34" charset="0"/>
              </a:rPr>
              <a:t>args</a:t>
            </a:r>
            <a:r>
              <a:rPr kumimoji="0" lang="en-US" sz="20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sz="2000" b="0" i="0" u="none" strike="noStrike" cap="none" normalizeH="0" baseline="0" dirty="0" smtClean="0">
                <a:ln>
                  <a:noFill/>
                </a:ln>
                <a:solidFill>
                  <a:srgbClr val="000000"/>
                </a:solidFill>
                <a:effectLst/>
                <a:latin typeface="Verdana" panose="020B0604030504040204" pitchFamily="34" charset="0"/>
              </a:rPr>
              <a:t>   A </a:t>
            </a:r>
            <a:r>
              <a:rPr kumimoji="0" lang="en-US" sz="2000" b="0" i="0" u="none" strike="noStrike" cap="none" normalizeH="0" baseline="0" dirty="0" err="1" smtClean="0">
                <a:ln>
                  <a:noFill/>
                </a:ln>
                <a:solidFill>
                  <a:srgbClr val="000000"/>
                </a:solidFill>
                <a:effectLst/>
                <a:latin typeface="Verdana" panose="020B0604030504040204" pitchFamily="34" charset="0"/>
              </a:rPr>
              <a:t>obj</a:t>
            </a:r>
            <a:r>
              <a:rPr kumimoji="0" lang="en-US" sz="2000" b="0" i="0" u="none" strike="noStrike" cap="none" normalizeH="0" baseline="0" dirty="0" smtClean="0">
                <a:ln>
                  <a:noFill/>
                </a:ln>
                <a:solidFill>
                  <a:srgbClr val="000000"/>
                </a:solidFill>
                <a:effectLst/>
                <a:latin typeface="Verdana" panose="020B0604030504040204" pitchFamily="34" charset="0"/>
              </a:rPr>
              <a:t> = </a:t>
            </a:r>
            <a:r>
              <a:rPr kumimoji="0" lang="en-US" sz="2000" b="1" i="0" u="none" strike="noStrike" cap="none" normalizeH="0" baseline="0" dirty="0" smtClean="0">
                <a:ln>
                  <a:noFill/>
                </a:ln>
                <a:solidFill>
                  <a:srgbClr val="006699"/>
                </a:solidFill>
                <a:effectLst/>
                <a:latin typeface="Verdana" panose="020B0604030504040204" pitchFamily="34" charset="0"/>
              </a:rPr>
              <a:t>new</a:t>
            </a:r>
            <a:r>
              <a:rPr kumimoji="0" lang="en-US" sz="2000" b="0" i="0" u="none" strike="noStrike" cap="none" normalizeH="0" baseline="0" dirty="0" smtClean="0">
                <a:ln>
                  <a:noFill/>
                </a:ln>
                <a:solidFill>
                  <a:srgbClr val="000000"/>
                </a:solidFill>
                <a:effectLst/>
                <a:latin typeface="Verdana" panose="020B0604030504040204" pitchFamily="34" charset="0"/>
              </a:rPr>
              <a:t> A();</a:t>
            </a:r>
            <a:r>
              <a:rPr kumimoji="0" lang="en-US" sz="2000" b="0" i="0" u="none" strike="noStrike" cap="none" normalizeH="0" baseline="0" dirty="0" smtClean="0">
                <a:ln>
                  <a:noFill/>
                </a:ln>
                <a:solidFill>
                  <a:srgbClr val="008200"/>
                </a:solidFill>
                <a:effectLst/>
                <a:latin typeface="Verdana" panose="020B0604030504040204" pitchFamily="34" charset="0"/>
              </a:rPr>
              <a:t>//Compile Time Error</a:t>
            </a:r>
            <a:r>
              <a:rPr kumimoji="0" lang="en-US" sz="20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7"/>
              <a:tabLst/>
            </a:pPr>
            <a:r>
              <a:rPr kumimoji="0" lang="en-US" sz="2000" b="0" i="0" u="none" strike="noStrike" cap="none" normalizeH="0" baseline="0" dirty="0" smtClean="0">
                <a:ln>
                  <a:noFill/>
                </a:ln>
                <a:solidFill>
                  <a:srgbClr val="000000"/>
                </a:solidFill>
                <a:effectLst/>
                <a:latin typeface="Verdana" panose="020B0604030504040204" pitchFamily="34" charset="0"/>
              </a:rPr>
              <a:t>   obj.msg();</a:t>
            </a:r>
            <a:r>
              <a:rPr kumimoji="0" lang="en-US" sz="2000" b="0" i="0" u="none" strike="noStrike" cap="none" normalizeH="0" baseline="0" dirty="0" smtClean="0">
                <a:ln>
                  <a:noFill/>
                </a:ln>
                <a:solidFill>
                  <a:srgbClr val="008200"/>
                </a:solidFill>
                <a:effectLst/>
                <a:latin typeface="Verdana" panose="020B0604030504040204" pitchFamily="34" charset="0"/>
              </a:rPr>
              <a:t>//Compile Time Error</a:t>
            </a:r>
            <a:r>
              <a:rPr kumimoji="0" lang="en-US" sz="20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8"/>
              <a:tabLst/>
            </a:pPr>
            <a:r>
              <a:rPr kumimoji="0" lang="en-US" sz="2000" b="0" i="0" u="none" strike="noStrike" cap="none" normalizeH="0" baseline="0" dirty="0" smtClean="0">
                <a:ln>
                  <a:noFill/>
                </a:ln>
                <a:solidFill>
                  <a:srgbClr val="000000"/>
                </a:solidFill>
                <a:effectLst/>
                <a:latin typeface="Verdana" panose="020B0604030504040204" pitchFamily="34" charset="0"/>
              </a:rPr>
              <a:t>  }  </a:t>
            </a:r>
          </a:p>
          <a:p>
            <a:pPr marL="0" marR="0" lvl="0" indent="0" algn="just" defTabSz="914400" rtl="0" eaLnBrk="0" fontAlgn="base" latinLnBrk="0" hangingPunct="0">
              <a:lnSpc>
                <a:spcPct val="100000"/>
              </a:lnSpc>
              <a:spcBef>
                <a:spcPct val="0"/>
              </a:spcBef>
              <a:spcAft>
                <a:spcPct val="0"/>
              </a:spcAft>
              <a:buClrTx/>
              <a:buSzTx/>
              <a:buFontTx/>
              <a:buAutoNum type="arabicPeriod" startAt="9"/>
              <a:tabLst/>
            </a:pPr>
            <a:r>
              <a:rPr kumimoji="0" lang="en-US" sz="20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erdana" panose="020B0604030504040204" pitchFamily="34" charset="0"/>
              </a:rPr>
              <a:t>In the above example, the scope of class A and its method </a:t>
            </a:r>
            <a:r>
              <a:rPr kumimoji="0" lang="en-US" sz="2000" b="0" i="0" u="none" strike="noStrike" cap="none" normalizeH="0" baseline="0" dirty="0" err="1" smtClean="0">
                <a:ln>
                  <a:noFill/>
                </a:ln>
                <a:solidFill>
                  <a:srgbClr val="000000"/>
                </a:solidFill>
                <a:effectLst/>
                <a:latin typeface="Verdana" panose="020B0604030504040204" pitchFamily="34" charset="0"/>
              </a:rPr>
              <a:t>msg</a:t>
            </a:r>
            <a:r>
              <a:rPr kumimoji="0" lang="en-US" sz="2000" b="0" i="0" u="none" strike="noStrike" cap="none" normalizeH="0" baseline="0" dirty="0" smtClean="0">
                <a:ln>
                  <a:noFill/>
                </a:ln>
                <a:solidFill>
                  <a:srgbClr val="000000"/>
                </a:solidFill>
                <a:effectLst/>
                <a:latin typeface="Verdana" panose="020B0604030504040204" pitchFamily="34" charset="0"/>
              </a:rPr>
              <a:t>() is default so it cannot be accessed from outside the package.</a:t>
            </a:r>
            <a:endParaRPr kumimoji="0" lang="en-US"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79277193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5935" y="280119"/>
            <a:ext cx="8727232" cy="646331"/>
          </a:xfrm>
          <a:prstGeom prst="rect">
            <a:avLst/>
          </a:prstGeom>
        </p:spPr>
        <p:txBody>
          <a:bodyPr wrap="square">
            <a:spAutoFit/>
          </a:bodyPr>
          <a:lstStyle/>
          <a:p>
            <a:r>
              <a:rPr lang="en-US" b="0" i="0" dirty="0" smtClean="0">
                <a:solidFill>
                  <a:srgbClr val="000000"/>
                </a:solidFill>
                <a:effectLst/>
                <a:latin typeface="verdana" panose="020B0604030504040204" pitchFamily="34" charset="0"/>
              </a:rPr>
              <a:t>he </a:t>
            </a:r>
            <a:r>
              <a:rPr lang="en-US" b="1" i="0" dirty="0" smtClean="0">
                <a:solidFill>
                  <a:srgbClr val="000000"/>
                </a:solidFill>
                <a:effectLst/>
                <a:latin typeface="verdana" panose="020B0604030504040204" pitchFamily="34" charset="0"/>
              </a:rPr>
              <a:t>protected access modifier</a:t>
            </a:r>
            <a:r>
              <a:rPr lang="en-US" b="0" i="0" dirty="0" smtClean="0">
                <a:solidFill>
                  <a:srgbClr val="000000"/>
                </a:solidFill>
                <a:effectLst/>
                <a:latin typeface="verdana" panose="020B0604030504040204" pitchFamily="34" charset="0"/>
              </a:rPr>
              <a:t> is accessible within package and outside the package but through inheritance only(subclass).</a:t>
            </a:r>
            <a:endParaRPr lang="en-US" dirty="0"/>
          </a:p>
        </p:txBody>
      </p:sp>
      <p:sp>
        <p:nvSpPr>
          <p:cNvPr id="3" name="Rectangle 2"/>
          <p:cNvSpPr>
            <a:spLocks noChangeArrowheads="1"/>
          </p:cNvSpPr>
          <p:nvPr/>
        </p:nvSpPr>
        <p:spPr bwMode="auto">
          <a:xfrm rot="10800000" flipV="1">
            <a:off x="1082350" y="1517361"/>
            <a:ext cx="9581502" cy="52322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000000"/>
              </a:solidFill>
              <a:effectLst/>
              <a:latin typeface="Verdan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sz="2000" b="0" i="0" u="none" strike="noStrike" cap="none" normalizeH="0" baseline="0" dirty="0" smtClean="0">
                <a:ln>
                  <a:noFill/>
                </a:ln>
                <a:solidFill>
                  <a:srgbClr val="008200"/>
                </a:solidFill>
                <a:effectLst/>
                <a:latin typeface="Verdana" panose="020B0604030504040204" pitchFamily="34" charset="0"/>
              </a:rPr>
              <a:t>//save by A.java</a:t>
            </a:r>
            <a:r>
              <a:rPr kumimoji="0" lang="en-US" sz="20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sz="2000" b="1" i="0" u="none" strike="noStrike" cap="none" normalizeH="0" baseline="0" dirty="0" smtClean="0">
                <a:ln>
                  <a:noFill/>
                </a:ln>
                <a:solidFill>
                  <a:srgbClr val="006699"/>
                </a:solidFill>
                <a:effectLst/>
                <a:latin typeface="Verdana" panose="020B0604030504040204" pitchFamily="34" charset="0"/>
              </a:rPr>
              <a:t>package</a:t>
            </a:r>
            <a:r>
              <a:rPr kumimoji="0" lang="en-US" sz="2000" b="0" i="0" u="none" strike="noStrike" cap="none" normalizeH="0" baseline="0" dirty="0" smtClean="0">
                <a:ln>
                  <a:noFill/>
                </a:ln>
                <a:solidFill>
                  <a:srgbClr val="000000"/>
                </a:solidFill>
                <a:effectLst/>
                <a:latin typeface="Verdana" panose="020B0604030504040204" pitchFamily="34" charset="0"/>
              </a:rPr>
              <a:t> pack;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sz="2000" b="1" i="0" u="none" strike="noStrike" cap="none" normalizeH="0" baseline="0" dirty="0" smtClean="0">
                <a:ln>
                  <a:noFill/>
                </a:ln>
                <a:solidFill>
                  <a:srgbClr val="006699"/>
                </a:solidFill>
                <a:effectLst/>
                <a:latin typeface="Verdana" panose="020B0604030504040204" pitchFamily="34" charset="0"/>
              </a:rPr>
              <a:t>public</a:t>
            </a:r>
            <a:r>
              <a:rPr kumimoji="0" lang="en-US" sz="2000" b="0" i="0" u="none" strike="noStrike" cap="none" normalizeH="0" baseline="0" dirty="0" smtClean="0">
                <a:ln>
                  <a:noFill/>
                </a:ln>
                <a:solidFill>
                  <a:srgbClr val="000000"/>
                </a:solidFill>
                <a:effectLst/>
                <a:latin typeface="Verdana" panose="020B0604030504040204" pitchFamily="34" charset="0"/>
              </a:rPr>
              <a:t> </a:t>
            </a:r>
            <a:r>
              <a:rPr kumimoji="0" lang="en-US" sz="2000" b="1" i="0" u="none" strike="noStrike" cap="none" normalizeH="0" baseline="0" dirty="0" smtClean="0">
                <a:ln>
                  <a:noFill/>
                </a:ln>
                <a:solidFill>
                  <a:srgbClr val="006699"/>
                </a:solidFill>
                <a:effectLst/>
                <a:latin typeface="Verdana" panose="020B0604030504040204" pitchFamily="34" charset="0"/>
              </a:rPr>
              <a:t>class</a:t>
            </a:r>
            <a:r>
              <a:rPr kumimoji="0" lang="en-US" sz="2000" b="0" i="0" u="none" strike="noStrike" cap="none" normalizeH="0" baseline="0" dirty="0" smtClean="0">
                <a:ln>
                  <a:noFill/>
                </a:ln>
                <a:solidFill>
                  <a:srgbClr val="000000"/>
                </a:solidFill>
                <a:effectLst/>
                <a:latin typeface="Verdana" panose="020B0604030504040204" pitchFamily="34" charset="0"/>
              </a:rPr>
              <a:t> A{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sz="2000" b="1" i="0" u="none" strike="noStrike" cap="none" normalizeH="0" baseline="0" dirty="0" smtClean="0">
                <a:ln>
                  <a:noFill/>
                </a:ln>
                <a:solidFill>
                  <a:srgbClr val="006699"/>
                </a:solidFill>
                <a:effectLst/>
                <a:latin typeface="Verdana" panose="020B0604030504040204" pitchFamily="34" charset="0"/>
              </a:rPr>
              <a:t>protected</a:t>
            </a:r>
            <a:r>
              <a:rPr kumimoji="0" lang="en-US" sz="2000" b="0" i="0" u="none" strike="noStrike" cap="none" normalizeH="0" baseline="0" dirty="0" smtClean="0">
                <a:ln>
                  <a:noFill/>
                </a:ln>
                <a:solidFill>
                  <a:srgbClr val="000000"/>
                </a:solidFill>
                <a:effectLst/>
                <a:latin typeface="Verdana" panose="020B0604030504040204" pitchFamily="34" charset="0"/>
              </a:rPr>
              <a:t> </a:t>
            </a:r>
            <a:r>
              <a:rPr kumimoji="0" lang="en-US" sz="2000" b="1" i="0" u="none" strike="noStrike" cap="none" normalizeH="0" baseline="0" dirty="0" smtClean="0">
                <a:ln>
                  <a:noFill/>
                </a:ln>
                <a:solidFill>
                  <a:srgbClr val="006699"/>
                </a:solidFill>
                <a:effectLst/>
                <a:latin typeface="Verdana" panose="020B0604030504040204" pitchFamily="34" charset="0"/>
              </a:rPr>
              <a:t>void</a:t>
            </a:r>
            <a:r>
              <a:rPr kumimoji="0" lang="en-US" sz="2000" b="0" i="0" u="none" strike="noStrike" cap="none" normalizeH="0" baseline="0" dirty="0" smtClean="0">
                <a:ln>
                  <a:noFill/>
                </a:ln>
                <a:solidFill>
                  <a:srgbClr val="000000"/>
                </a:solidFill>
                <a:effectLst/>
                <a:latin typeface="Verdana" panose="020B0604030504040204" pitchFamily="34" charset="0"/>
              </a:rPr>
              <a:t> </a:t>
            </a:r>
            <a:r>
              <a:rPr kumimoji="0" lang="en-US" sz="2000" b="0" i="0" u="none" strike="noStrike" cap="none" normalizeH="0" baseline="0" dirty="0" err="1" smtClean="0">
                <a:ln>
                  <a:noFill/>
                </a:ln>
                <a:solidFill>
                  <a:srgbClr val="000000"/>
                </a:solidFill>
                <a:effectLst/>
                <a:latin typeface="Verdana" panose="020B0604030504040204" pitchFamily="34" charset="0"/>
              </a:rPr>
              <a:t>msg</a:t>
            </a:r>
            <a:r>
              <a:rPr kumimoji="0" lang="en-US" sz="2000" b="0" i="0" u="none" strike="noStrike" cap="none" normalizeH="0" baseline="0" dirty="0" smtClean="0">
                <a:ln>
                  <a:noFill/>
                </a:ln>
                <a:solidFill>
                  <a:srgbClr val="000000"/>
                </a:solidFill>
                <a:effectLst/>
                <a:latin typeface="Verdana" panose="020B0604030504040204" pitchFamily="34" charset="0"/>
              </a:rPr>
              <a:t>(){</a:t>
            </a:r>
            <a:r>
              <a:rPr kumimoji="0" lang="en-US" sz="2000" b="0" i="0" u="none" strike="noStrike" cap="none" normalizeH="0" baseline="0" dirty="0" err="1" smtClean="0">
                <a:ln>
                  <a:noFill/>
                </a:ln>
                <a:solidFill>
                  <a:srgbClr val="000000"/>
                </a:solidFill>
                <a:effectLst/>
                <a:latin typeface="Verdana" panose="020B0604030504040204" pitchFamily="34" charset="0"/>
              </a:rPr>
              <a:t>System.out.println</a:t>
            </a:r>
            <a:r>
              <a:rPr kumimoji="0" lang="en-US" sz="2000" b="0" i="0" u="none" strike="noStrike" cap="none" normalizeH="0" baseline="0" dirty="0" smtClean="0">
                <a:ln>
                  <a:noFill/>
                </a:ln>
                <a:solidFill>
                  <a:srgbClr val="000000"/>
                </a:solidFill>
                <a:effectLst/>
                <a:latin typeface="Verdana" panose="020B0604030504040204" pitchFamily="34" charset="0"/>
              </a:rPr>
              <a:t>(</a:t>
            </a:r>
            <a:r>
              <a:rPr kumimoji="0" lang="en-US" sz="2000" b="0" i="0" u="none" strike="noStrike" cap="none" normalizeH="0" baseline="0" dirty="0" smtClean="0">
                <a:ln>
                  <a:noFill/>
                </a:ln>
                <a:solidFill>
                  <a:srgbClr val="0000FF"/>
                </a:solidFill>
                <a:effectLst/>
                <a:latin typeface="Verdana" panose="020B0604030504040204" pitchFamily="34" charset="0"/>
              </a:rPr>
              <a:t>"Hello"</a:t>
            </a:r>
            <a:r>
              <a:rPr kumimoji="0" lang="en-US" sz="20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sz="20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sz="2000" b="0" i="0" u="none" strike="noStrike" cap="none" normalizeH="0" baseline="0" dirty="0" smtClean="0">
                <a:ln>
                  <a:noFill/>
                </a:ln>
                <a:solidFill>
                  <a:srgbClr val="008200"/>
                </a:solidFill>
                <a:effectLst/>
                <a:latin typeface="Verdana" panose="020B0604030504040204" pitchFamily="34" charset="0"/>
              </a:rPr>
              <a:t>//save by B.java</a:t>
            </a:r>
            <a:r>
              <a:rPr kumimoji="0" lang="en-US" sz="20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sz="2000" b="1" i="0" u="none" strike="noStrike" cap="none" normalizeH="0" baseline="0" dirty="0" smtClean="0">
                <a:ln>
                  <a:noFill/>
                </a:ln>
                <a:solidFill>
                  <a:srgbClr val="006699"/>
                </a:solidFill>
                <a:effectLst/>
                <a:latin typeface="Verdana" panose="020B0604030504040204" pitchFamily="34" charset="0"/>
              </a:rPr>
              <a:t>package</a:t>
            </a:r>
            <a:r>
              <a:rPr kumimoji="0" lang="en-US" sz="2000" b="0" i="0" u="none" strike="noStrike" cap="none" normalizeH="0" baseline="0" dirty="0" smtClean="0">
                <a:ln>
                  <a:noFill/>
                </a:ln>
                <a:solidFill>
                  <a:srgbClr val="000000"/>
                </a:solidFill>
                <a:effectLst/>
                <a:latin typeface="Verdana" panose="020B0604030504040204" pitchFamily="34" charset="0"/>
              </a:rPr>
              <a:t> </a:t>
            </a:r>
            <a:r>
              <a:rPr kumimoji="0" lang="en-US" sz="2000" b="0" i="0" u="none" strike="noStrike" cap="none" normalizeH="0" baseline="0" dirty="0" err="1" smtClean="0">
                <a:ln>
                  <a:noFill/>
                </a:ln>
                <a:solidFill>
                  <a:srgbClr val="000000"/>
                </a:solidFill>
                <a:effectLst/>
                <a:latin typeface="Verdana" panose="020B0604030504040204" pitchFamily="34" charset="0"/>
              </a:rPr>
              <a:t>mypack</a:t>
            </a:r>
            <a:r>
              <a:rPr kumimoji="0" lang="en-US" sz="20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sz="2000" b="1" i="0" u="none" strike="noStrike" cap="none" normalizeH="0" baseline="0" dirty="0" smtClean="0">
                <a:ln>
                  <a:noFill/>
                </a:ln>
                <a:solidFill>
                  <a:srgbClr val="006699"/>
                </a:solidFill>
                <a:effectLst/>
                <a:latin typeface="Verdana" panose="020B0604030504040204" pitchFamily="34" charset="0"/>
              </a:rPr>
              <a:t>import</a:t>
            </a:r>
            <a:r>
              <a:rPr kumimoji="0" lang="en-US" sz="2000" b="0" i="0" u="none" strike="noStrike" cap="none" normalizeH="0" baseline="0" dirty="0" smtClean="0">
                <a:ln>
                  <a:noFill/>
                </a:ln>
                <a:solidFill>
                  <a:srgbClr val="000000"/>
                </a:solidFill>
                <a:effectLst/>
                <a:latin typeface="Verdana" panose="020B0604030504040204" pitchFamily="34" charset="0"/>
              </a:rPr>
              <a:t> pack.*;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sz="20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sz="2000" b="1" i="0" u="none" strike="noStrike" cap="none" normalizeH="0" baseline="0" dirty="0" smtClean="0">
                <a:ln>
                  <a:noFill/>
                </a:ln>
                <a:solidFill>
                  <a:srgbClr val="006699"/>
                </a:solidFill>
                <a:effectLst/>
                <a:latin typeface="Verdana" panose="020B0604030504040204" pitchFamily="34" charset="0"/>
              </a:rPr>
              <a:t>class</a:t>
            </a:r>
            <a:r>
              <a:rPr kumimoji="0" lang="en-US" sz="2000" b="0" i="0" u="none" strike="noStrike" cap="none" normalizeH="0" baseline="0" dirty="0" smtClean="0">
                <a:ln>
                  <a:noFill/>
                </a:ln>
                <a:solidFill>
                  <a:srgbClr val="000000"/>
                </a:solidFill>
                <a:effectLst/>
                <a:latin typeface="Verdana" panose="020B0604030504040204" pitchFamily="34" charset="0"/>
              </a:rPr>
              <a:t> B </a:t>
            </a:r>
            <a:r>
              <a:rPr kumimoji="0" lang="en-US" sz="2000" b="1" i="0" u="none" strike="noStrike" cap="none" normalizeH="0" baseline="0" dirty="0" smtClean="0">
                <a:ln>
                  <a:noFill/>
                </a:ln>
                <a:solidFill>
                  <a:srgbClr val="006699"/>
                </a:solidFill>
                <a:effectLst/>
                <a:latin typeface="Verdana" panose="020B0604030504040204" pitchFamily="34" charset="0"/>
              </a:rPr>
              <a:t>extends</a:t>
            </a:r>
            <a:r>
              <a:rPr kumimoji="0" lang="en-US" sz="2000" b="0" i="0" u="none" strike="noStrike" cap="none" normalizeH="0" baseline="0" dirty="0" smtClean="0">
                <a:ln>
                  <a:noFill/>
                </a:ln>
                <a:solidFill>
                  <a:srgbClr val="000000"/>
                </a:solidFill>
                <a:effectLst/>
                <a:latin typeface="Verdana" panose="020B0604030504040204" pitchFamily="34" charset="0"/>
              </a:rPr>
              <a:t> A{  </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sz="2000" b="0" i="0" u="none" strike="noStrike" cap="none" normalizeH="0" baseline="0" dirty="0" smtClean="0">
                <a:ln>
                  <a:noFill/>
                </a:ln>
                <a:solidFill>
                  <a:srgbClr val="000000"/>
                </a:solidFill>
                <a:effectLst/>
                <a:latin typeface="Verdana" panose="020B0604030504040204" pitchFamily="34" charset="0"/>
              </a:rPr>
              <a:t>  </a:t>
            </a:r>
            <a:r>
              <a:rPr kumimoji="0" lang="en-US" sz="2000" b="1" i="0" u="none" strike="noStrike" cap="none" normalizeH="0" baseline="0" dirty="0" smtClean="0">
                <a:ln>
                  <a:noFill/>
                </a:ln>
                <a:solidFill>
                  <a:srgbClr val="006699"/>
                </a:solidFill>
                <a:effectLst/>
                <a:latin typeface="Verdana" panose="020B0604030504040204" pitchFamily="34" charset="0"/>
              </a:rPr>
              <a:t>public</a:t>
            </a:r>
            <a:r>
              <a:rPr kumimoji="0" lang="en-US" sz="2000" b="0" i="0" u="none" strike="noStrike" cap="none" normalizeH="0" baseline="0" dirty="0" smtClean="0">
                <a:ln>
                  <a:noFill/>
                </a:ln>
                <a:solidFill>
                  <a:srgbClr val="000000"/>
                </a:solidFill>
                <a:effectLst/>
                <a:latin typeface="Verdana" panose="020B0604030504040204" pitchFamily="34" charset="0"/>
              </a:rPr>
              <a:t> </a:t>
            </a:r>
            <a:r>
              <a:rPr kumimoji="0" lang="en-US" sz="2000" b="1" i="0" u="none" strike="noStrike" cap="none" normalizeH="0" baseline="0" dirty="0" smtClean="0">
                <a:ln>
                  <a:noFill/>
                </a:ln>
                <a:solidFill>
                  <a:srgbClr val="006699"/>
                </a:solidFill>
                <a:effectLst/>
                <a:latin typeface="Verdana" panose="020B0604030504040204" pitchFamily="34" charset="0"/>
              </a:rPr>
              <a:t>static</a:t>
            </a:r>
            <a:r>
              <a:rPr kumimoji="0" lang="en-US" sz="2000" b="0" i="0" u="none" strike="noStrike" cap="none" normalizeH="0" baseline="0" dirty="0" smtClean="0">
                <a:ln>
                  <a:noFill/>
                </a:ln>
                <a:solidFill>
                  <a:srgbClr val="000000"/>
                </a:solidFill>
                <a:effectLst/>
                <a:latin typeface="Verdana" panose="020B0604030504040204" pitchFamily="34" charset="0"/>
              </a:rPr>
              <a:t> </a:t>
            </a:r>
            <a:r>
              <a:rPr kumimoji="0" lang="en-US" sz="2000" b="1" i="0" u="none" strike="noStrike" cap="none" normalizeH="0" baseline="0" dirty="0" smtClean="0">
                <a:ln>
                  <a:noFill/>
                </a:ln>
                <a:solidFill>
                  <a:srgbClr val="006699"/>
                </a:solidFill>
                <a:effectLst/>
                <a:latin typeface="Verdana" panose="020B0604030504040204" pitchFamily="34" charset="0"/>
              </a:rPr>
              <a:t>void</a:t>
            </a:r>
            <a:r>
              <a:rPr kumimoji="0" lang="en-US" sz="2000" b="0" i="0" u="none" strike="noStrike" cap="none" normalizeH="0" baseline="0" dirty="0" smtClean="0">
                <a:ln>
                  <a:noFill/>
                </a:ln>
                <a:solidFill>
                  <a:srgbClr val="000000"/>
                </a:solidFill>
                <a:effectLst/>
                <a:latin typeface="Verdana" panose="020B0604030504040204" pitchFamily="34" charset="0"/>
              </a:rPr>
              <a:t> main(String </a:t>
            </a:r>
            <a:r>
              <a:rPr kumimoji="0" lang="en-US" sz="2000" b="0" i="0" u="none" strike="noStrike" cap="none" normalizeH="0" baseline="0" dirty="0" err="1" smtClean="0">
                <a:ln>
                  <a:noFill/>
                </a:ln>
                <a:solidFill>
                  <a:srgbClr val="000000"/>
                </a:solidFill>
                <a:effectLst/>
                <a:latin typeface="Verdana" panose="020B0604030504040204" pitchFamily="34" charset="0"/>
              </a:rPr>
              <a:t>args</a:t>
            </a:r>
            <a:r>
              <a:rPr kumimoji="0" lang="en-US" sz="20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7"/>
              <a:tabLst/>
            </a:pPr>
            <a:r>
              <a:rPr kumimoji="0" lang="en-US" sz="2000" b="0" i="0" u="none" strike="noStrike" cap="none" normalizeH="0" baseline="0" dirty="0" smtClean="0">
                <a:ln>
                  <a:noFill/>
                </a:ln>
                <a:solidFill>
                  <a:srgbClr val="000000"/>
                </a:solidFill>
                <a:effectLst/>
                <a:latin typeface="Verdana" panose="020B0604030504040204" pitchFamily="34" charset="0"/>
              </a:rPr>
              <a:t>   B </a:t>
            </a:r>
            <a:r>
              <a:rPr kumimoji="0" lang="en-US" sz="2000" b="0" i="0" u="none" strike="noStrike" cap="none" normalizeH="0" baseline="0" dirty="0" err="1" smtClean="0">
                <a:ln>
                  <a:noFill/>
                </a:ln>
                <a:solidFill>
                  <a:srgbClr val="000000"/>
                </a:solidFill>
                <a:effectLst/>
                <a:latin typeface="Verdana" panose="020B0604030504040204" pitchFamily="34" charset="0"/>
              </a:rPr>
              <a:t>obj</a:t>
            </a:r>
            <a:r>
              <a:rPr kumimoji="0" lang="en-US" sz="2000" b="0" i="0" u="none" strike="noStrike" cap="none" normalizeH="0" baseline="0" dirty="0" smtClean="0">
                <a:ln>
                  <a:noFill/>
                </a:ln>
                <a:solidFill>
                  <a:srgbClr val="000000"/>
                </a:solidFill>
                <a:effectLst/>
                <a:latin typeface="Verdana" panose="020B0604030504040204" pitchFamily="34" charset="0"/>
              </a:rPr>
              <a:t> = </a:t>
            </a:r>
            <a:r>
              <a:rPr kumimoji="0" lang="en-US" sz="2000" b="1" i="0" u="none" strike="noStrike" cap="none" normalizeH="0" baseline="0" dirty="0" smtClean="0">
                <a:ln>
                  <a:noFill/>
                </a:ln>
                <a:solidFill>
                  <a:srgbClr val="006699"/>
                </a:solidFill>
                <a:effectLst/>
                <a:latin typeface="Verdana" panose="020B0604030504040204" pitchFamily="34" charset="0"/>
              </a:rPr>
              <a:t>new</a:t>
            </a:r>
            <a:r>
              <a:rPr kumimoji="0" lang="en-US" sz="2000" b="0" i="0" u="none" strike="noStrike" cap="none" normalizeH="0" baseline="0" dirty="0" smtClean="0">
                <a:ln>
                  <a:noFill/>
                </a:ln>
                <a:solidFill>
                  <a:srgbClr val="000000"/>
                </a:solidFill>
                <a:effectLst/>
                <a:latin typeface="Verdana" panose="020B0604030504040204" pitchFamily="34" charset="0"/>
              </a:rPr>
              <a:t> B();  </a:t>
            </a:r>
          </a:p>
          <a:p>
            <a:pPr marL="0" marR="0" lvl="0" indent="0" algn="just" defTabSz="914400" rtl="0" eaLnBrk="0" fontAlgn="base" latinLnBrk="0" hangingPunct="0">
              <a:lnSpc>
                <a:spcPct val="100000"/>
              </a:lnSpc>
              <a:spcBef>
                <a:spcPct val="0"/>
              </a:spcBef>
              <a:spcAft>
                <a:spcPct val="0"/>
              </a:spcAft>
              <a:buClrTx/>
              <a:buSzTx/>
              <a:buFontTx/>
              <a:buAutoNum type="arabicPeriod" startAt="8"/>
              <a:tabLst/>
            </a:pPr>
            <a:r>
              <a:rPr kumimoji="0" lang="en-US" sz="2000" b="0" i="0" u="none" strike="noStrike" cap="none" normalizeH="0" baseline="0" dirty="0" smtClean="0">
                <a:ln>
                  <a:noFill/>
                </a:ln>
                <a:solidFill>
                  <a:srgbClr val="000000"/>
                </a:solidFill>
                <a:effectLst/>
                <a:latin typeface="Verdana" panose="020B0604030504040204" pitchFamily="34" charset="0"/>
              </a:rPr>
              <a:t>   obj.msg();  </a:t>
            </a:r>
          </a:p>
          <a:p>
            <a:pPr marL="0" marR="0" lvl="0" indent="0" algn="just" defTabSz="914400" rtl="0" eaLnBrk="0" fontAlgn="base" latinLnBrk="0" hangingPunct="0">
              <a:lnSpc>
                <a:spcPct val="100000"/>
              </a:lnSpc>
              <a:spcBef>
                <a:spcPct val="0"/>
              </a:spcBef>
              <a:spcAft>
                <a:spcPct val="0"/>
              </a:spcAft>
              <a:buClrTx/>
              <a:buSzTx/>
              <a:buFontTx/>
              <a:buAutoNum type="arabicPeriod" startAt="9"/>
              <a:tabLst/>
            </a:pPr>
            <a:r>
              <a:rPr kumimoji="0" lang="en-US" sz="2000" b="0" i="0" u="none" strike="noStrike" cap="none" normalizeH="0" baseline="0" dirty="0" smtClean="0">
                <a:ln>
                  <a:noFill/>
                </a:ln>
                <a:solidFill>
                  <a:srgbClr val="000000"/>
                </a:solidFill>
                <a:effectLst/>
                <a:latin typeface="Verdana" panose="020B0604030504040204" pitchFamily="34" charset="0"/>
              </a:rPr>
              <a:t>  }  </a:t>
            </a:r>
          </a:p>
          <a:p>
            <a:pPr marL="0" marR="0" lvl="0" indent="0" algn="just" defTabSz="914400" rtl="0" eaLnBrk="0" fontAlgn="base" latinLnBrk="0" hangingPunct="0">
              <a:lnSpc>
                <a:spcPct val="100000"/>
              </a:lnSpc>
              <a:spcBef>
                <a:spcPct val="0"/>
              </a:spcBef>
              <a:spcAft>
                <a:spcPct val="0"/>
              </a:spcAft>
              <a:buClrTx/>
              <a:buSzTx/>
              <a:buFontTx/>
              <a:buAutoNum type="arabicPeriod" startAt="10"/>
              <a:tabLst/>
            </a:pPr>
            <a:r>
              <a:rPr kumimoji="0" lang="en-US" sz="20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0000"/>
                </a:solidFill>
                <a:effectLst/>
                <a:latin typeface="Arial Unicode MS" panose="020B0604020202020204" pitchFamily="34" charset="-128"/>
              </a:rPr>
              <a:t>Output:Hello</a:t>
            </a:r>
            <a:endParaRPr kumimoji="0" lang="en-US"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63599149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0849" y="362635"/>
            <a:ext cx="6951306" cy="369332"/>
          </a:xfrm>
          <a:prstGeom prst="rect">
            <a:avLst/>
          </a:prstGeom>
        </p:spPr>
        <p:txBody>
          <a:bodyPr wrap="square">
            <a:spAutoFit/>
          </a:bodyPr>
          <a:lstStyle/>
          <a:p>
            <a:r>
              <a:rPr lang="en-US" b="0" i="0" dirty="0" smtClean="0">
                <a:effectLst/>
                <a:latin typeface="verdana" panose="020B0604030504040204" pitchFamily="34" charset="0"/>
              </a:rPr>
              <a:t>The private access modifier is accessible only within class.</a:t>
            </a:r>
            <a:endParaRPr lang="en-US" dirty="0"/>
          </a:p>
        </p:txBody>
      </p:sp>
      <p:sp>
        <p:nvSpPr>
          <p:cNvPr id="4" name="Rectangle 3"/>
          <p:cNvSpPr/>
          <p:nvPr/>
        </p:nvSpPr>
        <p:spPr>
          <a:xfrm>
            <a:off x="1362269" y="1296955"/>
            <a:ext cx="9759821" cy="4524315"/>
          </a:xfrm>
          <a:prstGeom prst="rect">
            <a:avLst/>
          </a:prstGeom>
          <a:solidFill>
            <a:schemeClr val="tx1"/>
          </a:solidFill>
        </p:spPr>
        <p:txBody>
          <a:bodyPr wrap="square">
            <a:spAutoFit/>
          </a:bodyPr>
          <a:lstStyle/>
          <a:p>
            <a:pPr algn="just">
              <a:buFont typeface="+mj-lt"/>
              <a:buAutoNum type="arabicPeriod"/>
            </a:pPr>
            <a:r>
              <a:rPr lang="en-US" sz="2400" b="1" i="0" dirty="0" smtClean="0">
                <a:solidFill>
                  <a:schemeClr val="bg1"/>
                </a:solidFill>
                <a:effectLst/>
                <a:latin typeface="verdana" panose="020B0604030504040204" pitchFamily="34" charset="0"/>
              </a:rPr>
              <a:t>class</a:t>
            </a:r>
            <a:r>
              <a:rPr lang="en-US" sz="2400" b="0" i="0" dirty="0" smtClean="0">
                <a:solidFill>
                  <a:schemeClr val="bg1"/>
                </a:solidFill>
                <a:effectLst/>
                <a:latin typeface="verdana" panose="020B0604030504040204" pitchFamily="34" charset="0"/>
              </a:rPr>
              <a:t> A{  </a:t>
            </a:r>
          </a:p>
          <a:p>
            <a:pPr algn="just">
              <a:buFont typeface="+mj-lt"/>
              <a:buAutoNum type="arabicPeriod"/>
            </a:pPr>
            <a:r>
              <a:rPr lang="en-US" sz="2400" b="1" i="0" dirty="0" smtClean="0">
                <a:solidFill>
                  <a:schemeClr val="bg1"/>
                </a:solidFill>
                <a:effectLst/>
                <a:latin typeface="verdana" panose="020B0604030504040204" pitchFamily="34" charset="0"/>
              </a:rPr>
              <a:t>private</a:t>
            </a:r>
            <a:r>
              <a:rPr lang="en-US" sz="2400" b="0" i="0" dirty="0" smtClean="0">
                <a:solidFill>
                  <a:schemeClr val="bg1"/>
                </a:solidFill>
                <a:effectLst/>
                <a:latin typeface="verdana" panose="020B0604030504040204" pitchFamily="34" charset="0"/>
              </a:rPr>
              <a:t> </a:t>
            </a:r>
            <a:r>
              <a:rPr lang="en-US" sz="2400" b="1" i="0" dirty="0" err="1" smtClean="0">
                <a:solidFill>
                  <a:schemeClr val="bg1"/>
                </a:solidFill>
                <a:effectLst/>
                <a:latin typeface="verdana" panose="020B0604030504040204" pitchFamily="34" charset="0"/>
              </a:rPr>
              <a:t>int</a:t>
            </a:r>
            <a:r>
              <a:rPr lang="en-US" sz="2400" b="0" i="0" dirty="0" smtClean="0">
                <a:solidFill>
                  <a:schemeClr val="bg1"/>
                </a:solidFill>
                <a:effectLst/>
                <a:latin typeface="verdana" panose="020B0604030504040204" pitchFamily="34" charset="0"/>
              </a:rPr>
              <a:t> data=40;  </a:t>
            </a:r>
          </a:p>
          <a:p>
            <a:pPr algn="just">
              <a:buFont typeface="+mj-lt"/>
              <a:buAutoNum type="arabicPeriod"/>
            </a:pPr>
            <a:r>
              <a:rPr lang="en-US" sz="2400" b="1" i="0" dirty="0" smtClean="0">
                <a:solidFill>
                  <a:schemeClr val="bg1"/>
                </a:solidFill>
                <a:effectLst/>
                <a:latin typeface="verdana" panose="020B0604030504040204" pitchFamily="34" charset="0"/>
              </a:rPr>
              <a:t>private</a:t>
            </a:r>
            <a:r>
              <a:rPr lang="en-US" sz="2400" b="0" i="0" dirty="0" smtClean="0">
                <a:solidFill>
                  <a:schemeClr val="bg1"/>
                </a:solidFill>
                <a:effectLst/>
                <a:latin typeface="verdana" panose="020B0604030504040204" pitchFamily="34" charset="0"/>
              </a:rPr>
              <a:t> </a:t>
            </a:r>
            <a:r>
              <a:rPr lang="en-US" sz="2400" b="1" i="0" dirty="0" smtClean="0">
                <a:solidFill>
                  <a:schemeClr val="bg1"/>
                </a:solidFill>
                <a:effectLst/>
                <a:latin typeface="verdana" panose="020B0604030504040204" pitchFamily="34" charset="0"/>
              </a:rPr>
              <a:t>void</a:t>
            </a:r>
            <a:r>
              <a:rPr lang="en-US" sz="2400" b="0" i="0" dirty="0" smtClean="0">
                <a:solidFill>
                  <a:schemeClr val="bg1"/>
                </a:solidFill>
                <a:effectLst/>
                <a:latin typeface="verdana" panose="020B0604030504040204" pitchFamily="34" charset="0"/>
              </a:rPr>
              <a:t> </a:t>
            </a:r>
            <a:r>
              <a:rPr lang="en-US" sz="2400" b="0" i="0" dirty="0" err="1" smtClean="0">
                <a:solidFill>
                  <a:schemeClr val="bg1"/>
                </a:solidFill>
                <a:effectLst/>
                <a:latin typeface="verdana" panose="020B0604030504040204" pitchFamily="34" charset="0"/>
              </a:rPr>
              <a:t>msg</a:t>
            </a:r>
            <a:r>
              <a:rPr lang="en-US" sz="2400" b="0" i="0" dirty="0" smtClean="0">
                <a:solidFill>
                  <a:schemeClr val="bg1"/>
                </a:solidFill>
                <a:effectLst/>
                <a:latin typeface="verdana" panose="020B0604030504040204" pitchFamily="34" charset="0"/>
              </a:rPr>
              <a:t>(){</a:t>
            </a:r>
            <a:r>
              <a:rPr lang="en-US" sz="2400" b="0" i="0" dirty="0" err="1" smtClean="0">
                <a:solidFill>
                  <a:schemeClr val="bg1"/>
                </a:solidFill>
                <a:effectLst/>
                <a:latin typeface="verdana" panose="020B0604030504040204" pitchFamily="34" charset="0"/>
              </a:rPr>
              <a:t>System.out.println</a:t>
            </a:r>
            <a:r>
              <a:rPr lang="en-US" sz="2400" b="0" i="0" dirty="0" smtClean="0">
                <a:solidFill>
                  <a:schemeClr val="bg1"/>
                </a:solidFill>
                <a:effectLst/>
                <a:latin typeface="verdana" panose="020B0604030504040204" pitchFamily="34" charset="0"/>
              </a:rPr>
              <a:t>("Hello java");}  </a:t>
            </a:r>
          </a:p>
          <a:p>
            <a:pPr algn="just">
              <a:buFont typeface="+mj-lt"/>
              <a:buAutoNum type="arabicPeriod"/>
            </a:pPr>
            <a:r>
              <a:rPr lang="en-US" sz="2400" b="0" i="0" dirty="0" smtClean="0">
                <a:solidFill>
                  <a:schemeClr val="bg1"/>
                </a:solidFill>
                <a:effectLst/>
                <a:latin typeface="verdana" panose="020B0604030504040204" pitchFamily="34" charset="0"/>
              </a:rPr>
              <a:t>}  </a:t>
            </a:r>
          </a:p>
          <a:p>
            <a:pPr algn="just">
              <a:buFont typeface="+mj-lt"/>
              <a:buAutoNum type="arabicPeriod"/>
            </a:pPr>
            <a:r>
              <a:rPr lang="en-US" sz="2400" b="0" i="0" dirty="0" smtClean="0">
                <a:solidFill>
                  <a:schemeClr val="bg1"/>
                </a:solidFill>
                <a:effectLst/>
                <a:latin typeface="verdana" panose="020B0604030504040204" pitchFamily="34" charset="0"/>
              </a:rPr>
              <a:t>  </a:t>
            </a:r>
          </a:p>
          <a:p>
            <a:pPr algn="just">
              <a:buFont typeface="+mj-lt"/>
              <a:buAutoNum type="arabicPeriod"/>
            </a:pPr>
            <a:r>
              <a:rPr lang="en-US" sz="2400" b="1" i="0" dirty="0" smtClean="0">
                <a:solidFill>
                  <a:schemeClr val="bg1"/>
                </a:solidFill>
                <a:effectLst/>
                <a:latin typeface="verdana" panose="020B0604030504040204" pitchFamily="34" charset="0"/>
              </a:rPr>
              <a:t>public</a:t>
            </a:r>
            <a:r>
              <a:rPr lang="en-US" sz="2400" b="0" i="0" dirty="0" smtClean="0">
                <a:solidFill>
                  <a:schemeClr val="bg1"/>
                </a:solidFill>
                <a:effectLst/>
                <a:latin typeface="verdana" panose="020B0604030504040204" pitchFamily="34" charset="0"/>
              </a:rPr>
              <a:t> </a:t>
            </a:r>
            <a:r>
              <a:rPr lang="en-US" sz="2400" b="1" i="0" dirty="0" smtClean="0">
                <a:solidFill>
                  <a:schemeClr val="bg1"/>
                </a:solidFill>
                <a:effectLst/>
                <a:latin typeface="verdana" panose="020B0604030504040204" pitchFamily="34" charset="0"/>
              </a:rPr>
              <a:t>class</a:t>
            </a:r>
            <a:r>
              <a:rPr lang="en-US" sz="2400" b="0" i="0" dirty="0" smtClean="0">
                <a:solidFill>
                  <a:schemeClr val="bg1"/>
                </a:solidFill>
                <a:effectLst/>
                <a:latin typeface="verdana" panose="020B0604030504040204" pitchFamily="34" charset="0"/>
              </a:rPr>
              <a:t> Simple{  </a:t>
            </a:r>
          </a:p>
          <a:p>
            <a:pPr algn="just">
              <a:buFont typeface="+mj-lt"/>
              <a:buAutoNum type="arabicPeriod"/>
            </a:pPr>
            <a:r>
              <a:rPr lang="en-US" sz="2400" b="0" i="0" dirty="0" smtClean="0">
                <a:solidFill>
                  <a:schemeClr val="bg1"/>
                </a:solidFill>
                <a:effectLst/>
                <a:latin typeface="verdana" panose="020B0604030504040204" pitchFamily="34" charset="0"/>
              </a:rPr>
              <a:t> </a:t>
            </a:r>
            <a:r>
              <a:rPr lang="en-US" sz="2400" b="1" i="0" dirty="0" smtClean="0">
                <a:solidFill>
                  <a:schemeClr val="bg1"/>
                </a:solidFill>
                <a:effectLst/>
                <a:latin typeface="verdana" panose="020B0604030504040204" pitchFamily="34" charset="0"/>
              </a:rPr>
              <a:t>public</a:t>
            </a:r>
            <a:r>
              <a:rPr lang="en-US" sz="2400" b="0" i="0" dirty="0" smtClean="0">
                <a:solidFill>
                  <a:schemeClr val="bg1"/>
                </a:solidFill>
                <a:effectLst/>
                <a:latin typeface="verdana" panose="020B0604030504040204" pitchFamily="34" charset="0"/>
              </a:rPr>
              <a:t> </a:t>
            </a:r>
            <a:r>
              <a:rPr lang="en-US" sz="2400" b="1" i="0" dirty="0" smtClean="0">
                <a:solidFill>
                  <a:schemeClr val="bg1"/>
                </a:solidFill>
                <a:effectLst/>
                <a:latin typeface="verdana" panose="020B0604030504040204" pitchFamily="34" charset="0"/>
              </a:rPr>
              <a:t>static</a:t>
            </a:r>
            <a:r>
              <a:rPr lang="en-US" sz="2400" b="0" i="0" dirty="0" smtClean="0">
                <a:solidFill>
                  <a:schemeClr val="bg1"/>
                </a:solidFill>
                <a:effectLst/>
                <a:latin typeface="verdana" panose="020B0604030504040204" pitchFamily="34" charset="0"/>
              </a:rPr>
              <a:t> </a:t>
            </a:r>
            <a:r>
              <a:rPr lang="en-US" sz="2400" b="1" i="0" dirty="0" smtClean="0">
                <a:solidFill>
                  <a:schemeClr val="bg1"/>
                </a:solidFill>
                <a:effectLst/>
                <a:latin typeface="verdana" panose="020B0604030504040204" pitchFamily="34" charset="0"/>
              </a:rPr>
              <a:t>void</a:t>
            </a:r>
            <a:r>
              <a:rPr lang="en-US" sz="2400" b="0" i="0" dirty="0" smtClean="0">
                <a:solidFill>
                  <a:schemeClr val="bg1"/>
                </a:solidFill>
                <a:effectLst/>
                <a:latin typeface="verdana" panose="020B0604030504040204" pitchFamily="34" charset="0"/>
              </a:rPr>
              <a:t> main(String </a:t>
            </a:r>
            <a:r>
              <a:rPr lang="en-US" sz="2400" b="0" i="0" dirty="0" err="1" smtClean="0">
                <a:solidFill>
                  <a:schemeClr val="bg1"/>
                </a:solidFill>
                <a:effectLst/>
                <a:latin typeface="verdana" panose="020B0604030504040204" pitchFamily="34" charset="0"/>
              </a:rPr>
              <a:t>args</a:t>
            </a:r>
            <a:r>
              <a:rPr lang="en-US" sz="2400" b="0" i="0" dirty="0" smtClean="0">
                <a:solidFill>
                  <a:schemeClr val="bg1"/>
                </a:solidFill>
                <a:effectLst/>
                <a:latin typeface="verdana" panose="020B0604030504040204" pitchFamily="34" charset="0"/>
              </a:rPr>
              <a:t>[]){  </a:t>
            </a:r>
          </a:p>
          <a:p>
            <a:pPr algn="just">
              <a:buFont typeface="+mj-lt"/>
              <a:buAutoNum type="arabicPeriod"/>
            </a:pPr>
            <a:r>
              <a:rPr lang="en-US" sz="2400" b="0" i="0" dirty="0" smtClean="0">
                <a:solidFill>
                  <a:schemeClr val="bg1"/>
                </a:solidFill>
                <a:effectLst/>
                <a:latin typeface="verdana" panose="020B0604030504040204" pitchFamily="34" charset="0"/>
              </a:rPr>
              <a:t>   A </a:t>
            </a:r>
            <a:r>
              <a:rPr lang="en-US" sz="2400" b="0" i="0" dirty="0" err="1" smtClean="0">
                <a:solidFill>
                  <a:schemeClr val="bg1"/>
                </a:solidFill>
                <a:effectLst/>
                <a:latin typeface="verdana" panose="020B0604030504040204" pitchFamily="34" charset="0"/>
              </a:rPr>
              <a:t>obj</a:t>
            </a:r>
            <a:r>
              <a:rPr lang="en-US" sz="2400" b="0" i="0" dirty="0" smtClean="0">
                <a:solidFill>
                  <a:schemeClr val="bg1"/>
                </a:solidFill>
                <a:effectLst/>
                <a:latin typeface="verdana" panose="020B0604030504040204" pitchFamily="34" charset="0"/>
              </a:rPr>
              <a:t>=</a:t>
            </a:r>
            <a:r>
              <a:rPr lang="en-US" sz="2400" b="1" i="0" dirty="0" smtClean="0">
                <a:solidFill>
                  <a:schemeClr val="bg1"/>
                </a:solidFill>
                <a:effectLst/>
                <a:latin typeface="verdana" panose="020B0604030504040204" pitchFamily="34" charset="0"/>
              </a:rPr>
              <a:t>new</a:t>
            </a:r>
            <a:r>
              <a:rPr lang="en-US" sz="2400" b="0" i="0" dirty="0" smtClean="0">
                <a:solidFill>
                  <a:schemeClr val="bg1"/>
                </a:solidFill>
                <a:effectLst/>
                <a:latin typeface="verdana" panose="020B0604030504040204" pitchFamily="34" charset="0"/>
              </a:rPr>
              <a:t> A();  </a:t>
            </a:r>
          </a:p>
          <a:p>
            <a:pPr algn="just">
              <a:buFont typeface="+mj-lt"/>
              <a:buAutoNum type="arabicPeriod"/>
            </a:pPr>
            <a:r>
              <a:rPr lang="en-US" sz="2400" b="0" i="0" dirty="0" smtClean="0">
                <a:solidFill>
                  <a:schemeClr val="bg1"/>
                </a:solidFill>
                <a:effectLst/>
                <a:latin typeface="verdana" panose="020B0604030504040204" pitchFamily="34" charset="0"/>
              </a:rPr>
              <a:t>   </a:t>
            </a:r>
            <a:r>
              <a:rPr lang="en-US" sz="2400" b="0" i="0" dirty="0" err="1" smtClean="0">
                <a:solidFill>
                  <a:schemeClr val="bg1"/>
                </a:solidFill>
                <a:effectLst/>
                <a:latin typeface="verdana" panose="020B0604030504040204" pitchFamily="34" charset="0"/>
              </a:rPr>
              <a:t>System.out.println</a:t>
            </a:r>
            <a:r>
              <a:rPr lang="en-US" sz="2400" b="0" i="0" dirty="0" smtClean="0">
                <a:solidFill>
                  <a:schemeClr val="bg1"/>
                </a:solidFill>
                <a:effectLst/>
                <a:latin typeface="verdana" panose="020B0604030504040204" pitchFamily="34" charset="0"/>
              </a:rPr>
              <a:t>(</a:t>
            </a:r>
            <a:r>
              <a:rPr lang="en-US" sz="2400" b="0" i="0" dirty="0" err="1" smtClean="0">
                <a:solidFill>
                  <a:schemeClr val="bg1"/>
                </a:solidFill>
                <a:effectLst/>
                <a:latin typeface="verdana" panose="020B0604030504040204" pitchFamily="34" charset="0"/>
              </a:rPr>
              <a:t>obj.data</a:t>
            </a:r>
            <a:r>
              <a:rPr lang="en-US" sz="2400" b="0" i="0" dirty="0" smtClean="0">
                <a:solidFill>
                  <a:schemeClr val="bg1"/>
                </a:solidFill>
                <a:effectLst/>
                <a:latin typeface="verdana" panose="020B0604030504040204" pitchFamily="34" charset="0"/>
              </a:rPr>
              <a:t>);</a:t>
            </a:r>
            <a:r>
              <a:rPr lang="en-US" sz="2400" b="0" i="0" dirty="0" smtClean="0">
                <a:solidFill>
                  <a:srgbClr val="FF0000"/>
                </a:solidFill>
                <a:effectLst/>
                <a:latin typeface="verdana" panose="020B0604030504040204" pitchFamily="34" charset="0"/>
              </a:rPr>
              <a:t>//Compile Time Error</a:t>
            </a:r>
            <a:r>
              <a:rPr lang="en-US" sz="2400" b="0" i="0" dirty="0" smtClean="0">
                <a:solidFill>
                  <a:schemeClr val="bg1"/>
                </a:solidFill>
                <a:effectLst/>
                <a:latin typeface="verdana" panose="020B0604030504040204" pitchFamily="34" charset="0"/>
              </a:rPr>
              <a:t>  </a:t>
            </a:r>
          </a:p>
          <a:p>
            <a:pPr algn="just">
              <a:buFont typeface="+mj-lt"/>
              <a:buAutoNum type="arabicPeriod"/>
            </a:pPr>
            <a:r>
              <a:rPr lang="en-US" sz="2400" b="0" i="0" dirty="0" smtClean="0">
                <a:solidFill>
                  <a:schemeClr val="bg1"/>
                </a:solidFill>
                <a:effectLst/>
                <a:latin typeface="verdana" panose="020B0604030504040204" pitchFamily="34" charset="0"/>
              </a:rPr>
              <a:t>   obj.msg();//</a:t>
            </a:r>
            <a:r>
              <a:rPr lang="en-US" sz="2400" b="0" i="0" dirty="0" smtClean="0">
                <a:solidFill>
                  <a:srgbClr val="FF0000"/>
                </a:solidFill>
                <a:effectLst/>
                <a:latin typeface="verdana" panose="020B0604030504040204" pitchFamily="34" charset="0"/>
              </a:rPr>
              <a:t>Compile Time Error</a:t>
            </a:r>
            <a:r>
              <a:rPr lang="en-US" sz="2400" b="0" i="0" dirty="0" smtClean="0">
                <a:solidFill>
                  <a:schemeClr val="bg1"/>
                </a:solidFill>
                <a:effectLst/>
                <a:latin typeface="verdana" panose="020B0604030504040204" pitchFamily="34" charset="0"/>
              </a:rPr>
              <a:t>  </a:t>
            </a:r>
          </a:p>
          <a:p>
            <a:pPr algn="just">
              <a:buFont typeface="+mj-lt"/>
              <a:buAutoNum type="arabicPeriod"/>
            </a:pPr>
            <a:r>
              <a:rPr lang="en-US" sz="2400" b="0" i="0" dirty="0" smtClean="0">
                <a:solidFill>
                  <a:schemeClr val="bg1"/>
                </a:solidFill>
                <a:effectLst/>
                <a:latin typeface="verdana" panose="020B0604030504040204" pitchFamily="34" charset="0"/>
              </a:rPr>
              <a:t>   }  </a:t>
            </a:r>
          </a:p>
          <a:p>
            <a:pPr algn="just">
              <a:buFont typeface="+mj-lt"/>
              <a:buAutoNum type="arabicPeriod"/>
            </a:pPr>
            <a:r>
              <a:rPr lang="en-US" sz="2400" b="0" i="0" dirty="0" smtClean="0">
                <a:solidFill>
                  <a:schemeClr val="bg1"/>
                </a:solidFill>
                <a:effectLst/>
                <a:latin typeface="verdana" panose="020B0604030504040204" pitchFamily="34" charset="0"/>
              </a:rPr>
              <a:t>}  </a:t>
            </a:r>
            <a:endParaRPr lang="en-US" sz="2400" b="0" i="0" dirty="0">
              <a:solidFill>
                <a:schemeClr val="bg1"/>
              </a:solidFill>
              <a:effectLst/>
              <a:latin typeface="verdana" panose="020B0604030504040204" pitchFamily="34" charset="0"/>
            </a:endParaRPr>
          </a:p>
        </p:txBody>
      </p:sp>
    </p:spTree>
    <p:extLst>
      <p:ext uri="{BB962C8B-B14F-4D97-AF65-F5344CB8AC3E}">
        <p14:creationId xmlns:p14="http://schemas.microsoft.com/office/powerpoint/2010/main" val="346081646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Non Access Modifiers in Java</a:t>
            </a:r>
            <a:br>
              <a:rPr lang="en-US" b="1" dirty="0"/>
            </a:br>
            <a:endParaRPr lang="en-US" dirty="0"/>
          </a:p>
        </p:txBody>
      </p:sp>
      <p:sp>
        <p:nvSpPr>
          <p:cNvPr id="3" name="Content Placeholder 2"/>
          <p:cNvSpPr>
            <a:spLocks noGrp="1"/>
          </p:cNvSpPr>
          <p:nvPr>
            <p:ph idx="1"/>
          </p:nvPr>
        </p:nvSpPr>
        <p:spPr/>
        <p:txBody>
          <a:bodyPr/>
          <a:lstStyle/>
          <a:p>
            <a:r>
              <a:rPr lang="en-US" dirty="0"/>
              <a:t>Final</a:t>
            </a:r>
          </a:p>
          <a:p>
            <a:r>
              <a:rPr lang="en-US" dirty="0"/>
              <a:t>Abstract</a:t>
            </a:r>
          </a:p>
          <a:p>
            <a:r>
              <a:rPr lang="en-US" dirty="0"/>
              <a:t>Static</a:t>
            </a:r>
          </a:p>
          <a:p>
            <a:r>
              <a:rPr lang="en-US" dirty="0" err="1"/>
              <a:t>Strictfp</a:t>
            </a:r>
            <a:endParaRPr lang="en-US" dirty="0"/>
          </a:p>
          <a:p>
            <a:r>
              <a:rPr lang="en-US" dirty="0"/>
              <a:t>Native</a:t>
            </a:r>
          </a:p>
          <a:p>
            <a:r>
              <a:rPr lang="en-US" dirty="0"/>
              <a:t>Synchronized</a:t>
            </a:r>
          </a:p>
          <a:p>
            <a:r>
              <a:rPr lang="en-US" dirty="0"/>
              <a:t>Transient</a:t>
            </a:r>
          </a:p>
          <a:p>
            <a:endParaRPr lang="en-US" dirty="0"/>
          </a:p>
        </p:txBody>
      </p:sp>
    </p:spTree>
    <p:extLst>
      <p:ext uri="{BB962C8B-B14F-4D97-AF65-F5344CB8AC3E}">
        <p14:creationId xmlns:p14="http://schemas.microsoft.com/office/powerpoint/2010/main" val="65943450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Final Non Access Modifiers</a:t>
            </a:r>
            <a:br>
              <a:rPr lang="en-US" b="1" dirty="0"/>
            </a:br>
            <a:endParaRPr lang="en-US" dirty="0"/>
          </a:p>
        </p:txBody>
      </p:sp>
      <p:sp>
        <p:nvSpPr>
          <p:cNvPr id="3" name="Content Placeholder 2"/>
          <p:cNvSpPr>
            <a:spLocks noGrp="1"/>
          </p:cNvSpPr>
          <p:nvPr>
            <p:ph sz="half" idx="1"/>
          </p:nvPr>
        </p:nvSpPr>
        <p:spPr/>
        <p:txBody>
          <a:bodyPr>
            <a:normAutofit fontScale="85000" lnSpcReduction="10000"/>
          </a:bodyPr>
          <a:lstStyle/>
          <a:p>
            <a:r>
              <a:rPr lang="en-US" dirty="0"/>
              <a:t>Final modifiers are applicable to :</a:t>
            </a:r>
          </a:p>
          <a:p>
            <a:r>
              <a:rPr lang="en-US" dirty="0"/>
              <a:t>Class</a:t>
            </a:r>
          </a:p>
          <a:p>
            <a:r>
              <a:rPr lang="en-US" dirty="0"/>
              <a:t>Method</a:t>
            </a:r>
          </a:p>
          <a:p>
            <a:r>
              <a:rPr lang="en-US" dirty="0"/>
              <a:t>Instance Variable</a:t>
            </a:r>
          </a:p>
          <a:p>
            <a:r>
              <a:rPr lang="en-US" dirty="0"/>
              <a:t>Local Variable</a:t>
            </a:r>
          </a:p>
          <a:p>
            <a:r>
              <a:rPr lang="en-US" dirty="0"/>
              <a:t>Method </a:t>
            </a:r>
            <a:r>
              <a:rPr lang="en-US" dirty="0" smtClean="0"/>
              <a:t>arguments</a:t>
            </a:r>
          </a:p>
          <a:p>
            <a:endParaRPr lang="en-US" dirty="0"/>
          </a:p>
        </p:txBody>
      </p:sp>
      <p:sp>
        <p:nvSpPr>
          <p:cNvPr id="5" name="Content Placeholder 4"/>
          <p:cNvSpPr>
            <a:spLocks noGrp="1"/>
          </p:cNvSpPr>
          <p:nvPr>
            <p:ph sz="half" idx="2"/>
          </p:nvPr>
        </p:nvSpPr>
        <p:spPr>
          <a:xfrm>
            <a:off x="5066523" y="2056092"/>
            <a:ext cx="6699380" cy="4200245"/>
          </a:xfrm>
          <a:ln>
            <a:solidFill>
              <a:srgbClr val="00B0F0"/>
            </a:solidFill>
          </a:ln>
        </p:spPr>
        <p:txBody>
          <a:bodyPr>
            <a:normAutofit fontScale="85000" lnSpcReduction="10000"/>
          </a:bodyPr>
          <a:lstStyle/>
          <a:p>
            <a:r>
              <a:rPr lang="en-US" b="1" dirty="0">
                <a:solidFill>
                  <a:srgbClr val="FF0000"/>
                </a:solidFill>
              </a:rPr>
              <a:t>Final Class :</a:t>
            </a:r>
          </a:p>
          <a:p>
            <a:r>
              <a:rPr lang="en-US" b="1" dirty="0">
                <a:solidFill>
                  <a:srgbClr val="FF0000"/>
                </a:solidFill>
              </a:rPr>
              <a:t>A Class when set to final cannot be extended by any other Class.</a:t>
            </a:r>
          </a:p>
          <a:p>
            <a:r>
              <a:rPr lang="en-US" b="1" dirty="0">
                <a:solidFill>
                  <a:srgbClr val="FF0000"/>
                </a:solidFill>
              </a:rPr>
              <a:t>Example: A String Class in </a:t>
            </a:r>
            <a:r>
              <a:rPr lang="en-US" b="1" dirty="0" err="1">
                <a:solidFill>
                  <a:srgbClr val="FF0000"/>
                </a:solidFill>
              </a:rPr>
              <a:t>java.lang</a:t>
            </a:r>
            <a:r>
              <a:rPr lang="en-US" b="1" dirty="0">
                <a:solidFill>
                  <a:srgbClr val="FF0000"/>
                </a:solidFill>
              </a:rPr>
              <a:t> package</a:t>
            </a:r>
          </a:p>
          <a:p>
            <a:endParaRPr lang="en-US" dirty="0"/>
          </a:p>
          <a:p>
            <a:r>
              <a:rPr lang="en-US" dirty="0"/>
              <a:t>Final Method :</a:t>
            </a:r>
          </a:p>
          <a:p>
            <a:r>
              <a:rPr lang="en-US" dirty="0"/>
              <a:t>A Method when set to final cannot be overridden by any subclass.</a:t>
            </a:r>
          </a:p>
          <a:p>
            <a:endParaRPr lang="en-US" dirty="0"/>
          </a:p>
          <a:p>
            <a:r>
              <a:rPr lang="en-US" dirty="0">
                <a:solidFill>
                  <a:srgbClr val="00B0F0"/>
                </a:solidFill>
              </a:rPr>
              <a:t>Final Variable :</a:t>
            </a:r>
          </a:p>
          <a:p>
            <a:r>
              <a:rPr lang="en-US" dirty="0">
                <a:solidFill>
                  <a:srgbClr val="00B0F0"/>
                </a:solidFill>
              </a:rPr>
              <a:t>When a variable is set to final, its value cannot be changed. Final variables are like constants.</a:t>
            </a:r>
          </a:p>
          <a:p>
            <a:r>
              <a:rPr lang="en-US" dirty="0">
                <a:solidFill>
                  <a:srgbClr val="00B0F0"/>
                </a:solidFill>
              </a:rPr>
              <a:t>Example : public static final </a:t>
            </a:r>
            <a:r>
              <a:rPr lang="en-US" dirty="0" err="1">
                <a:solidFill>
                  <a:srgbClr val="00B0F0"/>
                </a:solidFill>
              </a:rPr>
              <a:t>int</a:t>
            </a:r>
            <a:r>
              <a:rPr lang="en-US" dirty="0">
                <a:solidFill>
                  <a:srgbClr val="00B0F0"/>
                </a:solidFill>
              </a:rPr>
              <a:t> </a:t>
            </a:r>
            <a:r>
              <a:rPr lang="en-US" dirty="0" err="1">
                <a:solidFill>
                  <a:srgbClr val="00B0F0"/>
                </a:solidFill>
              </a:rPr>
              <a:t>i</a:t>
            </a:r>
            <a:r>
              <a:rPr lang="en-US" dirty="0">
                <a:solidFill>
                  <a:srgbClr val="00B0F0"/>
                </a:solidFill>
              </a:rPr>
              <a:t> = 10;</a:t>
            </a:r>
          </a:p>
          <a:p>
            <a:endParaRPr lang="en-US" dirty="0"/>
          </a:p>
        </p:txBody>
      </p:sp>
    </p:spTree>
    <p:extLst>
      <p:ext uri="{BB962C8B-B14F-4D97-AF65-F5344CB8AC3E}">
        <p14:creationId xmlns:p14="http://schemas.microsoft.com/office/powerpoint/2010/main" val="335380093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54359" y="494522"/>
            <a:ext cx="10083282" cy="5693866"/>
          </a:xfrm>
          <a:prstGeom prst="rect">
            <a:avLst/>
          </a:prstGeom>
        </p:spPr>
        <p:txBody>
          <a:bodyPr wrap="square">
            <a:spAutoFit/>
          </a:bodyPr>
          <a:lstStyle/>
          <a:p>
            <a:r>
              <a:rPr lang="en-US" sz="2800" b="1" u="sng" dirty="0">
                <a:solidFill>
                  <a:schemeClr val="accent2"/>
                </a:solidFill>
              </a:rPr>
              <a:t>Abstract Non Access Modifier</a:t>
            </a:r>
          </a:p>
          <a:p>
            <a:r>
              <a:rPr lang="en-US" sz="2800" dirty="0"/>
              <a:t>Keyword: </a:t>
            </a:r>
            <a:r>
              <a:rPr lang="en-US" sz="2800" dirty="0" smtClean="0"/>
              <a:t>abstract means incomplete</a:t>
            </a:r>
            <a:endParaRPr lang="en-US" sz="2800" dirty="0"/>
          </a:p>
          <a:p>
            <a:r>
              <a:rPr lang="en-US" sz="2800" dirty="0">
                <a:solidFill>
                  <a:srgbClr val="00B0F0"/>
                </a:solidFill>
              </a:rPr>
              <a:t>Abstract modifiers are applicable to:</a:t>
            </a:r>
          </a:p>
          <a:p>
            <a:r>
              <a:rPr lang="en-US" sz="2800" dirty="0">
                <a:solidFill>
                  <a:srgbClr val="00B0F0"/>
                </a:solidFill>
              </a:rPr>
              <a:t>Class</a:t>
            </a:r>
          </a:p>
          <a:p>
            <a:r>
              <a:rPr lang="en-US" sz="2800" dirty="0">
                <a:solidFill>
                  <a:srgbClr val="00B0F0"/>
                </a:solidFill>
              </a:rPr>
              <a:t>Method</a:t>
            </a:r>
          </a:p>
          <a:p>
            <a:r>
              <a:rPr lang="en-US" sz="2800" dirty="0">
                <a:solidFill>
                  <a:srgbClr val="FFC000"/>
                </a:solidFill>
              </a:rPr>
              <a:t>Abstract Class:</a:t>
            </a:r>
          </a:p>
          <a:p>
            <a:r>
              <a:rPr lang="en-US" sz="2800" dirty="0">
                <a:solidFill>
                  <a:srgbClr val="FFC000"/>
                </a:solidFill>
              </a:rPr>
              <a:t>An abstract Class can have abstract Methods. A Class can also be an abstract class without having any abstract Methods in it. If a Class has an abstract Method , the Class becomes an abstract Class.</a:t>
            </a:r>
          </a:p>
          <a:p>
            <a:r>
              <a:rPr lang="en-US" sz="2800" dirty="0"/>
              <a:t>Abstract Method :</a:t>
            </a:r>
          </a:p>
          <a:p>
            <a:r>
              <a:rPr lang="en-US" sz="2800" dirty="0"/>
              <a:t>Abstract Methods are those Methods which does not have a body but only a signature.</a:t>
            </a:r>
          </a:p>
          <a:p>
            <a:r>
              <a:rPr lang="en-US" sz="2800" dirty="0"/>
              <a:t>Example : public abstract void method();</a:t>
            </a:r>
          </a:p>
        </p:txBody>
      </p:sp>
    </p:spTree>
    <p:extLst>
      <p:ext uri="{BB962C8B-B14F-4D97-AF65-F5344CB8AC3E}">
        <p14:creationId xmlns:p14="http://schemas.microsoft.com/office/powerpoint/2010/main" val="93946099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Static Modifier</a:t>
            </a:r>
            <a:br>
              <a:rPr lang="en-US" dirty="0"/>
            </a:br>
            <a:endParaRPr lang="en-US" dirty="0"/>
          </a:p>
        </p:txBody>
      </p:sp>
      <p:sp>
        <p:nvSpPr>
          <p:cNvPr id="3" name="Content Placeholder 2"/>
          <p:cNvSpPr>
            <a:spLocks noGrp="1"/>
          </p:cNvSpPr>
          <p:nvPr>
            <p:ph idx="1"/>
          </p:nvPr>
        </p:nvSpPr>
        <p:spPr/>
        <p:txBody>
          <a:bodyPr/>
          <a:lstStyle/>
          <a:p>
            <a:r>
              <a:rPr lang="en-US" dirty="0"/>
              <a:t>The </a:t>
            </a:r>
            <a:r>
              <a:rPr lang="en-US" i="1" dirty="0"/>
              <a:t>static</a:t>
            </a:r>
            <a:r>
              <a:rPr lang="en-US" dirty="0"/>
              <a:t> keyword is used to create </a:t>
            </a:r>
            <a:r>
              <a:rPr lang="en-US" dirty="0" smtClean="0"/>
              <a:t>variables</a:t>
            </a:r>
          </a:p>
          <a:p>
            <a:r>
              <a:rPr lang="en-US" dirty="0"/>
              <a:t>Only one copy of the static variable exists regardless of the number of instances of the class</a:t>
            </a:r>
            <a:r>
              <a:rPr lang="en-US" dirty="0" smtClean="0"/>
              <a:t>.</a:t>
            </a:r>
          </a:p>
          <a:p>
            <a:r>
              <a:rPr lang="en-US" dirty="0"/>
              <a:t>Static variables are also known as class variables. Local variables cannot be declared static.</a:t>
            </a:r>
          </a:p>
        </p:txBody>
      </p:sp>
    </p:spTree>
    <p:extLst>
      <p:ext uri="{BB962C8B-B14F-4D97-AF65-F5344CB8AC3E}">
        <p14:creationId xmlns:p14="http://schemas.microsoft.com/office/powerpoint/2010/main" val="420310830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Methods</a:t>
            </a:r>
            <a:br>
              <a:rPr lang="en-US" dirty="0"/>
            </a:br>
            <a:endParaRPr lang="en-US" dirty="0"/>
          </a:p>
        </p:txBody>
      </p:sp>
      <p:sp>
        <p:nvSpPr>
          <p:cNvPr id="3" name="Content Placeholder 2"/>
          <p:cNvSpPr>
            <a:spLocks noGrp="1"/>
          </p:cNvSpPr>
          <p:nvPr>
            <p:ph idx="1"/>
          </p:nvPr>
        </p:nvSpPr>
        <p:spPr/>
        <p:txBody>
          <a:bodyPr/>
          <a:lstStyle/>
          <a:p>
            <a:r>
              <a:rPr lang="en-US" dirty="0"/>
              <a:t>he </a:t>
            </a:r>
            <a:r>
              <a:rPr lang="en-US" b="1" dirty="0"/>
              <a:t>static keyword</a:t>
            </a:r>
            <a:r>
              <a:rPr lang="en-US" dirty="0"/>
              <a:t> in java is used for memory management mainly. We can apply java static keyword with variables, methods, blocks and nested class. The static keyword belongs to the class than instance of the class.</a:t>
            </a:r>
          </a:p>
          <a:p>
            <a:r>
              <a:rPr lang="en-US" dirty="0"/>
              <a:t>The static can be:</a:t>
            </a:r>
          </a:p>
          <a:p>
            <a:r>
              <a:rPr lang="en-US" dirty="0"/>
              <a:t>variable (also known as class variable)</a:t>
            </a:r>
          </a:p>
          <a:p>
            <a:r>
              <a:rPr lang="en-US" dirty="0"/>
              <a:t>method (also known as class method)</a:t>
            </a:r>
          </a:p>
          <a:p>
            <a:r>
              <a:rPr lang="en-US" dirty="0"/>
              <a:t>block</a:t>
            </a:r>
          </a:p>
          <a:p>
            <a:r>
              <a:rPr lang="en-US" dirty="0"/>
              <a:t>nested class</a:t>
            </a:r>
          </a:p>
        </p:txBody>
      </p:sp>
    </p:spTree>
    <p:extLst>
      <p:ext uri="{BB962C8B-B14F-4D97-AF65-F5344CB8AC3E}">
        <p14:creationId xmlns:p14="http://schemas.microsoft.com/office/powerpoint/2010/main" val="3952400725"/>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452</TotalTime>
  <Words>1978</Words>
  <Application>Microsoft Office PowerPoint</Application>
  <PresentationFormat>Widescreen</PresentationFormat>
  <Paragraphs>652</Paragraphs>
  <Slides>112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112</vt:i4>
      </vt:variant>
    </vt:vector>
  </HeadingPairs>
  <TitlesOfParts>
    <vt:vector size="124" baseType="lpstr">
      <vt:lpstr>Arial</vt:lpstr>
      <vt:lpstr>Arial Black</vt:lpstr>
      <vt:lpstr>Arial Unicode MS</vt:lpstr>
      <vt:lpstr>erdana</vt:lpstr>
      <vt:lpstr>Gill Sans MT</vt:lpstr>
      <vt:lpstr>Impact</vt:lpstr>
      <vt:lpstr>Tahoma</vt:lpstr>
      <vt:lpstr>times new roman</vt:lpstr>
      <vt:lpstr>verdana</vt:lpstr>
      <vt:lpstr>verdana</vt:lpstr>
      <vt:lpstr>Wingdings</vt:lpstr>
      <vt:lpstr>Badge</vt:lpstr>
      <vt:lpstr>AUTOMATION</vt:lpstr>
      <vt:lpstr>Before automation or  when start Automation </vt:lpstr>
      <vt:lpstr>What to Automate?</vt:lpstr>
      <vt:lpstr>Automated Testing type</vt:lpstr>
      <vt:lpstr>Benefits of Automated testing/ Why???</vt:lpstr>
      <vt:lpstr>Main challenge in automation</vt:lpstr>
      <vt:lpstr>Automation Framework</vt:lpstr>
      <vt:lpstr>Type of framework</vt:lpstr>
      <vt:lpstr>Selenium framework</vt:lpstr>
      <vt:lpstr>Automation Part cover</vt:lpstr>
      <vt:lpstr>PowerPoint Presentation</vt:lpstr>
      <vt:lpstr>Browser language</vt:lpstr>
      <vt:lpstr>PowerPoint Presentation</vt:lpstr>
      <vt:lpstr>PowerPoint Presentation</vt:lpstr>
      <vt:lpstr>PowerPoint Presentation</vt:lpstr>
      <vt:lpstr>PowerPoint Presentation</vt:lpstr>
      <vt:lpstr>PowerPoint Presentation</vt:lpstr>
      <vt:lpstr>What is Locator?</vt:lpstr>
      <vt:lpstr>PowerPoint Presentation</vt:lpstr>
      <vt:lpstr>Automation Element or Object??</vt:lpstr>
      <vt:lpstr>Radio button</vt:lpstr>
      <vt:lpstr>What to do with selenium</vt:lpstr>
      <vt:lpstr>PowerPoint Presentation</vt:lpstr>
      <vt:lpstr>Selenium Limitation</vt:lpstr>
      <vt:lpstr>PowerPoint Presentation</vt:lpstr>
      <vt:lpstr>PowerPoint Presentation</vt:lpstr>
      <vt:lpstr>JAVA project Structure</vt:lpstr>
      <vt:lpstr>ECLIPSE JAVA project</vt:lpstr>
      <vt:lpstr>Why maven project has 4 folders ??</vt:lpstr>
      <vt:lpstr>Inside folder</vt:lpstr>
      <vt:lpstr>Object </vt:lpstr>
      <vt:lpstr>Object </vt:lpstr>
      <vt:lpstr>PowerPoint Presentation</vt:lpstr>
      <vt:lpstr>An object has three characteristics: </vt:lpstr>
      <vt:lpstr>Ways to initialize object </vt:lpstr>
      <vt:lpstr>Class </vt:lpstr>
      <vt:lpstr>PowerPoint Presentation</vt:lpstr>
      <vt:lpstr>PowerPoint Presentation</vt:lpstr>
      <vt:lpstr>PowerPoint Presentation</vt:lpstr>
      <vt:lpstr>PowerPoint Presentation</vt:lpstr>
      <vt:lpstr>Object</vt:lpstr>
      <vt:lpstr>Difference between object and class </vt:lpstr>
      <vt:lpstr>What are the different ways to create an object in Java? </vt:lpstr>
      <vt:lpstr>How to create object from class</vt:lpstr>
      <vt:lpstr>PowerPoint Presentation</vt:lpstr>
      <vt:lpstr>Inheritance</vt:lpstr>
      <vt:lpstr>PowerPoint Presentation</vt:lpstr>
      <vt:lpstr>Class types</vt:lpstr>
      <vt:lpstr>A class in Java can contain: </vt:lpstr>
      <vt:lpstr>PowerPoint Presentation</vt:lpstr>
      <vt:lpstr>PowerPoint Presentation</vt:lpstr>
      <vt:lpstr>Variable</vt:lpstr>
      <vt:lpstr>Type of variance during coding</vt:lpstr>
      <vt:lpstr>PowerPoint Presentation</vt:lpstr>
      <vt:lpstr>PowerPoint Presentation</vt:lpstr>
      <vt:lpstr>PowerPoint Presentation</vt:lpstr>
      <vt:lpstr>Static word in java</vt:lpstr>
      <vt:lpstr>PowerPoint Presentation</vt:lpstr>
      <vt:lpstr>PowerPoint Presentation</vt:lpstr>
      <vt:lpstr>PowerPoint Presentation</vt:lpstr>
      <vt:lpstr>PowerPoint Presentation</vt:lpstr>
      <vt:lpstr>PowerPoint Presentation</vt:lpstr>
      <vt:lpstr>Java Variable data type</vt:lpstr>
      <vt:lpstr>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Abstract class in Java </vt:lpstr>
      <vt:lpstr>PowerPoint Presentation</vt:lpstr>
      <vt:lpstr>PowerPoint Presentation</vt:lpstr>
      <vt:lpstr>Type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Non Access Modifiers in Java </vt:lpstr>
      <vt:lpstr>Final Non Access Modifiers </vt:lpstr>
      <vt:lpstr>PowerPoint Presentation</vt:lpstr>
      <vt:lpstr>The Static Modifier </vt:lpstr>
      <vt:lpstr>Static Methods </vt:lpstr>
      <vt:lpstr>Java static method </vt:lpstr>
      <vt:lpstr>PowerPoint Presentation</vt:lpstr>
      <vt:lpstr>Another example of static method that performs normal calculation </vt:lpstr>
      <vt:lpstr>Restrictions for static method </vt:lpstr>
      <vt:lpstr>Q) why java main method is static? </vt:lpstr>
      <vt:lpstr>Why main method is public in Java</vt:lpstr>
      <vt:lpstr>Why the main method is void in Java  Since the main method in Java is not supposed to return any value, it's made void which simply means main is not returning anything.   Summary: 1. The main method must be declared public, static and void in Java otherwise, JVM will not able to run Java program. </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OOPS</dc:title>
  <dc:creator>sarower ahmmed</dc:creator>
  <cp:lastModifiedBy>srpatwarybd@icloud.com</cp:lastModifiedBy>
  <cp:revision>52</cp:revision>
  <dcterms:created xsi:type="dcterms:W3CDTF">2017-07-30T19:50:10Z</dcterms:created>
  <dcterms:modified xsi:type="dcterms:W3CDTF">2018-04-04T05:07:50Z</dcterms:modified>
</cp:coreProperties>
</file>