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sldIdLst>
    <p:sldId id="256" r:id="rId2"/>
    <p:sldId id="281" r:id="rId3"/>
    <p:sldId id="308" r:id="rId4"/>
    <p:sldId id="262" r:id="rId5"/>
    <p:sldId id="264" r:id="rId6"/>
    <p:sldId id="270" r:id="rId7"/>
    <p:sldId id="309" r:id="rId8"/>
    <p:sldId id="316" r:id="rId9"/>
    <p:sldId id="311" r:id="rId10"/>
    <p:sldId id="265" r:id="rId11"/>
    <p:sldId id="266" r:id="rId12"/>
    <p:sldId id="269" r:id="rId13"/>
    <p:sldId id="267" r:id="rId14"/>
    <p:sldId id="286" r:id="rId15"/>
    <p:sldId id="260" r:id="rId16"/>
    <p:sldId id="272" r:id="rId17"/>
    <p:sldId id="315" r:id="rId18"/>
    <p:sldId id="292" r:id="rId19"/>
    <p:sldId id="312" r:id="rId20"/>
    <p:sldId id="279" r:id="rId21"/>
    <p:sldId id="273" r:id="rId22"/>
    <p:sldId id="274" r:id="rId23"/>
    <p:sldId id="275" r:id="rId24"/>
    <p:sldId id="276" r:id="rId25"/>
    <p:sldId id="320" r:id="rId26"/>
    <p:sldId id="268" r:id="rId27"/>
    <p:sldId id="277" r:id="rId28"/>
    <p:sldId id="322" r:id="rId29"/>
    <p:sldId id="319" r:id="rId30"/>
    <p:sldId id="317" r:id="rId31"/>
    <p:sldId id="318" r:id="rId32"/>
    <p:sldId id="321" r:id="rId33"/>
    <p:sldId id="258"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97FF"/>
    <a:srgbClr val="582A04"/>
    <a:srgbClr val="552579"/>
    <a:srgbClr val="FF9E1D"/>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500" y="56"/>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12/10/2018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898973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59150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64418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670751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1075929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3074F12-AA26-4AC8-9962-C36BB8F32554}" type="datetimeFigureOut">
              <a:rPr lang="en-US" smtClean="0"/>
              <a:pPr/>
              <a:t>12/10/2018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700985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3074F12-AA26-4AC8-9962-C36BB8F32554}" type="datetimeFigureOut">
              <a:rPr lang="en-US" smtClean="0"/>
              <a:pPr/>
              <a:t>12/10/2018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89153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497224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365576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557797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46882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074F12-AA26-4AC8-9962-C36BB8F32554}" type="datetimeFigureOut">
              <a:rPr lang="en-US" smtClean="0"/>
              <a:pPr/>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5529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12/10/2018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183104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074F12-AA26-4AC8-9962-C36BB8F32554}" type="datetimeFigureOut">
              <a:rPr lang="en-US" smtClean="0"/>
              <a:pPr/>
              <a:t>12/10/2018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174357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981763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900021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32705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3074F12-AA26-4AC8-9962-C36BB8F32554}" type="datetimeFigureOut">
              <a:rPr lang="en-US" smtClean="0"/>
              <a:pPr/>
              <a:t>12/10/2018</a:t>
            </a:fld>
            <a:endParaRPr lang="en-US"/>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2633747375"/>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guru99.com/apache.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localhost:4444/grid/consol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192.168.1.3:4444/grid/console" TargetMode="External"/><Relationship Id="rId2" Type="http://schemas.openxmlformats.org/officeDocument/2006/relationships/hyperlink" Target="http://192.168.1.3:4444/grid/register"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192.168.1.3:4444/grid/consol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localhost:4444/selenium-server/driver/?cmd=shutDownSeleniumServer"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a:t>SAROWER AHMMED</a:t>
            </a:r>
          </a:p>
        </p:txBody>
      </p:sp>
      <p:sp>
        <p:nvSpPr>
          <p:cNvPr id="5" name="Rectangle 4"/>
          <p:cNvSpPr/>
          <p:nvPr/>
        </p:nvSpPr>
        <p:spPr>
          <a:xfrm>
            <a:off x="1059785" y="1749245"/>
            <a:ext cx="3359510" cy="1754326"/>
          </a:xfrm>
          <a:prstGeom prst="rect">
            <a:avLst/>
          </a:prstGeom>
          <a:noFill/>
        </p:spPr>
        <p:txBody>
          <a:bodyPr wrap="square" lIns="91440" tIns="45720" rIns="91440" bIns="45720">
            <a:spAutoFit/>
          </a:bodyPr>
          <a:lstStyle/>
          <a:p>
            <a:r>
              <a:rPr lang="en-US" sz="5400" b="1" dirty="0">
                <a:solidFill>
                  <a:srgbClr val="00B050"/>
                </a:solidFill>
              </a:rPr>
              <a:t>Selenium Grid </a:t>
            </a: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endParaRPr lang="en-US"/>
          </a:p>
        </p:txBody>
      </p:sp>
      <p:sp>
        <p:nvSpPr>
          <p:cNvPr id="8" name="Content Placeholder 7"/>
          <p:cNvSpPr>
            <a:spLocks noGrp="1"/>
          </p:cNvSpPr>
          <p:nvPr>
            <p:ph idx="1"/>
          </p:nvPr>
        </p:nvSpPr>
        <p:spPr>
          <a:xfrm>
            <a:off x="601670" y="2665475"/>
            <a:ext cx="8229600" cy="4886325"/>
          </a:xfrm>
          <a:prstGeom prst="rect">
            <a:avLst/>
          </a:prstGeom>
        </p:spPr>
        <p:txBody>
          <a:bodyPr wrap="square">
            <a:spAutoFit/>
          </a:bodyPr>
          <a:lstStyle/>
          <a:p>
            <a:r>
              <a:rPr lang="en-US" dirty="0"/>
              <a:t>Selenium Grid has 2 versions</a:t>
            </a:r>
          </a:p>
          <a:p>
            <a:pPr lvl="1"/>
            <a:r>
              <a:rPr lang="en-US" dirty="0"/>
              <a:t> -the older Grid 1 and </a:t>
            </a:r>
          </a:p>
          <a:p>
            <a:pPr lvl="1"/>
            <a:r>
              <a:rPr lang="en-US" dirty="0"/>
              <a:t>the newer Grid 2.</a:t>
            </a:r>
          </a:p>
        </p:txBody>
      </p:sp>
      <p:pic>
        <p:nvPicPr>
          <p:cNvPr id="9" name="Content Placeholder 3"/>
          <p:cNvPicPr>
            <a:picLocks noChangeAspect="1"/>
          </p:cNvPicPr>
          <p:nvPr/>
        </p:nvPicPr>
        <p:blipFill>
          <a:blip r:embed="rId2"/>
          <a:stretch>
            <a:fillRect/>
          </a:stretch>
        </p:blipFill>
        <p:spPr>
          <a:xfrm>
            <a:off x="296260" y="680310"/>
            <a:ext cx="8229600" cy="1594338"/>
          </a:xfrm>
          <a:prstGeom prst="rect">
            <a:avLst/>
          </a:prstGeom>
        </p:spPr>
      </p:pic>
    </p:spTree>
    <p:extLst>
      <p:ext uri="{BB962C8B-B14F-4D97-AF65-F5344CB8AC3E}">
        <p14:creationId xmlns:p14="http://schemas.microsoft.com/office/powerpoint/2010/main" val="1790821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96311476"/>
              </p:ext>
            </p:extLst>
          </p:nvPr>
        </p:nvGraphicFramePr>
        <p:xfrm>
          <a:off x="127681" y="1274315"/>
          <a:ext cx="8872764" cy="4445260"/>
        </p:xfrm>
        <a:graphic>
          <a:graphicData uri="http://schemas.openxmlformats.org/drawingml/2006/table">
            <a:tbl>
              <a:tblPr firstRow="1" bandRow="1">
                <a:tableStyleId>{5C22544A-7EE6-4342-B048-85BDC9FD1C3A}</a:tableStyleId>
              </a:tblPr>
              <a:tblGrid>
                <a:gridCol w="4436382">
                  <a:extLst>
                    <a:ext uri="{9D8B030D-6E8A-4147-A177-3AD203B41FA5}">
                      <a16:colId xmlns:a16="http://schemas.microsoft.com/office/drawing/2014/main" val="20000"/>
                    </a:ext>
                  </a:extLst>
                </a:gridCol>
                <a:gridCol w="4436382">
                  <a:extLst>
                    <a:ext uri="{9D8B030D-6E8A-4147-A177-3AD203B41FA5}">
                      <a16:colId xmlns:a16="http://schemas.microsoft.com/office/drawing/2014/main" val="20001"/>
                    </a:ext>
                  </a:extLst>
                </a:gridCol>
              </a:tblGrid>
              <a:tr h="439772">
                <a:tc>
                  <a:txBody>
                    <a:bodyPr/>
                    <a:lstStyle/>
                    <a:p>
                      <a:pPr algn="l" fontAlgn="t"/>
                      <a:r>
                        <a:rPr lang="en-US" b="1" dirty="0">
                          <a:effectLst/>
                        </a:rPr>
                        <a:t>Grid 1</a:t>
                      </a:r>
                    </a:p>
                  </a:txBody>
                  <a:tcPr marL="50800" marR="50800" marT="50800" marB="50800"/>
                </a:tc>
                <a:tc>
                  <a:txBody>
                    <a:bodyPr/>
                    <a:lstStyle/>
                    <a:p>
                      <a:pPr algn="l" fontAlgn="t"/>
                      <a:r>
                        <a:rPr lang="en-US" b="1">
                          <a:effectLst/>
                        </a:rPr>
                        <a:t>Grid 2</a:t>
                      </a:r>
                    </a:p>
                  </a:txBody>
                  <a:tcPr marL="50800" marR="50800" marT="50800" marB="50800"/>
                </a:tc>
                <a:extLst>
                  <a:ext uri="{0D108BD9-81ED-4DB2-BD59-A6C34878D82A}">
                    <a16:rowId xmlns:a16="http://schemas.microsoft.com/office/drawing/2014/main" val="10000"/>
                  </a:ext>
                </a:extLst>
              </a:tr>
              <a:tr h="1402515">
                <a:tc>
                  <a:txBody>
                    <a:bodyPr/>
                    <a:lstStyle/>
                    <a:p>
                      <a:pPr algn="l" fontAlgn="t"/>
                      <a:r>
                        <a:rPr lang="en-US">
                          <a:effectLst/>
                        </a:rPr>
                        <a:t>Selenium Grid 1 has its own remote control that is different from the Selenium RC server. They are two different programs.</a:t>
                      </a:r>
                    </a:p>
                  </a:txBody>
                  <a:tcPr marL="50800" marR="50800" marT="50800" marB="50800"/>
                </a:tc>
                <a:tc>
                  <a:txBody>
                    <a:bodyPr/>
                    <a:lstStyle/>
                    <a:p>
                      <a:pPr algn="l" fontAlgn="t"/>
                      <a:r>
                        <a:rPr lang="en-US">
                          <a:effectLst/>
                        </a:rPr>
                        <a:t>Selenium Grid 2 is now bundled with the Selenium Server jar file</a:t>
                      </a:r>
                    </a:p>
                  </a:txBody>
                  <a:tcPr marL="50800" marR="50800" marT="50800" marB="50800"/>
                </a:tc>
                <a:extLst>
                  <a:ext uri="{0D108BD9-81ED-4DB2-BD59-A6C34878D82A}">
                    <a16:rowId xmlns:a16="http://schemas.microsoft.com/office/drawing/2014/main" val="10001"/>
                  </a:ext>
                </a:extLst>
              </a:tr>
              <a:tr h="1081601">
                <a:tc>
                  <a:txBody>
                    <a:bodyPr/>
                    <a:lstStyle/>
                    <a:p>
                      <a:pPr algn="l" fontAlgn="t"/>
                      <a:r>
                        <a:rPr lang="en-US">
                          <a:effectLst/>
                        </a:rPr>
                        <a:t>You need to install and configure</a:t>
                      </a:r>
                      <a:r>
                        <a:rPr lang="en-US" u="none" strike="noStrike">
                          <a:solidFill>
                            <a:srgbClr val="40A2B5"/>
                          </a:solidFill>
                          <a:effectLst/>
                          <a:hlinkClick r:id="rId2"/>
                        </a:rPr>
                        <a:t> Apache </a:t>
                      </a:r>
                      <a:r>
                        <a:rPr lang="en-US">
                          <a:effectLst/>
                        </a:rPr>
                        <a:t>Ant first before you can use Grid 1.</a:t>
                      </a:r>
                    </a:p>
                  </a:txBody>
                  <a:tcPr marL="50800" marR="50800" marT="50800" marB="50800"/>
                </a:tc>
                <a:tc>
                  <a:txBody>
                    <a:bodyPr/>
                    <a:lstStyle/>
                    <a:p>
                      <a:pPr algn="l" fontAlgn="t"/>
                      <a:r>
                        <a:rPr lang="en-US">
                          <a:effectLst/>
                        </a:rPr>
                        <a:t>You do not need to install</a:t>
                      </a:r>
                      <a:r>
                        <a:rPr lang="en-US" u="none" strike="noStrike">
                          <a:solidFill>
                            <a:srgbClr val="40A2B5"/>
                          </a:solidFill>
                          <a:effectLst/>
                          <a:hlinkClick r:id="rId2"/>
                        </a:rPr>
                        <a:t>Apache </a:t>
                      </a:r>
                      <a:r>
                        <a:rPr lang="en-US">
                          <a:effectLst/>
                        </a:rPr>
                        <a:t>Ant in Grid 2.</a:t>
                      </a:r>
                    </a:p>
                  </a:txBody>
                  <a:tcPr marL="50800" marR="50800" marT="50800" marB="50800"/>
                </a:tc>
                <a:extLst>
                  <a:ext uri="{0D108BD9-81ED-4DB2-BD59-A6C34878D82A}">
                    <a16:rowId xmlns:a16="http://schemas.microsoft.com/office/drawing/2014/main" val="10002"/>
                  </a:ext>
                </a:extLst>
              </a:tr>
              <a:tr h="760686">
                <a:tc>
                  <a:txBody>
                    <a:bodyPr/>
                    <a:lstStyle/>
                    <a:p>
                      <a:pPr algn="l" fontAlgn="t"/>
                      <a:r>
                        <a:rPr lang="en-US">
                          <a:effectLst/>
                        </a:rPr>
                        <a:t>Can only support Selenium RC commands/scripts.</a:t>
                      </a:r>
                    </a:p>
                  </a:txBody>
                  <a:tcPr marL="50800" marR="50800" marT="50800" marB="50800"/>
                </a:tc>
                <a:tc>
                  <a:txBody>
                    <a:bodyPr/>
                    <a:lstStyle/>
                    <a:p>
                      <a:pPr algn="l" fontAlgn="t"/>
                      <a:r>
                        <a:rPr lang="en-US">
                          <a:effectLst/>
                        </a:rPr>
                        <a:t>Can support both Selenium RC and WebDriver scripts.</a:t>
                      </a:r>
                    </a:p>
                  </a:txBody>
                  <a:tcPr marL="50800" marR="50800" marT="50800" marB="50800"/>
                </a:tc>
                <a:extLst>
                  <a:ext uri="{0D108BD9-81ED-4DB2-BD59-A6C34878D82A}">
                    <a16:rowId xmlns:a16="http://schemas.microsoft.com/office/drawing/2014/main" val="10003"/>
                  </a:ext>
                </a:extLst>
              </a:tr>
              <a:tr h="760686">
                <a:tc>
                  <a:txBody>
                    <a:bodyPr/>
                    <a:lstStyle/>
                    <a:p>
                      <a:pPr algn="l" fontAlgn="t"/>
                      <a:r>
                        <a:rPr lang="en-US">
                          <a:effectLst/>
                        </a:rPr>
                        <a:t>You can only automate one browser per remote control.</a:t>
                      </a:r>
                    </a:p>
                  </a:txBody>
                  <a:tcPr marL="50800" marR="50800" marT="50800" marB="50800"/>
                </a:tc>
                <a:tc>
                  <a:txBody>
                    <a:bodyPr/>
                    <a:lstStyle/>
                    <a:p>
                      <a:pPr algn="l" fontAlgn="t"/>
                      <a:r>
                        <a:rPr lang="en-US" dirty="0">
                          <a:effectLst/>
                        </a:rPr>
                        <a:t>One remote control can automate up to 5 browsers.</a:t>
                      </a:r>
                    </a:p>
                  </a:txBody>
                  <a:tcPr marL="50800" marR="50800" marT="50800" marB="5080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925127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When/why </a:t>
            </a:r>
            <a:r>
              <a:rPr lang="en-US" b="1" dirty="0"/>
              <a:t>to Use Selenium Grid?</a:t>
            </a:r>
            <a:endParaRPr lang="en-US" dirty="0"/>
          </a:p>
        </p:txBody>
      </p:sp>
      <p:sp>
        <p:nvSpPr>
          <p:cNvPr id="3" name="Content Placeholder 2"/>
          <p:cNvSpPr>
            <a:spLocks noGrp="1"/>
          </p:cNvSpPr>
          <p:nvPr>
            <p:ph idx="1"/>
          </p:nvPr>
        </p:nvSpPr>
        <p:spPr/>
        <p:txBody>
          <a:bodyPr/>
          <a:lstStyle/>
          <a:p>
            <a:r>
              <a:rPr lang="en-US" b="1" dirty="0" smtClean="0"/>
              <a:t>Distribution test case in different machine</a:t>
            </a:r>
          </a:p>
          <a:p>
            <a:r>
              <a:rPr lang="en-US" b="1" dirty="0" smtClean="0"/>
              <a:t>Run </a:t>
            </a:r>
            <a:r>
              <a:rPr lang="en-US" b="1" dirty="0"/>
              <a:t>your tests against different </a:t>
            </a:r>
            <a:endParaRPr lang="en-US" b="1" dirty="0" smtClean="0"/>
          </a:p>
          <a:p>
            <a:pPr lvl="1"/>
            <a:r>
              <a:rPr lang="en-US" b="1" dirty="0" smtClean="0"/>
              <a:t>browsers</a:t>
            </a:r>
            <a:r>
              <a:rPr lang="en-US" b="1" dirty="0"/>
              <a:t>, </a:t>
            </a:r>
            <a:endParaRPr lang="en-US" b="1" dirty="0" smtClean="0"/>
          </a:p>
          <a:p>
            <a:pPr lvl="1"/>
            <a:r>
              <a:rPr lang="en-US" b="1" dirty="0" smtClean="0"/>
              <a:t>Browser versions</a:t>
            </a:r>
          </a:p>
          <a:p>
            <a:pPr lvl="1"/>
            <a:r>
              <a:rPr lang="en-US" b="1" dirty="0" smtClean="0"/>
              <a:t>operating systems</a:t>
            </a:r>
            <a:endParaRPr lang="en-US" b="1" dirty="0"/>
          </a:p>
          <a:p>
            <a:r>
              <a:rPr lang="en-US" b="1" dirty="0">
                <a:solidFill>
                  <a:srgbClr val="00B050"/>
                </a:solidFill>
              </a:rPr>
              <a:t>Save time </a:t>
            </a:r>
            <a:r>
              <a:rPr lang="en-US" b="1" dirty="0"/>
              <a:t>in the execution of your test suites</a:t>
            </a:r>
            <a:endParaRPr lang="en-US" dirty="0"/>
          </a:p>
        </p:txBody>
      </p:sp>
    </p:spTree>
    <p:extLst>
      <p:ext uri="{BB962C8B-B14F-4D97-AF65-F5344CB8AC3E}">
        <p14:creationId xmlns:p14="http://schemas.microsoft.com/office/powerpoint/2010/main" val="32606869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HUB CMD</a:t>
            </a:r>
          </a:p>
        </p:txBody>
      </p:sp>
      <p:sp>
        <p:nvSpPr>
          <p:cNvPr id="3" name="Content Placeholder 2"/>
          <p:cNvSpPr>
            <a:spLocks noGrp="1"/>
          </p:cNvSpPr>
          <p:nvPr>
            <p:ph idx="1"/>
          </p:nvPr>
        </p:nvSpPr>
        <p:spPr>
          <a:xfrm>
            <a:off x="448965" y="1901950"/>
            <a:ext cx="8229600" cy="4275739"/>
          </a:xfrm>
        </p:spPr>
        <p:txBody>
          <a:bodyPr/>
          <a:lstStyle/>
          <a:p>
            <a:r>
              <a:rPr lang="en-US" dirty="0"/>
              <a:t>java -jar selenium-server-standalone-3.8.1.jar -role hub</a:t>
            </a:r>
          </a:p>
        </p:txBody>
      </p:sp>
      <p:pic>
        <p:nvPicPr>
          <p:cNvPr id="5" name="Picture 4"/>
          <p:cNvPicPr>
            <a:picLocks noChangeAspect="1"/>
          </p:cNvPicPr>
          <p:nvPr/>
        </p:nvPicPr>
        <p:blipFill>
          <a:blip r:embed="rId2"/>
          <a:stretch>
            <a:fillRect/>
          </a:stretch>
        </p:blipFill>
        <p:spPr>
          <a:xfrm>
            <a:off x="448965" y="2512770"/>
            <a:ext cx="8551478" cy="3390900"/>
          </a:xfrm>
          <a:prstGeom prst="rect">
            <a:avLst/>
          </a:prstGeom>
        </p:spPr>
      </p:pic>
    </p:spTree>
    <p:extLst>
      <p:ext uri="{BB962C8B-B14F-4D97-AF65-F5344CB8AC3E}">
        <p14:creationId xmlns:p14="http://schemas.microsoft.com/office/powerpoint/2010/main" val="32127887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check hub connected </a:t>
            </a:r>
            <a:endParaRPr lang="en-US" dirty="0"/>
          </a:p>
        </p:txBody>
      </p:sp>
      <p:sp>
        <p:nvSpPr>
          <p:cNvPr id="3" name="Content Placeholder 2"/>
          <p:cNvSpPr>
            <a:spLocks noGrp="1"/>
          </p:cNvSpPr>
          <p:nvPr>
            <p:ph idx="1"/>
          </p:nvPr>
        </p:nvSpPr>
        <p:spPr/>
        <p:txBody>
          <a:bodyPr/>
          <a:lstStyle/>
          <a:p>
            <a:r>
              <a:rPr lang="en-US" dirty="0" smtClean="0"/>
              <a:t>Open any browser in hub machine – no browser number </a:t>
            </a:r>
          </a:p>
          <a:p>
            <a:r>
              <a:rPr lang="en-US" dirty="0"/>
              <a:t> </a:t>
            </a:r>
            <a:r>
              <a:rPr lang="en-US" dirty="0" smtClean="0">
                <a:hlinkClick r:id="rId2"/>
              </a:rPr>
              <a:t>http://localhost:4444/grid/console</a:t>
            </a:r>
            <a:endParaRPr lang="en-US" dirty="0" smtClean="0"/>
          </a:p>
          <a:p>
            <a:endParaRPr lang="en-US" dirty="0"/>
          </a:p>
          <a:p>
            <a:endParaRPr lang="en-US" dirty="0"/>
          </a:p>
        </p:txBody>
      </p:sp>
      <p:pic>
        <p:nvPicPr>
          <p:cNvPr id="4" name="Picture 3"/>
          <p:cNvPicPr>
            <a:picLocks noChangeAspect="1"/>
          </p:cNvPicPr>
          <p:nvPr/>
        </p:nvPicPr>
        <p:blipFill>
          <a:blip r:embed="rId3"/>
          <a:stretch>
            <a:fillRect/>
          </a:stretch>
        </p:blipFill>
        <p:spPr>
          <a:xfrm>
            <a:off x="668952" y="3123591"/>
            <a:ext cx="7567967" cy="2443280"/>
          </a:xfrm>
          <a:prstGeom prst="rect">
            <a:avLst/>
          </a:prstGeom>
        </p:spPr>
      </p:pic>
    </p:spTree>
    <p:extLst>
      <p:ext uri="{BB962C8B-B14F-4D97-AF65-F5344CB8AC3E}">
        <p14:creationId xmlns:p14="http://schemas.microsoft.com/office/powerpoint/2010/main" val="18911454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4" name="Content Placeholder 3"/>
          <p:cNvPicPr>
            <a:picLocks noGrp="1" noChangeAspect="1"/>
          </p:cNvPicPr>
          <p:nvPr>
            <p:ph idx="1"/>
          </p:nvPr>
        </p:nvPicPr>
        <p:blipFill>
          <a:blip r:embed="rId2"/>
          <a:stretch>
            <a:fillRect/>
          </a:stretch>
        </p:blipFill>
        <p:spPr>
          <a:xfrm>
            <a:off x="1245455" y="2095500"/>
            <a:ext cx="6645152" cy="3695700"/>
          </a:xfrm>
          <a:prstGeom prst="rect">
            <a:avLst/>
          </a:prstGeom>
        </p:spPr>
      </p:pic>
      <p:sp>
        <p:nvSpPr>
          <p:cNvPr id="5" name="TextBox 4"/>
          <p:cNvSpPr txBox="1"/>
          <p:nvPr/>
        </p:nvSpPr>
        <p:spPr>
          <a:xfrm>
            <a:off x="1670605" y="5261460"/>
            <a:ext cx="1985165" cy="369332"/>
          </a:xfrm>
          <a:prstGeom prst="rect">
            <a:avLst/>
          </a:prstGeom>
          <a:solidFill>
            <a:schemeClr val="bg1"/>
          </a:solidFill>
        </p:spPr>
        <p:txBody>
          <a:bodyPr wrap="square" rtlCol="0">
            <a:spAutoFit/>
          </a:bodyPr>
          <a:lstStyle/>
          <a:p>
            <a:r>
              <a:rPr lang="en-US" dirty="0"/>
              <a:t>Tests from HUB</a:t>
            </a:r>
          </a:p>
        </p:txBody>
      </p:sp>
      <p:sp>
        <p:nvSpPr>
          <p:cNvPr id="6" name="TextBox 5"/>
          <p:cNvSpPr txBox="1"/>
          <p:nvPr/>
        </p:nvSpPr>
        <p:spPr>
          <a:xfrm>
            <a:off x="5335525" y="5261460"/>
            <a:ext cx="1985165" cy="369332"/>
          </a:xfrm>
          <a:prstGeom prst="rect">
            <a:avLst/>
          </a:prstGeom>
          <a:solidFill>
            <a:schemeClr val="bg1"/>
          </a:solidFill>
        </p:spPr>
        <p:txBody>
          <a:bodyPr wrap="square" rtlCol="0">
            <a:spAutoFit/>
          </a:bodyPr>
          <a:lstStyle/>
          <a:p>
            <a:r>
              <a:rPr lang="en-US" dirty="0"/>
              <a:t>Run in node</a:t>
            </a:r>
          </a:p>
        </p:txBody>
      </p:sp>
    </p:spTree>
    <p:extLst>
      <p:ext uri="{BB962C8B-B14F-4D97-AF65-F5344CB8AC3E}">
        <p14:creationId xmlns:p14="http://schemas.microsoft.com/office/powerpoint/2010/main" val="5900495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Node </a:t>
            </a:r>
          </a:p>
        </p:txBody>
      </p:sp>
      <p:sp>
        <p:nvSpPr>
          <p:cNvPr id="3" name="Content Placeholder 2"/>
          <p:cNvSpPr>
            <a:spLocks noGrp="1"/>
          </p:cNvSpPr>
          <p:nvPr>
            <p:ph idx="1"/>
          </p:nvPr>
        </p:nvSpPr>
        <p:spPr>
          <a:xfrm>
            <a:off x="296259" y="1935922"/>
            <a:ext cx="8704185" cy="3855278"/>
          </a:xfrm>
        </p:spPr>
        <p:txBody>
          <a:bodyPr/>
          <a:lstStyle/>
          <a:p>
            <a:r>
              <a:rPr lang="en-US" b="1" dirty="0">
                <a:solidFill>
                  <a:srgbClr val="FFC000"/>
                </a:solidFill>
              </a:rPr>
              <a:t>java -</a:t>
            </a:r>
            <a:r>
              <a:rPr lang="en-US" b="1" dirty="0" err="1">
                <a:solidFill>
                  <a:srgbClr val="FFC000"/>
                </a:solidFill>
              </a:rPr>
              <a:t>Dwebdriver.chrome.driver</a:t>
            </a:r>
            <a:r>
              <a:rPr lang="en-US" b="1" dirty="0">
                <a:solidFill>
                  <a:srgbClr val="FFC000"/>
                </a:solidFill>
              </a:rPr>
              <a:t>="C:\Users\sarow\git\DatadrivenFianl\DataDrivenProject\Driver\chromedriver.exe" -jar selenium-server-standalone-3.8.1.jar -role node  -hub http://localhost:4444/grid/register</a:t>
            </a:r>
            <a:endParaRPr lang="en-US" dirty="0"/>
          </a:p>
          <a:p>
            <a:r>
              <a:rPr lang="en-US" dirty="0" smtClean="0"/>
              <a:t>If same machine than localhost </a:t>
            </a:r>
          </a:p>
          <a:p>
            <a:r>
              <a:rPr lang="en-US" dirty="0" smtClean="0"/>
              <a:t>If different machine </a:t>
            </a:r>
            <a:r>
              <a:rPr lang="en-US" dirty="0">
                <a:hlinkClick r:id="rId2"/>
              </a:rPr>
              <a:t>http://</a:t>
            </a:r>
            <a:r>
              <a:rPr lang="en-US" dirty="0" smtClean="0">
                <a:hlinkClick r:id="rId2"/>
              </a:rPr>
              <a:t>192.168.1.3:4444/grid/register</a:t>
            </a:r>
            <a:endParaRPr lang="en-US" dirty="0" smtClean="0"/>
          </a:p>
          <a:p>
            <a:r>
              <a:rPr lang="en-US" dirty="0" smtClean="0">
                <a:hlinkClick r:id="rId3"/>
              </a:rPr>
              <a:t>192.168.1.3:4444</a:t>
            </a:r>
            <a:r>
              <a:rPr lang="en-US" dirty="0" smtClean="0">
                <a:sym typeface="Wingdings" panose="05000000000000000000" pitchFamily="2" charset="2"/>
              </a:rPr>
              <a:t> hub IP address</a:t>
            </a:r>
            <a:endParaRPr lang="en-US" dirty="0"/>
          </a:p>
          <a:p>
            <a:endParaRPr lang="en-US" dirty="0"/>
          </a:p>
        </p:txBody>
      </p:sp>
    </p:spTree>
    <p:extLst>
      <p:ext uri="{BB962C8B-B14F-4D97-AF65-F5344CB8AC3E}">
        <p14:creationId xmlns:p14="http://schemas.microsoft.com/office/powerpoint/2010/main" val="20952568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open Another node</a:t>
            </a:r>
            <a:endParaRPr lang="en-US" dirty="0"/>
          </a:p>
        </p:txBody>
      </p:sp>
      <p:sp>
        <p:nvSpPr>
          <p:cNvPr id="3" name="Content Placeholder 2"/>
          <p:cNvSpPr>
            <a:spLocks noGrp="1"/>
          </p:cNvSpPr>
          <p:nvPr>
            <p:ph idx="1"/>
          </p:nvPr>
        </p:nvSpPr>
        <p:spPr/>
        <p:txBody>
          <a:bodyPr/>
          <a:lstStyle/>
          <a:p>
            <a:r>
              <a:rPr lang="en-US" dirty="0"/>
              <a:t>java -</a:t>
            </a:r>
            <a:r>
              <a:rPr lang="en-US" dirty="0" err="1"/>
              <a:t>Dwebdriver.chrome.driver</a:t>
            </a:r>
            <a:r>
              <a:rPr lang="en-US" dirty="0"/>
              <a:t>="C:\Users\sarow\git\DatadrivenFianl\DataDrivenProject\Driver\chromedriver.exe" -jar selenium-server-standalone-3.8.1.jar -role node  -hub http://localhost:4444/grid/register -port </a:t>
            </a:r>
            <a:r>
              <a:rPr lang="en-US" dirty="0" smtClean="0"/>
              <a:t>5555</a:t>
            </a:r>
          </a:p>
          <a:p>
            <a:endParaRPr lang="en-US" dirty="0"/>
          </a:p>
          <a:p>
            <a:r>
              <a:rPr lang="en-US" dirty="0" smtClean="0"/>
              <a:t>Add code          -port 5555</a:t>
            </a:r>
            <a:endParaRPr lang="en-US" dirty="0"/>
          </a:p>
        </p:txBody>
      </p:sp>
    </p:spTree>
    <p:extLst>
      <p:ext uri="{BB962C8B-B14F-4D97-AF65-F5344CB8AC3E}">
        <p14:creationId xmlns:p14="http://schemas.microsoft.com/office/powerpoint/2010/main" val="3946988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check Node connection</a:t>
            </a:r>
            <a:endParaRPr lang="en-US" dirty="0"/>
          </a:p>
        </p:txBody>
      </p:sp>
      <p:sp>
        <p:nvSpPr>
          <p:cNvPr id="3" name="Content Placeholder 2"/>
          <p:cNvSpPr>
            <a:spLocks noGrp="1"/>
          </p:cNvSpPr>
          <p:nvPr>
            <p:ph idx="1"/>
          </p:nvPr>
        </p:nvSpPr>
        <p:spPr>
          <a:xfrm>
            <a:off x="441434" y="2054655"/>
            <a:ext cx="8229600" cy="4428444"/>
          </a:xfrm>
        </p:spPr>
        <p:txBody>
          <a:bodyPr/>
          <a:lstStyle/>
          <a:p>
            <a:r>
              <a:rPr lang="en-US" dirty="0"/>
              <a:t>http://</a:t>
            </a:r>
            <a:r>
              <a:rPr lang="en-US" dirty="0" smtClean="0"/>
              <a:t>localhost:4444</a:t>
            </a:r>
            <a:r>
              <a:rPr lang="en-US" dirty="0" smtClean="0">
                <a:hlinkClick r:id="rId2"/>
              </a:rPr>
              <a:t>/grid/console</a:t>
            </a:r>
            <a:endParaRPr lang="en-US" dirty="0"/>
          </a:p>
        </p:txBody>
      </p:sp>
    </p:spTree>
    <p:extLst>
      <p:ext uri="{BB962C8B-B14F-4D97-AF65-F5344CB8AC3E}">
        <p14:creationId xmlns:p14="http://schemas.microsoft.com/office/powerpoint/2010/main" val="1507897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4098" name="Picture 2" descr="Image result for selenium grid icon"/>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79432" y="374900"/>
            <a:ext cx="7977150" cy="5915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9799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Selenium Grid</a:t>
            </a:r>
            <a:endParaRPr lang="en-US" dirty="0"/>
          </a:p>
        </p:txBody>
      </p:sp>
      <p:sp>
        <p:nvSpPr>
          <p:cNvPr id="3" name="Content Placeholder 2"/>
          <p:cNvSpPr>
            <a:spLocks noGrp="1"/>
          </p:cNvSpPr>
          <p:nvPr>
            <p:ph idx="1"/>
          </p:nvPr>
        </p:nvSpPr>
        <p:spPr/>
        <p:txBody>
          <a:bodyPr/>
          <a:lstStyle/>
          <a:p>
            <a:r>
              <a:rPr lang="en-US" dirty="0" smtClean="0"/>
              <a:t>Cross Platform testing- run test in different operating system</a:t>
            </a:r>
          </a:p>
          <a:p>
            <a:r>
              <a:rPr lang="en-US" dirty="0" smtClean="0"/>
              <a:t>Distributing test cases in multiple machine</a:t>
            </a:r>
          </a:p>
          <a:p>
            <a:r>
              <a:rPr lang="en-US" dirty="0" smtClean="0"/>
              <a:t>Reduce test case run time</a:t>
            </a:r>
          </a:p>
          <a:p>
            <a:r>
              <a:rPr lang="en-US" dirty="0" smtClean="0"/>
              <a:t>Possible to check multiple version of same browser</a:t>
            </a:r>
            <a:endParaRPr lang="en-US" dirty="0"/>
          </a:p>
        </p:txBody>
      </p:sp>
    </p:spTree>
    <p:extLst>
      <p:ext uri="{BB962C8B-B14F-4D97-AF65-F5344CB8AC3E}">
        <p14:creationId xmlns:p14="http://schemas.microsoft.com/office/powerpoint/2010/main" val="26996708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Selenium Test: From Hub</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a:t>DesiredCapabilities</a:t>
            </a:r>
            <a:r>
              <a:rPr lang="en-US" dirty="0"/>
              <a:t> </a:t>
            </a:r>
            <a:r>
              <a:rPr lang="en-US" dirty="0" err="1"/>
              <a:t>capabilites</a:t>
            </a:r>
            <a:r>
              <a:rPr lang="en-US" dirty="0"/>
              <a:t> = </a:t>
            </a:r>
            <a:r>
              <a:rPr lang="en-US" b="1" dirty="0"/>
              <a:t>new </a:t>
            </a:r>
            <a:r>
              <a:rPr lang="en-US" b="1" dirty="0" err="1"/>
              <a:t>DesiredCapabilities</a:t>
            </a:r>
            <a:r>
              <a:rPr lang="en-US" b="1" dirty="0"/>
              <a:t>(); </a:t>
            </a:r>
          </a:p>
          <a:p>
            <a:r>
              <a:rPr lang="en-US" dirty="0" err="1"/>
              <a:t>capabilites.setPlatform</a:t>
            </a:r>
            <a:r>
              <a:rPr lang="en-US" dirty="0"/>
              <a:t>(Platform.</a:t>
            </a:r>
            <a:r>
              <a:rPr lang="en-US" b="1" i="1" dirty="0"/>
              <a:t>WIN10);</a:t>
            </a:r>
          </a:p>
          <a:p>
            <a:r>
              <a:rPr lang="en-US" dirty="0" err="1"/>
              <a:t>ChromeOptions</a:t>
            </a:r>
            <a:r>
              <a:rPr lang="en-US" dirty="0"/>
              <a:t> options = </a:t>
            </a:r>
            <a:r>
              <a:rPr lang="en-US" b="1" dirty="0"/>
              <a:t>new </a:t>
            </a:r>
            <a:r>
              <a:rPr lang="en-US" b="1" dirty="0" err="1"/>
              <a:t>ChromeOptions</a:t>
            </a:r>
            <a:r>
              <a:rPr lang="en-US" b="1" dirty="0"/>
              <a:t>();</a:t>
            </a:r>
          </a:p>
          <a:p>
            <a:r>
              <a:rPr lang="en-US" dirty="0" err="1"/>
              <a:t>options.merge</a:t>
            </a:r>
            <a:r>
              <a:rPr lang="en-US" dirty="0"/>
              <a:t>(</a:t>
            </a:r>
            <a:r>
              <a:rPr lang="en-US" dirty="0" err="1"/>
              <a:t>capabilites</a:t>
            </a:r>
            <a:r>
              <a:rPr lang="en-US" dirty="0"/>
              <a:t>);</a:t>
            </a:r>
          </a:p>
          <a:p>
            <a:r>
              <a:rPr lang="en-US" dirty="0"/>
              <a:t>String </a:t>
            </a:r>
            <a:r>
              <a:rPr lang="en-US" dirty="0" err="1"/>
              <a:t>hubURL</a:t>
            </a:r>
            <a:r>
              <a:rPr lang="en-US" dirty="0"/>
              <a:t> ="http://localhost:4444/</a:t>
            </a:r>
            <a:r>
              <a:rPr lang="en-US" dirty="0" err="1"/>
              <a:t>wd</a:t>
            </a:r>
            <a:r>
              <a:rPr lang="en-US" dirty="0"/>
              <a:t>/hub"; </a:t>
            </a:r>
          </a:p>
          <a:p>
            <a:r>
              <a:rPr lang="en-US" dirty="0"/>
              <a:t>WebDriver driver = </a:t>
            </a:r>
            <a:r>
              <a:rPr lang="en-US" b="1" dirty="0"/>
              <a:t>new </a:t>
            </a:r>
            <a:r>
              <a:rPr lang="en-US" b="1" dirty="0" err="1"/>
              <a:t>RemoteWebDriver</a:t>
            </a:r>
            <a:r>
              <a:rPr lang="en-US" b="1" dirty="0"/>
              <a:t>(new URL(</a:t>
            </a:r>
            <a:r>
              <a:rPr lang="en-US" b="1" dirty="0" err="1"/>
              <a:t>hubURL</a:t>
            </a:r>
            <a:r>
              <a:rPr lang="en-US" b="1" dirty="0"/>
              <a:t>), options);</a:t>
            </a:r>
          </a:p>
          <a:p>
            <a:r>
              <a:rPr lang="en-US" dirty="0" err="1"/>
              <a:t>driver.get</a:t>
            </a:r>
            <a:r>
              <a:rPr lang="en-US" dirty="0"/>
              <a:t>("https://www.google.com");</a:t>
            </a:r>
          </a:p>
          <a:p>
            <a:r>
              <a:rPr lang="en-US" dirty="0" err="1"/>
              <a:t>driver.manage</a:t>
            </a:r>
            <a:r>
              <a:rPr lang="en-US" dirty="0"/>
              <a:t>().window().maximize();</a:t>
            </a:r>
          </a:p>
          <a:p>
            <a:r>
              <a:rPr lang="en-US" dirty="0" err="1"/>
              <a:t>System.</a:t>
            </a:r>
            <a:r>
              <a:rPr lang="en-US" b="1" i="1" dirty="0" err="1"/>
              <a:t>out.println</a:t>
            </a:r>
            <a:r>
              <a:rPr lang="en-US" b="1" i="1" dirty="0"/>
              <a:t>(</a:t>
            </a:r>
            <a:r>
              <a:rPr lang="en-US" b="1" i="1" dirty="0" err="1"/>
              <a:t>driver.getTitle</a:t>
            </a:r>
            <a:r>
              <a:rPr lang="en-US" b="1" i="1" dirty="0"/>
              <a:t>());</a:t>
            </a:r>
          </a:p>
          <a:p>
            <a:r>
              <a:rPr lang="en-US" dirty="0" err="1"/>
              <a:t>driver.quit</a:t>
            </a:r>
            <a:r>
              <a:rPr lang="en-US" dirty="0"/>
              <a:t>();</a:t>
            </a:r>
          </a:p>
        </p:txBody>
      </p:sp>
    </p:spTree>
    <p:extLst>
      <p:ext uri="{BB962C8B-B14F-4D97-AF65-F5344CB8AC3E}">
        <p14:creationId xmlns:p14="http://schemas.microsoft.com/office/powerpoint/2010/main" val="5045316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Configuring the nodes</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node can be configured in 2 different ways; one is by specifying </a:t>
            </a:r>
            <a:r>
              <a:rPr lang="en-US" dirty="0">
                <a:solidFill>
                  <a:srgbClr val="00B050"/>
                </a:solidFill>
              </a:rPr>
              <a:t>command line parameters</a:t>
            </a:r>
            <a:r>
              <a:rPr lang="en-US" dirty="0"/>
              <a:t>, the other is by specifying a </a:t>
            </a:r>
            <a:r>
              <a:rPr lang="en-US" dirty="0" err="1">
                <a:solidFill>
                  <a:srgbClr val="00B050"/>
                </a:solidFill>
              </a:rPr>
              <a:t>json</a:t>
            </a:r>
            <a:r>
              <a:rPr lang="en-US" dirty="0">
                <a:solidFill>
                  <a:srgbClr val="00B050"/>
                </a:solidFill>
              </a:rPr>
              <a:t> file</a:t>
            </a:r>
            <a:r>
              <a:rPr lang="en-US" dirty="0"/>
              <a:t>.</a:t>
            </a:r>
          </a:p>
          <a:p>
            <a:r>
              <a:rPr lang="en-US" dirty="0"/>
              <a:t>By default, starting the node allows for concurrent </a:t>
            </a:r>
            <a:r>
              <a:rPr lang="en-US" dirty="0" smtClean="0"/>
              <a:t>number of browsers=</a:t>
            </a:r>
            <a:r>
              <a:rPr lang="en-US" dirty="0" smtClean="0">
                <a:solidFill>
                  <a:srgbClr val="00B050"/>
                </a:solidFill>
              </a:rPr>
              <a:t>11 </a:t>
            </a:r>
            <a:r>
              <a:rPr lang="en-US" dirty="0">
                <a:solidFill>
                  <a:srgbClr val="00B050"/>
                </a:solidFill>
              </a:rPr>
              <a:t>browsers... : 5 Firefox, 5 Chrome, 1 Internet </a:t>
            </a:r>
            <a:r>
              <a:rPr lang="en-US" dirty="0"/>
              <a:t>Explorer. </a:t>
            </a:r>
            <a:endParaRPr lang="en-US" dirty="0" smtClean="0"/>
          </a:p>
          <a:p>
            <a:r>
              <a:rPr lang="en-US" dirty="0" smtClean="0"/>
              <a:t>But The </a:t>
            </a:r>
            <a:r>
              <a:rPr lang="en-US" dirty="0"/>
              <a:t>maximum number of concurrent tests is set to 5 by default.</a:t>
            </a:r>
          </a:p>
        </p:txBody>
      </p:sp>
    </p:spTree>
    <p:extLst>
      <p:ext uri="{BB962C8B-B14F-4D97-AF65-F5344CB8AC3E}">
        <p14:creationId xmlns:p14="http://schemas.microsoft.com/office/powerpoint/2010/main" val="13012293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Node parameter change from CMD</a:t>
            </a:r>
          </a:p>
        </p:txBody>
      </p:sp>
      <p:sp>
        <p:nvSpPr>
          <p:cNvPr id="3" name="Content Placeholder 2"/>
          <p:cNvSpPr>
            <a:spLocks noGrp="1"/>
          </p:cNvSpPr>
          <p:nvPr>
            <p:ph idx="1"/>
          </p:nvPr>
        </p:nvSpPr>
        <p:spPr/>
        <p:txBody>
          <a:bodyPr>
            <a:normAutofit/>
          </a:bodyPr>
          <a:lstStyle/>
          <a:p>
            <a:r>
              <a:rPr lang="en-US" dirty="0"/>
              <a:t>-browser </a:t>
            </a:r>
            <a:r>
              <a:rPr lang="en-US" dirty="0" err="1"/>
              <a:t>browserName</a:t>
            </a:r>
            <a:r>
              <a:rPr lang="en-US" dirty="0"/>
              <a:t>=</a:t>
            </a:r>
            <a:r>
              <a:rPr lang="en-US" dirty="0" err="1"/>
              <a:t>firefox,version</a:t>
            </a:r>
            <a:r>
              <a:rPr lang="en-US" dirty="0"/>
              <a:t>=3.6,</a:t>
            </a:r>
            <a:r>
              <a:rPr lang="en-US" dirty="0">
                <a:solidFill>
                  <a:srgbClr val="00B050"/>
                </a:solidFill>
              </a:rPr>
              <a:t>maxInstances=5</a:t>
            </a:r>
            <a:r>
              <a:rPr lang="en-US" dirty="0"/>
              <a:t>,platform=LINUX</a:t>
            </a:r>
          </a:p>
          <a:p>
            <a:endParaRPr lang="en-US" dirty="0"/>
          </a:p>
          <a:p>
            <a:r>
              <a:rPr lang="en-US" dirty="0"/>
              <a:t>-browser “</a:t>
            </a:r>
            <a:r>
              <a:rPr lang="en-US" dirty="0" err="1"/>
              <a:t>browserName</a:t>
            </a:r>
            <a:r>
              <a:rPr lang="en-US" dirty="0"/>
              <a:t>=</a:t>
            </a:r>
            <a:r>
              <a:rPr lang="en-US" dirty="0" err="1"/>
              <a:t>firefox,version</a:t>
            </a:r>
            <a:r>
              <a:rPr lang="en-US" dirty="0"/>
              <a:t>=3.6,firefox_binary=c:\Program Files\</a:t>
            </a:r>
            <a:r>
              <a:rPr lang="en-US" dirty="0" err="1"/>
              <a:t>firefox</a:t>
            </a:r>
            <a:r>
              <a:rPr lang="en-US" dirty="0"/>
              <a:t> ,</a:t>
            </a:r>
            <a:r>
              <a:rPr lang="en-US" dirty="0" err="1">
                <a:solidFill>
                  <a:srgbClr val="00B050"/>
                </a:solidFill>
              </a:rPr>
              <a:t>maxInstances</a:t>
            </a:r>
            <a:r>
              <a:rPr lang="en-US" dirty="0">
                <a:solidFill>
                  <a:srgbClr val="00B050"/>
                </a:solidFill>
              </a:rPr>
              <a:t>=3</a:t>
            </a:r>
            <a:r>
              <a:rPr lang="en-US" dirty="0"/>
              <a:t>, platform=WINDOWS”</a:t>
            </a:r>
          </a:p>
        </p:txBody>
      </p:sp>
    </p:spTree>
    <p:extLst>
      <p:ext uri="{BB962C8B-B14F-4D97-AF65-F5344CB8AC3E}">
        <p14:creationId xmlns:p14="http://schemas.microsoft.com/office/powerpoint/2010/main" val="3505093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5346" y="222195"/>
            <a:ext cx="7765321" cy="681529"/>
          </a:xfrm>
        </p:spPr>
        <p:txBody>
          <a:bodyPr/>
          <a:lstStyle/>
          <a:p>
            <a:r>
              <a:rPr lang="en-US" dirty="0" smtClean="0"/>
              <a:t>Grid Time out</a:t>
            </a:r>
            <a:endParaRPr lang="en-US" dirty="0"/>
          </a:p>
        </p:txBody>
      </p:sp>
      <p:sp>
        <p:nvSpPr>
          <p:cNvPr id="3" name="Content Placeholder 2"/>
          <p:cNvSpPr>
            <a:spLocks noGrp="1"/>
          </p:cNvSpPr>
          <p:nvPr>
            <p:ph idx="1"/>
          </p:nvPr>
        </p:nvSpPr>
        <p:spPr>
          <a:xfrm>
            <a:off x="685346" y="1138425"/>
            <a:ext cx="7765322" cy="5191970"/>
          </a:xfrm>
        </p:spPr>
        <p:txBody>
          <a:bodyPr>
            <a:normAutofit/>
          </a:bodyPr>
          <a:lstStyle/>
          <a:p>
            <a:r>
              <a:rPr lang="en-US" dirty="0">
                <a:effectLst/>
              </a:rPr>
              <a:t>Timeouts in the grid should normally be handled through </a:t>
            </a:r>
            <a:r>
              <a:rPr lang="en-US" b="1" dirty="0" err="1">
                <a:solidFill>
                  <a:srgbClr val="00B050"/>
                </a:solidFill>
                <a:effectLst/>
              </a:rPr>
              <a:t>webDriver.manage</a:t>
            </a:r>
            <a:r>
              <a:rPr lang="en-US" b="1" dirty="0">
                <a:solidFill>
                  <a:srgbClr val="00B050"/>
                </a:solidFill>
                <a:effectLst/>
              </a:rPr>
              <a:t>().timeouts(), </a:t>
            </a:r>
            <a:r>
              <a:rPr lang="en-US" dirty="0">
                <a:effectLst/>
              </a:rPr>
              <a:t>which will control how the different operations time out</a:t>
            </a:r>
            <a:r>
              <a:rPr lang="en-US" dirty="0" smtClean="0">
                <a:effectLst/>
              </a:rPr>
              <a:t>.</a:t>
            </a:r>
          </a:p>
          <a:p>
            <a:r>
              <a:rPr lang="en-US" sz="1800" dirty="0" err="1">
                <a:solidFill>
                  <a:srgbClr val="2597FF"/>
                </a:solidFill>
              </a:rPr>
              <a:t>driver.manage</a:t>
            </a:r>
            <a:r>
              <a:rPr lang="en-US" sz="1800" dirty="0">
                <a:solidFill>
                  <a:srgbClr val="2597FF"/>
                </a:solidFill>
              </a:rPr>
              <a:t>().timeouts().</a:t>
            </a:r>
            <a:r>
              <a:rPr lang="en-US" sz="1800" dirty="0" err="1">
                <a:solidFill>
                  <a:srgbClr val="2597FF"/>
                </a:solidFill>
              </a:rPr>
              <a:t>pageLoadTimeout</a:t>
            </a:r>
            <a:r>
              <a:rPr lang="en-US" sz="1800" dirty="0">
                <a:solidFill>
                  <a:srgbClr val="2597FF"/>
                </a:solidFill>
              </a:rPr>
              <a:t>(30, </a:t>
            </a:r>
            <a:r>
              <a:rPr lang="en-US" sz="1800" dirty="0" err="1">
                <a:solidFill>
                  <a:srgbClr val="2597FF"/>
                </a:solidFill>
              </a:rPr>
              <a:t>TimeUnit.SECONDS</a:t>
            </a:r>
            <a:r>
              <a:rPr lang="en-US" sz="1800" dirty="0">
                <a:solidFill>
                  <a:srgbClr val="2597FF"/>
                </a:solidFill>
              </a:rPr>
              <a:t>);</a:t>
            </a:r>
          </a:p>
          <a:p>
            <a:r>
              <a:rPr lang="en-US" sz="1800" dirty="0" smtClean="0">
                <a:solidFill>
                  <a:srgbClr val="2597FF"/>
                </a:solidFill>
              </a:rPr>
              <a:t> </a:t>
            </a:r>
            <a:r>
              <a:rPr lang="en-US" sz="1800" dirty="0" err="1">
                <a:solidFill>
                  <a:srgbClr val="2597FF"/>
                </a:solidFill>
              </a:rPr>
              <a:t>driver.manage</a:t>
            </a:r>
            <a:r>
              <a:rPr lang="en-US" sz="1800" dirty="0">
                <a:solidFill>
                  <a:srgbClr val="2597FF"/>
                </a:solidFill>
              </a:rPr>
              <a:t>().timeouts().</a:t>
            </a:r>
            <a:r>
              <a:rPr lang="en-US" sz="1800" dirty="0" err="1">
                <a:solidFill>
                  <a:srgbClr val="2597FF"/>
                </a:solidFill>
              </a:rPr>
              <a:t>implicitlyWait</a:t>
            </a:r>
            <a:r>
              <a:rPr lang="en-US" sz="1800" dirty="0">
                <a:solidFill>
                  <a:srgbClr val="2597FF"/>
                </a:solidFill>
              </a:rPr>
              <a:t>(30, </a:t>
            </a:r>
            <a:r>
              <a:rPr lang="en-US" sz="1800" dirty="0" err="1">
                <a:solidFill>
                  <a:srgbClr val="2597FF"/>
                </a:solidFill>
              </a:rPr>
              <a:t>TimeUnit.SECONDS</a:t>
            </a:r>
            <a:r>
              <a:rPr lang="en-US" sz="1800" dirty="0">
                <a:solidFill>
                  <a:srgbClr val="2597FF"/>
                </a:solidFill>
              </a:rPr>
              <a:t>);</a:t>
            </a:r>
            <a:endParaRPr lang="en-US" sz="1800" dirty="0" smtClean="0">
              <a:solidFill>
                <a:srgbClr val="2597FF"/>
              </a:solidFill>
            </a:endParaRPr>
          </a:p>
          <a:p>
            <a:r>
              <a:rPr lang="en-US" dirty="0" smtClean="0"/>
              <a:t>-</a:t>
            </a:r>
            <a:r>
              <a:rPr lang="en-US" dirty="0">
                <a:solidFill>
                  <a:srgbClr val="00B050"/>
                </a:solidFill>
              </a:rPr>
              <a:t>timeout 30 (300 is default) </a:t>
            </a:r>
            <a:r>
              <a:rPr lang="en-US" dirty="0"/>
              <a:t>The timeout in seconds before the hub automatically releases a node that hasn't received any requests for more than the specified number of seconds. After this time, the node will be released for another test in the queue. This helps to clear client crashes without manual intervention. To remove the timeout completely, specify -timeout 0 and the hub will never release the node.</a:t>
            </a:r>
          </a:p>
        </p:txBody>
      </p:sp>
    </p:spTree>
    <p:extLst>
      <p:ext uri="{BB962C8B-B14F-4D97-AF65-F5344CB8AC3E}">
        <p14:creationId xmlns:p14="http://schemas.microsoft.com/office/powerpoint/2010/main" val="31709906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Jason parameter for node</a:t>
            </a:r>
          </a:p>
        </p:txBody>
      </p:sp>
      <p:sp>
        <p:nvSpPr>
          <p:cNvPr id="8" name="Content Placeholder 7"/>
          <p:cNvSpPr>
            <a:spLocks noGrp="1"/>
          </p:cNvSpPr>
          <p:nvPr>
            <p:ph idx="1"/>
          </p:nvPr>
        </p:nvSpPr>
        <p:spPr/>
        <p:txBody>
          <a:bodyPr/>
          <a:lstStyle/>
          <a:p>
            <a:r>
              <a:rPr lang="en-US" dirty="0" err="1" smtClean="0"/>
              <a:t>Craete</a:t>
            </a:r>
            <a:r>
              <a:rPr lang="en-US" dirty="0" smtClean="0"/>
              <a:t> a </a:t>
            </a:r>
            <a:r>
              <a:rPr lang="en-US" dirty="0" err="1" smtClean="0"/>
              <a:t>json</a:t>
            </a:r>
            <a:r>
              <a:rPr lang="en-US" dirty="0" smtClean="0"/>
              <a:t> file as configuration file</a:t>
            </a:r>
          </a:p>
          <a:p>
            <a:r>
              <a:rPr lang="en-US" dirty="0" smtClean="0"/>
              <a:t>Pass all parameter</a:t>
            </a:r>
          </a:p>
          <a:p>
            <a:r>
              <a:rPr lang="en-US" dirty="0" smtClean="0"/>
              <a:t>Pass the file name in CMD</a:t>
            </a:r>
          </a:p>
          <a:p>
            <a:r>
              <a:rPr lang="en-US" dirty="0" smtClean="0"/>
              <a:t>This is easy to configure what ever you want</a:t>
            </a:r>
            <a:endParaRPr lang="en-US" dirty="0"/>
          </a:p>
        </p:txBody>
      </p:sp>
    </p:spTree>
    <p:extLst>
      <p:ext uri="{BB962C8B-B14F-4D97-AF65-F5344CB8AC3E}">
        <p14:creationId xmlns:p14="http://schemas.microsoft.com/office/powerpoint/2010/main" val="37736371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smtClean="0">
                <a:effectLst/>
              </a:rPr>
              <a:t>parallel 10 browser instance -</a:t>
            </a:r>
            <a:r>
              <a:rPr lang="en-US" dirty="0">
                <a:solidFill>
                  <a:srgbClr val="FFC000"/>
                </a:solidFill>
              </a:rPr>
              <a:t> "</a:t>
            </a:r>
            <a:r>
              <a:rPr lang="en-US" dirty="0" err="1">
                <a:solidFill>
                  <a:srgbClr val="FFC000"/>
                </a:solidFill>
              </a:rPr>
              <a:t>maxSession</a:t>
            </a:r>
            <a:r>
              <a:rPr lang="en-US" dirty="0">
                <a:solidFill>
                  <a:srgbClr val="FFC000"/>
                </a:solidFill>
              </a:rPr>
              <a:t>": 10 </a:t>
            </a:r>
            <a:endParaRPr lang="en-US" dirty="0"/>
          </a:p>
        </p:txBody>
      </p:sp>
      <p:sp>
        <p:nvSpPr>
          <p:cNvPr id="3" name="Content Placeholder 2"/>
          <p:cNvSpPr>
            <a:spLocks noGrp="1"/>
          </p:cNvSpPr>
          <p:nvPr>
            <p:ph idx="1"/>
          </p:nvPr>
        </p:nvSpPr>
        <p:spPr>
          <a:xfrm>
            <a:off x="685346" y="1935921"/>
            <a:ext cx="7765322" cy="4089063"/>
          </a:xfrm>
        </p:spPr>
        <p:txBody>
          <a:bodyPr>
            <a:normAutofit fontScale="85000" lnSpcReduction="10000"/>
          </a:bodyPr>
          <a:lstStyle/>
          <a:p>
            <a:r>
              <a:rPr lang="en-US" dirty="0" smtClean="0"/>
              <a:t>Node code added </a:t>
            </a:r>
            <a:r>
              <a:rPr lang="en-US" dirty="0" err="1" smtClean="0"/>
              <a:t>json</a:t>
            </a:r>
            <a:r>
              <a:rPr lang="en-US" dirty="0" smtClean="0"/>
              <a:t> configuration like below- </a:t>
            </a:r>
            <a:r>
              <a:rPr lang="en-US" dirty="0">
                <a:solidFill>
                  <a:srgbClr val="2597FF"/>
                </a:solidFill>
                <a:effectLst/>
              </a:rPr>
              <a:t>java -jar selenium-server-standalone-2.53.1.jar -role node -</a:t>
            </a:r>
            <a:r>
              <a:rPr lang="en-US" dirty="0" err="1">
                <a:solidFill>
                  <a:srgbClr val="2597FF"/>
                </a:solidFill>
                <a:effectLst/>
              </a:rPr>
              <a:t>nodeConfig</a:t>
            </a:r>
            <a:r>
              <a:rPr lang="en-US" dirty="0">
                <a:solidFill>
                  <a:srgbClr val="2597FF"/>
                </a:solidFill>
                <a:effectLst/>
              </a:rPr>
              <a:t> </a:t>
            </a:r>
            <a:r>
              <a:rPr lang="en-US" dirty="0" smtClean="0">
                <a:solidFill>
                  <a:srgbClr val="2597FF"/>
                </a:solidFill>
                <a:effectLst/>
              </a:rPr>
              <a:t>nodev2.json</a:t>
            </a:r>
          </a:p>
          <a:p>
            <a:r>
              <a:rPr lang="en-US" dirty="0" smtClean="0">
                <a:effectLst/>
              </a:rPr>
              <a:t>Write a configuration file in </a:t>
            </a:r>
            <a:r>
              <a:rPr lang="en-US" dirty="0" err="1" smtClean="0">
                <a:effectLst/>
              </a:rPr>
              <a:t>json</a:t>
            </a:r>
            <a:endParaRPr lang="en-US" dirty="0" smtClean="0">
              <a:effectLst/>
            </a:endParaRPr>
          </a:p>
          <a:p>
            <a:r>
              <a:rPr lang="en-US" dirty="0" smtClean="0"/>
              <a:t>{  </a:t>
            </a:r>
            <a:r>
              <a:rPr lang="en-US" dirty="0"/>
              <a:t>"capabilities": [</a:t>
            </a:r>
          </a:p>
          <a:p>
            <a:r>
              <a:rPr lang="en-US" dirty="0"/>
              <a:t>        </a:t>
            </a:r>
            <a:r>
              <a:rPr lang="en-US" dirty="0" smtClean="0"/>
              <a:t>{   </a:t>
            </a:r>
            <a:r>
              <a:rPr lang="en-US" dirty="0"/>
              <a:t>"</a:t>
            </a:r>
            <a:r>
              <a:rPr lang="en-US" dirty="0" err="1"/>
              <a:t>browserName</a:t>
            </a:r>
            <a:r>
              <a:rPr lang="en-US" dirty="0"/>
              <a:t>": "chrome",</a:t>
            </a:r>
          </a:p>
          <a:p>
            <a:r>
              <a:rPr lang="en-US" dirty="0"/>
              <a:t>            </a:t>
            </a:r>
            <a:r>
              <a:rPr lang="en-US" dirty="0">
                <a:solidFill>
                  <a:srgbClr val="FFC000"/>
                </a:solidFill>
              </a:rPr>
              <a:t>"</a:t>
            </a:r>
            <a:r>
              <a:rPr lang="en-US" dirty="0" err="1">
                <a:solidFill>
                  <a:srgbClr val="FFC000"/>
                </a:solidFill>
              </a:rPr>
              <a:t>maxInstances</a:t>
            </a:r>
            <a:r>
              <a:rPr lang="en-US" dirty="0">
                <a:solidFill>
                  <a:srgbClr val="FFC000"/>
                </a:solidFill>
              </a:rPr>
              <a:t>": 10,</a:t>
            </a:r>
          </a:p>
          <a:p>
            <a:r>
              <a:rPr lang="en-US" dirty="0"/>
              <a:t>            "</a:t>
            </a:r>
            <a:r>
              <a:rPr lang="en-US" dirty="0" err="1"/>
              <a:t>seleniumProtocol</a:t>
            </a:r>
            <a:r>
              <a:rPr lang="en-US" dirty="0"/>
              <a:t>": "WebDriver</a:t>
            </a:r>
            <a:r>
              <a:rPr lang="en-US" dirty="0" smtClean="0"/>
              <a:t>"  }    </a:t>
            </a:r>
            <a:r>
              <a:rPr lang="en-US" dirty="0"/>
              <a:t>],</a:t>
            </a:r>
          </a:p>
          <a:p>
            <a:r>
              <a:rPr lang="en-US" dirty="0"/>
              <a:t>    "configuration": {</a:t>
            </a:r>
          </a:p>
          <a:p>
            <a:r>
              <a:rPr lang="en-US" dirty="0"/>
              <a:t>        "proxy": "</a:t>
            </a:r>
            <a:r>
              <a:rPr lang="en-US" dirty="0" err="1"/>
              <a:t>org.openqa.grid.selenium.proxy.DefaultRemoteProxy</a:t>
            </a:r>
            <a:r>
              <a:rPr lang="en-US" dirty="0"/>
              <a:t>",</a:t>
            </a:r>
          </a:p>
          <a:p>
            <a:r>
              <a:rPr lang="en-US" dirty="0"/>
              <a:t>        </a:t>
            </a:r>
            <a:r>
              <a:rPr lang="en-US" dirty="0">
                <a:solidFill>
                  <a:srgbClr val="FFC000"/>
                </a:solidFill>
              </a:rPr>
              <a:t>"</a:t>
            </a:r>
            <a:r>
              <a:rPr lang="en-US" dirty="0" err="1">
                <a:solidFill>
                  <a:srgbClr val="FFC000"/>
                </a:solidFill>
              </a:rPr>
              <a:t>maxSession</a:t>
            </a:r>
            <a:r>
              <a:rPr lang="en-US" dirty="0">
                <a:solidFill>
                  <a:srgbClr val="FFC000"/>
                </a:solidFill>
              </a:rPr>
              <a:t>": </a:t>
            </a:r>
            <a:r>
              <a:rPr lang="en-US" dirty="0" smtClean="0">
                <a:solidFill>
                  <a:srgbClr val="FFC000"/>
                </a:solidFill>
              </a:rPr>
              <a:t>10   </a:t>
            </a:r>
            <a:r>
              <a:rPr lang="en-US" dirty="0" smtClean="0"/>
              <a:t>}}</a:t>
            </a:r>
            <a:endParaRPr lang="en-US" dirty="0"/>
          </a:p>
        </p:txBody>
      </p:sp>
    </p:spTree>
    <p:extLst>
      <p:ext uri="{BB962C8B-B14F-4D97-AF65-F5344CB8AC3E}">
        <p14:creationId xmlns:p14="http://schemas.microsoft.com/office/powerpoint/2010/main" val="3364588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shut down hub</a:t>
            </a:r>
          </a:p>
        </p:txBody>
      </p:sp>
      <p:sp>
        <p:nvSpPr>
          <p:cNvPr id="3" name="Content Placeholder 2"/>
          <p:cNvSpPr>
            <a:spLocks noGrp="1"/>
          </p:cNvSpPr>
          <p:nvPr>
            <p:ph idx="1"/>
          </p:nvPr>
        </p:nvSpPr>
        <p:spPr/>
        <p:txBody>
          <a:bodyPr/>
          <a:lstStyle/>
          <a:p>
            <a:r>
              <a:rPr lang="en-US" dirty="0">
                <a:hlinkClick r:id="rId2"/>
              </a:rPr>
              <a:t>http://localhost:4444/selenium-server/driver/?</a:t>
            </a:r>
            <a:r>
              <a:rPr lang="en-US" dirty="0" smtClean="0">
                <a:hlinkClick r:id="rId2"/>
              </a:rPr>
              <a:t>cmd=shutDownSeleniumServer</a:t>
            </a:r>
            <a:endParaRPr lang="en-US" dirty="0" smtClean="0"/>
          </a:p>
          <a:p>
            <a:endParaRPr lang="en-US" dirty="0"/>
          </a:p>
          <a:p>
            <a:r>
              <a:rPr lang="en-US" dirty="0" smtClean="0"/>
              <a:t>Short cut        </a:t>
            </a:r>
            <a:r>
              <a:rPr lang="en-US" dirty="0" err="1" smtClean="0"/>
              <a:t>ctr+c</a:t>
            </a:r>
            <a:endParaRPr lang="en-US" dirty="0"/>
          </a:p>
        </p:txBody>
      </p:sp>
    </p:spTree>
    <p:extLst>
      <p:ext uri="{BB962C8B-B14F-4D97-AF65-F5344CB8AC3E}">
        <p14:creationId xmlns:p14="http://schemas.microsoft.com/office/powerpoint/2010/main" val="20122591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930" y="374900"/>
            <a:ext cx="8435105" cy="5650085"/>
          </a:xfrm>
        </p:spPr>
      </p:pic>
    </p:spTree>
    <p:extLst>
      <p:ext uri="{BB962C8B-B14F-4D97-AF65-F5344CB8AC3E}">
        <p14:creationId xmlns:p14="http://schemas.microsoft.com/office/powerpoint/2010/main" val="22422465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Jenkins with Grid</a:t>
            </a:r>
            <a:endParaRPr lang="en-US" dirty="0"/>
          </a:p>
        </p:txBody>
      </p:sp>
      <p:sp>
        <p:nvSpPr>
          <p:cNvPr id="3" name="Content Placeholder 2"/>
          <p:cNvSpPr>
            <a:spLocks noGrp="1"/>
          </p:cNvSpPr>
          <p:nvPr>
            <p:ph idx="1"/>
          </p:nvPr>
        </p:nvSpPr>
        <p:spPr/>
        <p:txBody>
          <a:bodyPr/>
          <a:lstStyle/>
          <a:p>
            <a:r>
              <a:rPr lang="en-US" dirty="0" smtClean="0"/>
              <a:t>Jenkins </a:t>
            </a:r>
            <a:r>
              <a:rPr lang="en-US" dirty="0"/>
              <a:t>has the ability (via the Selenium Plugin) to run a local standalone Selenium server. You can use multiple Jenkins slaves to parallelize testing (on a per-job basis.)</a:t>
            </a:r>
          </a:p>
          <a:p>
            <a:endParaRPr lang="en-US" dirty="0"/>
          </a:p>
          <a:p>
            <a:r>
              <a:rPr lang="en-US" dirty="0"/>
              <a:t>Selenium Grid allows you to separate Selenium execution from </a:t>
            </a:r>
            <a:r>
              <a:rPr lang="en-US" dirty="0" err="1"/>
              <a:t>from</a:t>
            </a:r>
            <a:r>
              <a:rPr lang="en-US" dirty="0"/>
              <a:t> Jenkins and you can </a:t>
            </a:r>
            <a:r>
              <a:rPr lang="en-US" dirty="0" err="1"/>
              <a:t>paralellize</a:t>
            </a:r>
            <a:r>
              <a:rPr lang="en-US" dirty="0"/>
              <a:t> execution of tests in a single Jenkins job.</a:t>
            </a:r>
          </a:p>
        </p:txBody>
      </p:sp>
    </p:spTree>
    <p:extLst>
      <p:ext uri="{BB962C8B-B14F-4D97-AF65-F5344CB8AC3E}">
        <p14:creationId xmlns:p14="http://schemas.microsoft.com/office/powerpoint/2010/main" val="7658643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601670" y="527605"/>
            <a:ext cx="8246070" cy="5984965"/>
          </a:xfrm>
          <a:prstGeom prst="rect">
            <a:avLst/>
          </a:prstGeom>
        </p:spPr>
      </p:pic>
    </p:spTree>
    <p:extLst>
      <p:ext uri="{BB962C8B-B14F-4D97-AF65-F5344CB8AC3E}">
        <p14:creationId xmlns:p14="http://schemas.microsoft.com/office/powerpoint/2010/main" val="497132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3074" name="Picture 2" descr="Related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96260" y="374900"/>
            <a:ext cx="8314412" cy="5915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7355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85346" y="2096063"/>
            <a:ext cx="7765322" cy="3928921"/>
          </a:xfrm>
        </p:spPr>
        <p:txBody>
          <a:bodyPr>
            <a:normAutofit fontScale="92500" lnSpcReduction="20000"/>
          </a:bodyPr>
          <a:lstStyle/>
          <a:p>
            <a:r>
              <a:rPr lang="en-US" dirty="0" smtClean="0"/>
              <a:t>Why you need selenium grid?</a:t>
            </a:r>
          </a:p>
          <a:p>
            <a:r>
              <a:rPr lang="en-US" dirty="0" smtClean="0"/>
              <a:t>Difference between Grid1 vs Grid2</a:t>
            </a:r>
          </a:p>
          <a:p>
            <a:r>
              <a:rPr lang="en-US" dirty="0" smtClean="0"/>
              <a:t>Difference between Hub vs Node</a:t>
            </a:r>
          </a:p>
          <a:p>
            <a:r>
              <a:rPr lang="en-US" dirty="0" smtClean="0"/>
              <a:t>How to setup grid?</a:t>
            </a:r>
          </a:p>
          <a:p>
            <a:r>
              <a:rPr lang="en-US" dirty="0" smtClean="0"/>
              <a:t>How you know as hub and node connected?</a:t>
            </a:r>
          </a:p>
          <a:p>
            <a:r>
              <a:rPr lang="en-US" dirty="0" smtClean="0"/>
              <a:t>What is a hub and node criteria? </a:t>
            </a:r>
          </a:p>
          <a:p>
            <a:pPr lvl="1"/>
            <a:r>
              <a:rPr lang="en-US" dirty="0" smtClean="0"/>
              <a:t>Check difference </a:t>
            </a:r>
          </a:p>
          <a:p>
            <a:r>
              <a:rPr lang="en-US" dirty="0" smtClean="0"/>
              <a:t>How you know as node is not compatible for hub?</a:t>
            </a:r>
          </a:p>
          <a:p>
            <a:pPr lvl="1"/>
            <a:r>
              <a:rPr lang="en-US" dirty="0" smtClean="0"/>
              <a:t>If none of the node are compatible then you can see error </a:t>
            </a:r>
            <a:r>
              <a:rPr lang="en-US" dirty="0" err="1" smtClean="0"/>
              <a:t>msg</a:t>
            </a:r>
            <a:r>
              <a:rPr lang="en-US" dirty="0" smtClean="0"/>
              <a:t> in Hub CMD console</a:t>
            </a:r>
          </a:p>
          <a:p>
            <a:pPr lvl="1"/>
            <a:endParaRPr lang="en-US" dirty="0" smtClean="0"/>
          </a:p>
          <a:p>
            <a:endParaRPr lang="en-US" dirty="0"/>
          </a:p>
        </p:txBody>
      </p:sp>
    </p:spTree>
    <p:extLst>
      <p:ext uri="{BB962C8B-B14F-4D97-AF65-F5344CB8AC3E}">
        <p14:creationId xmlns:p14="http://schemas.microsoft.com/office/powerpoint/2010/main" val="25317617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What is default browser setup?</a:t>
            </a:r>
          </a:p>
          <a:p>
            <a:pPr lvl="1"/>
            <a:r>
              <a:rPr lang="en-US" dirty="0"/>
              <a:t>By default, starting the node allows for concurrent number of browsers=</a:t>
            </a:r>
            <a:r>
              <a:rPr lang="en-US" dirty="0">
                <a:solidFill>
                  <a:srgbClr val="00B050"/>
                </a:solidFill>
              </a:rPr>
              <a:t>11 browsers... : 5 Firefox, 5 Chrome, 1 Internet </a:t>
            </a:r>
            <a:r>
              <a:rPr lang="en-US" dirty="0"/>
              <a:t>Explorer. </a:t>
            </a:r>
          </a:p>
          <a:p>
            <a:pPr lvl="1"/>
            <a:r>
              <a:rPr lang="en-US" dirty="0"/>
              <a:t>But The maximum number of concurrent tests is set to 5 by default</a:t>
            </a:r>
            <a:r>
              <a:rPr lang="en-US" dirty="0" smtClean="0"/>
              <a:t>.</a:t>
            </a:r>
          </a:p>
          <a:p>
            <a:r>
              <a:rPr lang="en-US" dirty="0" smtClean="0"/>
              <a:t>What is the meaning of </a:t>
            </a:r>
            <a:r>
              <a:rPr lang="en-US" dirty="0">
                <a:solidFill>
                  <a:srgbClr val="00B050"/>
                </a:solidFill>
              </a:rPr>
              <a:t>timeout 30 </a:t>
            </a:r>
            <a:r>
              <a:rPr lang="en-US" dirty="0" smtClean="0">
                <a:solidFill>
                  <a:srgbClr val="00B050"/>
                </a:solidFill>
              </a:rPr>
              <a:t>?</a:t>
            </a:r>
          </a:p>
          <a:p>
            <a:r>
              <a:rPr lang="en-US" b="1" dirty="0" smtClean="0"/>
              <a:t>How to fix delayed time out? </a:t>
            </a:r>
          </a:p>
          <a:p>
            <a:pPr lvl="1"/>
            <a:r>
              <a:rPr lang="en-US" b="1" dirty="0" smtClean="0"/>
              <a:t>Use implicit wait code and time 0 to 30 sec</a:t>
            </a:r>
            <a:endParaRPr lang="en-US" b="1" dirty="0"/>
          </a:p>
          <a:p>
            <a:endParaRPr lang="en-US" dirty="0"/>
          </a:p>
        </p:txBody>
      </p:sp>
    </p:spTree>
    <p:extLst>
      <p:ext uri="{BB962C8B-B14F-4D97-AF65-F5344CB8AC3E}">
        <p14:creationId xmlns:p14="http://schemas.microsoft.com/office/powerpoint/2010/main" val="26703078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see report</a:t>
            </a:r>
            <a:endParaRPr lang="en-US" dirty="0"/>
          </a:p>
        </p:txBody>
      </p:sp>
      <p:sp>
        <p:nvSpPr>
          <p:cNvPr id="3" name="Content Placeholder 2"/>
          <p:cNvSpPr>
            <a:spLocks noGrp="1"/>
          </p:cNvSpPr>
          <p:nvPr>
            <p:ph idx="1"/>
          </p:nvPr>
        </p:nvSpPr>
        <p:spPr/>
        <p:txBody>
          <a:bodyPr/>
          <a:lstStyle/>
          <a:p>
            <a:r>
              <a:rPr lang="en-US" dirty="0" smtClean="0"/>
              <a:t>Detailed steps can be seen in node</a:t>
            </a:r>
          </a:p>
          <a:p>
            <a:r>
              <a:rPr lang="en-US" dirty="0" smtClean="0"/>
              <a:t>But Testng default report will seen in Hub</a:t>
            </a:r>
            <a:endParaRPr lang="en-US" dirty="0"/>
          </a:p>
        </p:txBody>
      </p:sp>
    </p:spTree>
    <p:extLst>
      <p:ext uri="{BB962C8B-B14F-4D97-AF65-F5344CB8AC3E}">
        <p14:creationId xmlns:p14="http://schemas.microsoft.com/office/powerpoint/2010/main" val="7285165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4" name="Content Placeholder 3"/>
          <p:cNvPicPr>
            <a:picLocks noGrp="1" noChangeAspect="1"/>
          </p:cNvPicPr>
          <p:nvPr>
            <p:ph idx="1"/>
          </p:nvPr>
        </p:nvPicPr>
        <p:blipFill>
          <a:blip r:embed="rId2"/>
          <a:stretch>
            <a:fillRect/>
          </a:stretch>
        </p:blipFill>
        <p:spPr>
          <a:xfrm>
            <a:off x="1241164" y="2095500"/>
            <a:ext cx="6653735" cy="3695700"/>
          </a:xfrm>
          <a:prstGeom prst="rect">
            <a:avLst/>
          </a:prstGeom>
        </p:spPr>
      </p:pic>
    </p:spTree>
    <p:extLst>
      <p:ext uri="{BB962C8B-B14F-4D97-AF65-F5344CB8AC3E}">
        <p14:creationId xmlns:p14="http://schemas.microsoft.com/office/powerpoint/2010/main" val="3548508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Selenium Grid is a part of the Selenium Suite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965" y="2207360"/>
            <a:ext cx="8330340" cy="4152900"/>
          </a:xfrm>
          <a:prstGeom prst="rect">
            <a:avLst/>
          </a:prstGeom>
        </p:spPr>
      </p:pic>
    </p:spTree>
    <p:extLst>
      <p:ext uri="{BB962C8B-B14F-4D97-AF65-F5344CB8AC3E}">
        <p14:creationId xmlns:p14="http://schemas.microsoft.com/office/powerpoint/2010/main" val="3559855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55" y="69490"/>
            <a:ext cx="8856890" cy="1221640"/>
          </a:xfrm>
        </p:spPr>
        <p:txBody>
          <a:bodyPr>
            <a:normAutofit/>
          </a:bodyPr>
          <a:lstStyle/>
          <a:p>
            <a:r>
              <a:rPr lang="en-US" sz="1800" dirty="0"/>
              <a:t>only run the test on a single machine called </a:t>
            </a:r>
            <a:r>
              <a:rPr lang="en-US" sz="1800" dirty="0">
                <a:solidFill>
                  <a:srgbClr val="FFC000"/>
                </a:solidFill>
              </a:rPr>
              <a:t>a </a:t>
            </a:r>
            <a:r>
              <a:rPr lang="en-US" sz="1800" b="1" dirty="0">
                <a:solidFill>
                  <a:srgbClr val="FFC000"/>
                </a:solidFill>
              </a:rPr>
              <a:t>hub</a:t>
            </a:r>
            <a:r>
              <a:rPr lang="en-US" sz="1800" dirty="0" smtClean="0"/>
              <a:t>,</a:t>
            </a:r>
            <a:br>
              <a:rPr lang="en-US" sz="1800" dirty="0" smtClean="0"/>
            </a:br>
            <a:r>
              <a:rPr lang="en-US" sz="1800" dirty="0" smtClean="0"/>
              <a:t> </a:t>
            </a:r>
            <a:r>
              <a:rPr lang="en-US" sz="1800" dirty="0"/>
              <a:t>but the execution will be done by different machines called </a:t>
            </a:r>
            <a:r>
              <a:rPr lang="en-US" sz="1800" b="1" dirty="0">
                <a:solidFill>
                  <a:srgbClr val="FFC000"/>
                </a:solidFill>
              </a:rPr>
              <a:t>nodes</a:t>
            </a:r>
            <a:endParaRPr lang="en-US" sz="1800" dirty="0">
              <a:solidFill>
                <a:srgbClr val="FFC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965" y="1332913"/>
            <a:ext cx="8238132" cy="5220874"/>
          </a:xfrm>
        </p:spPr>
      </p:pic>
    </p:spTree>
    <p:extLst>
      <p:ext uri="{BB962C8B-B14F-4D97-AF65-F5344CB8AC3E}">
        <p14:creationId xmlns:p14="http://schemas.microsoft.com/office/powerpoint/2010/main" val="26197499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88" y="222195"/>
            <a:ext cx="7765321" cy="681529"/>
          </a:xfrm>
        </p:spPr>
        <p:txBody>
          <a:bodyPr lIns="0">
            <a:normAutofit/>
          </a:bodyPr>
          <a:lstStyle/>
          <a:p>
            <a:pPr algn="l"/>
            <a:r>
              <a:rPr lang="en-US" b="1" dirty="0"/>
              <a:t>Selenium Grid Architecture</a:t>
            </a:r>
            <a:endParaRPr lang="en-US" dirty="0"/>
          </a:p>
        </p:txBody>
      </p:sp>
      <p:sp>
        <p:nvSpPr>
          <p:cNvPr id="4" name="Content Placeholder 3"/>
          <p:cNvSpPr>
            <a:spLocks noGrp="1"/>
          </p:cNvSpPr>
          <p:nvPr>
            <p:ph sz="half" idx="1"/>
          </p:nvPr>
        </p:nvSpPr>
        <p:spPr>
          <a:xfrm>
            <a:off x="685346" y="1138425"/>
            <a:ext cx="3829503" cy="5191969"/>
          </a:xfrm>
          <a:solidFill>
            <a:schemeClr val="bg1"/>
          </a:solidFill>
        </p:spPr>
        <p:txBody>
          <a:bodyPr>
            <a:normAutofit fontScale="92500" lnSpcReduction="10000"/>
          </a:bodyPr>
          <a:lstStyle/>
          <a:p>
            <a:r>
              <a:rPr lang="en-US" b="1" dirty="0"/>
              <a:t>The Hub</a:t>
            </a:r>
          </a:p>
          <a:p>
            <a:r>
              <a:rPr lang="en-US" dirty="0"/>
              <a:t>central point where you load tests cases.</a:t>
            </a:r>
          </a:p>
          <a:p>
            <a:r>
              <a:rPr lang="en-US" dirty="0"/>
              <a:t>only </a:t>
            </a:r>
            <a:r>
              <a:rPr lang="en-US" dirty="0" smtClean="0"/>
              <a:t>one </a:t>
            </a:r>
            <a:r>
              <a:rPr lang="en-US" dirty="0"/>
              <a:t>hub in a grid.</a:t>
            </a:r>
          </a:p>
          <a:p>
            <a:r>
              <a:rPr lang="en-US" dirty="0"/>
              <a:t>The hub is launched only on a single machine, say, a computer whose O.S is Windows 7 and whose browser is IE.</a:t>
            </a:r>
          </a:p>
          <a:p>
            <a:r>
              <a:rPr lang="en-US" dirty="0"/>
              <a:t>The machine containing the hub is where the tests will be run, but you will see the browser being automated on the node.</a:t>
            </a:r>
          </a:p>
          <a:p>
            <a:endParaRPr lang="en-US" dirty="0"/>
          </a:p>
        </p:txBody>
      </p:sp>
      <p:sp>
        <p:nvSpPr>
          <p:cNvPr id="5" name="Content Placeholder 4"/>
          <p:cNvSpPr>
            <a:spLocks noGrp="1"/>
          </p:cNvSpPr>
          <p:nvPr>
            <p:ph sz="half" idx="2"/>
          </p:nvPr>
        </p:nvSpPr>
        <p:spPr>
          <a:xfrm>
            <a:off x="4630052" y="1138425"/>
            <a:ext cx="3820616" cy="5191969"/>
          </a:xfrm>
          <a:solidFill>
            <a:schemeClr val="bg1"/>
          </a:solidFill>
        </p:spPr>
        <p:txBody>
          <a:bodyPr>
            <a:normAutofit fontScale="92500" lnSpcReduction="10000"/>
          </a:bodyPr>
          <a:lstStyle/>
          <a:p>
            <a:r>
              <a:rPr lang="en-US" b="1" dirty="0"/>
              <a:t>The Nodes</a:t>
            </a:r>
          </a:p>
          <a:p>
            <a:r>
              <a:rPr lang="en-US" dirty="0"/>
              <a:t>will execute the tests from hub.</a:t>
            </a:r>
          </a:p>
          <a:p>
            <a:r>
              <a:rPr lang="en-US" dirty="0"/>
              <a:t>There can be one or more nodes in a grid.</a:t>
            </a:r>
          </a:p>
          <a:p>
            <a:r>
              <a:rPr lang="en-US" dirty="0"/>
              <a:t>Nodes can be launched on multiple machines with different platforms and browsers.</a:t>
            </a:r>
          </a:p>
          <a:p>
            <a:r>
              <a:rPr lang="en-US" dirty="0"/>
              <a:t>The machines running the nodes </a:t>
            </a:r>
            <a:r>
              <a:rPr lang="en-US" dirty="0" smtClean="0"/>
              <a:t>no need the </a:t>
            </a:r>
            <a:r>
              <a:rPr lang="en-US" dirty="0"/>
              <a:t>same platform as that of the hub.</a:t>
            </a:r>
          </a:p>
          <a:p>
            <a:endParaRPr lang="en-US" dirty="0"/>
          </a:p>
        </p:txBody>
      </p:sp>
    </p:spTree>
    <p:extLst>
      <p:ext uri="{BB962C8B-B14F-4D97-AF65-F5344CB8AC3E}">
        <p14:creationId xmlns:p14="http://schemas.microsoft.com/office/powerpoint/2010/main" val="1146606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selenium grid icon"/>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3555" y="374900"/>
            <a:ext cx="8774652" cy="5609850"/>
          </a:xfrm>
          <a:prstGeom prst="rect">
            <a:avLst/>
          </a:prstGeom>
          <a:solidFill>
            <a:schemeClr val="bg1"/>
          </a:solidFill>
          <a:extLst/>
        </p:spPr>
      </p:pic>
    </p:spTree>
    <p:extLst>
      <p:ext uri="{BB962C8B-B14F-4D97-AF65-F5344CB8AC3E}">
        <p14:creationId xmlns:p14="http://schemas.microsoft.com/office/powerpoint/2010/main" val="429294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12490" y="505527"/>
            <a:ext cx="2137870" cy="916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Selenium code  from Eclipse</a:t>
            </a:r>
            <a:endParaRPr lang="en-US" dirty="0"/>
          </a:p>
        </p:txBody>
      </p:sp>
      <p:sp>
        <p:nvSpPr>
          <p:cNvPr id="7" name="Rectangle 6"/>
          <p:cNvSpPr/>
          <p:nvPr/>
        </p:nvSpPr>
        <p:spPr>
          <a:xfrm>
            <a:off x="4113885" y="505527"/>
            <a:ext cx="1572769" cy="812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Browser open</a:t>
            </a:r>
            <a:endParaRPr lang="en-US" dirty="0"/>
          </a:p>
        </p:txBody>
      </p:sp>
      <p:sp>
        <p:nvSpPr>
          <p:cNvPr id="8" name="Rounded Rectangle 7"/>
          <p:cNvSpPr/>
          <p:nvPr/>
        </p:nvSpPr>
        <p:spPr>
          <a:xfrm>
            <a:off x="6709870" y="524904"/>
            <a:ext cx="1832460" cy="8774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Open Application</a:t>
            </a:r>
            <a:endParaRPr lang="en-US" dirty="0"/>
          </a:p>
        </p:txBody>
      </p:sp>
      <p:sp>
        <p:nvSpPr>
          <p:cNvPr id="9" name="Oval 8"/>
          <p:cNvSpPr/>
          <p:nvPr/>
        </p:nvSpPr>
        <p:spPr>
          <a:xfrm>
            <a:off x="6557165" y="2360065"/>
            <a:ext cx="1679755" cy="13743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Open CMD</a:t>
            </a:r>
            <a:endParaRPr lang="en-US" dirty="0"/>
          </a:p>
        </p:txBody>
      </p:sp>
      <p:sp>
        <p:nvSpPr>
          <p:cNvPr id="10" name="Rounded Rectangle 9"/>
          <p:cNvSpPr/>
          <p:nvPr/>
        </p:nvSpPr>
        <p:spPr>
          <a:xfrm>
            <a:off x="2892245" y="2665475"/>
            <a:ext cx="1832460" cy="122164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 HUB</a:t>
            </a:r>
            <a:endParaRPr lang="en-US" dirty="0"/>
          </a:p>
        </p:txBody>
      </p:sp>
      <p:sp>
        <p:nvSpPr>
          <p:cNvPr id="11" name="Oval 10"/>
          <p:cNvSpPr/>
          <p:nvPr/>
        </p:nvSpPr>
        <p:spPr>
          <a:xfrm>
            <a:off x="6557164" y="4497935"/>
            <a:ext cx="1679755" cy="1374345"/>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Open CMD</a:t>
            </a:r>
            <a:endParaRPr lang="en-US" dirty="0"/>
          </a:p>
        </p:txBody>
      </p:sp>
      <p:sp>
        <p:nvSpPr>
          <p:cNvPr id="12" name="Rounded Rectangle 11"/>
          <p:cNvSpPr/>
          <p:nvPr/>
        </p:nvSpPr>
        <p:spPr>
          <a:xfrm>
            <a:off x="2892245" y="4684517"/>
            <a:ext cx="1832460" cy="122164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 NODE</a:t>
            </a:r>
            <a:endParaRPr lang="en-US" dirty="0"/>
          </a:p>
        </p:txBody>
      </p:sp>
      <p:sp>
        <p:nvSpPr>
          <p:cNvPr id="13" name="Right Arrow 12"/>
          <p:cNvSpPr/>
          <p:nvPr/>
        </p:nvSpPr>
        <p:spPr>
          <a:xfrm>
            <a:off x="3503065" y="721844"/>
            <a:ext cx="458115" cy="3795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5992064" y="773879"/>
            <a:ext cx="458115" cy="3795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rot="19935941">
            <a:off x="2465264" y="1588854"/>
            <a:ext cx="458115" cy="8973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0800000">
            <a:off x="5372645" y="4995345"/>
            <a:ext cx="458115" cy="379524"/>
          </a:xfrm>
          <a:prstGeom prst="rightArrow">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10800000">
            <a:off x="5372645" y="2970886"/>
            <a:ext cx="735004" cy="371260"/>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Process 19"/>
          <p:cNvSpPr/>
          <p:nvPr/>
        </p:nvSpPr>
        <p:spPr>
          <a:xfrm>
            <a:off x="601670" y="2884031"/>
            <a:ext cx="1221640" cy="916230"/>
          </a:xfrm>
          <a:prstGeom prst="flowChart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New session </a:t>
            </a:r>
            <a:endParaRPr lang="en-US" b="1" dirty="0">
              <a:solidFill>
                <a:schemeClr val="bg1"/>
              </a:solidFill>
            </a:endParaRPr>
          </a:p>
        </p:txBody>
      </p:sp>
      <p:sp>
        <p:nvSpPr>
          <p:cNvPr id="21" name="Flowchart: Process 20"/>
          <p:cNvSpPr/>
          <p:nvPr/>
        </p:nvSpPr>
        <p:spPr>
          <a:xfrm>
            <a:off x="537930" y="4726992"/>
            <a:ext cx="1221640" cy="916230"/>
          </a:xfrm>
          <a:prstGeom prst="flowChart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Details test steps</a:t>
            </a:r>
            <a:endParaRPr lang="en-US" b="1" dirty="0">
              <a:solidFill>
                <a:schemeClr val="bg1"/>
              </a:solidFill>
            </a:endParaRPr>
          </a:p>
        </p:txBody>
      </p:sp>
      <p:sp>
        <p:nvSpPr>
          <p:cNvPr id="22" name="Left Arrow 21"/>
          <p:cNvSpPr/>
          <p:nvPr/>
        </p:nvSpPr>
        <p:spPr>
          <a:xfrm>
            <a:off x="2128720" y="3156515"/>
            <a:ext cx="458115" cy="4251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Left Arrow 22"/>
          <p:cNvSpPr/>
          <p:nvPr/>
        </p:nvSpPr>
        <p:spPr>
          <a:xfrm>
            <a:off x="2015248" y="4995345"/>
            <a:ext cx="458115" cy="4251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0903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selenium grid icon"/>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96260" y="138207"/>
            <a:ext cx="8548822" cy="6388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4522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1853</TotalTime>
  <Words>1036</Words>
  <Application>Microsoft Office PowerPoint</Application>
  <PresentationFormat>On-screen Show (4:3)</PresentationFormat>
  <Paragraphs>134</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Bookman Old Style</vt:lpstr>
      <vt:lpstr>Rockwell</vt:lpstr>
      <vt:lpstr>Wingdings</vt:lpstr>
      <vt:lpstr>Damask</vt:lpstr>
      <vt:lpstr>PowerPoint Presentation</vt:lpstr>
      <vt:lpstr>Selenium Grid</vt:lpstr>
      <vt:lpstr>PowerPoint Presentation</vt:lpstr>
      <vt:lpstr>Selenium Grid is a part of the Selenium Suite</vt:lpstr>
      <vt:lpstr>only run the test on a single machine called a hub,  but the execution will be done by different machines called nodes</vt:lpstr>
      <vt:lpstr>Selenium Grid Architecture</vt:lpstr>
      <vt:lpstr>PowerPoint Presentation</vt:lpstr>
      <vt:lpstr>PowerPoint Presentation</vt:lpstr>
      <vt:lpstr>PowerPoint Presentation</vt:lpstr>
      <vt:lpstr>PowerPoint Presentation</vt:lpstr>
      <vt:lpstr>PowerPoint Presentation</vt:lpstr>
      <vt:lpstr>When/why to Use Selenium Grid?</vt:lpstr>
      <vt:lpstr>HUB CMD</vt:lpstr>
      <vt:lpstr>How to check hub connected </vt:lpstr>
      <vt:lpstr>PowerPoint Presentation</vt:lpstr>
      <vt:lpstr>Node </vt:lpstr>
      <vt:lpstr>To open Another node</vt:lpstr>
      <vt:lpstr>How to check Node connection</vt:lpstr>
      <vt:lpstr>PowerPoint Presentation</vt:lpstr>
      <vt:lpstr>Selenium Test: From Hub</vt:lpstr>
      <vt:lpstr>Configuring the nodes </vt:lpstr>
      <vt:lpstr>Node parameter change from CMD</vt:lpstr>
      <vt:lpstr>Grid Time out</vt:lpstr>
      <vt:lpstr>Jason parameter for node</vt:lpstr>
      <vt:lpstr>parallel 10 browser instance - "maxSession": 10 </vt:lpstr>
      <vt:lpstr>How to shut down hub</vt:lpstr>
      <vt:lpstr>PowerPoint Presentation</vt:lpstr>
      <vt:lpstr>Jenkins with Grid</vt:lpstr>
      <vt:lpstr>PowerPoint Presentation</vt:lpstr>
      <vt:lpstr>Questions</vt:lpstr>
      <vt:lpstr>questions</vt:lpstr>
      <vt:lpstr>Where to see report</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sarower ahmmed</cp:lastModifiedBy>
  <cp:revision>97</cp:revision>
  <dcterms:created xsi:type="dcterms:W3CDTF">2013-08-21T19:17:07Z</dcterms:created>
  <dcterms:modified xsi:type="dcterms:W3CDTF">2018-12-11T02:57:37Z</dcterms:modified>
</cp:coreProperties>
</file>