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77" r:id="rId4"/>
    <p:sldId id="276" r:id="rId5"/>
    <p:sldId id="275" r:id="rId6"/>
    <p:sldId id="268" r:id="rId7"/>
    <p:sldId id="271" r:id="rId8"/>
    <p:sldId id="273" r:id="rId9"/>
    <p:sldId id="274" r:id="rId10"/>
    <p:sldId id="278" r:id="rId11"/>
    <p:sldId id="265" r:id="rId12"/>
    <p:sldId id="279" r:id="rId13"/>
    <p:sldId id="257" r:id="rId14"/>
    <p:sldId id="258" r:id="rId15"/>
    <p:sldId id="285" r:id="rId16"/>
    <p:sldId id="286" r:id="rId17"/>
    <p:sldId id="287" r:id="rId18"/>
    <p:sldId id="288" r:id="rId19"/>
    <p:sldId id="259" r:id="rId20"/>
    <p:sldId id="260" r:id="rId21"/>
    <p:sldId id="280" r:id="rId22"/>
    <p:sldId id="261" r:id="rId23"/>
    <p:sldId id="262" r:id="rId24"/>
    <p:sldId id="263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A9A6A9-C7A3-4EAA-B3F3-0EED6144D7A3}" type="doc">
      <dgm:prSet loTypeId="urn:microsoft.com/office/officeart/2005/8/layout/StepDownProcess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B74A37F-6515-490D-B40F-F10F06E70E93}">
      <dgm:prSet phldrT="[Text]"/>
      <dgm:spPr/>
      <dgm:t>
        <a:bodyPr/>
        <a:lstStyle/>
        <a:p>
          <a:r>
            <a:rPr lang="en-US" dirty="0" smtClean="0"/>
            <a:t>Project</a:t>
          </a:r>
          <a:endParaRPr lang="en-US" dirty="0"/>
        </a:p>
      </dgm:t>
    </dgm:pt>
    <dgm:pt modelId="{F4EA7321-1493-493D-875C-F518A56D4D37}" type="parTrans" cxnId="{5B179D17-9807-4504-813D-603283D4DE5B}">
      <dgm:prSet/>
      <dgm:spPr/>
      <dgm:t>
        <a:bodyPr/>
        <a:lstStyle/>
        <a:p>
          <a:endParaRPr lang="en-US"/>
        </a:p>
      </dgm:t>
    </dgm:pt>
    <dgm:pt modelId="{3BB357DF-336E-4C6B-B436-B28F00579F95}" type="sibTrans" cxnId="{5B179D17-9807-4504-813D-603283D4DE5B}">
      <dgm:prSet/>
      <dgm:spPr/>
      <dgm:t>
        <a:bodyPr/>
        <a:lstStyle/>
        <a:p>
          <a:endParaRPr lang="en-US"/>
        </a:p>
      </dgm:t>
    </dgm:pt>
    <dgm:pt modelId="{3DDF3EAB-6A7B-4BAC-B42F-60FBBD9AF3DD}">
      <dgm:prSet phldrT="[Text]"/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Top most</a:t>
          </a:r>
          <a:endParaRPr lang="en-US" dirty="0"/>
        </a:p>
      </dgm:t>
    </dgm:pt>
    <dgm:pt modelId="{69CBEF08-3565-4B12-AD85-381F7957A5F2}" type="parTrans" cxnId="{3DF94D94-9C66-4D08-9A42-F958699D9E02}">
      <dgm:prSet/>
      <dgm:spPr/>
      <dgm:t>
        <a:bodyPr/>
        <a:lstStyle/>
        <a:p>
          <a:endParaRPr lang="en-US"/>
        </a:p>
      </dgm:t>
    </dgm:pt>
    <dgm:pt modelId="{66E40120-1DE2-4779-AE8F-270B8DBC6BC4}" type="sibTrans" cxnId="{3DF94D94-9C66-4D08-9A42-F958699D9E02}">
      <dgm:prSet/>
      <dgm:spPr/>
      <dgm:t>
        <a:bodyPr/>
        <a:lstStyle/>
        <a:p>
          <a:endParaRPr lang="en-US"/>
        </a:p>
      </dgm:t>
    </dgm:pt>
    <dgm:pt modelId="{C4963FCC-B606-4286-B9D2-03A5E5F195CD}">
      <dgm:prSet phldrT="[Text]"/>
      <dgm:spPr/>
      <dgm:t>
        <a:bodyPr/>
        <a:lstStyle/>
        <a:p>
          <a:r>
            <a:rPr lang="en-US" dirty="0" smtClean="0"/>
            <a:t>packages</a:t>
          </a:r>
          <a:endParaRPr lang="en-US" dirty="0"/>
        </a:p>
      </dgm:t>
    </dgm:pt>
    <dgm:pt modelId="{E460F054-B056-40DB-A6D2-02DE1BF37A4E}" type="parTrans" cxnId="{37F4DF7D-73A4-49C1-A5DA-6B84BD75F933}">
      <dgm:prSet/>
      <dgm:spPr/>
      <dgm:t>
        <a:bodyPr/>
        <a:lstStyle/>
        <a:p>
          <a:endParaRPr lang="en-US"/>
        </a:p>
      </dgm:t>
    </dgm:pt>
    <dgm:pt modelId="{D704F656-D343-4A02-9AD3-4CFDCFB95E30}" type="sibTrans" cxnId="{37F4DF7D-73A4-49C1-A5DA-6B84BD75F933}">
      <dgm:prSet/>
      <dgm:spPr/>
      <dgm:t>
        <a:bodyPr/>
        <a:lstStyle/>
        <a:p>
          <a:endParaRPr lang="en-US"/>
        </a:p>
      </dgm:t>
    </dgm:pt>
    <dgm:pt modelId="{FA23AC9C-7A2E-42EC-93AE-0F3AD6C30A93}">
      <dgm:prSet phldrT="[Text]"/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Collection of classes</a:t>
          </a:r>
          <a:endParaRPr lang="en-US" dirty="0"/>
        </a:p>
      </dgm:t>
    </dgm:pt>
    <dgm:pt modelId="{7E149D45-5F16-4F50-AF40-CA0CA63DA6BE}" type="parTrans" cxnId="{09CB47C2-9AAA-4172-AE4D-5DD3AB668DD2}">
      <dgm:prSet/>
      <dgm:spPr/>
      <dgm:t>
        <a:bodyPr/>
        <a:lstStyle/>
        <a:p>
          <a:endParaRPr lang="en-US"/>
        </a:p>
      </dgm:t>
    </dgm:pt>
    <dgm:pt modelId="{A3FDFD07-A764-4BF5-A502-8E00D8C54274}" type="sibTrans" cxnId="{09CB47C2-9AAA-4172-AE4D-5DD3AB668DD2}">
      <dgm:prSet/>
      <dgm:spPr/>
      <dgm:t>
        <a:bodyPr/>
        <a:lstStyle/>
        <a:p>
          <a:endParaRPr lang="en-US"/>
        </a:p>
      </dgm:t>
    </dgm:pt>
    <dgm:pt modelId="{911C0B16-0B99-4BBF-890D-8482DBCAC07B}">
      <dgm:prSet phldrT="[Text]"/>
      <dgm:spPr/>
      <dgm:t>
        <a:bodyPr/>
        <a:lstStyle/>
        <a:p>
          <a:r>
            <a:rPr lang="en-US" dirty="0" smtClean="0"/>
            <a:t>Class </a:t>
          </a:r>
          <a:endParaRPr lang="en-US" dirty="0"/>
        </a:p>
      </dgm:t>
    </dgm:pt>
    <dgm:pt modelId="{6B5E6279-22DD-4D46-A9D7-55B0037A284C}" type="parTrans" cxnId="{E0C2317B-E47A-4CBE-AE04-E1150E1C979A}">
      <dgm:prSet/>
      <dgm:spPr/>
      <dgm:t>
        <a:bodyPr/>
        <a:lstStyle/>
        <a:p>
          <a:endParaRPr lang="en-US"/>
        </a:p>
      </dgm:t>
    </dgm:pt>
    <dgm:pt modelId="{FBCB842A-4344-46D6-91AA-02D98328F9E8}" type="sibTrans" cxnId="{E0C2317B-E47A-4CBE-AE04-E1150E1C979A}">
      <dgm:prSet/>
      <dgm:spPr/>
      <dgm:t>
        <a:bodyPr/>
        <a:lstStyle/>
        <a:p>
          <a:endParaRPr lang="en-US"/>
        </a:p>
      </dgm:t>
    </dgm:pt>
    <dgm:pt modelId="{7447902C-5A9D-45DC-82C0-967065A53B95}">
      <dgm:prSet phldrT="[Text]"/>
      <dgm:spPr>
        <a:ln>
          <a:solidFill>
            <a:srgbClr val="FF0000"/>
          </a:solidFill>
        </a:ln>
      </dgm:spPr>
      <dgm:t>
        <a:bodyPr/>
        <a:lstStyle/>
        <a:p>
          <a:r>
            <a:rPr lang="en-US" smtClean="0"/>
            <a:t>Blueprint of object</a:t>
          </a:r>
          <a:endParaRPr lang="en-US" dirty="0"/>
        </a:p>
      </dgm:t>
    </dgm:pt>
    <dgm:pt modelId="{F9E10A80-83DF-4B33-8F87-F6FCE30097BF}" type="parTrans" cxnId="{D4BF60B8-084E-41BF-A8E8-85E419C2C46F}">
      <dgm:prSet/>
      <dgm:spPr/>
      <dgm:t>
        <a:bodyPr/>
        <a:lstStyle/>
        <a:p>
          <a:endParaRPr lang="en-US"/>
        </a:p>
      </dgm:t>
    </dgm:pt>
    <dgm:pt modelId="{9947A160-0BEC-41D4-9A4D-CF40127016F4}" type="sibTrans" cxnId="{D4BF60B8-084E-41BF-A8E8-85E419C2C46F}">
      <dgm:prSet/>
      <dgm:spPr/>
      <dgm:t>
        <a:bodyPr/>
        <a:lstStyle/>
        <a:p>
          <a:endParaRPr lang="en-US"/>
        </a:p>
      </dgm:t>
    </dgm:pt>
    <dgm:pt modelId="{B930D5D2-DE1F-4C1B-B48A-4C719B4CB962}" type="pres">
      <dgm:prSet presAssocID="{CEA9A6A9-C7A3-4EAA-B3F3-0EED6144D7A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5E89CC6-7B7E-4487-8B90-35B798015FCB}" type="pres">
      <dgm:prSet presAssocID="{1B74A37F-6515-490D-B40F-F10F06E70E93}" presName="composite" presStyleCnt="0"/>
      <dgm:spPr/>
    </dgm:pt>
    <dgm:pt modelId="{0CA49097-8C65-4955-9FBD-65947E35788B}" type="pres">
      <dgm:prSet presAssocID="{1B74A37F-6515-490D-B40F-F10F06E70E93}" presName="bentUpArrow1" presStyleLbl="alignImgPlace1" presStyleIdx="0" presStyleCnt="2"/>
      <dgm:spPr/>
    </dgm:pt>
    <dgm:pt modelId="{DE8B800A-2E01-42C8-AB28-4F6E49573407}" type="pres">
      <dgm:prSet presAssocID="{1B74A37F-6515-490D-B40F-F10F06E70E93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9FA07C-B030-4F89-9C94-1EFD9E294698}" type="pres">
      <dgm:prSet presAssocID="{1B74A37F-6515-490D-B40F-F10F06E70E93}" presName="ChildText" presStyleLbl="revTx" presStyleIdx="0" presStyleCnt="3" custScaleX="141102" custLinFactNeighborX="55827" custLinFactNeighborY="-543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54E349-04CC-46A5-A6BC-5F68DE7B34AA}" type="pres">
      <dgm:prSet presAssocID="{3BB357DF-336E-4C6B-B436-B28F00579F95}" presName="sibTrans" presStyleCnt="0"/>
      <dgm:spPr/>
    </dgm:pt>
    <dgm:pt modelId="{7CC44784-EC25-4BDC-96E2-C51150AF00B9}" type="pres">
      <dgm:prSet presAssocID="{C4963FCC-B606-4286-B9D2-03A5E5F195CD}" presName="composite" presStyleCnt="0"/>
      <dgm:spPr/>
    </dgm:pt>
    <dgm:pt modelId="{79A28F8D-3030-46A6-A74B-296C5BC1AEEF}" type="pres">
      <dgm:prSet presAssocID="{C4963FCC-B606-4286-B9D2-03A5E5F195CD}" presName="bentUpArrow1" presStyleLbl="alignImgPlace1" presStyleIdx="1" presStyleCnt="2"/>
      <dgm:spPr/>
    </dgm:pt>
    <dgm:pt modelId="{F9AC4D7A-FD20-44D8-B50B-1B39334ABFE1}" type="pres">
      <dgm:prSet presAssocID="{C4963FCC-B606-4286-B9D2-03A5E5F195C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100FFB-6905-4EBA-A7B8-0A20DE00C157}" type="pres">
      <dgm:prSet presAssocID="{C4963FCC-B606-4286-B9D2-03A5E5F195CD}" presName="ChildText" presStyleLbl="revTx" presStyleIdx="1" presStyleCnt="3" custScaleX="189186" custLinFactNeighborX="48819" custLinFactNeighborY="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CD38E-C586-4276-99ED-0561288BC820}" type="pres">
      <dgm:prSet presAssocID="{D704F656-D343-4A02-9AD3-4CFDCFB95E30}" presName="sibTrans" presStyleCnt="0"/>
      <dgm:spPr/>
    </dgm:pt>
    <dgm:pt modelId="{1710511A-3827-46C2-BB03-315E247FE7C8}" type="pres">
      <dgm:prSet presAssocID="{911C0B16-0B99-4BBF-890D-8482DBCAC07B}" presName="composite" presStyleCnt="0"/>
      <dgm:spPr/>
    </dgm:pt>
    <dgm:pt modelId="{4B7E7277-7E7A-4E7E-8253-266A0D97F8C8}" type="pres">
      <dgm:prSet presAssocID="{911C0B16-0B99-4BBF-890D-8482DBCAC07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C9E8B-A3A0-40A7-9EEC-4A5FEBB20C2E}" type="pres">
      <dgm:prSet presAssocID="{911C0B16-0B99-4BBF-890D-8482DBCAC07B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DF2A3B-3099-46FA-B26C-7BEE6EEA56A7}" type="presOf" srcId="{7447902C-5A9D-45DC-82C0-967065A53B95}" destId="{1C3C9E8B-A3A0-40A7-9EEC-4A5FEBB20C2E}" srcOrd="0" destOrd="0" presId="urn:microsoft.com/office/officeart/2005/8/layout/StepDownProcess"/>
    <dgm:cxn modelId="{09CB47C2-9AAA-4172-AE4D-5DD3AB668DD2}" srcId="{C4963FCC-B606-4286-B9D2-03A5E5F195CD}" destId="{FA23AC9C-7A2E-42EC-93AE-0F3AD6C30A93}" srcOrd="0" destOrd="0" parTransId="{7E149D45-5F16-4F50-AF40-CA0CA63DA6BE}" sibTransId="{A3FDFD07-A764-4BF5-A502-8E00D8C54274}"/>
    <dgm:cxn modelId="{D4BF60B8-084E-41BF-A8E8-85E419C2C46F}" srcId="{911C0B16-0B99-4BBF-890D-8482DBCAC07B}" destId="{7447902C-5A9D-45DC-82C0-967065A53B95}" srcOrd="0" destOrd="0" parTransId="{F9E10A80-83DF-4B33-8F87-F6FCE30097BF}" sibTransId="{9947A160-0BEC-41D4-9A4D-CF40127016F4}"/>
    <dgm:cxn modelId="{3DF94D94-9C66-4D08-9A42-F958699D9E02}" srcId="{1B74A37F-6515-490D-B40F-F10F06E70E93}" destId="{3DDF3EAB-6A7B-4BAC-B42F-60FBBD9AF3DD}" srcOrd="0" destOrd="0" parTransId="{69CBEF08-3565-4B12-AD85-381F7957A5F2}" sibTransId="{66E40120-1DE2-4779-AE8F-270B8DBC6BC4}"/>
    <dgm:cxn modelId="{5B179D17-9807-4504-813D-603283D4DE5B}" srcId="{CEA9A6A9-C7A3-4EAA-B3F3-0EED6144D7A3}" destId="{1B74A37F-6515-490D-B40F-F10F06E70E93}" srcOrd="0" destOrd="0" parTransId="{F4EA7321-1493-493D-875C-F518A56D4D37}" sibTransId="{3BB357DF-336E-4C6B-B436-B28F00579F95}"/>
    <dgm:cxn modelId="{0F265956-3042-4068-993D-DAD0E826A233}" type="presOf" srcId="{FA23AC9C-7A2E-42EC-93AE-0F3AD6C30A93}" destId="{4B100FFB-6905-4EBA-A7B8-0A20DE00C157}" srcOrd="0" destOrd="0" presId="urn:microsoft.com/office/officeart/2005/8/layout/StepDownProcess"/>
    <dgm:cxn modelId="{2ED16F50-C3D1-49AC-8B8E-2067F341298A}" type="presOf" srcId="{CEA9A6A9-C7A3-4EAA-B3F3-0EED6144D7A3}" destId="{B930D5D2-DE1F-4C1B-B48A-4C719B4CB962}" srcOrd="0" destOrd="0" presId="urn:microsoft.com/office/officeart/2005/8/layout/StepDownProcess"/>
    <dgm:cxn modelId="{E0C2317B-E47A-4CBE-AE04-E1150E1C979A}" srcId="{CEA9A6A9-C7A3-4EAA-B3F3-0EED6144D7A3}" destId="{911C0B16-0B99-4BBF-890D-8482DBCAC07B}" srcOrd="2" destOrd="0" parTransId="{6B5E6279-22DD-4D46-A9D7-55B0037A284C}" sibTransId="{FBCB842A-4344-46D6-91AA-02D98328F9E8}"/>
    <dgm:cxn modelId="{2981EA68-CF5D-443D-9F4E-377F21D95E91}" type="presOf" srcId="{911C0B16-0B99-4BBF-890D-8482DBCAC07B}" destId="{4B7E7277-7E7A-4E7E-8253-266A0D97F8C8}" srcOrd="0" destOrd="0" presId="urn:microsoft.com/office/officeart/2005/8/layout/StepDownProcess"/>
    <dgm:cxn modelId="{9FF2F863-91A7-4FD7-8A99-E6C94D870BBB}" type="presOf" srcId="{C4963FCC-B606-4286-B9D2-03A5E5F195CD}" destId="{F9AC4D7A-FD20-44D8-B50B-1B39334ABFE1}" srcOrd="0" destOrd="0" presId="urn:microsoft.com/office/officeart/2005/8/layout/StepDownProcess"/>
    <dgm:cxn modelId="{7F2ED409-7EBB-4B9C-9475-FBB987F52EE8}" type="presOf" srcId="{1B74A37F-6515-490D-B40F-F10F06E70E93}" destId="{DE8B800A-2E01-42C8-AB28-4F6E49573407}" srcOrd="0" destOrd="0" presId="urn:microsoft.com/office/officeart/2005/8/layout/StepDownProcess"/>
    <dgm:cxn modelId="{37F4DF7D-73A4-49C1-A5DA-6B84BD75F933}" srcId="{CEA9A6A9-C7A3-4EAA-B3F3-0EED6144D7A3}" destId="{C4963FCC-B606-4286-B9D2-03A5E5F195CD}" srcOrd="1" destOrd="0" parTransId="{E460F054-B056-40DB-A6D2-02DE1BF37A4E}" sibTransId="{D704F656-D343-4A02-9AD3-4CFDCFB95E30}"/>
    <dgm:cxn modelId="{A1DE9622-7472-476F-B1F6-8A82AFB282A1}" type="presOf" srcId="{3DDF3EAB-6A7B-4BAC-B42F-60FBBD9AF3DD}" destId="{D09FA07C-B030-4F89-9C94-1EFD9E294698}" srcOrd="0" destOrd="0" presId="urn:microsoft.com/office/officeart/2005/8/layout/StepDownProcess"/>
    <dgm:cxn modelId="{4979F899-CA0B-4CAE-9D15-7D043C5B9305}" type="presParOf" srcId="{B930D5D2-DE1F-4C1B-B48A-4C719B4CB962}" destId="{C5E89CC6-7B7E-4487-8B90-35B798015FCB}" srcOrd="0" destOrd="0" presId="urn:microsoft.com/office/officeart/2005/8/layout/StepDownProcess"/>
    <dgm:cxn modelId="{864DE43B-DFC4-4017-9CF6-15729C3F19C7}" type="presParOf" srcId="{C5E89CC6-7B7E-4487-8B90-35B798015FCB}" destId="{0CA49097-8C65-4955-9FBD-65947E35788B}" srcOrd="0" destOrd="0" presId="urn:microsoft.com/office/officeart/2005/8/layout/StepDownProcess"/>
    <dgm:cxn modelId="{AADFEF5F-20FB-4674-89D2-7EDA7E31F2A1}" type="presParOf" srcId="{C5E89CC6-7B7E-4487-8B90-35B798015FCB}" destId="{DE8B800A-2E01-42C8-AB28-4F6E49573407}" srcOrd="1" destOrd="0" presId="urn:microsoft.com/office/officeart/2005/8/layout/StepDownProcess"/>
    <dgm:cxn modelId="{C09A1BA7-68D2-4369-85DC-67935CE9E860}" type="presParOf" srcId="{C5E89CC6-7B7E-4487-8B90-35B798015FCB}" destId="{D09FA07C-B030-4F89-9C94-1EFD9E294698}" srcOrd="2" destOrd="0" presId="urn:microsoft.com/office/officeart/2005/8/layout/StepDownProcess"/>
    <dgm:cxn modelId="{8E4EB704-A197-4188-83FA-F462CE69E40D}" type="presParOf" srcId="{B930D5D2-DE1F-4C1B-B48A-4C719B4CB962}" destId="{4E54E349-04CC-46A5-A6BC-5F68DE7B34AA}" srcOrd="1" destOrd="0" presId="urn:microsoft.com/office/officeart/2005/8/layout/StepDownProcess"/>
    <dgm:cxn modelId="{6A0C9B5A-8F5F-4BA3-9677-BEDCBC2C241F}" type="presParOf" srcId="{B930D5D2-DE1F-4C1B-B48A-4C719B4CB962}" destId="{7CC44784-EC25-4BDC-96E2-C51150AF00B9}" srcOrd="2" destOrd="0" presId="urn:microsoft.com/office/officeart/2005/8/layout/StepDownProcess"/>
    <dgm:cxn modelId="{35ABCBD7-0030-42E5-84AC-5367BA5AA0B0}" type="presParOf" srcId="{7CC44784-EC25-4BDC-96E2-C51150AF00B9}" destId="{79A28F8D-3030-46A6-A74B-296C5BC1AEEF}" srcOrd="0" destOrd="0" presId="urn:microsoft.com/office/officeart/2005/8/layout/StepDownProcess"/>
    <dgm:cxn modelId="{145AD82D-C2CC-416F-81F8-A3B584DE7B5C}" type="presParOf" srcId="{7CC44784-EC25-4BDC-96E2-C51150AF00B9}" destId="{F9AC4D7A-FD20-44D8-B50B-1B39334ABFE1}" srcOrd="1" destOrd="0" presId="urn:microsoft.com/office/officeart/2005/8/layout/StepDownProcess"/>
    <dgm:cxn modelId="{B1CFF2BD-C416-417E-8D98-E290F3BBABD6}" type="presParOf" srcId="{7CC44784-EC25-4BDC-96E2-C51150AF00B9}" destId="{4B100FFB-6905-4EBA-A7B8-0A20DE00C157}" srcOrd="2" destOrd="0" presId="urn:microsoft.com/office/officeart/2005/8/layout/StepDownProcess"/>
    <dgm:cxn modelId="{F5264600-5D1B-47A0-A6F2-A5C36EBA209C}" type="presParOf" srcId="{B930D5D2-DE1F-4C1B-B48A-4C719B4CB962}" destId="{04FCD38E-C586-4276-99ED-0561288BC820}" srcOrd="3" destOrd="0" presId="urn:microsoft.com/office/officeart/2005/8/layout/StepDownProcess"/>
    <dgm:cxn modelId="{3A5390FD-D69F-4D9F-B9B6-0E104019B1A7}" type="presParOf" srcId="{B930D5D2-DE1F-4C1B-B48A-4C719B4CB962}" destId="{1710511A-3827-46C2-BB03-315E247FE7C8}" srcOrd="4" destOrd="0" presId="urn:microsoft.com/office/officeart/2005/8/layout/StepDownProcess"/>
    <dgm:cxn modelId="{80BA94B4-37BD-47DB-853D-943380F48712}" type="presParOf" srcId="{1710511A-3827-46C2-BB03-315E247FE7C8}" destId="{4B7E7277-7E7A-4E7E-8253-266A0D97F8C8}" srcOrd="0" destOrd="0" presId="urn:microsoft.com/office/officeart/2005/8/layout/StepDownProcess"/>
    <dgm:cxn modelId="{6FC16DEB-D726-4F3E-8662-09C67D2AB9DB}" type="presParOf" srcId="{1710511A-3827-46C2-BB03-315E247FE7C8}" destId="{1C3C9E8B-A3A0-40A7-9EEC-4A5FEBB20C2E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49097-8C65-4955-9FBD-65947E35788B}">
      <dsp:nvSpPr>
        <dsp:cNvPr id="0" name=""/>
        <dsp:cNvSpPr/>
      </dsp:nvSpPr>
      <dsp:spPr>
        <a:xfrm rot="5400000">
          <a:off x="1904575" y="1225872"/>
          <a:ext cx="1084178" cy="123429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E8B800A-2E01-42C8-AB28-4F6E49573407}">
      <dsp:nvSpPr>
        <dsp:cNvPr id="0" name=""/>
        <dsp:cNvSpPr/>
      </dsp:nvSpPr>
      <dsp:spPr>
        <a:xfrm>
          <a:off x="1617334" y="24038"/>
          <a:ext cx="1825118" cy="127752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Project</a:t>
          </a:r>
          <a:endParaRPr lang="en-US" sz="2400" kern="1200" dirty="0"/>
        </a:p>
      </dsp:txBody>
      <dsp:txXfrm>
        <a:off x="1679709" y="86413"/>
        <a:ext cx="1700368" cy="1152773"/>
      </dsp:txXfrm>
    </dsp:sp>
    <dsp:sp modelId="{D09FA07C-B030-4F89-9C94-1EFD9E294698}">
      <dsp:nvSpPr>
        <dsp:cNvPr id="0" name=""/>
        <dsp:cNvSpPr/>
      </dsp:nvSpPr>
      <dsp:spPr>
        <a:xfrm>
          <a:off x="3910712" y="89740"/>
          <a:ext cx="1873011" cy="1032550"/>
        </a:xfrm>
        <a:prstGeom prst="rect">
          <a:avLst/>
        </a:prstGeom>
        <a:noFill/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Top most</a:t>
          </a:r>
          <a:endParaRPr lang="en-US" sz="1900" kern="1200" dirty="0"/>
        </a:p>
      </dsp:txBody>
      <dsp:txXfrm>
        <a:off x="3910712" y="89740"/>
        <a:ext cx="1873011" cy="1032550"/>
      </dsp:txXfrm>
    </dsp:sp>
    <dsp:sp modelId="{79A28F8D-3030-46A6-A74B-296C5BC1AEEF}">
      <dsp:nvSpPr>
        <dsp:cNvPr id="0" name=""/>
        <dsp:cNvSpPr/>
      </dsp:nvSpPr>
      <dsp:spPr>
        <a:xfrm rot="5400000">
          <a:off x="3548735" y="2660952"/>
          <a:ext cx="1084178" cy="123429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9053"/>
            <a:satOff val="39490"/>
            <a:lumOff val="14511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9AC4D7A-FD20-44D8-B50B-1B39334ABFE1}">
      <dsp:nvSpPr>
        <dsp:cNvPr id="0" name=""/>
        <dsp:cNvSpPr/>
      </dsp:nvSpPr>
      <dsp:spPr>
        <a:xfrm>
          <a:off x="3261493" y="1459119"/>
          <a:ext cx="1825118" cy="127752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packages</a:t>
          </a:r>
          <a:endParaRPr lang="en-US" sz="2400" kern="1200" dirty="0"/>
        </a:p>
      </dsp:txBody>
      <dsp:txXfrm>
        <a:off x="3323868" y="1521494"/>
        <a:ext cx="1700368" cy="1152773"/>
      </dsp:txXfrm>
    </dsp:sp>
    <dsp:sp modelId="{4B100FFB-6905-4EBA-A7B8-0A20DE00C157}">
      <dsp:nvSpPr>
        <dsp:cNvPr id="0" name=""/>
        <dsp:cNvSpPr/>
      </dsp:nvSpPr>
      <dsp:spPr>
        <a:xfrm>
          <a:off x="5142708" y="1581610"/>
          <a:ext cx="2511287" cy="1032550"/>
        </a:xfrm>
        <a:prstGeom prst="rect">
          <a:avLst/>
        </a:prstGeom>
        <a:noFill/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Collection of classes</a:t>
          </a:r>
          <a:endParaRPr lang="en-US" sz="1900" kern="1200" dirty="0"/>
        </a:p>
      </dsp:txBody>
      <dsp:txXfrm>
        <a:off x="5142708" y="1581610"/>
        <a:ext cx="2511287" cy="1032550"/>
      </dsp:txXfrm>
    </dsp:sp>
    <dsp:sp modelId="{4B7E7277-7E7A-4E7E-8253-266A0D97F8C8}">
      <dsp:nvSpPr>
        <dsp:cNvPr id="0" name=""/>
        <dsp:cNvSpPr/>
      </dsp:nvSpPr>
      <dsp:spPr>
        <a:xfrm>
          <a:off x="4905653" y="2894199"/>
          <a:ext cx="1825118" cy="127752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Class </a:t>
          </a:r>
          <a:endParaRPr lang="en-US" sz="2400" kern="1200" dirty="0"/>
        </a:p>
      </dsp:txBody>
      <dsp:txXfrm>
        <a:off x="4968028" y="2956574"/>
        <a:ext cx="1700368" cy="1152773"/>
      </dsp:txXfrm>
    </dsp:sp>
    <dsp:sp modelId="{1C3C9E8B-A3A0-40A7-9EEC-4A5FEBB20C2E}">
      <dsp:nvSpPr>
        <dsp:cNvPr id="0" name=""/>
        <dsp:cNvSpPr/>
      </dsp:nvSpPr>
      <dsp:spPr>
        <a:xfrm>
          <a:off x="6730771" y="3016040"/>
          <a:ext cx="1327417" cy="1032550"/>
        </a:xfrm>
        <a:prstGeom prst="rect">
          <a:avLst/>
        </a:prstGeom>
        <a:noFill/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Blueprint of object</a:t>
          </a:r>
          <a:endParaRPr lang="en-US" sz="1800" kern="1200" dirty="0"/>
        </a:p>
      </dsp:txBody>
      <dsp:txXfrm>
        <a:off x="6730771" y="3016040"/>
        <a:ext cx="1327417" cy="1032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7F35-D604-4C7E-BB41-5DD370DB0E26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D919-741A-47BA-8C20-EB7C24C65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7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7F35-D604-4C7E-BB41-5DD370DB0E26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D919-741A-47BA-8C20-EB7C24C65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6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7F35-D604-4C7E-BB41-5DD370DB0E26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D919-741A-47BA-8C20-EB7C24C65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8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7F35-D604-4C7E-BB41-5DD370DB0E26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D919-741A-47BA-8C20-EB7C24C659A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7096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7F35-D604-4C7E-BB41-5DD370DB0E26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D919-741A-47BA-8C20-EB7C24C65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30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7F35-D604-4C7E-BB41-5DD370DB0E26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D919-741A-47BA-8C20-EB7C24C65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05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7F35-D604-4C7E-BB41-5DD370DB0E26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D919-741A-47BA-8C20-EB7C24C65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33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7F35-D604-4C7E-BB41-5DD370DB0E26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D919-741A-47BA-8C20-EB7C24C65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22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7F35-D604-4C7E-BB41-5DD370DB0E26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D919-741A-47BA-8C20-EB7C24C65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5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7F35-D604-4C7E-BB41-5DD370DB0E26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D919-741A-47BA-8C20-EB7C24C65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1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7F35-D604-4C7E-BB41-5DD370DB0E26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D919-741A-47BA-8C20-EB7C24C65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6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7F35-D604-4C7E-BB41-5DD370DB0E26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D919-741A-47BA-8C20-EB7C24C65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7F35-D604-4C7E-BB41-5DD370DB0E26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D919-741A-47BA-8C20-EB7C24C65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4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7F35-D604-4C7E-BB41-5DD370DB0E26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D919-741A-47BA-8C20-EB7C24C65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5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7F35-D604-4C7E-BB41-5DD370DB0E26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D919-741A-47BA-8C20-EB7C24C65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8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7F35-D604-4C7E-BB41-5DD370DB0E26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D919-741A-47BA-8C20-EB7C24C65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8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7F35-D604-4C7E-BB41-5DD370DB0E26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D919-741A-47BA-8C20-EB7C24C65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5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BD7F35-D604-4C7E-BB41-5DD370DB0E26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FD919-741A-47BA-8C20-EB7C24C65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86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6300" y="875145"/>
            <a:ext cx="5467518" cy="2237509"/>
          </a:xfr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 smtClean="0"/>
              <a:t>JAVA </a:t>
            </a:r>
            <a:r>
              <a:rPr lang="en-US" dirty="0" smtClean="0"/>
              <a:t>Basic Concept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8301" y="3779854"/>
            <a:ext cx="2927518" cy="55200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r>
              <a:rPr lang="en-US" dirty="0" smtClean="0"/>
              <a:t>Sarower Ahmmed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3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3" y="67377"/>
            <a:ext cx="11993078" cy="65809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4185" y="4716379"/>
            <a:ext cx="3686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Yellow is class curly bracket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Blue is Method curly bracket 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727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Red = class 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Blue =1</a:t>
            </a:r>
            <a:r>
              <a:rPr lang="en-US" baseline="30000" dirty="0" smtClean="0">
                <a:solidFill>
                  <a:srgbClr val="00B0F0"/>
                </a:solidFill>
              </a:rPr>
              <a:t>st</a:t>
            </a:r>
            <a:r>
              <a:rPr lang="en-US" dirty="0" smtClean="0">
                <a:solidFill>
                  <a:srgbClr val="00B0F0"/>
                </a:solidFill>
              </a:rPr>
              <a:t> method 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Green= 2</a:t>
            </a:r>
            <a:r>
              <a:rPr lang="en-US" baseline="30000" dirty="0" smtClean="0">
                <a:solidFill>
                  <a:srgbClr val="00B050"/>
                </a:solidFill>
              </a:rPr>
              <a:t>nd</a:t>
            </a:r>
            <a:r>
              <a:rPr lang="en-US" dirty="0" smtClean="0">
                <a:solidFill>
                  <a:srgbClr val="00B050"/>
                </a:solidFill>
              </a:rPr>
              <a:t> method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647" y="2052638"/>
            <a:ext cx="945200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6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8619" y="193646"/>
            <a:ext cx="4895274" cy="840827"/>
          </a:xfr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en-US" dirty="0" smtClean="0"/>
              <a:t>Method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16" y="1270322"/>
            <a:ext cx="5505651" cy="2156272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method- contains</a:t>
            </a:r>
          </a:p>
          <a:p>
            <a:pPr lvl="2"/>
            <a:r>
              <a:rPr lang="en-US" sz="2000" dirty="0" smtClean="0">
                <a:solidFill>
                  <a:srgbClr val="FFC000"/>
                </a:solidFill>
              </a:rPr>
              <a:t>Method signature /name</a:t>
            </a:r>
          </a:p>
          <a:p>
            <a:pPr lvl="2"/>
            <a:r>
              <a:rPr lang="en-US" sz="2000" dirty="0" smtClean="0">
                <a:solidFill>
                  <a:srgbClr val="FFC000"/>
                </a:solidFill>
              </a:rPr>
              <a:t>Method description </a:t>
            </a:r>
            <a:r>
              <a:rPr lang="en-US" sz="2000" dirty="0">
                <a:solidFill>
                  <a:srgbClr val="FFC000"/>
                </a:solidFill>
              </a:rPr>
              <a:t>/</a:t>
            </a:r>
            <a:r>
              <a:rPr lang="en-US" sz="2000" dirty="0" smtClean="0">
                <a:solidFill>
                  <a:srgbClr val="FFC000"/>
                </a:solidFill>
              </a:rPr>
              <a:t> body</a:t>
            </a:r>
          </a:p>
          <a:p>
            <a:pPr lvl="2"/>
            <a:r>
              <a:rPr lang="en-US" sz="2000" dirty="0" smtClean="0">
                <a:solidFill>
                  <a:srgbClr val="FFC000"/>
                </a:solidFill>
              </a:rPr>
              <a:t>Method parameter or argument</a:t>
            </a:r>
            <a:endParaRPr lang="en-US" sz="2000" dirty="0">
              <a:solidFill>
                <a:srgbClr val="FFC000"/>
              </a:solidFill>
            </a:endParaRPr>
          </a:p>
          <a:p>
            <a:endParaRPr lang="en-US" sz="3600" dirty="0" smtClean="0">
              <a:solidFill>
                <a:srgbClr val="FFC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95448" y="1424538"/>
            <a:ext cx="5505651" cy="45527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com.test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Animal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3600" dirty="0" smtClean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62813" y="3128212"/>
            <a:ext cx="2974206" cy="13475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741793" y="3426594"/>
            <a:ext cx="125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837019" y="3609474"/>
            <a:ext cx="885524" cy="1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701041" y="3700944"/>
            <a:ext cx="5505651" cy="21562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g</a:t>
            </a:r>
            <a:r>
              <a:rPr lang="en-US" dirty="0" err="1" smtClean="0">
                <a:solidFill>
                  <a:srgbClr val="FFC000"/>
                </a:solidFill>
              </a:rPr>
              <a:t>etsalary</a:t>
            </a:r>
            <a:r>
              <a:rPr lang="en-US" dirty="0" smtClean="0">
                <a:solidFill>
                  <a:srgbClr val="FFC000"/>
                </a:solidFill>
              </a:rPr>
              <a:t> =name of method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Area between { </a:t>
            </a:r>
          </a:p>
          <a:p>
            <a:pPr marL="0" indent="0">
              <a:buNone/>
            </a:pPr>
            <a:r>
              <a:rPr lang="en-US" b="1" dirty="0" smtClean="0"/>
              <a:t>Body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}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() = parameter or argument area and inside need to pass parameter</a:t>
            </a:r>
          </a:p>
          <a:p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37533" y="3915697"/>
            <a:ext cx="1653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 or argument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9057373" y="3426594"/>
            <a:ext cx="1270536" cy="770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49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type in java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1055" y="1671782"/>
            <a:ext cx="5028045" cy="466436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Main method</a:t>
            </a:r>
          </a:p>
          <a:p>
            <a:r>
              <a:rPr lang="en-US" dirty="0" smtClean="0"/>
              <a:t>Void</a:t>
            </a:r>
          </a:p>
          <a:p>
            <a:r>
              <a:rPr lang="en-US" dirty="0" smtClean="0"/>
              <a:t>Static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5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Void= return nothing</a:t>
            </a:r>
            <a:br>
              <a:rPr lang="en-US" dirty="0" smtClean="0"/>
            </a:br>
            <a:r>
              <a:rPr lang="en-US" dirty="0" smtClean="0"/>
              <a:t>static = return something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14026"/>
              </p:ext>
            </p:extLst>
          </p:nvPr>
        </p:nvGraphicFramePr>
        <p:xfrm>
          <a:off x="748146" y="2052638"/>
          <a:ext cx="10529454" cy="4475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9818">
                  <a:extLst>
                    <a:ext uri="{9D8B030D-6E8A-4147-A177-3AD203B41FA5}">
                      <a16:colId xmlns:a16="http://schemas.microsoft.com/office/drawing/2014/main" val="1132709069"/>
                    </a:ext>
                  </a:extLst>
                </a:gridCol>
                <a:gridCol w="3509818">
                  <a:extLst>
                    <a:ext uri="{9D8B030D-6E8A-4147-A177-3AD203B41FA5}">
                      <a16:colId xmlns:a16="http://schemas.microsoft.com/office/drawing/2014/main" val="2063755679"/>
                    </a:ext>
                  </a:extLst>
                </a:gridCol>
                <a:gridCol w="3509818">
                  <a:extLst>
                    <a:ext uri="{9D8B030D-6E8A-4147-A177-3AD203B41FA5}">
                      <a16:colId xmlns:a16="http://schemas.microsoft.com/office/drawing/2014/main" val="4221171154"/>
                    </a:ext>
                  </a:extLst>
                </a:gridCol>
              </a:tblGrid>
              <a:tr h="745865">
                <a:tc>
                  <a:txBody>
                    <a:bodyPr/>
                    <a:lstStyle/>
                    <a:p>
                      <a:r>
                        <a:rPr lang="en-US" dirty="0" smtClean="0"/>
                        <a:t>Main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34311"/>
                  </a:ext>
                </a:extLst>
              </a:tr>
              <a:tr h="745865">
                <a:tc>
                  <a:txBody>
                    <a:bodyPr/>
                    <a:lstStyle/>
                    <a:p>
                      <a:r>
                        <a:rPr lang="en-US" dirty="0" smtClean="0"/>
                        <a:t>JVM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understand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019036"/>
                  </a:ext>
                </a:extLst>
              </a:tr>
              <a:tr h="745865">
                <a:tc>
                  <a:txBody>
                    <a:bodyPr/>
                    <a:lstStyle/>
                    <a:p>
                      <a:r>
                        <a:rPr lang="en-US" dirty="0" smtClean="0"/>
                        <a:t>Code execute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710916"/>
                  </a:ext>
                </a:extLst>
              </a:tr>
              <a:tr h="745865">
                <a:tc>
                  <a:txBody>
                    <a:bodyPr/>
                    <a:lstStyle/>
                    <a:p>
                      <a:r>
                        <a:rPr lang="en-US" dirty="0" smtClean="0"/>
                        <a:t>Not return any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return any value to use in main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value to use in main method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795820"/>
                  </a:ext>
                </a:extLst>
              </a:tr>
              <a:tr h="745865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, so its class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Void is a object level  not class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Static , so its class level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984507"/>
                  </a:ext>
                </a:extLst>
              </a:tr>
              <a:tr h="745865">
                <a:tc>
                  <a:txBody>
                    <a:bodyPr/>
                    <a:lstStyle/>
                    <a:p>
                      <a:r>
                        <a:rPr lang="en-US" dirty="0" smtClean="0"/>
                        <a:t>Can handle static methods or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Handle instance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Handle static variable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121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523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main method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3930" y="3435927"/>
            <a:ext cx="10118870" cy="2161309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US" dirty="0" smtClean="0"/>
              <a:t>JVM only understand main method</a:t>
            </a:r>
          </a:p>
          <a:p>
            <a:r>
              <a:rPr lang="en-US" dirty="0" smtClean="0"/>
              <a:t>All code run or execute from only main method</a:t>
            </a:r>
          </a:p>
          <a:p>
            <a:r>
              <a:rPr lang="en-US" dirty="0" smtClean="0"/>
              <a:t>Main method is fixed , we cant change any word from main method</a:t>
            </a:r>
          </a:p>
          <a:p>
            <a:r>
              <a:rPr lang="en-US" dirty="0" smtClean="0"/>
              <a:t>Even cant change name from main to other words – than code will not run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88292" y="1544917"/>
            <a:ext cx="7416800" cy="157697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dirty="0" smtClean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TestDemo1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{ </a:t>
            </a:r>
            <a:endParaRPr lang="en-US" sz="1800" dirty="0" smtClean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dirty="0" smtClean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      public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main(</a:t>
            </a:r>
            <a:r>
              <a:rPr lang="en-US" dirty="0" smtClean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args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[]) { </a:t>
            </a:r>
            <a:endParaRPr lang="en-US" sz="1800" dirty="0" smtClean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dirty="0" smtClean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            your code here</a:t>
            </a:r>
            <a:endParaRPr lang="en-US" sz="1800" dirty="0" smtClean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      }</a:t>
            </a:r>
            <a:endParaRPr lang="en-US" sz="1800" dirty="0" smtClean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}</a:t>
            </a:r>
            <a:endParaRPr lang="en-US" sz="1800" dirty="0" smtClean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4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39" y="314172"/>
            <a:ext cx="9404723" cy="1400530"/>
          </a:xfrm>
        </p:spPr>
        <p:txBody>
          <a:bodyPr/>
          <a:lstStyle/>
          <a:p>
            <a:r>
              <a:rPr lang="en-US" dirty="0" smtClean="0"/>
              <a:t>If main method only run code than why need other methods?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091" y="1987984"/>
            <a:ext cx="6853382" cy="4195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853" y="2848552"/>
            <a:ext cx="21240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27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need other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720409"/>
            <a:ext cx="8946541" cy="4195481"/>
          </a:xfrm>
        </p:spPr>
        <p:txBody>
          <a:bodyPr/>
          <a:lstStyle/>
          <a:p>
            <a:r>
              <a:rPr lang="en-US" dirty="0" smtClean="0"/>
              <a:t>We can write code in  any methods </a:t>
            </a:r>
          </a:p>
          <a:p>
            <a:r>
              <a:rPr lang="en-US" dirty="0" smtClean="0"/>
              <a:t>Than call all method inside main method &gt;&gt;&gt; run the code &amp; all value with message with display</a:t>
            </a:r>
          </a:p>
          <a:p>
            <a:endParaRPr lang="en-US" dirty="0"/>
          </a:p>
          <a:p>
            <a:r>
              <a:rPr lang="en-US" dirty="0" smtClean="0"/>
              <a:t>Login in one method</a:t>
            </a:r>
          </a:p>
          <a:p>
            <a:r>
              <a:rPr lang="en-US" dirty="0" smtClean="0"/>
              <a:t>Registration in one method</a:t>
            </a:r>
          </a:p>
          <a:p>
            <a:r>
              <a:rPr lang="en-US" dirty="0" smtClean="0"/>
              <a:t>Logout in another method</a:t>
            </a:r>
          </a:p>
          <a:p>
            <a:endParaRPr lang="en-US" dirty="0"/>
          </a:p>
          <a:p>
            <a:r>
              <a:rPr lang="en-US" dirty="0" smtClean="0"/>
              <a:t>Call all method inside main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3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call methods inside main method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203" y="2487028"/>
            <a:ext cx="8946541" cy="3100973"/>
          </a:xfrm>
        </p:spPr>
        <p:txBody>
          <a:bodyPr/>
          <a:lstStyle/>
          <a:p>
            <a:r>
              <a:rPr lang="en-US" dirty="0" smtClean="0"/>
              <a:t>Static method &gt;&gt;&gt; 			</a:t>
            </a:r>
            <a:r>
              <a:rPr lang="en-US" dirty="0" err="1" smtClean="0">
                <a:solidFill>
                  <a:srgbClr val="00B0F0"/>
                </a:solidFill>
              </a:rPr>
              <a:t>ClassName.staticmethodName</a:t>
            </a:r>
            <a:r>
              <a:rPr lang="en-US" dirty="0" smtClean="0">
                <a:solidFill>
                  <a:srgbClr val="00B0F0"/>
                </a:solidFill>
              </a:rPr>
              <a:t>();</a:t>
            </a:r>
          </a:p>
          <a:p>
            <a:r>
              <a:rPr lang="en-US" dirty="0" smtClean="0"/>
              <a:t>Static void method&gt;&gt;&gt;		 </a:t>
            </a:r>
            <a:r>
              <a:rPr lang="en-US" dirty="0" err="1" smtClean="0">
                <a:solidFill>
                  <a:srgbClr val="00B0F0"/>
                </a:solidFill>
              </a:rPr>
              <a:t>ClassName.staticVoidmethodName</a:t>
            </a:r>
            <a:r>
              <a:rPr lang="en-US" dirty="0" smtClean="0">
                <a:solidFill>
                  <a:srgbClr val="00B0F0"/>
                </a:solidFill>
              </a:rPr>
              <a:t>();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Void method:</a:t>
            </a:r>
          </a:p>
          <a:p>
            <a:pPr lvl="1"/>
            <a:r>
              <a:rPr lang="en-US" dirty="0" smtClean="0"/>
              <a:t>Create object from class </a:t>
            </a:r>
          </a:p>
          <a:p>
            <a:pPr lvl="2"/>
            <a:r>
              <a:rPr lang="en-US" sz="1800" dirty="0" err="1" smtClean="0">
                <a:solidFill>
                  <a:srgbClr val="FFC000"/>
                </a:solidFill>
              </a:rPr>
              <a:t>ClassName</a:t>
            </a:r>
            <a:r>
              <a:rPr lang="en-US" sz="1800" dirty="0" smtClean="0">
                <a:solidFill>
                  <a:srgbClr val="FFC000"/>
                </a:solidFill>
              </a:rPr>
              <a:t> </a:t>
            </a:r>
            <a:r>
              <a:rPr lang="en-US" sz="1800" dirty="0" err="1" smtClean="0">
                <a:solidFill>
                  <a:srgbClr val="FFC000"/>
                </a:solidFill>
              </a:rPr>
              <a:t>obj</a:t>
            </a:r>
            <a:r>
              <a:rPr lang="en-US" sz="1800" dirty="0" smtClean="0">
                <a:solidFill>
                  <a:srgbClr val="FFC000"/>
                </a:solidFill>
              </a:rPr>
              <a:t> = new </a:t>
            </a:r>
            <a:r>
              <a:rPr lang="en-US" sz="1800" dirty="0" err="1" smtClean="0">
                <a:solidFill>
                  <a:srgbClr val="FFC000"/>
                </a:solidFill>
              </a:rPr>
              <a:t>ClassName</a:t>
            </a:r>
            <a:r>
              <a:rPr lang="en-US" sz="1800" dirty="0" smtClean="0">
                <a:solidFill>
                  <a:srgbClr val="FFC000"/>
                </a:solidFill>
              </a:rPr>
              <a:t>();</a:t>
            </a:r>
          </a:p>
          <a:p>
            <a:pPr lvl="2"/>
            <a:r>
              <a:rPr lang="en-US" sz="1800" dirty="0" err="1" smtClean="0">
                <a:solidFill>
                  <a:srgbClr val="00B0F0"/>
                </a:solidFill>
              </a:rPr>
              <a:t>Obj.VoidMethodName</a:t>
            </a:r>
            <a:r>
              <a:rPr lang="en-US" sz="1800" dirty="0" smtClean="0">
                <a:solidFill>
                  <a:srgbClr val="00B0F0"/>
                </a:solidFill>
              </a:rPr>
              <a:t>():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4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Methods Type: depend </a:t>
            </a:r>
            <a:r>
              <a:rPr lang="en-US" dirty="0" smtClean="0"/>
              <a:t>on method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Concrete </a:t>
            </a:r>
            <a:r>
              <a:rPr lang="en-US" dirty="0" smtClean="0"/>
              <a:t>method : </a:t>
            </a:r>
            <a:r>
              <a:rPr lang="en-US" b="1" dirty="0" smtClean="0">
                <a:solidFill>
                  <a:srgbClr val="FFC000"/>
                </a:solidFill>
              </a:rPr>
              <a:t>signature + body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dirty="0" smtClean="0"/>
          </a:p>
          <a:p>
            <a:r>
              <a:rPr lang="en-US" dirty="0" smtClean="0"/>
              <a:t>Abstract method : </a:t>
            </a:r>
            <a:r>
              <a:rPr lang="en-US" dirty="0" smtClean="0">
                <a:solidFill>
                  <a:srgbClr val="FFC000"/>
                </a:solidFill>
              </a:rPr>
              <a:t>only have signature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abstract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b="1" dirty="0" smtClean="0">
                <a:latin typeface="Consolas" panose="020B0609020204030204" pitchFamily="49" charset="0"/>
              </a:rPr>
              <a:t>May be use abstract word before method name</a:t>
            </a:r>
          </a:p>
          <a:p>
            <a:pPr lvl="2"/>
            <a:r>
              <a:rPr lang="en-US" b="1" dirty="0" smtClean="0">
                <a:latin typeface="Consolas" panose="020B0609020204030204" pitchFamily="49" charset="0"/>
              </a:rPr>
              <a:t>No Curley bracket</a:t>
            </a:r>
          </a:p>
          <a:p>
            <a:pPr lvl="2"/>
            <a:r>
              <a:rPr lang="en-US" b="1" dirty="0" smtClean="0">
                <a:latin typeface="Consolas" panose="020B0609020204030204" pitchFamily="49" charset="0"/>
              </a:rPr>
              <a:t>Must use semicolon after method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07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664991"/>
            <a:ext cx="8946541" cy="4195481"/>
          </a:xfrm>
        </p:spPr>
        <p:txBody>
          <a:bodyPr/>
          <a:lstStyle/>
          <a:p>
            <a:r>
              <a:rPr lang="en-US" b="1" dirty="0" smtClean="0"/>
              <a:t>Collection </a:t>
            </a:r>
            <a:r>
              <a:rPr lang="en-US" b="1" dirty="0"/>
              <a:t>of objects</a:t>
            </a:r>
            <a:r>
              <a:rPr lang="en-US" dirty="0"/>
              <a:t> is called class. It is a logical entity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sz="2400" b="1" dirty="0" smtClean="0">
                <a:solidFill>
                  <a:srgbClr val="00B050"/>
                </a:solidFill>
              </a:rPr>
              <a:t>Its blue print of objects</a:t>
            </a:r>
          </a:p>
          <a:p>
            <a:endParaRPr lang="en-US" dirty="0"/>
          </a:p>
          <a:p>
            <a:r>
              <a:rPr lang="en-US" dirty="0"/>
              <a:t>It is a logical entity.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can't be physical.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1" y="2373746"/>
            <a:ext cx="6443759" cy="241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8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Based on Abstract method – class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564688" cy="4195481"/>
          </a:xfrm>
        </p:spPr>
        <p:txBody>
          <a:bodyPr/>
          <a:lstStyle/>
          <a:p>
            <a:r>
              <a:rPr lang="en-US" dirty="0" smtClean="0"/>
              <a:t>Concrete class – contains concrete method (signatur</a:t>
            </a:r>
            <a:r>
              <a:rPr lang="en-US" dirty="0" smtClean="0"/>
              <a:t>e &amp; description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Abstract class – </a:t>
            </a:r>
          </a:p>
          <a:p>
            <a:pPr lvl="1"/>
            <a:r>
              <a:rPr lang="en-US" dirty="0" smtClean="0"/>
              <a:t>this class can contains at least one abstract method(only have signature, no body)</a:t>
            </a:r>
          </a:p>
          <a:p>
            <a:pPr lvl="1"/>
            <a:r>
              <a:rPr lang="en-US" dirty="0" smtClean="0"/>
              <a:t>Abstract class also contains concrete methods but must at least contains one abstract method.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31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6656" y="117907"/>
            <a:ext cx="9661671" cy="787258"/>
          </a:xfrm>
        </p:spPr>
        <p:txBody>
          <a:bodyPr/>
          <a:lstStyle/>
          <a:p>
            <a:r>
              <a:rPr lang="en-US" sz="3600" dirty="0" smtClean="0"/>
              <a:t>Code : Abstract class &amp; Abstract method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34182" y="3657053"/>
            <a:ext cx="6179127" cy="287582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634182" y="1320252"/>
            <a:ext cx="6280727" cy="2254221"/>
          </a:xfrm>
          <a:ln>
            <a:solidFill>
              <a:srgbClr val="00B05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Abstract </a:t>
            </a:r>
            <a:r>
              <a:rPr lang="en-US" dirty="0" smtClean="0"/>
              <a:t>word - in abstract class &amp; abstract method</a:t>
            </a:r>
          </a:p>
          <a:p>
            <a:r>
              <a:rPr lang="en-US" dirty="0" smtClean="0"/>
              <a:t>No description or { } in Abstract method</a:t>
            </a:r>
          </a:p>
          <a:p>
            <a:r>
              <a:rPr lang="en-US" dirty="0" smtClean="0"/>
              <a:t>Abstract method must end with semi colon (;)</a:t>
            </a:r>
          </a:p>
          <a:p>
            <a:r>
              <a:rPr lang="en-US" dirty="0" smtClean="0"/>
              <a:t>Here only class { } = </a:t>
            </a:r>
            <a:r>
              <a:rPr lang="en-US" dirty="0" smtClean="0">
                <a:solidFill>
                  <a:srgbClr val="00B0F0"/>
                </a:solidFill>
              </a:rPr>
              <a:t>blue color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Abstract class can also contains concrete method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82" y="1320252"/>
            <a:ext cx="5116800" cy="51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04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like incomplete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38548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Both Abstract class and abstract method – </a:t>
            </a:r>
          </a:p>
          <a:p>
            <a:pPr lvl="1"/>
            <a:r>
              <a:rPr lang="en-US" sz="2400" dirty="0" smtClean="0"/>
              <a:t>Seems like incomplete </a:t>
            </a:r>
          </a:p>
          <a:p>
            <a:pPr lvl="1"/>
            <a:r>
              <a:rPr lang="en-US" sz="2400" dirty="0" smtClean="0"/>
              <a:t>So must be complete those</a:t>
            </a:r>
          </a:p>
          <a:p>
            <a:pPr lvl="2"/>
            <a:r>
              <a:rPr lang="en-US" sz="2400" dirty="0" smtClean="0"/>
              <a:t>How ? –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2400" dirty="0" smtClean="0"/>
              <a:t>Abstract class </a:t>
            </a:r>
            <a:r>
              <a:rPr lang="en-US" sz="2400" b="1" dirty="0" smtClean="0">
                <a:solidFill>
                  <a:srgbClr val="FF0000"/>
                </a:solidFill>
              </a:rPr>
              <a:t>extends</a:t>
            </a:r>
            <a:r>
              <a:rPr lang="en-US" sz="2400" dirty="0" smtClean="0"/>
              <a:t> Another class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2400" dirty="0" smtClean="0"/>
              <a:t>Abstract method need to add description &amp; complete in another class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9009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Abstract class </a:t>
            </a:r>
            <a:r>
              <a:rPr lang="en-US" dirty="0" smtClean="0"/>
              <a:t>must extends or inheritance to </a:t>
            </a:r>
            <a:r>
              <a:rPr lang="en-US" dirty="0" smtClean="0">
                <a:solidFill>
                  <a:srgbClr val="00B050"/>
                </a:solidFill>
              </a:rPr>
              <a:t>Another class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894638" y="3284528"/>
            <a:ext cx="5512271" cy="2691399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 smtClean="0"/>
              <a:t>No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 smtClean="0">
                <a:solidFill>
                  <a:srgbClr val="FF0000"/>
                </a:solidFill>
              </a:rPr>
              <a:t>bstract</a:t>
            </a:r>
            <a:r>
              <a:rPr lang="en-US" dirty="0" smtClean="0"/>
              <a:t> word in class / method after inheritance</a:t>
            </a:r>
          </a:p>
          <a:p>
            <a:r>
              <a:rPr lang="en-US" dirty="0" smtClean="0"/>
              <a:t>Only abstract method need to override or complete in new Dog class</a:t>
            </a:r>
          </a:p>
          <a:p>
            <a:r>
              <a:rPr lang="en-US" dirty="0"/>
              <a:t>Method has now { } = method description</a:t>
            </a:r>
          </a:p>
          <a:p>
            <a:r>
              <a:rPr lang="en-US" dirty="0" smtClean="0"/>
              <a:t>We can add Dog color or sound inside method now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4140" y="2179782"/>
            <a:ext cx="5307734" cy="40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2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Abstract</a:t>
            </a:r>
            <a:r>
              <a:rPr lang="en-US" dirty="0" smtClean="0"/>
              <a:t> word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517209"/>
            <a:ext cx="9681963" cy="4195481"/>
          </a:xfrm>
        </p:spPr>
        <p:txBody>
          <a:bodyPr/>
          <a:lstStyle/>
          <a:p>
            <a:r>
              <a:rPr lang="en-US" dirty="0" smtClean="0"/>
              <a:t>Abstract word in method – if method has no description- mean no { }</a:t>
            </a:r>
          </a:p>
          <a:p>
            <a:r>
              <a:rPr lang="en-US" dirty="0" smtClean="0"/>
              <a:t>Abstract in class – if a class contains at least one abstract method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Both Abstract class &amp; method must be </a:t>
            </a:r>
            <a:r>
              <a:rPr lang="en-US" b="1" dirty="0" smtClean="0">
                <a:solidFill>
                  <a:srgbClr val="FFC000"/>
                </a:solidFill>
              </a:rPr>
              <a:t>inheritance or extends </a:t>
            </a:r>
            <a:r>
              <a:rPr lang="en-US" dirty="0" smtClean="0"/>
              <a:t>to Another class</a:t>
            </a:r>
          </a:p>
          <a:p>
            <a:endParaRPr lang="en-US" dirty="0" smtClean="0"/>
          </a:p>
          <a:p>
            <a:r>
              <a:rPr lang="en-US" dirty="0" smtClean="0"/>
              <a:t>After </a:t>
            </a:r>
            <a:r>
              <a:rPr lang="en-US" b="1" dirty="0">
                <a:solidFill>
                  <a:srgbClr val="FFC000"/>
                </a:solidFill>
              </a:rPr>
              <a:t>inheritance or </a:t>
            </a:r>
            <a:r>
              <a:rPr lang="en-US" b="1" dirty="0" smtClean="0">
                <a:solidFill>
                  <a:srgbClr val="FFC000"/>
                </a:solidFill>
              </a:rPr>
              <a:t>extends  - </a:t>
            </a:r>
            <a:r>
              <a:rPr lang="en-US" b="1" dirty="0" smtClean="0"/>
              <a:t>if all abstract method  override than no more abstract word in class</a:t>
            </a:r>
          </a:p>
          <a:p>
            <a:r>
              <a:rPr lang="en-US" dirty="0"/>
              <a:t>After </a:t>
            </a:r>
            <a:r>
              <a:rPr lang="en-US" b="1" dirty="0">
                <a:solidFill>
                  <a:srgbClr val="FFC000"/>
                </a:solidFill>
              </a:rPr>
              <a:t>inheritance or extends  - </a:t>
            </a:r>
            <a:r>
              <a:rPr lang="en-US" b="1" dirty="0"/>
              <a:t>if all </a:t>
            </a:r>
            <a:r>
              <a:rPr lang="en-US" b="1" dirty="0" smtClean="0"/>
              <a:t>any </a:t>
            </a:r>
            <a:r>
              <a:rPr lang="en-US" b="1" dirty="0"/>
              <a:t>method  </a:t>
            </a:r>
            <a:r>
              <a:rPr lang="en-US" b="1" dirty="0" smtClean="0"/>
              <a:t>not override </a:t>
            </a:r>
            <a:r>
              <a:rPr lang="en-US" b="1" dirty="0"/>
              <a:t>than </a:t>
            </a:r>
            <a:r>
              <a:rPr lang="en-US" b="1" dirty="0" smtClean="0"/>
              <a:t>use abstract </a:t>
            </a:r>
            <a:r>
              <a:rPr lang="en-US" b="1" dirty="0"/>
              <a:t>word in class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55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286327"/>
            <a:ext cx="9404723" cy="1566921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r>
              <a:rPr lang="en-US" sz="2000" dirty="0"/>
              <a:t>After </a:t>
            </a:r>
            <a:r>
              <a:rPr lang="en-US" sz="2000" b="1" dirty="0">
                <a:solidFill>
                  <a:srgbClr val="FFC000"/>
                </a:solidFill>
              </a:rPr>
              <a:t>inheritance or extends  - </a:t>
            </a:r>
            <a:r>
              <a:rPr lang="en-US" sz="2000" b="1" dirty="0"/>
              <a:t>if all abstract method  override than no more abstract word in </a:t>
            </a:r>
            <a:r>
              <a:rPr lang="en-US" sz="2000" b="1" dirty="0" smtClean="0"/>
              <a:t>class</a:t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dirty="0"/>
              <a:t>After </a:t>
            </a:r>
            <a:r>
              <a:rPr lang="en-US" sz="2000" b="1" dirty="0">
                <a:solidFill>
                  <a:srgbClr val="FFC000"/>
                </a:solidFill>
              </a:rPr>
              <a:t>inheritance or extends  - </a:t>
            </a:r>
            <a:r>
              <a:rPr lang="en-US" sz="2000" b="1" dirty="0"/>
              <a:t>if all any method  not override than use abstract word in class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5046" y="2382981"/>
            <a:ext cx="4395788" cy="3768436"/>
          </a:xfrm>
          <a:prstGeom prst="rect">
            <a:avLst/>
          </a:prstGeom>
        </p:spPr>
      </p:pic>
      <p:pic>
        <p:nvPicPr>
          <p:cNvPr id="7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46111" y="2382981"/>
            <a:ext cx="4395787" cy="376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92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452718"/>
            <a:ext cx="7860146" cy="198568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r>
              <a:rPr lang="en-US" sz="2400" dirty="0" smtClean="0">
                <a:solidFill>
                  <a:srgbClr val="FFC000"/>
                </a:solidFill>
              </a:rPr>
              <a:t>Dog</a:t>
            </a:r>
            <a:r>
              <a:rPr lang="en-US" sz="2400" dirty="0" smtClean="0"/>
              <a:t> class is abstract as sound method is abstract</a:t>
            </a:r>
            <a:br>
              <a:rPr lang="en-US" sz="24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rgbClr val="FFC000"/>
                </a:solidFill>
              </a:rPr>
              <a:t>Bulldog</a:t>
            </a:r>
            <a:r>
              <a:rPr lang="en-US" sz="2400" dirty="0" smtClean="0"/>
              <a:t> is concrete class as no more abstract methods</a:t>
            </a:r>
            <a:endParaRPr lang="en-US" sz="24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95771" y="373996"/>
            <a:ext cx="2143125" cy="2143125"/>
          </a:xfrm>
          <a:prstGeom prst="rect">
            <a:avLst/>
          </a:prstGeom>
        </p:spPr>
      </p:pic>
      <p:pic>
        <p:nvPicPr>
          <p:cNvPr id="5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46111" y="2861395"/>
            <a:ext cx="5117380" cy="30194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291" y="2861395"/>
            <a:ext cx="562494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3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0373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Inheritance or extends </a:t>
            </a:r>
            <a:r>
              <a:rPr lang="en-US" sz="3600" dirty="0" smtClean="0"/>
              <a:t>word in JAVA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20185" y="1600336"/>
            <a:ext cx="8946541" cy="4195481"/>
          </a:xfrm>
        </p:spPr>
        <p:txBody>
          <a:bodyPr/>
          <a:lstStyle/>
          <a:p>
            <a:r>
              <a:rPr lang="en-US" dirty="0" smtClean="0"/>
              <a:t>Inheritance is a part of java OOPs</a:t>
            </a:r>
          </a:p>
          <a:p>
            <a:r>
              <a:rPr lang="en-US" dirty="0" smtClean="0"/>
              <a:t>OOPs (</a:t>
            </a:r>
            <a:r>
              <a:rPr lang="en-US" dirty="0" smtClean="0">
                <a:solidFill>
                  <a:srgbClr val="00B0F0"/>
                </a:solidFill>
              </a:rPr>
              <a:t>object oriented programing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OOPs contains –</a:t>
            </a:r>
          </a:p>
          <a:p>
            <a:pPr lvl="1"/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Encapsulation</a:t>
            </a:r>
          </a:p>
          <a:p>
            <a:pPr lvl="1"/>
            <a:r>
              <a:rPr lang="en-US" dirty="0" smtClean="0"/>
              <a:t>Polymorphism</a:t>
            </a:r>
          </a:p>
          <a:p>
            <a:pPr lvl="1"/>
            <a:r>
              <a:rPr lang="en-US" dirty="0" smtClean="0"/>
              <a:t>Abstraction </a:t>
            </a:r>
          </a:p>
          <a:p>
            <a:pPr lvl="1"/>
            <a:endParaRPr lang="en-US" dirty="0"/>
          </a:p>
          <a:p>
            <a:r>
              <a:rPr lang="en-US" dirty="0" smtClean="0"/>
              <a:t>OOPs understanding must need for any QA or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6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Project&gt; </a:t>
            </a:r>
            <a:r>
              <a:rPr lang="en-US" b="1" dirty="0" err="1" smtClean="0">
                <a:solidFill>
                  <a:srgbClr val="FFC000"/>
                </a:solidFill>
              </a:rPr>
              <a:t>src</a:t>
            </a:r>
            <a:r>
              <a:rPr lang="en-US" b="1" dirty="0" smtClean="0">
                <a:solidFill>
                  <a:srgbClr val="FFC000"/>
                </a:solidFill>
              </a:rPr>
              <a:t>/test/java or 			</a:t>
            </a:r>
            <a:r>
              <a:rPr lang="en-US" b="1" dirty="0" err="1" smtClean="0">
                <a:solidFill>
                  <a:srgbClr val="FFC000"/>
                </a:solidFill>
              </a:rPr>
              <a:t>src</a:t>
            </a:r>
            <a:r>
              <a:rPr lang="en-US" b="1" dirty="0" smtClean="0">
                <a:solidFill>
                  <a:srgbClr val="FFC000"/>
                </a:solidFill>
              </a:rPr>
              <a:t>/main/java&gt; package&gt;class</a:t>
            </a:r>
            <a:endParaRPr 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4813700"/>
              </p:ext>
            </p:extLst>
          </p:nvPr>
        </p:nvGraphicFramePr>
        <p:xfrm>
          <a:off x="646111" y="2034165"/>
          <a:ext cx="9675523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2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61671" cy="1400530"/>
          </a:xfrm>
        </p:spPr>
        <p:txBody>
          <a:bodyPr>
            <a:normAutofit/>
          </a:bodyPr>
          <a:lstStyle/>
          <a:p>
            <a:r>
              <a:rPr lang="en-US" dirty="0" smtClean="0"/>
              <a:t>Inside </a:t>
            </a:r>
            <a:r>
              <a:rPr lang="en-US" dirty="0"/>
              <a:t>folder: </a:t>
            </a:r>
            <a:r>
              <a:rPr lang="en-US" sz="2400" b="1" dirty="0">
                <a:solidFill>
                  <a:srgbClr val="FFC000"/>
                </a:solidFill>
              </a:rPr>
              <a:t>How to create a class in Eclipse project 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110" y="1948868"/>
            <a:ext cx="5156963" cy="45350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90593" y="5282736"/>
            <a:ext cx="1329264" cy="3693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Method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606474" y="2752432"/>
            <a:ext cx="2817090" cy="45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1" idx="1"/>
          </p:cNvCxnSpPr>
          <p:nvPr/>
        </p:nvCxnSpPr>
        <p:spPr>
          <a:xfrm flipH="1" flipV="1">
            <a:off x="4544293" y="3319704"/>
            <a:ext cx="4046300" cy="249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414982" y="3753766"/>
            <a:ext cx="4106338" cy="757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802909" y="4294933"/>
            <a:ext cx="3718411" cy="1161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590594" y="2613197"/>
            <a:ext cx="1329262" cy="369332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Package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90593" y="3384434"/>
            <a:ext cx="3089563" cy="36933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.java file /class code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21320" y="4367938"/>
            <a:ext cx="3089563" cy="36933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.class file/ after compiler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90592" y="6121551"/>
            <a:ext cx="1329264" cy="3693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Variable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232727" y="5763951"/>
            <a:ext cx="5323229" cy="635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class in Code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565264"/>
          </a:xfrm>
        </p:spPr>
        <p:txBody>
          <a:bodyPr/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com.hakerrank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Animal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5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Object/Class -Instance in JAVA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778" y="1690255"/>
            <a:ext cx="4665950" cy="4149486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6384" y="2216727"/>
            <a:ext cx="4396341" cy="2235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Object is a instance of class</a:t>
            </a:r>
          </a:p>
          <a:p>
            <a:r>
              <a:rPr lang="en-US" sz="2000" dirty="0" smtClean="0"/>
              <a:t>Real world substance</a:t>
            </a:r>
          </a:p>
          <a:p>
            <a:r>
              <a:rPr lang="en-US" sz="2000" dirty="0" smtClean="0"/>
              <a:t>It’s a part of class</a:t>
            </a:r>
          </a:p>
        </p:txBody>
      </p:sp>
    </p:spTree>
    <p:extLst>
      <p:ext uri="{BB962C8B-B14F-4D97-AF65-F5344CB8AC3E}">
        <p14:creationId xmlns:p14="http://schemas.microsoft.com/office/powerpoint/2010/main" val="203876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Difference between object and class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42184" y="1145309"/>
          <a:ext cx="10797309" cy="5314439"/>
        </p:xfrm>
        <a:graphic>
          <a:graphicData uri="http://schemas.openxmlformats.org/drawingml/2006/table">
            <a:tbl>
              <a:tblPr>
                <a:effectLst>
                  <a:innerShdw blurRad="114300">
                    <a:prstClr val="black"/>
                  </a:innerShdw>
                </a:effectLst>
                <a:tableStyleId>{0505E3EF-67EA-436B-97B2-0124C06EBD24}</a:tableStyleId>
              </a:tblPr>
              <a:tblGrid>
                <a:gridCol w="4562764">
                  <a:extLst>
                    <a:ext uri="{9D8B030D-6E8A-4147-A177-3AD203B41FA5}">
                      <a16:colId xmlns:a16="http://schemas.microsoft.com/office/drawing/2014/main" val="166192907"/>
                    </a:ext>
                  </a:extLst>
                </a:gridCol>
                <a:gridCol w="6234545">
                  <a:extLst>
                    <a:ext uri="{9D8B030D-6E8A-4147-A177-3AD203B41FA5}">
                      <a16:colId xmlns:a16="http://schemas.microsoft.com/office/drawing/2014/main" val="1837220877"/>
                    </a:ext>
                  </a:extLst>
                </a:gridCol>
              </a:tblGrid>
              <a:tr h="55411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3200" b="1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  <a:endParaRPr lang="en-US" sz="3200" b="1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" marR="12192" marT="12192" marB="1219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</a:t>
                      </a:r>
                      <a:endParaRPr lang="en-US" sz="3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945" marR="21945" marT="10972" marB="10972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70227"/>
                  </a:ext>
                </a:extLst>
              </a:tr>
              <a:tr h="57097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 smtClean="0">
                          <a:effectLst/>
                        </a:rPr>
                        <a:t>Object is an instance of a class</a:t>
                      </a:r>
                      <a:endParaRPr lang="en-US" sz="1600" b="1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" marR="12192" marT="12192" marB="12192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effectLst/>
                        </a:rPr>
                        <a:t>Class is a blueprint or template from which objects are created.</a:t>
                      </a:r>
                    </a:p>
                    <a:p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945" marR="21945" marT="10972" marB="10972"/>
                </a:tc>
                <a:extLst>
                  <a:ext uri="{0D108BD9-81ED-4DB2-BD59-A6C34878D82A}">
                    <a16:rowId xmlns:a16="http://schemas.microsoft.com/office/drawing/2014/main" val="3323370641"/>
                  </a:ext>
                </a:extLst>
              </a:tr>
              <a:tr h="69116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effectLst/>
                        </a:rPr>
                        <a:t>Object is a real world entity such as pen, laptop, mobile, bed, keyboard, mouse, chair etc.</a:t>
                      </a:r>
                      <a:endParaRPr lang="en-US" sz="1600" b="1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" marR="12192" marT="12192" marB="12192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effectLst/>
                        </a:rPr>
                        <a:t>Class is a group of similar objects.</a:t>
                      </a:r>
                      <a:endParaRPr lang="en-US" sz="1600" b="1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" marR="12192" marT="12192" marB="12192"/>
                </a:tc>
                <a:extLst>
                  <a:ext uri="{0D108BD9-81ED-4DB2-BD59-A6C34878D82A}">
                    <a16:rowId xmlns:a16="http://schemas.microsoft.com/office/drawing/2014/main" val="469697533"/>
                  </a:ext>
                </a:extLst>
              </a:tr>
              <a:tr h="30051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effectLst/>
                        </a:rPr>
                        <a:t>Object is a physical entity.</a:t>
                      </a:r>
                      <a:endParaRPr lang="en-US" sz="1600" b="1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" marR="12192" marT="12192" marB="12192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effectLst/>
                        </a:rPr>
                        <a:t>Class is a logical entity.</a:t>
                      </a:r>
                      <a:endParaRPr lang="en-US" sz="1600" b="1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" marR="12192" marT="12192" marB="12192"/>
                </a:tc>
                <a:extLst>
                  <a:ext uri="{0D108BD9-81ED-4DB2-BD59-A6C34878D82A}">
                    <a16:rowId xmlns:a16="http://schemas.microsoft.com/office/drawing/2014/main" val="1392015095"/>
                  </a:ext>
                </a:extLst>
              </a:tr>
              <a:tr h="846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Object is created through new keyword mainly e.g.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 smtClean="0">
                          <a:effectLst/>
                        </a:rPr>
                        <a:t>                     Student boy=new </a:t>
                      </a:r>
                      <a:r>
                        <a:rPr lang="en-US" sz="1600" b="1" dirty="0">
                          <a:effectLst/>
                        </a:rPr>
                        <a:t>Student();</a:t>
                      </a:r>
                      <a:endParaRPr lang="en-US" sz="1600" b="1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" marR="12192" marT="12192" marB="12192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Class is declared using class keyword e.g.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 smtClean="0">
                          <a:effectLst/>
                        </a:rPr>
                        <a:t>                   class </a:t>
                      </a:r>
                      <a:r>
                        <a:rPr lang="en-US" sz="1600" b="1" dirty="0">
                          <a:effectLst/>
                        </a:rPr>
                        <a:t>Student{}</a:t>
                      </a:r>
                      <a:endParaRPr lang="en-US" sz="1600" b="1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" marR="12192" marT="12192" marB="12192"/>
                </a:tc>
                <a:extLst>
                  <a:ext uri="{0D108BD9-81ED-4DB2-BD59-A6C34878D82A}">
                    <a16:rowId xmlns:a16="http://schemas.microsoft.com/office/drawing/2014/main" val="621901862"/>
                  </a:ext>
                </a:extLst>
              </a:tr>
              <a:tr h="57370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effectLst/>
                        </a:rPr>
                        <a:t>Object is created many times as per requirement.</a:t>
                      </a:r>
                      <a:endParaRPr lang="en-US" sz="1600" b="1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" marR="12192" marT="12192" marB="12192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effectLst/>
                        </a:rPr>
                        <a:t>Class is declared once.</a:t>
                      </a:r>
                      <a:endParaRPr lang="en-US" sz="1600" b="1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" marR="12192" marT="12192" marB="12192"/>
                </a:tc>
                <a:extLst>
                  <a:ext uri="{0D108BD9-81ED-4DB2-BD59-A6C34878D82A}">
                    <a16:rowId xmlns:a16="http://schemas.microsoft.com/office/drawing/2014/main" val="2268595688"/>
                  </a:ext>
                </a:extLst>
              </a:tr>
              <a:tr h="39611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effectLst/>
                        </a:rPr>
                        <a:t>Object allocates memory when it is created.</a:t>
                      </a:r>
                      <a:endParaRPr lang="en-US" sz="1600" b="1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" marR="12192" marT="12192" marB="12192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effectLst/>
                        </a:rPr>
                        <a:t>Class doesn't allocated memory when it is created.</a:t>
                      </a:r>
                      <a:endParaRPr lang="en-US" sz="1600" b="1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" marR="12192" marT="12192" marB="12192"/>
                </a:tc>
                <a:extLst>
                  <a:ext uri="{0D108BD9-81ED-4DB2-BD59-A6C34878D82A}">
                    <a16:rowId xmlns:a16="http://schemas.microsoft.com/office/drawing/2014/main" val="3120915047"/>
                  </a:ext>
                </a:extLst>
              </a:tr>
              <a:tr h="113372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effectLst/>
                        </a:rPr>
                        <a:t>There are many ways to create object in java such as new keyword, </a:t>
                      </a:r>
                      <a:r>
                        <a:rPr lang="en-US" sz="1600" b="1" dirty="0" err="1">
                          <a:effectLst/>
                        </a:rPr>
                        <a:t>newInstance</a:t>
                      </a:r>
                      <a:r>
                        <a:rPr lang="en-US" sz="1600" b="1" dirty="0">
                          <a:effectLst/>
                        </a:rPr>
                        <a:t>() method, clone() method, factory method and deserialization.</a:t>
                      </a:r>
                      <a:endParaRPr lang="en-US" sz="1600" b="1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" marR="12192" marT="12192" marB="12192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effectLst/>
                        </a:rPr>
                        <a:t>There is only one way to define class in java using </a:t>
                      </a:r>
                      <a:r>
                        <a:rPr lang="en-US" sz="1800" b="1" dirty="0">
                          <a:effectLst/>
                        </a:rPr>
                        <a:t>class keyword</a:t>
                      </a:r>
                      <a:r>
                        <a:rPr lang="en-US" sz="1600" b="1" dirty="0">
                          <a:effectLst/>
                        </a:rPr>
                        <a:t>.</a:t>
                      </a:r>
                      <a:endParaRPr lang="en-US" sz="1600" b="1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" marR="12192" marT="12192" marB="12192"/>
                </a:tc>
                <a:extLst>
                  <a:ext uri="{0D108BD9-81ED-4DB2-BD59-A6C34878D82A}">
                    <a16:rowId xmlns:a16="http://schemas.microsoft.com/office/drawing/2014/main" val="2914057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03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create a object /instance of a class??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5" y="2056093"/>
            <a:ext cx="5296755" cy="4123034"/>
          </a:xfrm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6112634" cy="4200245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Formula::</a:t>
            </a:r>
            <a:r>
              <a:rPr lang="en-US" b="1" dirty="0" err="1" smtClean="0">
                <a:solidFill>
                  <a:srgbClr val="00B0F0"/>
                </a:solidFill>
              </a:rPr>
              <a:t>ClassName</a:t>
            </a:r>
            <a:r>
              <a:rPr lang="en-US" b="1" dirty="0" smtClean="0">
                <a:solidFill>
                  <a:srgbClr val="00B0F0"/>
                </a:solidFill>
              </a:rPr>
              <a:t> object = new </a:t>
            </a:r>
            <a:r>
              <a:rPr lang="en-US" b="1" dirty="0" err="1" smtClean="0">
                <a:solidFill>
                  <a:srgbClr val="00B0F0"/>
                </a:solidFill>
              </a:rPr>
              <a:t>ClassName</a:t>
            </a:r>
            <a:r>
              <a:rPr lang="en-US" b="1" dirty="0" smtClean="0">
                <a:solidFill>
                  <a:srgbClr val="00B0F0"/>
                </a:solidFill>
              </a:rPr>
              <a:t>();</a:t>
            </a:r>
          </a:p>
          <a:p>
            <a:r>
              <a:rPr lang="en-US" dirty="0" smtClean="0"/>
              <a:t>If your class name is Human and</a:t>
            </a:r>
          </a:p>
          <a:p>
            <a:r>
              <a:rPr lang="en-US" b="1" dirty="0">
                <a:solidFill>
                  <a:srgbClr val="FFC000"/>
                </a:solidFill>
              </a:rPr>
              <a:t>Formula</a:t>
            </a:r>
            <a:r>
              <a:rPr lang="en-US" b="1" dirty="0" smtClean="0">
                <a:solidFill>
                  <a:srgbClr val="FFC000"/>
                </a:solidFill>
              </a:rPr>
              <a:t>::</a:t>
            </a:r>
            <a:r>
              <a:rPr lang="en-US" dirty="0"/>
              <a:t> Human</a:t>
            </a:r>
            <a:r>
              <a:rPr lang="en-US" dirty="0" smtClean="0"/>
              <a:t> </a:t>
            </a:r>
            <a:r>
              <a:rPr lang="en-US" dirty="0"/>
              <a:t>object = new Human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If you want object name man</a:t>
            </a:r>
          </a:p>
          <a:p>
            <a:r>
              <a:rPr lang="en-US" b="1" dirty="0">
                <a:solidFill>
                  <a:srgbClr val="FFC000"/>
                </a:solidFill>
              </a:rPr>
              <a:t>Formula::</a:t>
            </a:r>
            <a:r>
              <a:rPr lang="en-US" dirty="0"/>
              <a:t> Human </a:t>
            </a:r>
            <a:r>
              <a:rPr lang="en-US" dirty="0" smtClean="0"/>
              <a:t>man </a:t>
            </a:r>
            <a:r>
              <a:rPr lang="en-US" dirty="0"/>
              <a:t>= new Human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If class name Login  and object is </a:t>
            </a:r>
            <a:r>
              <a:rPr lang="en-US" dirty="0" err="1" smtClean="0"/>
              <a:t>obj</a:t>
            </a:r>
            <a:endParaRPr lang="en-US" dirty="0" smtClean="0"/>
          </a:p>
          <a:p>
            <a:r>
              <a:rPr lang="en-US" b="1" dirty="0">
                <a:solidFill>
                  <a:srgbClr val="FFC000"/>
                </a:solidFill>
              </a:rPr>
              <a:t>Formula::</a:t>
            </a:r>
            <a:r>
              <a:rPr lang="en-US" dirty="0"/>
              <a:t> Login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</a:t>
            </a:r>
            <a:r>
              <a:rPr lang="en-US" dirty="0"/>
              <a:t>= new Login</a:t>
            </a:r>
            <a:r>
              <a:rPr lang="en-US" dirty="0" smtClean="0"/>
              <a:t>();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347388" y="2521525"/>
            <a:ext cx="17809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Man/woman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0986" y="5435597"/>
            <a:ext cx="30140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Man/woman=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5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in JAVA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Method</a:t>
            </a:r>
            <a:r>
              <a:rPr lang="en-US" dirty="0"/>
              <a:t> is a set of statements to perform an operation, </a:t>
            </a:r>
            <a:endParaRPr lang="en-US" dirty="0" smtClean="0"/>
          </a:p>
          <a:p>
            <a:r>
              <a:rPr lang="en-US" b="1" dirty="0" smtClean="0"/>
              <a:t>methods</a:t>
            </a:r>
            <a:r>
              <a:rPr lang="en-US" dirty="0"/>
              <a:t> are also known as procedures or functions</a:t>
            </a:r>
            <a:r>
              <a:rPr lang="en-US" dirty="0" smtClean="0"/>
              <a:t>.</a:t>
            </a:r>
          </a:p>
          <a:p>
            <a:r>
              <a:rPr lang="en-US" dirty="0"/>
              <a:t>A </a:t>
            </a:r>
            <a:r>
              <a:rPr lang="en-US" b="1" dirty="0"/>
              <a:t>method</a:t>
            </a:r>
            <a:r>
              <a:rPr lang="en-US" dirty="0"/>
              <a:t> is a group of </a:t>
            </a:r>
            <a:r>
              <a:rPr lang="en-US" b="1" dirty="0"/>
              <a:t>Java</a:t>
            </a:r>
            <a:r>
              <a:rPr lang="en-US" dirty="0"/>
              <a:t> statements that perform some operation on some data, and may or may not return a result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Example : </a:t>
            </a:r>
            <a:r>
              <a:rPr lang="en-US" b="1" dirty="0" err="1" smtClean="0">
                <a:solidFill>
                  <a:srgbClr val="00B0F0"/>
                </a:solidFill>
              </a:rPr>
              <a:t>System.out.println</a:t>
            </a:r>
            <a:r>
              <a:rPr lang="en-US" b="1" dirty="0">
                <a:solidFill>
                  <a:srgbClr val="00B0F0"/>
                </a:solidFill>
              </a:rPr>
              <a:t>()</a:t>
            </a:r>
            <a:r>
              <a:rPr lang="en-US" dirty="0"/>
              <a:t> </a:t>
            </a:r>
            <a:r>
              <a:rPr lang="en-US" dirty="0" smtClean="0"/>
              <a:t>&gt;&gt; </a:t>
            </a:r>
            <a:r>
              <a:rPr lang="en-US" dirty="0" smtClean="0">
                <a:solidFill>
                  <a:srgbClr val="00B0F0"/>
                </a:solidFill>
              </a:rPr>
              <a:t>print() </a:t>
            </a:r>
            <a:r>
              <a:rPr lang="en-US" b="1" dirty="0" smtClean="0"/>
              <a:t>method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system actually executes several statements in order to display a message on the console.</a:t>
            </a:r>
          </a:p>
        </p:txBody>
      </p:sp>
    </p:spTree>
    <p:extLst>
      <p:ext uri="{BB962C8B-B14F-4D97-AF65-F5344CB8AC3E}">
        <p14:creationId xmlns:p14="http://schemas.microsoft.com/office/powerpoint/2010/main" val="945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1144</TotalTime>
  <Words>827</Words>
  <Application>Microsoft Office PowerPoint</Application>
  <PresentationFormat>Widescreen</PresentationFormat>
  <Paragraphs>197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Cambria</vt:lpstr>
      <vt:lpstr>Century Gothic</vt:lpstr>
      <vt:lpstr>Consolas</vt:lpstr>
      <vt:lpstr>MS Mincho</vt:lpstr>
      <vt:lpstr>Times New Roman</vt:lpstr>
      <vt:lpstr>Wingdings 3</vt:lpstr>
      <vt:lpstr>Ion</vt:lpstr>
      <vt:lpstr>JAVA Basic Concept </vt:lpstr>
      <vt:lpstr>Class </vt:lpstr>
      <vt:lpstr>Project&gt; src/test/java or    src/main/java&gt; package&gt;class</vt:lpstr>
      <vt:lpstr>Inside folder: How to create a class in Eclipse project ?</vt:lpstr>
      <vt:lpstr>Create class in Code level</vt:lpstr>
      <vt:lpstr>Object/Class -Instance in JAVA</vt:lpstr>
      <vt:lpstr>Difference between object and class </vt:lpstr>
      <vt:lpstr>How to create a object /instance of a class??</vt:lpstr>
      <vt:lpstr>Method in JAVA </vt:lpstr>
      <vt:lpstr>PowerPoint Presentation</vt:lpstr>
      <vt:lpstr>Red = class , Blue =1st method , Green= 2nd method</vt:lpstr>
      <vt:lpstr>Method in JAVA</vt:lpstr>
      <vt:lpstr>Methods type in java</vt:lpstr>
      <vt:lpstr>Void= return nothing static = return something</vt:lpstr>
      <vt:lpstr>Example of main method</vt:lpstr>
      <vt:lpstr>If main method only run code than why need other methods?</vt:lpstr>
      <vt:lpstr>Why need other methods?</vt:lpstr>
      <vt:lpstr>How to call methods inside main method ?</vt:lpstr>
      <vt:lpstr>Methods Type: depend on method body</vt:lpstr>
      <vt:lpstr>Based on Abstract method – class type</vt:lpstr>
      <vt:lpstr>Code : Abstract class &amp; Abstract method</vt:lpstr>
      <vt:lpstr>Abstract like incomplete</vt:lpstr>
      <vt:lpstr>Abstract class must extends or inheritance to Another class</vt:lpstr>
      <vt:lpstr>Abstract word in Java</vt:lpstr>
      <vt:lpstr>After inheritance or extends  - if all abstract method  override than no more abstract word in class  After inheritance or extends  - if all any method  not override than use abstract word in class </vt:lpstr>
      <vt:lpstr>Dog class is abstract as sound method is abstract  Bulldog is concrete class as no more abstract methods</vt:lpstr>
      <vt:lpstr>Inheritance or extends word in JAVA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concept + code challenge</dc:title>
  <dc:creator>sarower ahmmed</dc:creator>
  <cp:lastModifiedBy>sarower ahmmed</cp:lastModifiedBy>
  <cp:revision>22</cp:revision>
  <dcterms:created xsi:type="dcterms:W3CDTF">2018-09-20T21:42:51Z</dcterms:created>
  <dcterms:modified xsi:type="dcterms:W3CDTF">2018-09-22T04:58:11Z</dcterms:modified>
</cp:coreProperties>
</file>