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8" r:id="rId4"/>
    <p:sldId id="257" r:id="rId5"/>
    <p:sldId id="275" r:id="rId6"/>
    <p:sldId id="276" r:id="rId7"/>
    <p:sldId id="259" r:id="rId8"/>
    <p:sldId id="260" r:id="rId9"/>
    <p:sldId id="261" r:id="rId10"/>
    <p:sldId id="262" r:id="rId11"/>
    <p:sldId id="263" r:id="rId12"/>
    <p:sldId id="264" r:id="rId13"/>
    <p:sldId id="265" r:id="rId14"/>
    <p:sldId id="266" r:id="rId15"/>
    <p:sldId id="267" r:id="rId16"/>
    <p:sldId id="273" r:id="rId17"/>
    <p:sldId id="277" r:id="rId18"/>
    <p:sldId id="278" r:id="rId19"/>
    <p:sldId id="26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5" r:id="rId34"/>
    <p:sldId id="293" r:id="rId35"/>
    <p:sldId id="294" r:id="rId36"/>
    <p:sldId id="26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EABE7E-62D5-4CB0-A9E8-C56C2348481F}"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1485271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EABE7E-62D5-4CB0-A9E8-C56C2348481F}"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95019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AEABE7E-62D5-4CB0-A9E8-C56C2348481F}"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1797351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AEABE7E-62D5-4CB0-A9E8-C56C2348481F}"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4448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EABE7E-62D5-4CB0-A9E8-C56C2348481F}"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150139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EABE7E-62D5-4CB0-A9E8-C56C2348481F}" type="datetimeFigureOut">
              <a:rPr lang="en-US" smtClean="0"/>
              <a:t>9/22/2018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1017862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EABE7E-62D5-4CB0-A9E8-C56C2348481F}" type="datetimeFigureOut">
              <a:rPr lang="en-US" smtClean="0"/>
              <a:t>9/22/2018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4151032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EABE7E-62D5-4CB0-A9E8-C56C2348481F}"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1816852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EABE7E-62D5-4CB0-A9E8-C56C2348481F}"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319631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AEABE7E-62D5-4CB0-A9E8-C56C2348481F}"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125253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EABE7E-62D5-4CB0-A9E8-C56C2348481F}" type="datetimeFigureOut">
              <a:rPr lang="en-US" smtClean="0"/>
              <a:t>9/22/2018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96164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EABE7E-62D5-4CB0-A9E8-C56C2348481F}"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2728635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EABE7E-62D5-4CB0-A9E8-C56C2348481F}" type="datetimeFigureOut">
              <a:rPr lang="en-US" smtClean="0"/>
              <a:t>9/22/2018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94325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AEABE7E-62D5-4CB0-A9E8-C56C2348481F}" type="datetimeFigureOut">
              <a:rPr lang="en-US" smtClean="0"/>
              <a:t>9/22/2018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281701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EABE7E-62D5-4CB0-A9E8-C56C2348481F}" type="datetimeFigureOut">
              <a:rPr lang="en-US" smtClean="0"/>
              <a:t>9/22/2018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383743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AEABE7E-62D5-4CB0-A9E8-C56C2348481F}" type="datetimeFigureOut">
              <a:rPr lang="en-US" smtClean="0"/>
              <a:t>9/22/2018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1477952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EABE7E-62D5-4CB0-A9E8-C56C2348481F}" type="datetimeFigureOut">
              <a:rPr lang="en-US" smtClean="0"/>
              <a:t>9/22/2018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3B6D9-7F55-4957-88AA-ED507C702BEF}" type="slidenum">
              <a:rPr lang="en-US" smtClean="0"/>
              <a:t>‹#›</a:t>
            </a:fld>
            <a:endParaRPr lang="en-US"/>
          </a:p>
        </p:txBody>
      </p:sp>
    </p:spTree>
    <p:extLst>
      <p:ext uri="{BB962C8B-B14F-4D97-AF65-F5344CB8AC3E}">
        <p14:creationId xmlns:p14="http://schemas.microsoft.com/office/powerpoint/2010/main" val="254627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EABE7E-62D5-4CB0-A9E8-C56C2348481F}" type="datetimeFigureOut">
              <a:rPr lang="en-US" smtClean="0"/>
              <a:t>9/22/2018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C3B6D9-7F55-4957-88AA-ED507C702BEF}" type="slidenum">
              <a:rPr lang="en-US" smtClean="0"/>
              <a:t>‹#›</a:t>
            </a:fld>
            <a:endParaRPr lang="en-US"/>
          </a:p>
        </p:txBody>
      </p:sp>
    </p:spTree>
    <p:extLst>
      <p:ext uri="{BB962C8B-B14F-4D97-AF65-F5344CB8AC3E}">
        <p14:creationId xmlns:p14="http://schemas.microsoft.com/office/powerpoint/2010/main" val="19296994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XPath in selenium</a:t>
            </a:r>
            <a:endParaRPr lang="en-US" dirty="0"/>
          </a:p>
        </p:txBody>
      </p:sp>
      <p:sp>
        <p:nvSpPr>
          <p:cNvPr id="3" name="Subtitle 2"/>
          <p:cNvSpPr>
            <a:spLocks noGrp="1"/>
          </p:cNvSpPr>
          <p:nvPr>
            <p:ph type="subTitle" idx="1"/>
          </p:nvPr>
        </p:nvSpPr>
        <p:spPr/>
        <p:txBody>
          <a:bodyPr/>
          <a:lstStyle/>
          <a:p>
            <a:r>
              <a:rPr lang="en-US" dirty="0" smtClean="0"/>
              <a:t>Sarower Ahmmed</a:t>
            </a:r>
            <a:endParaRPr lang="en-US" dirty="0"/>
          </a:p>
        </p:txBody>
      </p:sp>
    </p:spTree>
    <p:extLst>
      <p:ext uri="{BB962C8B-B14F-4D97-AF65-F5344CB8AC3E}">
        <p14:creationId xmlns:p14="http://schemas.microsoft.com/office/powerpoint/2010/main" val="672407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Locating an Element By </a:t>
            </a:r>
            <a:r>
              <a:rPr lang="en-US" b="1" dirty="0" err="1"/>
              <a:t>LinkText</a:t>
            </a:r>
            <a:r>
              <a:rPr lang="en-US" b="1" dirty="0"/>
              <a:t>:</a:t>
            </a:r>
            <a:endParaRPr lang="en-US" dirty="0"/>
          </a:p>
        </p:txBody>
      </p:sp>
      <p:sp>
        <p:nvSpPr>
          <p:cNvPr id="3" name="Content Placeholder 2"/>
          <p:cNvSpPr>
            <a:spLocks noGrp="1"/>
          </p:cNvSpPr>
          <p:nvPr>
            <p:ph idx="1"/>
          </p:nvPr>
        </p:nvSpPr>
        <p:spPr/>
        <p:txBody>
          <a:bodyPr/>
          <a:lstStyle/>
          <a:p>
            <a:r>
              <a:rPr lang="en-US" dirty="0"/>
              <a:t>Example:</a:t>
            </a:r>
          </a:p>
          <a:p>
            <a:r>
              <a:rPr lang="en-US" dirty="0"/>
              <a:t>&lt;</a:t>
            </a:r>
            <a:r>
              <a:rPr lang="en-US" b="1" dirty="0"/>
              <a:t>a</a:t>
            </a:r>
            <a:r>
              <a:rPr lang="en-US" dirty="0"/>
              <a:t> </a:t>
            </a:r>
            <a:r>
              <a:rPr lang="en-US" dirty="0" err="1"/>
              <a:t>href</a:t>
            </a:r>
            <a:r>
              <a:rPr lang="en-US" dirty="0"/>
              <a:t>="http://www.seleniumhq.org"&gt;Downloads&lt;/</a:t>
            </a:r>
            <a:r>
              <a:rPr lang="en-US" b="1" dirty="0"/>
              <a:t>a</a:t>
            </a:r>
            <a:r>
              <a:rPr lang="en-US" dirty="0" smtClean="0"/>
              <a:t>&gt;</a:t>
            </a:r>
          </a:p>
          <a:p>
            <a:endParaRPr lang="en-US" dirty="0"/>
          </a:p>
          <a:p>
            <a:r>
              <a:rPr lang="en-US" dirty="0" err="1"/>
              <a:t>WebElement</a:t>
            </a:r>
            <a:r>
              <a:rPr lang="en-US" dirty="0"/>
              <a:t> download = </a:t>
            </a:r>
            <a:r>
              <a:rPr lang="en-US" dirty="0" err="1"/>
              <a:t>driver.findElement</a:t>
            </a:r>
            <a:r>
              <a:rPr lang="en-US" dirty="0"/>
              <a:t>(</a:t>
            </a:r>
            <a:r>
              <a:rPr lang="en-US" dirty="0" err="1"/>
              <a:t>By.linkText</a:t>
            </a:r>
            <a:r>
              <a:rPr lang="en-US" dirty="0"/>
              <a:t>("Downloads"));</a:t>
            </a:r>
          </a:p>
          <a:p>
            <a:endParaRPr lang="en-US" dirty="0"/>
          </a:p>
        </p:txBody>
      </p:sp>
    </p:spTree>
    <p:extLst>
      <p:ext uri="{BB962C8B-B14F-4D97-AF65-F5344CB8AC3E}">
        <p14:creationId xmlns:p14="http://schemas.microsoft.com/office/powerpoint/2010/main" val="1165857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Locating an Element By Partial </a:t>
            </a:r>
            <a:r>
              <a:rPr lang="en-US" b="1" dirty="0" err="1"/>
              <a:t>LinkText</a:t>
            </a:r>
            <a:r>
              <a:rPr lang="en-US" dirty="0"/>
              <a:t>:</a:t>
            </a:r>
          </a:p>
        </p:txBody>
      </p:sp>
      <p:sp>
        <p:nvSpPr>
          <p:cNvPr id="3" name="Content Placeholder 2"/>
          <p:cNvSpPr>
            <a:spLocks noGrp="1"/>
          </p:cNvSpPr>
          <p:nvPr>
            <p:ph idx="1"/>
          </p:nvPr>
        </p:nvSpPr>
        <p:spPr/>
        <p:txBody>
          <a:bodyPr/>
          <a:lstStyle/>
          <a:p>
            <a:r>
              <a:rPr lang="en-US" b="1" dirty="0"/>
              <a:t>Example:</a:t>
            </a:r>
            <a:endParaRPr lang="en-US" dirty="0"/>
          </a:p>
          <a:p>
            <a:r>
              <a:rPr lang="en-US" dirty="0"/>
              <a:t>&lt;</a:t>
            </a:r>
            <a:r>
              <a:rPr lang="en-US" b="1" dirty="0"/>
              <a:t>a</a:t>
            </a:r>
            <a:r>
              <a:rPr lang="en-US" dirty="0"/>
              <a:t> </a:t>
            </a:r>
            <a:r>
              <a:rPr lang="en-US" dirty="0" err="1"/>
              <a:t>href</a:t>
            </a:r>
            <a:r>
              <a:rPr lang="en-US" dirty="0"/>
              <a:t>="seleniumhq.org"&gt;Download selenium server&lt;/</a:t>
            </a:r>
            <a:r>
              <a:rPr lang="en-US" b="1" dirty="0"/>
              <a:t>a</a:t>
            </a:r>
            <a:r>
              <a:rPr lang="en-US" dirty="0"/>
              <a:t>&gt;</a:t>
            </a:r>
          </a:p>
          <a:p>
            <a:r>
              <a:rPr lang="en-US" dirty="0"/>
              <a:t> </a:t>
            </a:r>
          </a:p>
          <a:p>
            <a:r>
              <a:rPr lang="en-US" dirty="0" err="1"/>
              <a:t>WebElement</a:t>
            </a:r>
            <a:r>
              <a:rPr lang="en-US" dirty="0"/>
              <a:t> download = </a:t>
            </a:r>
            <a:r>
              <a:rPr lang="en-US" dirty="0" err="1"/>
              <a:t>driver.findElement</a:t>
            </a:r>
            <a:r>
              <a:rPr lang="en-US" dirty="0"/>
              <a:t>(</a:t>
            </a:r>
            <a:r>
              <a:rPr lang="en-US" dirty="0" err="1"/>
              <a:t>By.PartialLinkText</a:t>
            </a:r>
            <a:r>
              <a:rPr lang="en-US" dirty="0"/>
              <a:t>("Download"));</a:t>
            </a:r>
          </a:p>
          <a:p>
            <a:endParaRPr lang="en-US" dirty="0"/>
          </a:p>
        </p:txBody>
      </p:sp>
    </p:spTree>
    <p:extLst>
      <p:ext uri="{BB962C8B-B14F-4D97-AF65-F5344CB8AC3E}">
        <p14:creationId xmlns:p14="http://schemas.microsoft.com/office/powerpoint/2010/main" val="228018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Locating an Element By </a:t>
            </a:r>
            <a:r>
              <a:rPr lang="en-US" b="1" dirty="0" err="1"/>
              <a:t>TagName</a:t>
            </a:r>
            <a:r>
              <a:rPr lang="en-US" dirty="0"/>
              <a:t>:</a:t>
            </a:r>
          </a:p>
        </p:txBody>
      </p:sp>
      <p:sp>
        <p:nvSpPr>
          <p:cNvPr id="3" name="Content Placeholder 2"/>
          <p:cNvSpPr>
            <a:spLocks noGrp="1"/>
          </p:cNvSpPr>
          <p:nvPr>
            <p:ph idx="1"/>
          </p:nvPr>
        </p:nvSpPr>
        <p:spPr/>
        <p:txBody>
          <a:bodyPr/>
          <a:lstStyle/>
          <a:p>
            <a:r>
              <a:rPr lang="en-US" b="1" dirty="0"/>
              <a:t>Select</a:t>
            </a:r>
            <a:r>
              <a:rPr lang="en-US" dirty="0"/>
              <a:t> </a:t>
            </a:r>
            <a:r>
              <a:rPr lang="en-US" b="1" dirty="0" err="1"/>
              <a:t>select</a:t>
            </a:r>
            <a:r>
              <a:rPr lang="en-US" dirty="0"/>
              <a:t> = new </a:t>
            </a:r>
            <a:r>
              <a:rPr lang="en-US" b="1" dirty="0"/>
              <a:t>Select</a:t>
            </a:r>
            <a:r>
              <a:rPr lang="en-US" dirty="0"/>
              <a:t>(</a:t>
            </a:r>
            <a:r>
              <a:rPr lang="en-US" dirty="0" err="1"/>
              <a:t>driver.findElement</a:t>
            </a:r>
            <a:r>
              <a:rPr lang="en-US" dirty="0"/>
              <a:t>(</a:t>
            </a:r>
            <a:r>
              <a:rPr lang="en-US" b="1" dirty="0" err="1"/>
              <a:t>By</a:t>
            </a:r>
            <a:r>
              <a:rPr lang="en-US" dirty="0" err="1"/>
              <a:t>.tagName</a:t>
            </a:r>
            <a:r>
              <a:rPr lang="en-US" dirty="0"/>
              <a:t>("select")));</a:t>
            </a:r>
          </a:p>
          <a:p>
            <a:r>
              <a:rPr lang="en-US" b="1" dirty="0" err="1"/>
              <a:t>select</a:t>
            </a:r>
            <a:r>
              <a:rPr lang="en-US" dirty="0" err="1"/>
              <a:t>.selectByVisibleText</a:t>
            </a:r>
            <a:r>
              <a:rPr lang="en-US" dirty="0"/>
              <a:t>("Nov");</a:t>
            </a:r>
          </a:p>
          <a:p>
            <a:r>
              <a:rPr lang="en-US" dirty="0"/>
              <a:t>or</a:t>
            </a:r>
          </a:p>
          <a:p>
            <a:r>
              <a:rPr lang="en-US" b="1" dirty="0" err="1"/>
              <a:t>select</a:t>
            </a:r>
            <a:r>
              <a:rPr lang="en-US" dirty="0" err="1"/>
              <a:t>.selectByValue</a:t>
            </a:r>
            <a:r>
              <a:rPr lang="en-US" dirty="0"/>
              <a:t>("value");</a:t>
            </a:r>
          </a:p>
          <a:p>
            <a:endParaRPr lang="en-US" dirty="0"/>
          </a:p>
        </p:txBody>
      </p:sp>
    </p:spTree>
    <p:extLst>
      <p:ext uri="{BB962C8B-B14F-4D97-AF65-F5344CB8AC3E}">
        <p14:creationId xmlns:p14="http://schemas.microsoft.com/office/powerpoint/2010/main" val="1227038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Locating an Element By Class Name</a:t>
            </a:r>
            <a:r>
              <a:rPr lang="en-US" dirty="0"/>
              <a:t>:</a:t>
            </a:r>
          </a:p>
        </p:txBody>
      </p:sp>
      <p:sp>
        <p:nvSpPr>
          <p:cNvPr id="3" name="Content Placeholder 2"/>
          <p:cNvSpPr>
            <a:spLocks noGrp="1"/>
          </p:cNvSpPr>
          <p:nvPr>
            <p:ph idx="1"/>
          </p:nvPr>
        </p:nvSpPr>
        <p:spPr/>
        <p:txBody>
          <a:bodyPr/>
          <a:lstStyle/>
          <a:p>
            <a:r>
              <a:rPr lang="en-US" dirty="0"/>
              <a:t>&lt;input name="register" </a:t>
            </a:r>
            <a:r>
              <a:rPr lang="en-US" b="1" dirty="0"/>
              <a:t>class</a:t>
            </a:r>
            <a:r>
              <a:rPr lang="en-US" dirty="0" smtClean="0"/>
              <a:t>="</a:t>
            </a:r>
            <a:r>
              <a:rPr lang="en-US" dirty="0"/>
              <a:t> sample </a:t>
            </a:r>
            <a:r>
              <a:rPr lang="en-US" dirty="0" smtClean="0"/>
              <a:t>" </a:t>
            </a:r>
            <a:r>
              <a:rPr lang="en-US" dirty="0"/>
              <a:t>type="text"/&gt;</a:t>
            </a:r>
          </a:p>
          <a:p>
            <a:endParaRPr lang="en-US" dirty="0" smtClean="0"/>
          </a:p>
          <a:p>
            <a:endParaRPr lang="en-US" dirty="0"/>
          </a:p>
          <a:p>
            <a:r>
              <a:rPr lang="en-US" dirty="0" err="1" smtClean="0"/>
              <a:t>WebElement</a:t>
            </a:r>
            <a:r>
              <a:rPr lang="en-US" dirty="0" smtClean="0"/>
              <a:t> </a:t>
            </a:r>
            <a:r>
              <a:rPr lang="en-US" dirty="0" err="1"/>
              <a:t>classtest</a:t>
            </a:r>
            <a:r>
              <a:rPr lang="en-US" dirty="0"/>
              <a:t> =</a:t>
            </a:r>
            <a:r>
              <a:rPr lang="en-US" dirty="0" err="1"/>
              <a:t>driver.findElement</a:t>
            </a:r>
            <a:r>
              <a:rPr lang="en-US" dirty="0"/>
              <a:t>(</a:t>
            </a:r>
            <a:r>
              <a:rPr lang="en-US" dirty="0" err="1"/>
              <a:t>By.className</a:t>
            </a:r>
            <a:r>
              <a:rPr lang="en-US" dirty="0"/>
              <a:t>(“sample”));</a:t>
            </a:r>
          </a:p>
          <a:p>
            <a:endParaRPr lang="en-US" dirty="0"/>
          </a:p>
        </p:txBody>
      </p:sp>
    </p:spTree>
    <p:extLst>
      <p:ext uri="{BB962C8B-B14F-4D97-AF65-F5344CB8AC3E}">
        <p14:creationId xmlns:p14="http://schemas.microsoft.com/office/powerpoint/2010/main" val="3115586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Selector:</a:t>
            </a:r>
            <a:endParaRPr lang="en-US" dirty="0"/>
          </a:p>
        </p:txBody>
      </p:sp>
      <p:sp>
        <p:nvSpPr>
          <p:cNvPr id="3" name="Content Placeholder 2"/>
          <p:cNvSpPr>
            <a:spLocks noGrp="1"/>
          </p:cNvSpPr>
          <p:nvPr>
            <p:ph idx="1"/>
          </p:nvPr>
        </p:nvSpPr>
        <p:spPr/>
        <p:txBody>
          <a:bodyPr>
            <a:normAutofit lnSpcReduction="10000"/>
          </a:bodyPr>
          <a:lstStyle/>
          <a:p>
            <a:r>
              <a:rPr lang="en-US" dirty="0"/>
              <a:t/>
            </a:r>
            <a:br>
              <a:rPr lang="en-US" dirty="0"/>
            </a:br>
            <a:r>
              <a:rPr lang="en-US" dirty="0"/>
              <a:t>CSS mainly used to provide style rules for the web pages and we can use for identifying one or more elements in the web page using </a:t>
            </a:r>
            <a:r>
              <a:rPr lang="en-US" dirty="0" err="1"/>
              <a:t>css</a:t>
            </a:r>
            <a:r>
              <a:rPr lang="en-US" dirty="0"/>
              <a:t>.</a:t>
            </a:r>
            <a:br>
              <a:rPr lang="en-US" dirty="0"/>
            </a:br>
            <a:r>
              <a:rPr lang="en-US" dirty="0"/>
              <a:t>If you start using </a:t>
            </a:r>
            <a:r>
              <a:rPr lang="en-US" dirty="0" err="1"/>
              <a:t>css</a:t>
            </a:r>
            <a:r>
              <a:rPr lang="en-US" dirty="0"/>
              <a:t> selectors to identify elements, you will love the speed when compared with XPath. We can you use </a:t>
            </a:r>
            <a:r>
              <a:rPr lang="en-US" dirty="0" err="1"/>
              <a:t>Css</a:t>
            </a:r>
            <a:r>
              <a:rPr lang="en-US" dirty="0"/>
              <a:t> Selectors to make sure scripts run with the same speed in IE browser. CSS selector is always the best possible way to locate complex elements in the page.</a:t>
            </a:r>
          </a:p>
          <a:p>
            <a:r>
              <a:rPr lang="en-US" b="1" dirty="0"/>
              <a:t> </a:t>
            </a:r>
            <a:endParaRPr lang="en-US" dirty="0"/>
          </a:p>
          <a:p>
            <a:r>
              <a:rPr lang="en-US" b="1" dirty="0"/>
              <a:t>Example:</a:t>
            </a:r>
            <a:endParaRPr lang="en-US" dirty="0"/>
          </a:p>
          <a:p>
            <a:r>
              <a:rPr lang="en-US" dirty="0" err="1"/>
              <a:t>WebElement</a:t>
            </a:r>
            <a:r>
              <a:rPr lang="en-US" dirty="0"/>
              <a:t> </a:t>
            </a:r>
            <a:r>
              <a:rPr lang="en-US" dirty="0" err="1"/>
              <a:t>CheckElements</a:t>
            </a:r>
            <a:r>
              <a:rPr lang="en-US" dirty="0"/>
              <a:t> = </a:t>
            </a:r>
            <a:r>
              <a:rPr lang="en-US" dirty="0" err="1"/>
              <a:t>driver.findElements</a:t>
            </a:r>
            <a:r>
              <a:rPr lang="en-US" dirty="0"/>
              <a:t>(</a:t>
            </a:r>
            <a:r>
              <a:rPr lang="en-US" dirty="0" err="1"/>
              <a:t>By.cssSelector</a:t>
            </a:r>
            <a:r>
              <a:rPr lang="en-US" dirty="0"/>
              <a:t>("input[id=email']"));</a:t>
            </a:r>
          </a:p>
          <a:p>
            <a:endParaRPr lang="en-US" dirty="0"/>
          </a:p>
        </p:txBody>
      </p:sp>
    </p:spTree>
    <p:extLst>
      <p:ext uri="{BB962C8B-B14F-4D97-AF65-F5344CB8AC3E}">
        <p14:creationId xmlns:p14="http://schemas.microsoft.com/office/powerpoint/2010/main" val="2243334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XPath Selector:</a:t>
            </a:r>
            <a:endParaRPr lang="en-US" dirty="0"/>
          </a:p>
        </p:txBody>
      </p:sp>
      <p:sp>
        <p:nvSpPr>
          <p:cNvPr id="3" name="Content Placeholder 2"/>
          <p:cNvSpPr>
            <a:spLocks noGrp="1"/>
          </p:cNvSpPr>
          <p:nvPr>
            <p:ph idx="1"/>
          </p:nvPr>
        </p:nvSpPr>
        <p:spPr/>
        <p:txBody>
          <a:bodyPr/>
          <a:lstStyle/>
          <a:p>
            <a:r>
              <a:rPr lang="en-US" dirty="0"/>
              <a:t/>
            </a:r>
            <a:br>
              <a:rPr lang="en-US" dirty="0"/>
            </a:br>
            <a:r>
              <a:rPr lang="en-US" dirty="0"/>
              <a:t>XPath is designed to allow the navigation of XML documents, with the purpose of selecting individual elements, attributes, or some other part of an XML document for specific processing</a:t>
            </a:r>
          </a:p>
          <a:p>
            <a:endParaRPr lang="en-US" dirty="0"/>
          </a:p>
        </p:txBody>
      </p:sp>
    </p:spTree>
    <p:extLst>
      <p:ext uri="{BB962C8B-B14F-4D97-AF65-F5344CB8AC3E}">
        <p14:creationId xmlns:p14="http://schemas.microsoft.com/office/powerpoint/2010/main" val="4061450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err="1" smtClean="0"/>
              <a:t>Xpath</a:t>
            </a:r>
            <a:r>
              <a:rPr lang="en-US" dirty="0" smtClean="0"/>
              <a:t> </a:t>
            </a:r>
            <a:r>
              <a:rPr lang="en-US" dirty="0"/>
              <a:t>is one of the locator of my DOM.html page.</a:t>
            </a:r>
          </a:p>
          <a:p>
            <a:r>
              <a:rPr lang="en-US" dirty="0"/>
              <a:t>OR </a:t>
            </a:r>
          </a:p>
          <a:p>
            <a:r>
              <a:rPr lang="en-US" dirty="0" err="1"/>
              <a:t>Xpath</a:t>
            </a:r>
            <a:r>
              <a:rPr lang="en-US" dirty="0"/>
              <a:t> is a used to locate and navigate element in xml page.</a:t>
            </a:r>
          </a:p>
          <a:p>
            <a:endParaRPr lang="en-US" dirty="0"/>
          </a:p>
        </p:txBody>
      </p:sp>
    </p:spTree>
    <p:extLst>
      <p:ext uri="{BB962C8B-B14F-4D97-AF65-F5344CB8AC3E}">
        <p14:creationId xmlns:p14="http://schemas.microsoft.com/office/powerpoint/2010/main" val="1372193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a:t>
            </a:r>
            <a:endParaRPr lang="en-US" dirty="0"/>
          </a:p>
        </p:txBody>
      </p:sp>
      <p:sp>
        <p:nvSpPr>
          <p:cNvPr id="3" name="Content Placeholder 2"/>
          <p:cNvSpPr>
            <a:spLocks noGrp="1"/>
          </p:cNvSpPr>
          <p:nvPr>
            <p:ph idx="1"/>
          </p:nvPr>
        </p:nvSpPr>
        <p:spPr>
          <a:xfrm>
            <a:off x="1103312" y="1450110"/>
            <a:ext cx="8946541" cy="4798290"/>
          </a:xfrm>
        </p:spPr>
        <p:txBody>
          <a:bodyPr/>
          <a:lstStyle/>
          <a:p>
            <a:pPr marL="457200" indent="-457200">
              <a:buFont typeface="+mj-lt"/>
              <a:buAutoNum type="arabicPeriod"/>
            </a:pPr>
            <a:r>
              <a:rPr lang="en-US" dirty="0" smtClean="0"/>
              <a:t>Which </a:t>
            </a:r>
            <a:r>
              <a:rPr lang="en-US" dirty="0"/>
              <a:t>locator do you use the most?</a:t>
            </a:r>
          </a:p>
          <a:p>
            <a:pPr marL="0" indent="0">
              <a:buNone/>
            </a:pPr>
            <a:r>
              <a:rPr lang="en-US" dirty="0"/>
              <a:t> </a:t>
            </a:r>
            <a:r>
              <a:rPr lang="en-US" dirty="0" smtClean="0"/>
              <a:t>	</a:t>
            </a:r>
            <a:r>
              <a:rPr lang="en-US" dirty="0" err="1" smtClean="0"/>
              <a:t>Xpath</a:t>
            </a:r>
            <a:endParaRPr lang="en-US" dirty="0"/>
          </a:p>
          <a:p>
            <a:pPr marL="0" indent="0">
              <a:buNone/>
            </a:pPr>
            <a:r>
              <a:rPr lang="en-US" dirty="0"/>
              <a:t> </a:t>
            </a:r>
          </a:p>
          <a:p>
            <a:pPr marL="457200" indent="-457200">
              <a:buFont typeface="+mj-lt"/>
              <a:buAutoNum type="arabicPeriod"/>
            </a:pPr>
            <a:r>
              <a:rPr lang="en-US" dirty="0" smtClean="0"/>
              <a:t>Why </a:t>
            </a:r>
            <a:r>
              <a:rPr lang="en-US" dirty="0"/>
              <a:t>do you use </a:t>
            </a:r>
            <a:r>
              <a:rPr lang="en-US" dirty="0" err="1"/>
              <a:t>xpath</a:t>
            </a:r>
            <a:r>
              <a:rPr lang="en-US" dirty="0"/>
              <a:t>.</a:t>
            </a:r>
          </a:p>
          <a:p>
            <a:pPr marL="0" indent="0">
              <a:buNone/>
            </a:pPr>
            <a:r>
              <a:rPr lang="en-US" dirty="0"/>
              <a:t> </a:t>
            </a:r>
            <a:r>
              <a:rPr lang="en-US" dirty="0" smtClean="0"/>
              <a:t>	To </a:t>
            </a:r>
            <a:r>
              <a:rPr lang="en-US" dirty="0"/>
              <a:t>handle dynamic object</a:t>
            </a:r>
          </a:p>
          <a:p>
            <a:pPr marL="0" indent="0">
              <a:buNone/>
            </a:pPr>
            <a:r>
              <a:rPr lang="en-US" dirty="0"/>
              <a:t> </a:t>
            </a:r>
          </a:p>
          <a:p>
            <a:pPr marL="457200" indent="-457200">
              <a:buFont typeface="+mj-lt"/>
              <a:buAutoNum type="arabicPeriod"/>
            </a:pPr>
            <a:r>
              <a:rPr lang="en-US" dirty="0" smtClean="0"/>
              <a:t>Why </a:t>
            </a:r>
            <a:r>
              <a:rPr lang="en-US" dirty="0"/>
              <a:t>do you use </a:t>
            </a:r>
            <a:r>
              <a:rPr lang="en-US" dirty="0" err="1"/>
              <a:t>CssSelector</a:t>
            </a:r>
            <a:r>
              <a:rPr lang="en-US" dirty="0"/>
              <a:t>?</a:t>
            </a:r>
          </a:p>
          <a:p>
            <a:pPr marL="0" indent="0">
              <a:buNone/>
            </a:pPr>
            <a:r>
              <a:rPr lang="en-US" dirty="0"/>
              <a:t> </a:t>
            </a:r>
            <a:r>
              <a:rPr lang="en-US" dirty="0" smtClean="0"/>
              <a:t>	To </a:t>
            </a:r>
            <a:r>
              <a:rPr lang="en-US" dirty="0"/>
              <a:t>locate image, </a:t>
            </a:r>
            <a:r>
              <a:rPr lang="en-US" dirty="0" smtClean="0"/>
              <a:t>color, text, image </a:t>
            </a:r>
            <a:r>
              <a:rPr lang="en-US" dirty="0"/>
              <a:t>(video</a:t>
            </a:r>
            <a:r>
              <a:rPr lang="en-US" dirty="0" smtClean="0"/>
              <a:t>).</a:t>
            </a:r>
          </a:p>
          <a:p>
            <a:pPr marL="457200" indent="-457200">
              <a:buFont typeface="+mj-lt"/>
              <a:buAutoNum type="arabicPeriod"/>
            </a:pPr>
            <a:r>
              <a:rPr lang="en-US" dirty="0" smtClean="0"/>
              <a:t>How to handle java script in selenium</a:t>
            </a:r>
          </a:p>
          <a:p>
            <a:pPr marL="0" indent="0">
              <a:buNone/>
            </a:pPr>
            <a:r>
              <a:rPr lang="en-US" dirty="0" smtClean="0"/>
              <a:t>	Use </a:t>
            </a:r>
            <a:r>
              <a:rPr lang="en-US" dirty="0" err="1" smtClean="0"/>
              <a:t>javascript</a:t>
            </a:r>
            <a:r>
              <a:rPr lang="en-US" dirty="0" smtClean="0"/>
              <a:t> Executor</a:t>
            </a:r>
          </a:p>
          <a:p>
            <a:pPr marL="0" indent="0">
              <a:buNone/>
            </a:pPr>
            <a:endParaRPr lang="en-US" dirty="0"/>
          </a:p>
          <a:p>
            <a:endParaRPr lang="en-US" dirty="0"/>
          </a:p>
        </p:txBody>
      </p:sp>
    </p:spTree>
    <p:extLst>
      <p:ext uri="{BB962C8B-B14F-4D97-AF65-F5344CB8AC3E}">
        <p14:creationId xmlns:p14="http://schemas.microsoft.com/office/powerpoint/2010/main" val="1129205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dynamic object?</a:t>
            </a:r>
            <a:endParaRPr lang="en-US" dirty="0"/>
          </a:p>
        </p:txBody>
      </p:sp>
      <p:sp>
        <p:nvSpPr>
          <p:cNvPr id="3" name="Content Placeholder 2"/>
          <p:cNvSpPr>
            <a:spLocks noGrp="1"/>
          </p:cNvSpPr>
          <p:nvPr>
            <p:ph idx="1"/>
          </p:nvPr>
        </p:nvSpPr>
        <p:spPr/>
        <p:txBody>
          <a:bodyPr/>
          <a:lstStyle/>
          <a:p>
            <a:r>
              <a:rPr lang="en-US" dirty="0" smtClean="0"/>
              <a:t>If any object locator value change partially and frequently</a:t>
            </a:r>
          </a:p>
          <a:p>
            <a:endParaRPr lang="en-US" dirty="0"/>
          </a:p>
          <a:p>
            <a:r>
              <a:rPr lang="en-US" b="1" dirty="0"/>
              <a:t>Example :</a:t>
            </a:r>
            <a:endParaRPr lang="en-US" dirty="0"/>
          </a:p>
          <a:p>
            <a:pPr lvl="1"/>
            <a:r>
              <a:rPr lang="en-US" dirty="0"/>
              <a:t>&lt;input </a:t>
            </a:r>
            <a:r>
              <a:rPr lang="en-US" dirty="0">
                <a:solidFill>
                  <a:srgbClr val="FFFF00"/>
                </a:solidFill>
              </a:rPr>
              <a:t>id="email" </a:t>
            </a:r>
            <a:r>
              <a:rPr lang="en-US" dirty="0"/>
              <a:t>class="required" </a:t>
            </a:r>
            <a:r>
              <a:rPr lang="en-US" b="1" dirty="0"/>
              <a:t>type</a:t>
            </a:r>
            <a:r>
              <a:rPr lang="en-US" dirty="0"/>
              <a:t>="text"/&gt;</a:t>
            </a:r>
          </a:p>
          <a:p>
            <a:r>
              <a:rPr lang="en-US" dirty="0" smtClean="0"/>
              <a:t>Next </a:t>
            </a:r>
          </a:p>
          <a:p>
            <a:pPr lvl="1"/>
            <a:r>
              <a:rPr lang="en-US" dirty="0"/>
              <a:t>&lt;input </a:t>
            </a:r>
            <a:r>
              <a:rPr lang="en-US" dirty="0">
                <a:solidFill>
                  <a:srgbClr val="FFFF00"/>
                </a:solidFill>
              </a:rPr>
              <a:t>id="</a:t>
            </a:r>
            <a:r>
              <a:rPr lang="en-US" dirty="0" smtClean="0">
                <a:solidFill>
                  <a:srgbClr val="FFFF00"/>
                </a:solidFill>
              </a:rPr>
              <a:t>email2" </a:t>
            </a:r>
            <a:r>
              <a:rPr lang="en-US" dirty="0"/>
              <a:t>class="required" </a:t>
            </a:r>
            <a:r>
              <a:rPr lang="en-US" b="1" dirty="0"/>
              <a:t>type</a:t>
            </a:r>
            <a:r>
              <a:rPr lang="en-US" dirty="0"/>
              <a:t>="text"/&gt;</a:t>
            </a:r>
          </a:p>
          <a:p>
            <a:r>
              <a:rPr lang="en-US" dirty="0"/>
              <a:t>Next </a:t>
            </a:r>
          </a:p>
          <a:p>
            <a:pPr lvl="1"/>
            <a:r>
              <a:rPr lang="en-US" dirty="0"/>
              <a:t>&lt;input </a:t>
            </a:r>
            <a:r>
              <a:rPr lang="en-US" dirty="0">
                <a:solidFill>
                  <a:srgbClr val="FFFF00"/>
                </a:solidFill>
              </a:rPr>
              <a:t>id="</a:t>
            </a:r>
            <a:r>
              <a:rPr lang="en-US" dirty="0" smtClean="0">
                <a:solidFill>
                  <a:srgbClr val="FFFF00"/>
                </a:solidFill>
              </a:rPr>
              <a:t>email3" </a:t>
            </a:r>
            <a:r>
              <a:rPr lang="en-US" dirty="0"/>
              <a:t>class="required" </a:t>
            </a:r>
            <a:r>
              <a:rPr lang="en-US" b="1" dirty="0"/>
              <a:t>type</a:t>
            </a:r>
            <a:r>
              <a:rPr lang="en-US" dirty="0"/>
              <a:t>="text"/&gt;</a:t>
            </a:r>
          </a:p>
          <a:p>
            <a:endParaRPr lang="en-US" dirty="0"/>
          </a:p>
        </p:txBody>
      </p:sp>
    </p:spTree>
    <p:extLst>
      <p:ext uri="{BB962C8B-B14F-4D97-AF65-F5344CB8AC3E}">
        <p14:creationId xmlns:p14="http://schemas.microsoft.com/office/powerpoint/2010/main" val="1950854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two types of </a:t>
            </a:r>
            <a:r>
              <a:rPr lang="en-US" b="1" dirty="0" err="1"/>
              <a:t>xpath</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1.</a:t>
            </a:r>
            <a:r>
              <a:rPr lang="en-US" b="1" dirty="0" smtClean="0"/>
              <a:t>Absolute</a:t>
            </a:r>
            <a:r>
              <a:rPr lang="en-US" dirty="0" smtClean="0"/>
              <a:t> </a:t>
            </a:r>
            <a:r>
              <a:rPr lang="en-US" dirty="0"/>
              <a:t>(Native) </a:t>
            </a:r>
            <a:r>
              <a:rPr lang="en-US" dirty="0" err="1"/>
              <a:t>Xpath</a:t>
            </a:r>
            <a:r>
              <a:rPr lang="en-US" dirty="0"/>
              <a:t>, it is like directing the </a:t>
            </a:r>
            <a:r>
              <a:rPr lang="en-US" dirty="0" err="1"/>
              <a:t>xpath</a:t>
            </a:r>
            <a:r>
              <a:rPr lang="en-US" dirty="0"/>
              <a:t> to go in direct way. like</a:t>
            </a:r>
            <a:br>
              <a:rPr lang="en-US" dirty="0"/>
            </a:br>
            <a:endParaRPr lang="en-US" dirty="0"/>
          </a:p>
          <a:p>
            <a:r>
              <a:rPr lang="en-US" b="1" dirty="0"/>
              <a:t>Example:</a:t>
            </a:r>
            <a:r>
              <a:rPr lang="en-US" dirty="0"/>
              <a:t/>
            </a:r>
            <a:br>
              <a:rPr lang="en-US" dirty="0"/>
            </a:br>
            <a:r>
              <a:rPr lang="en-US" dirty="0"/>
              <a:t>html/head/body/table/</a:t>
            </a:r>
            <a:r>
              <a:rPr lang="en-US" dirty="0" err="1"/>
              <a:t>tr</a:t>
            </a:r>
            <a:r>
              <a:rPr lang="en-US" dirty="0"/>
              <a:t>/td</a:t>
            </a:r>
          </a:p>
          <a:p>
            <a:r>
              <a:rPr lang="en-US" dirty="0"/>
              <a:t>Here the advantage of specifying native path is, finding an element is very easy as we are mention the direct path. But if there is any change in the path (if some thing has been added/removed) then that </a:t>
            </a:r>
            <a:r>
              <a:rPr lang="en-US" dirty="0" err="1"/>
              <a:t>xpath</a:t>
            </a:r>
            <a:r>
              <a:rPr lang="en-US" dirty="0"/>
              <a:t> will break.</a:t>
            </a:r>
          </a:p>
          <a:p>
            <a:r>
              <a:rPr lang="en-US" dirty="0"/>
              <a:t> </a:t>
            </a:r>
          </a:p>
          <a:p>
            <a:r>
              <a:rPr lang="en-US" dirty="0"/>
              <a:t>2. </a:t>
            </a:r>
            <a:r>
              <a:rPr lang="en-US" b="1" dirty="0"/>
              <a:t>Relative </a:t>
            </a:r>
            <a:r>
              <a:rPr lang="en-US" b="1" dirty="0" err="1"/>
              <a:t>Xpath</a:t>
            </a:r>
            <a:r>
              <a:rPr lang="en-US" dirty="0"/>
              <a:t/>
            </a:r>
            <a:br>
              <a:rPr lang="en-US" dirty="0"/>
            </a:br>
            <a:r>
              <a:rPr lang="en-US" dirty="0"/>
              <a:t>In relative </a:t>
            </a:r>
            <a:r>
              <a:rPr lang="en-US" dirty="0" err="1"/>
              <a:t>xpath</a:t>
            </a:r>
            <a:r>
              <a:rPr lang="en-US" dirty="0"/>
              <a:t> we will provide the relative path, it is like we will tell the </a:t>
            </a:r>
            <a:r>
              <a:rPr lang="en-US" dirty="0" err="1"/>
              <a:t>xpath</a:t>
            </a:r>
            <a:r>
              <a:rPr lang="en-US" dirty="0"/>
              <a:t> to find an element by telling the path in between.</a:t>
            </a:r>
            <a:br>
              <a:rPr lang="en-US" dirty="0"/>
            </a:br>
            <a:r>
              <a:rPr lang="en-US" dirty="0"/>
              <a:t>Advantage here is, if at all there is any change in the html that works fine, until unless that particular path has changed. Finding address will be quite difficult as it need to check each and every node to find that path.</a:t>
            </a:r>
            <a:br>
              <a:rPr lang="en-US" dirty="0"/>
            </a:br>
            <a:endParaRPr lang="en-US" dirty="0"/>
          </a:p>
        </p:txBody>
      </p:sp>
    </p:spTree>
    <p:extLst>
      <p:ext uri="{BB962C8B-B14F-4D97-AF65-F5344CB8AC3E}">
        <p14:creationId xmlns:p14="http://schemas.microsoft.com/office/powerpoint/2010/main" val="150455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b="1" dirty="0"/>
              <a:t>What is WebElement?</a:t>
            </a:r>
            <a:endParaRPr lang="en-US" dirty="0"/>
          </a:p>
        </p:txBody>
      </p:sp>
      <p:sp>
        <p:nvSpPr>
          <p:cNvPr id="3" name="Content Placeholder 2"/>
          <p:cNvSpPr>
            <a:spLocks noGrp="1"/>
          </p:cNvSpPr>
          <p:nvPr>
            <p:ph idx="1"/>
          </p:nvPr>
        </p:nvSpPr>
        <p:spPr>
          <a:xfrm>
            <a:off x="646111" y="1344805"/>
            <a:ext cx="8946541" cy="4195481"/>
          </a:xfrm>
        </p:spPr>
        <p:txBody>
          <a:bodyPr/>
          <a:lstStyle/>
          <a:p>
            <a:r>
              <a:rPr lang="en-US" dirty="0" smtClean="0"/>
              <a:t>It’s a part or component of a web page</a:t>
            </a:r>
          </a:p>
          <a:p>
            <a:r>
              <a:rPr lang="en-US" b="1" dirty="0">
                <a:solidFill>
                  <a:srgbClr val="FFFF00"/>
                </a:solidFill>
              </a:rPr>
              <a:t>Text </a:t>
            </a:r>
            <a:r>
              <a:rPr lang="en-US" b="1" dirty="0" smtClean="0">
                <a:solidFill>
                  <a:srgbClr val="FFFF00"/>
                </a:solidFill>
              </a:rPr>
              <a:t>box, Button, Drop Down, Hyperlink</a:t>
            </a:r>
            <a:endParaRPr lang="en-US" b="1" dirty="0">
              <a:solidFill>
                <a:srgbClr val="FFFF00"/>
              </a:solidFill>
            </a:endParaRPr>
          </a:p>
          <a:p>
            <a:r>
              <a:rPr lang="en-US" b="1" dirty="0">
                <a:solidFill>
                  <a:srgbClr val="FFFF00"/>
                </a:solidFill>
              </a:rPr>
              <a:t>Check </a:t>
            </a:r>
            <a:r>
              <a:rPr lang="en-US" b="1" dirty="0" smtClean="0">
                <a:solidFill>
                  <a:srgbClr val="FFFF00"/>
                </a:solidFill>
              </a:rPr>
              <a:t>Box, Radio </a:t>
            </a:r>
            <a:r>
              <a:rPr lang="en-US" b="1" dirty="0">
                <a:solidFill>
                  <a:srgbClr val="FFFF00"/>
                </a:solidFill>
              </a:rPr>
              <a:t>Button</a:t>
            </a:r>
          </a:p>
          <a:p>
            <a:endParaRPr lang="en-US" dirty="0"/>
          </a:p>
        </p:txBody>
      </p:sp>
      <p:pic>
        <p:nvPicPr>
          <p:cNvPr id="5" name="Picture 4"/>
          <p:cNvPicPr>
            <a:picLocks noChangeAspect="1"/>
          </p:cNvPicPr>
          <p:nvPr/>
        </p:nvPicPr>
        <p:blipFill>
          <a:blip r:embed="rId2"/>
          <a:stretch>
            <a:fillRect/>
          </a:stretch>
        </p:blipFill>
        <p:spPr>
          <a:xfrm>
            <a:off x="926394" y="3376649"/>
            <a:ext cx="5333102" cy="3052618"/>
          </a:xfrm>
          <a:prstGeom prst="rect">
            <a:avLst/>
          </a:prstGeom>
        </p:spPr>
      </p:pic>
      <p:pic>
        <p:nvPicPr>
          <p:cNvPr id="6" name="Picture 5"/>
          <p:cNvPicPr>
            <a:picLocks noChangeAspect="1"/>
          </p:cNvPicPr>
          <p:nvPr/>
        </p:nvPicPr>
        <p:blipFill>
          <a:blip r:embed="rId3"/>
          <a:stretch>
            <a:fillRect/>
          </a:stretch>
        </p:blipFill>
        <p:spPr>
          <a:xfrm>
            <a:off x="6590616" y="3736207"/>
            <a:ext cx="5320142" cy="2702296"/>
          </a:xfrm>
          <a:prstGeom prst="rect">
            <a:avLst/>
          </a:prstGeom>
        </p:spPr>
      </p:pic>
      <p:pic>
        <p:nvPicPr>
          <p:cNvPr id="7" name="Picture 6"/>
          <p:cNvPicPr>
            <a:picLocks noChangeAspect="1"/>
          </p:cNvPicPr>
          <p:nvPr/>
        </p:nvPicPr>
        <p:blipFill>
          <a:blip r:embed="rId4"/>
          <a:stretch>
            <a:fillRect/>
          </a:stretch>
        </p:blipFill>
        <p:spPr>
          <a:xfrm>
            <a:off x="6827946" y="1184868"/>
            <a:ext cx="5011737" cy="2472459"/>
          </a:xfrm>
          <a:prstGeom prst="rect">
            <a:avLst/>
          </a:prstGeom>
        </p:spPr>
      </p:pic>
    </p:spTree>
    <p:extLst>
      <p:ext uri="{BB962C8B-B14F-4D97-AF65-F5344CB8AC3E}">
        <p14:creationId xmlns:p14="http://schemas.microsoft.com/office/powerpoint/2010/main" val="18345066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basic formula</a:t>
            </a:r>
            <a:endParaRPr lang="en-US" dirty="0"/>
          </a:p>
        </p:txBody>
      </p:sp>
      <p:sp>
        <p:nvSpPr>
          <p:cNvPr id="3" name="Content Placeholder 2"/>
          <p:cNvSpPr>
            <a:spLocks noGrp="1"/>
          </p:cNvSpPr>
          <p:nvPr>
            <p:ph idx="1"/>
          </p:nvPr>
        </p:nvSpPr>
        <p:spPr>
          <a:xfrm>
            <a:off x="1103312" y="2052918"/>
            <a:ext cx="10211233" cy="4195481"/>
          </a:xfrm>
        </p:spPr>
        <p:txBody>
          <a:bodyPr/>
          <a:lstStyle/>
          <a:p>
            <a:r>
              <a:rPr lang="en-US" sz="2800" b="1" dirty="0">
                <a:solidFill>
                  <a:srgbClr val="FFFF00"/>
                </a:solidFill>
              </a:rPr>
              <a:t>.//</a:t>
            </a:r>
            <a:r>
              <a:rPr lang="en-US" sz="2800" b="1" dirty="0" err="1">
                <a:solidFill>
                  <a:srgbClr val="FFFF00"/>
                </a:solidFill>
              </a:rPr>
              <a:t>tagname</a:t>
            </a:r>
            <a:r>
              <a:rPr lang="en-US" sz="2800" b="1" dirty="0">
                <a:solidFill>
                  <a:srgbClr val="FFFF00"/>
                </a:solidFill>
              </a:rPr>
              <a:t>[@attribute-name='value'] </a:t>
            </a:r>
            <a:r>
              <a:rPr lang="en-US" dirty="0"/>
              <a:t>=</a:t>
            </a:r>
            <a:r>
              <a:rPr lang="en-US" dirty="0">
                <a:solidFill>
                  <a:srgbClr val="00B0F0"/>
                </a:solidFill>
              </a:rPr>
              <a:t>relative </a:t>
            </a:r>
            <a:r>
              <a:rPr lang="en-US" dirty="0" err="1">
                <a:solidFill>
                  <a:srgbClr val="00B0F0"/>
                </a:solidFill>
              </a:rPr>
              <a:t>xpath</a:t>
            </a:r>
            <a:endParaRPr lang="en-US" dirty="0">
              <a:solidFill>
                <a:srgbClr val="00B0F0"/>
              </a:solidFill>
            </a:endParaRPr>
          </a:p>
          <a:p>
            <a:r>
              <a:rPr lang="en-US" dirty="0"/>
              <a:t> </a:t>
            </a:r>
          </a:p>
          <a:p>
            <a:r>
              <a:rPr lang="en-US" dirty="0"/>
              <a:t>ex=&gt;//input[@id='name']</a:t>
            </a:r>
          </a:p>
          <a:p>
            <a:r>
              <a:rPr lang="en-US" dirty="0"/>
              <a:t> </a:t>
            </a:r>
          </a:p>
          <a:p>
            <a:r>
              <a:rPr lang="en-US" b="1" dirty="0">
                <a:solidFill>
                  <a:srgbClr val="FFC000"/>
                </a:solidFill>
              </a:rPr>
              <a:t>./grandparent(div-id)</a:t>
            </a:r>
            <a:r>
              <a:rPr lang="en-US" b="1" dirty="0" err="1">
                <a:solidFill>
                  <a:srgbClr val="FFC000"/>
                </a:solidFill>
              </a:rPr>
              <a:t>xpath</a:t>
            </a:r>
            <a:r>
              <a:rPr lang="en-US" b="1" dirty="0">
                <a:solidFill>
                  <a:srgbClr val="FFC000"/>
                </a:solidFill>
              </a:rPr>
              <a:t>//</a:t>
            </a:r>
            <a:r>
              <a:rPr lang="en-US" b="1" dirty="0" err="1">
                <a:solidFill>
                  <a:srgbClr val="FFC000"/>
                </a:solidFill>
              </a:rPr>
              <a:t>parentxpath</a:t>
            </a:r>
            <a:r>
              <a:rPr lang="en-US" b="1" dirty="0">
                <a:solidFill>
                  <a:srgbClr val="FFC000"/>
                </a:solidFill>
              </a:rPr>
              <a:t>//</a:t>
            </a:r>
            <a:r>
              <a:rPr lang="en-US" b="1" dirty="0" err="1">
                <a:solidFill>
                  <a:srgbClr val="FFC000"/>
                </a:solidFill>
              </a:rPr>
              <a:t>childxpath</a:t>
            </a:r>
            <a:r>
              <a:rPr lang="en-US" b="1" dirty="0">
                <a:solidFill>
                  <a:srgbClr val="FFC000"/>
                </a:solidFill>
              </a:rPr>
              <a:t>=</a:t>
            </a:r>
            <a:r>
              <a:rPr lang="en-US" b="1" dirty="0">
                <a:solidFill>
                  <a:srgbClr val="00B0F0"/>
                </a:solidFill>
              </a:rPr>
              <a:t>absolute</a:t>
            </a:r>
            <a:r>
              <a:rPr lang="en-US" b="1" dirty="0">
                <a:solidFill>
                  <a:srgbClr val="FFC000"/>
                </a:solidFill>
              </a:rPr>
              <a:t> </a:t>
            </a:r>
            <a:r>
              <a:rPr lang="en-US" dirty="0" err="1"/>
              <a:t>xpath</a:t>
            </a:r>
            <a:endParaRPr lang="en-US" dirty="0"/>
          </a:p>
          <a:p>
            <a:endParaRPr lang="en-US" dirty="0"/>
          </a:p>
        </p:txBody>
      </p:sp>
    </p:spTree>
    <p:extLst>
      <p:ext uri="{BB962C8B-B14F-4D97-AF65-F5344CB8AC3E}">
        <p14:creationId xmlns:p14="http://schemas.microsoft.com/office/powerpoint/2010/main" val="903634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Single /double </a:t>
            </a:r>
            <a:r>
              <a:rPr lang="en-US" dirty="0"/>
              <a:t>slash in </a:t>
            </a:r>
            <a:r>
              <a:rPr lang="en-US" dirty="0" err="1"/>
              <a:t>xpath</a:t>
            </a:r>
            <a:r>
              <a:rPr lang="en-US" dirty="0"/>
              <a:t>?</a:t>
            </a:r>
            <a:br>
              <a:rPr lang="en-US" dirty="0"/>
            </a:br>
            <a:endParaRPr lang="en-US" dirty="0"/>
          </a:p>
        </p:txBody>
      </p:sp>
      <p:sp>
        <p:nvSpPr>
          <p:cNvPr id="3" name="Content Placeholder 2"/>
          <p:cNvSpPr>
            <a:spLocks noGrp="1"/>
          </p:cNvSpPr>
          <p:nvPr>
            <p:ph idx="1"/>
          </p:nvPr>
        </p:nvSpPr>
        <p:spPr>
          <a:xfrm>
            <a:off x="1103312" y="1487056"/>
            <a:ext cx="8946541" cy="4761344"/>
          </a:xfrm>
        </p:spPr>
        <p:txBody>
          <a:bodyPr>
            <a:normAutofit fontScale="92500" lnSpcReduction="10000"/>
          </a:bodyPr>
          <a:lstStyle/>
          <a:p>
            <a:r>
              <a:rPr lang="en-US" dirty="0"/>
              <a:t>double </a:t>
            </a:r>
            <a:r>
              <a:rPr lang="en-US" dirty="0" smtClean="0"/>
              <a:t>slash::</a:t>
            </a:r>
          </a:p>
          <a:p>
            <a:r>
              <a:rPr lang="en-US" dirty="0" smtClean="0"/>
              <a:t>.//</a:t>
            </a:r>
            <a:r>
              <a:rPr lang="en-US" dirty="0" err="1"/>
              <a:t>tagname</a:t>
            </a:r>
            <a:r>
              <a:rPr lang="en-US" dirty="0"/>
              <a:t>[@attribute-name='value'] =relative </a:t>
            </a:r>
            <a:r>
              <a:rPr lang="en-US" dirty="0" err="1"/>
              <a:t>xpath</a:t>
            </a:r>
            <a:endParaRPr lang="en-US" dirty="0"/>
          </a:p>
          <a:p>
            <a:r>
              <a:rPr lang="en-US" dirty="0"/>
              <a:t> </a:t>
            </a:r>
          </a:p>
          <a:p>
            <a:r>
              <a:rPr lang="en-US" dirty="0"/>
              <a:t>It’s relative </a:t>
            </a:r>
            <a:r>
              <a:rPr lang="en-US" dirty="0" err="1"/>
              <a:t>xpath</a:t>
            </a:r>
            <a:r>
              <a:rPr lang="en-US" dirty="0"/>
              <a:t>. </a:t>
            </a:r>
          </a:p>
          <a:p>
            <a:r>
              <a:rPr lang="en-US" dirty="0"/>
              <a:t>Note it selects my specific element and go from there</a:t>
            </a:r>
            <a:r>
              <a:rPr lang="en-US" dirty="0" smtClean="0"/>
              <a:t>.</a:t>
            </a:r>
          </a:p>
          <a:p>
            <a:endParaRPr lang="en-US" dirty="0"/>
          </a:p>
          <a:p>
            <a:pPr>
              <a:buFont typeface="Wingdings" panose="05000000000000000000" pitchFamily="2" charset="2"/>
              <a:buChar char="q"/>
            </a:pPr>
            <a:r>
              <a:rPr lang="en-US" dirty="0"/>
              <a:t>8. Why single slash in </a:t>
            </a:r>
            <a:r>
              <a:rPr lang="en-US" dirty="0" err="1"/>
              <a:t>xpath</a:t>
            </a:r>
            <a:r>
              <a:rPr lang="en-US" dirty="0"/>
              <a:t>?</a:t>
            </a:r>
          </a:p>
          <a:p>
            <a:pPr marL="0" indent="0">
              <a:buNone/>
            </a:pPr>
            <a:r>
              <a:rPr lang="en-US" dirty="0"/>
              <a:t>	./grandparent(div-id)</a:t>
            </a:r>
            <a:r>
              <a:rPr lang="en-US" dirty="0" err="1"/>
              <a:t>xpath</a:t>
            </a:r>
            <a:r>
              <a:rPr lang="en-US" dirty="0"/>
              <a:t>//</a:t>
            </a:r>
            <a:r>
              <a:rPr lang="en-US" dirty="0" err="1"/>
              <a:t>parentxpath</a:t>
            </a:r>
            <a:r>
              <a:rPr lang="en-US" dirty="0"/>
              <a:t>//</a:t>
            </a:r>
            <a:r>
              <a:rPr lang="en-US" dirty="0" err="1"/>
              <a:t>childxpath</a:t>
            </a:r>
            <a:r>
              <a:rPr lang="en-US" dirty="0"/>
              <a:t>=absolute </a:t>
            </a:r>
            <a:r>
              <a:rPr lang="en-US" dirty="0" err="1"/>
              <a:t>xpath</a:t>
            </a:r>
            <a:endParaRPr lang="en-US" dirty="0"/>
          </a:p>
          <a:p>
            <a:pPr marL="0" indent="0">
              <a:buNone/>
            </a:pPr>
            <a:r>
              <a:rPr lang="en-US" dirty="0"/>
              <a:t> </a:t>
            </a:r>
          </a:p>
          <a:p>
            <a:pPr marL="0" indent="0">
              <a:buNone/>
            </a:pPr>
            <a:r>
              <a:rPr lang="en-US" dirty="0"/>
              <a:t> It is absolute </a:t>
            </a:r>
            <a:r>
              <a:rPr lang="en-US" dirty="0" err="1"/>
              <a:t>xpath</a:t>
            </a:r>
            <a:r>
              <a:rPr lang="en-US" dirty="0"/>
              <a:t>.</a:t>
            </a:r>
          </a:p>
          <a:p>
            <a:pPr marL="0" indent="0">
              <a:buNone/>
            </a:pPr>
            <a:r>
              <a:rPr lang="en-US" dirty="0"/>
              <a:t> Note it select from root to desired element.(it maintain higher keys such as grandparent-parent &amp; child relation</a:t>
            </a:r>
          </a:p>
          <a:p>
            <a:endParaRPr lang="en-US" dirty="0"/>
          </a:p>
          <a:p>
            <a:endParaRPr lang="en-US" dirty="0"/>
          </a:p>
        </p:txBody>
      </p:sp>
    </p:spTree>
    <p:extLst>
      <p:ext uri="{BB962C8B-B14F-4D97-AF65-F5344CB8AC3E}">
        <p14:creationId xmlns:p14="http://schemas.microsoft.com/office/powerpoint/2010/main" val="641105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08000"/>
            <a:ext cx="8946541" cy="5740399"/>
          </a:xfrm>
        </p:spPr>
        <p:txBody>
          <a:bodyPr>
            <a:normAutofit/>
          </a:bodyPr>
          <a:lstStyle/>
          <a:p>
            <a:pPr>
              <a:buFont typeface="Wingdings" panose="05000000000000000000" pitchFamily="2" charset="2"/>
              <a:buChar char="q"/>
            </a:pPr>
            <a:r>
              <a:rPr lang="en-US" dirty="0" smtClean="0"/>
              <a:t>which </a:t>
            </a:r>
            <a:r>
              <a:rPr lang="en-US" dirty="0"/>
              <a:t>one is grandparent HTML tag?</a:t>
            </a:r>
          </a:p>
          <a:p>
            <a:pPr marL="0" indent="0">
              <a:buNone/>
            </a:pPr>
            <a:r>
              <a:rPr lang="en-US" dirty="0"/>
              <a:t>If any tag = div</a:t>
            </a:r>
          </a:p>
          <a:p>
            <a:pPr>
              <a:buFont typeface="Wingdings" panose="05000000000000000000" pitchFamily="2" charset="2"/>
              <a:buChar char="q"/>
            </a:pPr>
            <a:r>
              <a:rPr lang="en-US" dirty="0"/>
              <a:t>9. Why do we use Star in </a:t>
            </a:r>
            <a:r>
              <a:rPr lang="en-US" dirty="0" err="1"/>
              <a:t>xpath</a:t>
            </a:r>
            <a:r>
              <a:rPr lang="en-US" dirty="0"/>
              <a:t>?</a:t>
            </a:r>
          </a:p>
          <a:p>
            <a:pPr marL="0" indent="0">
              <a:buNone/>
            </a:pPr>
            <a:r>
              <a:rPr lang="en-US" dirty="0"/>
              <a:t> Star means, "Select all".</a:t>
            </a:r>
          </a:p>
          <a:p>
            <a:pPr marL="0" indent="0">
              <a:buNone/>
            </a:pPr>
            <a:r>
              <a:rPr lang="en-US" dirty="0" smtClean="0"/>
              <a:t>ex </a:t>
            </a:r>
            <a:r>
              <a:rPr lang="en-US" dirty="0"/>
              <a:t>//* </a:t>
            </a:r>
          </a:p>
          <a:p>
            <a:r>
              <a:rPr lang="en-US" dirty="0"/>
              <a:t> </a:t>
            </a:r>
          </a:p>
          <a:p>
            <a:r>
              <a:rPr lang="en-US" dirty="0"/>
              <a:t>10.  While one do you use in workplace?</a:t>
            </a:r>
          </a:p>
          <a:p>
            <a:r>
              <a:rPr lang="en-US" dirty="0"/>
              <a:t> 	Relative</a:t>
            </a:r>
          </a:p>
          <a:p>
            <a:r>
              <a:rPr lang="en-US" dirty="0"/>
              <a:t> </a:t>
            </a:r>
          </a:p>
          <a:p>
            <a:r>
              <a:rPr lang="en-US" dirty="0"/>
              <a:t>11. Why Relative?</a:t>
            </a:r>
          </a:p>
          <a:p>
            <a:r>
              <a:rPr lang="en-US" dirty="0"/>
              <a:t> 	It’s finds specific element since it find out specific match of each element and not deepens on relation of parents object</a:t>
            </a:r>
          </a:p>
          <a:p>
            <a:endParaRPr lang="en-US" dirty="0"/>
          </a:p>
        </p:txBody>
      </p:sp>
    </p:spTree>
    <p:extLst>
      <p:ext uri="{BB962C8B-B14F-4D97-AF65-F5344CB8AC3E}">
        <p14:creationId xmlns:p14="http://schemas.microsoft.com/office/powerpoint/2010/main" val="3893678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a:t>
            </a:r>
            <a:r>
              <a:rPr lang="en-US" dirty="0"/>
              <a:t>tool do you use to find the element on the html page?</a:t>
            </a:r>
            <a:br>
              <a:rPr lang="en-US" dirty="0"/>
            </a:br>
            <a:endParaRPr lang="en-US" dirty="0"/>
          </a:p>
        </p:txBody>
      </p:sp>
      <p:sp>
        <p:nvSpPr>
          <p:cNvPr id="3" name="Content Placeholder 2"/>
          <p:cNvSpPr>
            <a:spLocks noGrp="1"/>
          </p:cNvSpPr>
          <p:nvPr>
            <p:ph idx="1"/>
          </p:nvPr>
        </p:nvSpPr>
        <p:spPr/>
        <p:txBody>
          <a:bodyPr/>
          <a:lstStyle/>
          <a:p>
            <a:r>
              <a:rPr lang="en-US" dirty="0"/>
              <a:t> </a:t>
            </a:r>
          </a:p>
          <a:p>
            <a:r>
              <a:rPr lang="en-US" dirty="0" smtClean="0"/>
              <a:t>Dev </a:t>
            </a:r>
            <a:r>
              <a:rPr lang="en-US" dirty="0"/>
              <a:t>tool (firebug, fire path) – Firefox</a:t>
            </a:r>
          </a:p>
          <a:p>
            <a:r>
              <a:rPr lang="en-US" dirty="0"/>
              <a:t>Dev tool /F12 and use inspect- IE and chrome</a:t>
            </a:r>
          </a:p>
          <a:p>
            <a:endParaRPr lang="en-US" dirty="0"/>
          </a:p>
        </p:txBody>
      </p:sp>
    </p:spTree>
    <p:extLst>
      <p:ext uri="{BB962C8B-B14F-4D97-AF65-F5344CB8AC3E}">
        <p14:creationId xmlns:p14="http://schemas.microsoft.com/office/powerpoint/2010/main" val="3033045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a:t>
            </a:r>
            <a:r>
              <a:rPr lang="en-US" dirty="0"/>
              <a:t>do you do when you face more than one matching of web element?</a:t>
            </a:r>
          </a:p>
          <a:p>
            <a:r>
              <a:rPr lang="en-US" dirty="0"/>
              <a:t> Group the </a:t>
            </a:r>
            <a:r>
              <a:rPr lang="en-US" dirty="0" err="1"/>
              <a:t>xpath</a:t>
            </a:r>
            <a:r>
              <a:rPr lang="en-US" dirty="0"/>
              <a:t> 1</a:t>
            </a:r>
            <a:r>
              <a:rPr lang="en-US" baseline="30000" dirty="0"/>
              <a:t>st</a:t>
            </a:r>
            <a:r>
              <a:rPr lang="en-US" dirty="0"/>
              <a:t> than use number of element</a:t>
            </a:r>
          </a:p>
          <a:p>
            <a:pPr marL="0" indent="0">
              <a:buNone/>
            </a:pPr>
            <a:endParaRPr lang="en-US" dirty="0" smtClean="0"/>
          </a:p>
          <a:p>
            <a:endParaRPr lang="en-US" dirty="0"/>
          </a:p>
          <a:p>
            <a:r>
              <a:rPr lang="en-US" dirty="0" smtClean="0"/>
              <a:t> </a:t>
            </a:r>
            <a:r>
              <a:rPr lang="en-US" dirty="0"/>
              <a:t>How do create custom </a:t>
            </a:r>
            <a:r>
              <a:rPr lang="en-US" dirty="0" err="1"/>
              <a:t>xpath</a:t>
            </a:r>
            <a:r>
              <a:rPr lang="en-US" dirty="0"/>
              <a:t>?</a:t>
            </a:r>
          </a:p>
          <a:p>
            <a:r>
              <a:rPr lang="en-US" dirty="0"/>
              <a:t>://</a:t>
            </a:r>
            <a:r>
              <a:rPr lang="en-US" dirty="0" err="1"/>
              <a:t>tagname</a:t>
            </a:r>
            <a:r>
              <a:rPr lang="en-US" dirty="0"/>
              <a:t>[@attribute-name='value']</a:t>
            </a:r>
          </a:p>
          <a:p>
            <a:r>
              <a:rPr lang="en-US" dirty="0"/>
              <a:t>ex=&gt;"//input[@id='name']" or more attribute values</a:t>
            </a:r>
          </a:p>
          <a:p>
            <a:r>
              <a:rPr lang="en-US" dirty="0"/>
              <a:t>ex=&gt;//input[@name='track']</a:t>
            </a:r>
          </a:p>
          <a:p>
            <a:endParaRPr lang="en-US" dirty="0"/>
          </a:p>
        </p:txBody>
      </p:sp>
    </p:spTree>
    <p:extLst>
      <p:ext uri="{BB962C8B-B14F-4D97-AF65-F5344CB8AC3E}">
        <p14:creationId xmlns:p14="http://schemas.microsoft.com/office/powerpoint/2010/main" val="3538681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What are the </a:t>
            </a:r>
            <a:r>
              <a:rPr lang="en-US" sz="2400" dirty="0" err="1"/>
              <a:t>xpath</a:t>
            </a:r>
            <a:r>
              <a:rPr lang="en-US" sz="2400" dirty="0"/>
              <a:t> methods to handle dynamic object or element?</a:t>
            </a:r>
            <a:br>
              <a:rPr lang="en-US" sz="2400" dirty="0"/>
            </a:br>
            <a:endParaRPr lang="en-US" sz="2400" dirty="0"/>
          </a:p>
        </p:txBody>
      </p:sp>
      <p:sp>
        <p:nvSpPr>
          <p:cNvPr id="3" name="Content Placeholder 2"/>
          <p:cNvSpPr>
            <a:spLocks noGrp="1"/>
          </p:cNvSpPr>
          <p:nvPr>
            <p:ph idx="1"/>
          </p:nvPr>
        </p:nvSpPr>
        <p:spPr/>
        <p:txBody>
          <a:bodyPr/>
          <a:lstStyle/>
          <a:p>
            <a:pPr lvl="0"/>
            <a:r>
              <a:rPr lang="en-US" dirty="0" smtClean="0"/>
              <a:t>Contains</a:t>
            </a:r>
            <a:endParaRPr lang="en-US" dirty="0"/>
          </a:p>
          <a:p>
            <a:pPr lvl="0"/>
            <a:r>
              <a:rPr lang="en-US" dirty="0"/>
              <a:t>Starts-with</a:t>
            </a:r>
          </a:p>
          <a:p>
            <a:pPr lvl="0"/>
            <a:r>
              <a:rPr lang="en-US" dirty="0"/>
              <a:t>Following node</a:t>
            </a:r>
          </a:p>
          <a:p>
            <a:pPr lvl="0"/>
            <a:r>
              <a:rPr lang="en-US" dirty="0"/>
              <a:t>Presiding node</a:t>
            </a:r>
          </a:p>
          <a:p>
            <a:endParaRPr lang="en-US" dirty="0"/>
          </a:p>
        </p:txBody>
      </p:sp>
    </p:spTree>
    <p:extLst>
      <p:ext uri="{BB962C8B-B14F-4D97-AF65-F5344CB8AC3E}">
        <p14:creationId xmlns:p14="http://schemas.microsoft.com/office/powerpoint/2010/main" val="1391334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 method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 </a:t>
            </a:r>
            <a:r>
              <a:rPr lang="en-US" dirty="0"/>
              <a:t>//</a:t>
            </a:r>
            <a:r>
              <a:rPr lang="en-US" dirty="0" err="1"/>
              <a:t>tagname</a:t>
            </a:r>
            <a:r>
              <a:rPr lang="en-US" dirty="0"/>
              <a:t>[contains(@</a:t>
            </a:r>
            <a:r>
              <a:rPr lang="en-US" dirty="0" err="1"/>
              <a:t>id,'value</a:t>
            </a:r>
            <a:r>
              <a:rPr lang="en-US" dirty="0"/>
              <a:t>')]</a:t>
            </a:r>
          </a:p>
          <a:p>
            <a:r>
              <a:rPr lang="en-US" dirty="0"/>
              <a:t>//id=abc"123"</a:t>
            </a:r>
          </a:p>
          <a:p>
            <a:r>
              <a:rPr lang="en-US" dirty="0"/>
              <a:t>//id=abc"124"</a:t>
            </a:r>
          </a:p>
          <a:p>
            <a:r>
              <a:rPr lang="en-US" dirty="0"/>
              <a:t>//id=abc"125"</a:t>
            </a:r>
          </a:p>
          <a:p>
            <a:r>
              <a:rPr lang="en-US" dirty="0"/>
              <a:t>//id=abc"126"</a:t>
            </a:r>
          </a:p>
          <a:p>
            <a:r>
              <a:rPr lang="en-US" dirty="0"/>
              <a:t>contain method has one part fixed &gt;&gt;&gt; here "</a:t>
            </a:r>
            <a:r>
              <a:rPr lang="en-US" dirty="0" err="1"/>
              <a:t>abc</a:t>
            </a:r>
            <a:r>
              <a:rPr lang="en-US" dirty="0"/>
              <a:t>" was fixed</a:t>
            </a:r>
          </a:p>
          <a:p>
            <a:endParaRPr lang="en-US" dirty="0"/>
          </a:p>
        </p:txBody>
      </p:sp>
    </p:spTree>
    <p:extLst>
      <p:ext uri="{BB962C8B-B14F-4D97-AF65-F5344CB8AC3E}">
        <p14:creationId xmlns:p14="http://schemas.microsoft.com/office/powerpoint/2010/main" val="2477264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98764"/>
            <a:ext cx="8946541" cy="5749635"/>
          </a:xfrm>
        </p:spPr>
        <p:txBody>
          <a:bodyPr/>
          <a:lstStyle/>
          <a:p>
            <a:r>
              <a:rPr lang="en-US" dirty="0"/>
              <a:t>.starts with. //it starts with </a:t>
            </a:r>
            <a:r>
              <a:rPr lang="en-US" dirty="0" err="1"/>
              <a:t>abc</a:t>
            </a:r>
            <a:r>
              <a:rPr lang="en-US" dirty="0"/>
              <a:t> //It's same as contain method</a:t>
            </a:r>
          </a:p>
          <a:p>
            <a:r>
              <a:rPr lang="en-US" dirty="0">
                <a:solidFill>
                  <a:srgbClr val="00B050"/>
                </a:solidFill>
              </a:rPr>
              <a:t>: //</a:t>
            </a:r>
            <a:r>
              <a:rPr lang="en-US" dirty="0" err="1">
                <a:solidFill>
                  <a:srgbClr val="00B050"/>
                </a:solidFill>
              </a:rPr>
              <a:t>tagname</a:t>
            </a:r>
            <a:r>
              <a:rPr lang="en-US" dirty="0">
                <a:solidFill>
                  <a:srgbClr val="00B050"/>
                </a:solidFill>
              </a:rPr>
              <a:t>[starts-with(@</a:t>
            </a:r>
            <a:r>
              <a:rPr lang="en-US" dirty="0" err="1">
                <a:solidFill>
                  <a:srgbClr val="00B050"/>
                </a:solidFill>
              </a:rPr>
              <a:t>id,'value</a:t>
            </a:r>
            <a:r>
              <a:rPr lang="en-US" dirty="0">
                <a:solidFill>
                  <a:srgbClr val="00B050"/>
                </a:solidFill>
              </a:rPr>
              <a:t>')]</a:t>
            </a:r>
          </a:p>
          <a:p>
            <a:r>
              <a:rPr lang="en-US" dirty="0"/>
              <a:t> </a:t>
            </a:r>
          </a:p>
          <a:p>
            <a:r>
              <a:rPr lang="en-US" dirty="0"/>
              <a:t>3.following node. //we use this method to handle textbox dynamic element.</a:t>
            </a:r>
          </a:p>
          <a:p>
            <a:r>
              <a:rPr lang="en-US" dirty="0"/>
              <a:t>//</a:t>
            </a:r>
            <a:r>
              <a:rPr lang="en-US" dirty="0" smtClean="0"/>
              <a:t>follow </a:t>
            </a:r>
            <a:r>
              <a:rPr lang="en-US" dirty="0"/>
              <a:t>to the next.</a:t>
            </a:r>
          </a:p>
          <a:p>
            <a:r>
              <a:rPr lang="en-US" dirty="0"/>
              <a:t> </a:t>
            </a:r>
            <a:r>
              <a:rPr lang="en-US" dirty="0" smtClean="0">
                <a:solidFill>
                  <a:srgbClr val="00B050"/>
                </a:solidFill>
              </a:rPr>
              <a:t>//*[</a:t>
            </a:r>
            <a:r>
              <a:rPr lang="en-US" dirty="0">
                <a:solidFill>
                  <a:srgbClr val="00B050"/>
                </a:solidFill>
              </a:rPr>
              <a:t>contains(text(),'')]//following::</a:t>
            </a:r>
            <a:r>
              <a:rPr lang="en-US" dirty="0" smtClean="0">
                <a:solidFill>
                  <a:srgbClr val="00B050"/>
                </a:solidFill>
              </a:rPr>
              <a:t>input</a:t>
            </a:r>
          </a:p>
          <a:p>
            <a:endParaRPr lang="en-US" dirty="0" smtClean="0"/>
          </a:p>
          <a:p>
            <a:endParaRPr lang="en-US" dirty="0"/>
          </a:p>
          <a:p>
            <a:r>
              <a:rPr lang="en-US" dirty="0" smtClean="0"/>
              <a:t>4.preceding </a:t>
            </a:r>
            <a:r>
              <a:rPr lang="en-US" dirty="0"/>
              <a:t>node</a:t>
            </a:r>
            <a:r>
              <a:rPr lang="en-US" dirty="0" smtClean="0"/>
              <a:t>.</a:t>
            </a:r>
          </a:p>
          <a:p>
            <a:r>
              <a:rPr lang="en-US" dirty="0" smtClean="0"/>
              <a:t>//follow </a:t>
            </a:r>
            <a:r>
              <a:rPr lang="en-US" dirty="0"/>
              <a:t>to the previous</a:t>
            </a:r>
          </a:p>
          <a:p>
            <a:r>
              <a:rPr lang="en-US" dirty="0" err="1">
                <a:solidFill>
                  <a:srgbClr val="00B050"/>
                </a:solidFill>
              </a:rPr>
              <a:t>Xpath</a:t>
            </a:r>
            <a:r>
              <a:rPr lang="en-US" dirty="0">
                <a:solidFill>
                  <a:srgbClr val="00B050"/>
                </a:solidFill>
              </a:rPr>
              <a:t>=//*[@type='submit']//preceding::input</a:t>
            </a:r>
          </a:p>
        </p:txBody>
      </p:sp>
    </p:spTree>
    <p:extLst>
      <p:ext uri="{BB962C8B-B14F-4D97-AF65-F5344CB8AC3E}">
        <p14:creationId xmlns:p14="http://schemas.microsoft.com/office/powerpoint/2010/main" val="3944364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err="1"/>
              <a:t>xpath</a:t>
            </a:r>
            <a:r>
              <a:rPr lang="en-US" dirty="0"/>
              <a:t> from xml </a:t>
            </a:r>
            <a:r>
              <a:rPr lang="en-US" dirty="0" smtClean="0"/>
              <a:t>code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Use :absolute </a:t>
            </a:r>
            <a:r>
              <a:rPr lang="en-US" dirty="0" err="1"/>
              <a:t>xpath</a:t>
            </a:r>
            <a:endParaRPr lang="en-US" dirty="0"/>
          </a:p>
          <a:p>
            <a:r>
              <a:rPr lang="en-US" dirty="0" err="1" smtClean="0"/>
              <a:t>Xpath</a:t>
            </a:r>
            <a:r>
              <a:rPr lang="en-US" dirty="0" smtClean="0"/>
              <a:t> ::   /bookstore/book1</a:t>
            </a:r>
            <a:r>
              <a:rPr lang="en-US" dirty="0"/>
              <a:t>/[price=30.00]</a:t>
            </a:r>
          </a:p>
          <a:p>
            <a:endParaRPr lang="en-US" dirty="0" smtClean="0"/>
          </a:p>
          <a:p>
            <a:r>
              <a:rPr lang="en-US" dirty="0" smtClean="0"/>
              <a:t>&lt;bookstore&gt;</a:t>
            </a:r>
          </a:p>
          <a:p>
            <a:r>
              <a:rPr lang="en-US" dirty="0" smtClean="0"/>
              <a:t>&lt;book&gt;</a:t>
            </a:r>
          </a:p>
          <a:p>
            <a:r>
              <a:rPr lang="en-US" dirty="0" smtClean="0"/>
              <a:t>&lt;price&gt; 30.00  &lt;/price</a:t>
            </a:r>
            <a:r>
              <a:rPr lang="en-US" dirty="0"/>
              <a:t>&gt; </a:t>
            </a:r>
          </a:p>
          <a:p>
            <a:r>
              <a:rPr lang="en-US" dirty="0" smtClean="0"/>
              <a:t>&lt;/book&gt;</a:t>
            </a:r>
          </a:p>
          <a:p>
            <a:r>
              <a:rPr lang="en-US" dirty="0" smtClean="0"/>
              <a:t>&lt;/bookstore</a:t>
            </a:r>
            <a:r>
              <a:rPr lang="en-US" dirty="0"/>
              <a:t>&gt;</a:t>
            </a:r>
          </a:p>
          <a:p>
            <a:endParaRPr lang="en-US" dirty="0"/>
          </a:p>
        </p:txBody>
      </p:sp>
    </p:spTree>
    <p:extLst>
      <p:ext uri="{BB962C8B-B14F-4D97-AF65-F5344CB8AC3E}">
        <p14:creationId xmlns:p14="http://schemas.microsoft.com/office/powerpoint/2010/main" val="414178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create </a:t>
            </a:r>
            <a:r>
              <a:rPr lang="en-US" dirty="0" err="1"/>
              <a:t>xpath</a:t>
            </a:r>
            <a:r>
              <a:rPr lang="en-US" dirty="0"/>
              <a:t> with </a:t>
            </a:r>
            <a:br>
              <a:rPr lang="en-US" dirty="0"/>
            </a:br>
            <a:r>
              <a:rPr lang="en-US" dirty="0" smtClean="0"/>
              <a:t>anchor link a and </a:t>
            </a:r>
            <a:r>
              <a:rPr lang="en-US" dirty="0" err="1" smtClean="0"/>
              <a:t>href</a:t>
            </a:r>
            <a:endParaRPr lang="en-US" dirty="0"/>
          </a:p>
        </p:txBody>
      </p:sp>
      <p:sp>
        <p:nvSpPr>
          <p:cNvPr id="3" name="Content Placeholder 2"/>
          <p:cNvSpPr>
            <a:spLocks noGrp="1"/>
          </p:cNvSpPr>
          <p:nvPr>
            <p:ph idx="1"/>
          </p:nvPr>
        </p:nvSpPr>
        <p:spPr/>
        <p:txBody>
          <a:bodyPr/>
          <a:lstStyle/>
          <a:p>
            <a:r>
              <a:rPr lang="en-US" dirty="0"/>
              <a:t>#### create </a:t>
            </a:r>
            <a:r>
              <a:rPr lang="en-US" dirty="0" err="1"/>
              <a:t>xpath</a:t>
            </a:r>
            <a:r>
              <a:rPr lang="en-US" dirty="0"/>
              <a:t> with </a:t>
            </a:r>
          </a:p>
          <a:p>
            <a:r>
              <a:rPr lang="en-US" dirty="0"/>
              <a:t>&lt;a </a:t>
            </a:r>
            <a:r>
              <a:rPr lang="en-US" dirty="0" err="1"/>
              <a:t>href</a:t>
            </a:r>
            <a:r>
              <a:rPr lang="en-US" dirty="0"/>
              <a:t>="</a:t>
            </a:r>
            <a:r>
              <a:rPr lang="en-US" dirty="0" err="1"/>
              <a:t>url</a:t>
            </a:r>
            <a:r>
              <a:rPr lang="en-US" dirty="0"/>
              <a:t>" </a:t>
            </a:r>
            <a:r>
              <a:rPr lang="en-US" dirty="0" err="1"/>
              <a:t>onClick</a:t>
            </a:r>
            <a:r>
              <a:rPr lang="en-US" dirty="0"/>
              <a:t> = "</a:t>
            </a:r>
            <a:r>
              <a:rPr lang="en-US" dirty="0" err="1"/>
              <a:t>doSomething</a:t>
            </a:r>
            <a:r>
              <a:rPr lang="en-US" dirty="0"/>
              <a:t>()"&gt;link text&lt;/a&gt;</a:t>
            </a:r>
          </a:p>
          <a:p>
            <a:r>
              <a:rPr lang="en-US" dirty="0"/>
              <a:t>Answer: "//a[@</a:t>
            </a:r>
            <a:r>
              <a:rPr lang="en-US" dirty="0" err="1"/>
              <a:t>href</a:t>
            </a:r>
            <a:r>
              <a:rPr lang="en-US" dirty="0"/>
              <a:t>='</a:t>
            </a:r>
            <a:r>
              <a:rPr lang="en-US" dirty="0" err="1"/>
              <a:t>url</a:t>
            </a:r>
            <a:r>
              <a:rPr lang="en-US" dirty="0"/>
              <a:t>']"</a:t>
            </a:r>
          </a:p>
          <a:p>
            <a:endParaRPr lang="en-US" dirty="0"/>
          </a:p>
        </p:txBody>
      </p:sp>
    </p:spTree>
    <p:extLst>
      <p:ext uri="{BB962C8B-B14F-4D97-AF65-F5344CB8AC3E}">
        <p14:creationId xmlns:p14="http://schemas.microsoft.com/office/powerpoint/2010/main" val="375312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b="1" dirty="0"/>
              <a:t>What is WebElement?</a:t>
            </a:r>
            <a:r>
              <a:rPr lang="en-US" b="1" i="1" dirty="0"/>
              <a:t/>
            </a:r>
            <a:br>
              <a:rPr lang="en-US" b="1" i="1" dirty="0"/>
            </a:br>
            <a:endParaRPr lang="en-US" dirty="0"/>
          </a:p>
        </p:txBody>
      </p:sp>
      <p:sp>
        <p:nvSpPr>
          <p:cNvPr id="3" name="Content Placeholder 2"/>
          <p:cNvSpPr>
            <a:spLocks noGrp="1"/>
          </p:cNvSpPr>
          <p:nvPr>
            <p:ph idx="1"/>
          </p:nvPr>
        </p:nvSpPr>
        <p:spPr>
          <a:xfrm>
            <a:off x="886692" y="1366982"/>
            <a:ext cx="9163162" cy="4881417"/>
          </a:xfrm>
        </p:spPr>
        <p:txBody>
          <a:bodyPr>
            <a:normAutofit/>
          </a:bodyPr>
          <a:lstStyle/>
          <a:p>
            <a:r>
              <a:rPr lang="en-US" dirty="0" err="1" smtClean="0"/>
              <a:t>WebElement</a:t>
            </a:r>
            <a:r>
              <a:rPr lang="en-US" dirty="0" smtClean="0"/>
              <a:t> </a:t>
            </a:r>
            <a:r>
              <a:rPr lang="en-US" dirty="0"/>
              <a:t>represents an</a:t>
            </a:r>
            <a:r>
              <a:rPr lang="en-US" b="1" dirty="0"/>
              <a:t> HTML element</a:t>
            </a:r>
            <a:r>
              <a:rPr lang="en-US" dirty="0"/>
              <a:t>. </a:t>
            </a:r>
            <a:endParaRPr lang="en-US" dirty="0" smtClean="0"/>
          </a:p>
          <a:p>
            <a:r>
              <a:rPr lang="en-US" dirty="0" smtClean="0"/>
              <a:t>HTML </a:t>
            </a:r>
            <a:r>
              <a:rPr lang="en-US" dirty="0"/>
              <a:t>documents are made up by HTML elements. HTML elements are written with a </a:t>
            </a:r>
            <a:r>
              <a:rPr lang="en-US" b="1" dirty="0"/>
              <a:t>start</a:t>
            </a:r>
            <a:r>
              <a:rPr lang="en-US" dirty="0"/>
              <a:t> tag, with an </a:t>
            </a:r>
            <a:r>
              <a:rPr lang="en-US" b="1" dirty="0"/>
              <a:t>end</a:t>
            </a:r>
            <a:r>
              <a:rPr lang="en-US" dirty="0"/>
              <a:t> tag, with </a:t>
            </a:r>
            <a:r>
              <a:rPr lang="en-US" dirty="0" err="1"/>
              <a:t>the</a:t>
            </a:r>
            <a:r>
              <a:rPr lang="en-US" b="1" dirty="0" err="1"/>
              <a:t>content</a:t>
            </a:r>
            <a:r>
              <a:rPr lang="en-US" dirty="0"/>
              <a:t> in between</a:t>
            </a:r>
            <a:r>
              <a:rPr lang="en-US" dirty="0" smtClean="0"/>
              <a:t>:</a:t>
            </a:r>
          </a:p>
          <a:p>
            <a:endParaRPr lang="en-US" dirty="0"/>
          </a:p>
          <a:p>
            <a:r>
              <a:rPr lang="en-US" dirty="0"/>
              <a:t> </a:t>
            </a:r>
            <a:r>
              <a:rPr lang="en-US" b="1" dirty="0">
                <a:solidFill>
                  <a:srgbClr val="FF0000"/>
                </a:solidFill>
              </a:rPr>
              <a:t>&lt;</a:t>
            </a:r>
            <a:r>
              <a:rPr lang="en-US" b="1" dirty="0" err="1">
                <a:solidFill>
                  <a:srgbClr val="FF0000"/>
                </a:solidFill>
              </a:rPr>
              <a:t>tagname</a:t>
            </a:r>
            <a:r>
              <a:rPr lang="en-US" b="1" dirty="0">
                <a:solidFill>
                  <a:srgbClr val="FF0000"/>
                </a:solidFill>
              </a:rPr>
              <a:t>&gt;</a:t>
            </a:r>
            <a:r>
              <a:rPr lang="en-US" b="1" dirty="0"/>
              <a:t> content </a:t>
            </a:r>
            <a:r>
              <a:rPr lang="en-US" b="1" dirty="0">
                <a:solidFill>
                  <a:srgbClr val="FF0000"/>
                </a:solidFill>
              </a:rPr>
              <a:t>&lt;/</a:t>
            </a:r>
            <a:r>
              <a:rPr lang="en-US" b="1" dirty="0" err="1">
                <a:solidFill>
                  <a:srgbClr val="FF0000"/>
                </a:solidFill>
              </a:rPr>
              <a:t>tagname</a:t>
            </a:r>
            <a:r>
              <a:rPr lang="en-US" b="1" dirty="0">
                <a:solidFill>
                  <a:srgbClr val="FF0000"/>
                </a:solidFill>
              </a:rPr>
              <a:t>&gt;</a:t>
            </a:r>
            <a:endParaRPr lang="en-US" dirty="0">
              <a:solidFill>
                <a:srgbClr val="FF0000"/>
              </a:solidFill>
            </a:endParaRPr>
          </a:p>
          <a:p>
            <a:r>
              <a:rPr lang="en-US" dirty="0"/>
              <a:t> </a:t>
            </a:r>
            <a:r>
              <a:rPr lang="en-US" b="1" dirty="0" smtClean="0">
                <a:solidFill>
                  <a:srgbClr val="FF0000"/>
                </a:solidFill>
              </a:rPr>
              <a:t>&lt;div&gt;</a:t>
            </a:r>
            <a:r>
              <a:rPr lang="en-US" b="1" dirty="0"/>
              <a:t> id=‘email’ </a:t>
            </a:r>
            <a:r>
              <a:rPr lang="en-US" b="1" dirty="0" smtClean="0">
                <a:solidFill>
                  <a:srgbClr val="FF0000"/>
                </a:solidFill>
              </a:rPr>
              <a:t>&lt;/div&gt;</a:t>
            </a:r>
            <a:endParaRPr lang="en-US" dirty="0" smtClean="0"/>
          </a:p>
          <a:p>
            <a:r>
              <a:rPr lang="en-US" b="1" dirty="0" smtClean="0">
                <a:solidFill>
                  <a:srgbClr val="FF0000"/>
                </a:solidFill>
              </a:rPr>
              <a:t>&lt;input&gt;</a:t>
            </a:r>
            <a:r>
              <a:rPr lang="en-US" b="1" dirty="0"/>
              <a:t> </a:t>
            </a:r>
            <a:r>
              <a:rPr lang="en-US" b="1" dirty="0" smtClean="0"/>
              <a:t>id=‘email’</a:t>
            </a:r>
            <a:r>
              <a:rPr lang="en-US" b="1" dirty="0"/>
              <a:t> </a:t>
            </a:r>
            <a:r>
              <a:rPr lang="en-US" b="1" dirty="0" smtClean="0">
                <a:solidFill>
                  <a:srgbClr val="FF0000"/>
                </a:solidFill>
              </a:rPr>
              <a:t>&lt;/input&gt;</a:t>
            </a:r>
            <a:endParaRPr lang="en-US" dirty="0">
              <a:solidFill>
                <a:srgbClr val="FF0000"/>
              </a:solidFill>
            </a:endParaRPr>
          </a:p>
          <a:p>
            <a:endParaRPr lang="en-US" dirty="0"/>
          </a:p>
          <a:p>
            <a:pPr marL="0" indent="0">
              <a:buNone/>
            </a:pPr>
            <a:r>
              <a:rPr lang="en-US" dirty="0" smtClean="0"/>
              <a:t>.</a:t>
            </a:r>
            <a:endParaRPr lang="en-US" dirty="0"/>
          </a:p>
          <a:p>
            <a:endParaRPr lang="en-US" dirty="0"/>
          </a:p>
        </p:txBody>
      </p:sp>
    </p:spTree>
    <p:extLst>
      <p:ext uri="{BB962C8B-B14F-4D97-AF65-F5344CB8AC3E}">
        <p14:creationId xmlns:p14="http://schemas.microsoft.com/office/powerpoint/2010/main" val="11423435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locate text with </a:t>
            </a:r>
            <a:r>
              <a:rPr lang="en-US" dirty="0" err="1" smtClean="0"/>
              <a:t>xpath</a:t>
            </a:r>
            <a:endParaRPr lang="en-US" dirty="0"/>
          </a:p>
        </p:txBody>
      </p:sp>
      <p:sp>
        <p:nvSpPr>
          <p:cNvPr id="3" name="Content Placeholder 2"/>
          <p:cNvSpPr>
            <a:spLocks noGrp="1"/>
          </p:cNvSpPr>
          <p:nvPr>
            <p:ph idx="1"/>
          </p:nvPr>
        </p:nvSpPr>
        <p:spPr/>
        <p:txBody>
          <a:bodyPr/>
          <a:lstStyle/>
          <a:p>
            <a:r>
              <a:rPr lang="en-US" dirty="0"/>
              <a:t> </a:t>
            </a:r>
          </a:p>
          <a:p>
            <a:r>
              <a:rPr lang="en-US" dirty="0"/>
              <a:t>&lt;p type</a:t>
            </a:r>
            <a:r>
              <a:rPr lang="en-US" dirty="0" smtClean="0"/>
              <a:t>=“body"&gt;login&lt;/</a:t>
            </a:r>
            <a:r>
              <a:rPr lang="en-US" dirty="0"/>
              <a:t>p&gt; Answer</a:t>
            </a:r>
            <a:r>
              <a:rPr lang="en-US" dirty="0" smtClean="0"/>
              <a:t>: </a:t>
            </a:r>
          </a:p>
          <a:p>
            <a:r>
              <a:rPr lang="en-US" dirty="0" smtClean="0"/>
              <a:t>Need to locate login</a:t>
            </a:r>
            <a:endParaRPr lang="en-US" dirty="0"/>
          </a:p>
          <a:p>
            <a:r>
              <a:rPr lang="en-US" dirty="0" smtClean="0"/>
              <a:t>//p[@type=</a:t>
            </a:r>
            <a:r>
              <a:rPr lang="en-US" dirty="0"/>
              <a:t> body </a:t>
            </a:r>
            <a:r>
              <a:rPr lang="en-US" dirty="0" smtClean="0"/>
              <a:t>']/text()</a:t>
            </a:r>
          </a:p>
          <a:p>
            <a:r>
              <a:rPr lang="en-US" dirty="0" smtClean="0"/>
              <a:t>Or</a:t>
            </a:r>
          </a:p>
          <a:p>
            <a:r>
              <a:rPr lang="en-US" dirty="0" smtClean="0"/>
              <a:t>//*[contains(text(),’</a:t>
            </a:r>
            <a:r>
              <a:rPr lang="en-US" dirty="0"/>
              <a:t> login</a:t>
            </a:r>
            <a:r>
              <a:rPr lang="en-US" dirty="0" smtClean="0"/>
              <a:t>’)]</a:t>
            </a:r>
          </a:p>
          <a:p>
            <a:endParaRPr lang="en-US" dirty="0"/>
          </a:p>
        </p:txBody>
      </p:sp>
    </p:spTree>
    <p:extLst>
      <p:ext uri="{BB962C8B-B14F-4D97-AF65-F5344CB8AC3E}">
        <p14:creationId xmlns:p14="http://schemas.microsoft.com/office/powerpoint/2010/main" val="425422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solve</a:t>
            </a:r>
            <a:endParaRPr lang="en-US" dirty="0"/>
          </a:p>
        </p:txBody>
      </p:sp>
      <p:sp>
        <p:nvSpPr>
          <p:cNvPr id="3" name="Content Placeholder 2"/>
          <p:cNvSpPr>
            <a:spLocks noGrp="1"/>
          </p:cNvSpPr>
          <p:nvPr>
            <p:ph idx="1"/>
          </p:nvPr>
        </p:nvSpPr>
        <p:spPr/>
        <p:txBody>
          <a:bodyPr/>
          <a:lstStyle/>
          <a:p>
            <a:r>
              <a:rPr lang="en-US" dirty="0"/>
              <a:t>&lt;p class="main-content"&gt;</a:t>
            </a:r>
          </a:p>
          <a:p>
            <a:r>
              <a:rPr lang="en-US" dirty="0"/>
              <a:t>    This is sample paragraph with &lt;a </a:t>
            </a:r>
            <a:r>
              <a:rPr lang="en-US" dirty="0" err="1"/>
              <a:t>href</a:t>
            </a:r>
            <a:r>
              <a:rPr lang="en-US" dirty="0"/>
              <a:t>="http://google.com"&gt;link&lt;/a&gt; inside.</a:t>
            </a:r>
          </a:p>
          <a:p>
            <a:r>
              <a:rPr lang="en-US" dirty="0"/>
              <a:t>&lt;/p&gt;</a:t>
            </a:r>
          </a:p>
          <a:p>
            <a:r>
              <a:rPr lang="en-US" dirty="0"/>
              <a:t>need to get following text </a:t>
            </a:r>
            <a:r>
              <a:rPr lang="en-US" dirty="0" smtClean="0"/>
              <a:t>: </a:t>
            </a:r>
            <a:r>
              <a:rPr lang="en-US" dirty="0"/>
              <a:t>"This is sample paragraph with link inside", </a:t>
            </a:r>
          </a:p>
          <a:p>
            <a:r>
              <a:rPr lang="en-US" dirty="0" err="1" smtClean="0"/>
              <a:t>Xpath</a:t>
            </a:r>
            <a:r>
              <a:rPr lang="en-US" dirty="0" smtClean="0"/>
              <a:t>::  //</a:t>
            </a:r>
            <a:r>
              <a:rPr lang="en-US" dirty="0"/>
              <a:t>p[@class= ‘main-content']/text</a:t>
            </a:r>
            <a:r>
              <a:rPr lang="en-US" dirty="0" smtClean="0"/>
              <a:t>()</a:t>
            </a:r>
          </a:p>
          <a:p>
            <a:endParaRPr lang="en-US" dirty="0"/>
          </a:p>
          <a:p>
            <a:pPr lvl="1"/>
            <a:r>
              <a:rPr lang="en-US" dirty="0" smtClean="0"/>
              <a:t>gives </a:t>
            </a:r>
            <a:r>
              <a:rPr lang="en-US" dirty="0"/>
              <a:t>me only "This is sample paragraph with inside"</a:t>
            </a:r>
          </a:p>
          <a:p>
            <a:endParaRPr lang="en-US" dirty="0"/>
          </a:p>
        </p:txBody>
      </p:sp>
    </p:spTree>
    <p:extLst>
      <p:ext uri="{BB962C8B-B14F-4D97-AF65-F5344CB8AC3E}">
        <p14:creationId xmlns:p14="http://schemas.microsoft.com/office/powerpoint/2010/main" val="2061811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840509"/>
            <a:ext cx="8946541" cy="5407890"/>
          </a:xfrm>
        </p:spPr>
        <p:txBody>
          <a:bodyPr/>
          <a:lstStyle/>
          <a:p>
            <a:r>
              <a:rPr lang="en-US" dirty="0"/>
              <a:t>a valid XHTML file:</a:t>
            </a:r>
          </a:p>
          <a:p>
            <a:r>
              <a:rPr lang="en-US" dirty="0"/>
              <a:t>&lt;p&gt;hello &lt;span&gt;world&lt;/span&gt; a &lt;/p&gt;</a:t>
            </a:r>
          </a:p>
          <a:p>
            <a:r>
              <a:rPr lang="en-US" dirty="0"/>
              <a:t>&lt;p&gt;Hi there &lt;/p&gt;</a:t>
            </a:r>
          </a:p>
          <a:p>
            <a:r>
              <a:rPr lang="en-US" dirty="0"/>
              <a:t>&lt;p&gt;The End &lt;/p&gt;</a:t>
            </a:r>
          </a:p>
          <a:p>
            <a:r>
              <a:rPr lang="en-US" dirty="0"/>
              <a:t>Print:</a:t>
            </a:r>
          </a:p>
          <a:p>
            <a:r>
              <a:rPr lang="en-US" dirty="0"/>
              <a:t>'hello '</a:t>
            </a:r>
          </a:p>
          <a:p>
            <a:r>
              <a:rPr lang="en-US" dirty="0"/>
              <a:t>' a '</a:t>
            </a:r>
          </a:p>
          <a:p>
            <a:r>
              <a:rPr lang="en-US" dirty="0"/>
              <a:t>'Hi there '</a:t>
            </a:r>
          </a:p>
          <a:p>
            <a:r>
              <a:rPr lang="en-US" dirty="0"/>
              <a:t>'The End '</a:t>
            </a:r>
          </a:p>
          <a:p>
            <a:endParaRPr lang="en-US" dirty="0" smtClean="0"/>
          </a:p>
          <a:p>
            <a:r>
              <a:rPr lang="en-US" dirty="0"/>
              <a:t>Answer: //p/child::text()[last()] or //root/p/child::text()[last()]</a:t>
            </a:r>
          </a:p>
          <a:p>
            <a:endParaRPr lang="en-US" dirty="0"/>
          </a:p>
        </p:txBody>
      </p:sp>
    </p:spTree>
    <p:extLst>
      <p:ext uri="{BB962C8B-B14F-4D97-AF65-F5344CB8AC3E}">
        <p14:creationId xmlns:p14="http://schemas.microsoft.com/office/powerpoint/2010/main" val="267717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103312" y="748145"/>
            <a:ext cx="4396339" cy="5508193"/>
          </a:xfrm>
          <a:ln>
            <a:solidFill>
              <a:srgbClr val="FFC000"/>
            </a:solidFill>
          </a:ln>
        </p:spPr>
        <p:txBody>
          <a:bodyPr/>
          <a:lstStyle/>
          <a:p>
            <a:r>
              <a:rPr lang="en-US" dirty="0"/>
              <a:t>&lt;root&gt;</a:t>
            </a:r>
          </a:p>
          <a:p>
            <a:r>
              <a:rPr lang="en-US" dirty="0"/>
              <a:t>    &lt;</a:t>
            </a:r>
            <a:r>
              <a:rPr lang="en-US" dirty="0" err="1"/>
              <a:t>elemA</a:t>
            </a:r>
            <a:r>
              <a:rPr lang="en-US" dirty="0"/>
              <a:t>&gt;one&lt;/</a:t>
            </a:r>
            <a:r>
              <a:rPr lang="en-US" dirty="0" err="1"/>
              <a:t>elemA</a:t>
            </a:r>
            <a:r>
              <a:rPr lang="en-US" dirty="0"/>
              <a:t>&gt;</a:t>
            </a:r>
          </a:p>
          <a:p>
            <a:r>
              <a:rPr lang="en-US" dirty="0"/>
              <a:t>    &lt;</a:t>
            </a:r>
            <a:r>
              <a:rPr lang="en-US" dirty="0" err="1"/>
              <a:t>elemA</a:t>
            </a:r>
            <a:r>
              <a:rPr lang="en-US" dirty="0"/>
              <a:t> attribute1='first' attribute2='second'&gt;two&lt;/</a:t>
            </a:r>
            <a:r>
              <a:rPr lang="en-US" dirty="0" err="1"/>
              <a:t>elemA</a:t>
            </a:r>
            <a:r>
              <a:rPr lang="en-US" dirty="0"/>
              <a:t>&gt;</a:t>
            </a:r>
          </a:p>
          <a:p>
            <a:r>
              <a:rPr lang="en-US" dirty="0"/>
              <a:t>    &lt;</a:t>
            </a:r>
            <a:r>
              <a:rPr lang="en-US" dirty="0" err="1"/>
              <a:t>elemB</a:t>
            </a:r>
            <a:r>
              <a:rPr lang="en-US" dirty="0"/>
              <a:t>&gt;three&lt;/</a:t>
            </a:r>
            <a:r>
              <a:rPr lang="en-US" dirty="0" err="1"/>
              <a:t>elemB</a:t>
            </a:r>
            <a:r>
              <a:rPr lang="en-US" dirty="0"/>
              <a:t>&gt;</a:t>
            </a:r>
          </a:p>
          <a:p>
            <a:r>
              <a:rPr lang="en-US" dirty="0"/>
              <a:t>    &lt;</a:t>
            </a:r>
            <a:r>
              <a:rPr lang="en-US" dirty="0" err="1"/>
              <a:t>elemA</a:t>
            </a:r>
            <a:r>
              <a:rPr lang="en-US" dirty="0"/>
              <a:t>&gt;four&lt;/</a:t>
            </a:r>
            <a:r>
              <a:rPr lang="en-US" dirty="0" err="1"/>
              <a:t>elemA</a:t>
            </a:r>
            <a:r>
              <a:rPr lang="en-US" dirty="0"/>
              <a:t>&gt;</a:t>
            </a:r>
          </a:p>
          <a:p>
            <a:r>
              <a:rPr lang="en-US" dirty="0"/>
              <a:t>    &lt;</a:t>
            </a:r>
            <a:r>
              <a:rPr lang="en-US" dirty="0" err="1"/>
              <a:t>elemC</a:t>
            </a:r>
            <a:r>
              <a:rPr lang="en-US" dirty="0"/>
              <a:t>&gt;</a:t>
            </a:r>
          </a:p>
          <a:p>
            <a:r>
              <a:rPr lang="en-US" dirty="0"/>
              <a:t>        &lt;</a:t>
            </a:r>
            <a:r>
              <a:rPr lang="en-US" dirty="0" err="1"/>
              <a:t>elemB</a:t>
            </a:r>
            <a:r>
              <a:rPr lang="en-US" dirty="0"/>
              <a:t>&gt;five&lt;/</a:t>
            </a:r>
            <a:r>
              <a:rPr lang="en-US" dirty="0" err="1"/>
              <a:t>elemB</a:t>
            </a:r>
            <a:r>
              <a:rPr lang="en-US" dirty="0"/>
              <a:t>&gt;</a:t>
            </a:r>
          </a:p>
          <a:p>
            <a:r>
              <a:rPr lang="en-US" dirty="0"/>
              <a:t>    &lt;/</a:t>
            </a:r>
            <a:r>
              <a:rPr lang="en-US" dirty="0" err="1"/>
              <a:t>elemC</a:t>
            </a:r>
            <a:r>
              <a:rPr lang="en-US" dirty="0"/>
              <a:t>&gt;</a:t>
            </a:r>
          </a:p>
          <a:p>
            <a:r>
              <a:rPr lang="en-US" dirty="0"/>
              <a:t>&lt;/root&gt;</a:t>
            </a:r>
          </a:p>
          <a:p>
            <a:endParaRPr lang="en-US" dirty="0"/>
          </a:p>
        </p:txBody>
      </p:sp>
      <p:sp>
        <p:nvSpPr>
          <p:cNvPr id="6" name="Content Placeholder 5"/>
          <p:cNvSpPr>
            <a:spLocks noGrp="1"/>
          </p:cNvSpPr>
          <p:nvPr>
            <p:ph sz="half" idx="2"/>
          </p:nvPr>
        </p:nvSpPr>
        <p:spPr>
          <a:xfrm>
            <a:off x="5654493" y="748146"/>
            <a:ext cx="4396341" cy="5508192"/>
          </a:xfrm>
          <a:ln>
            <a:solidFill>
              <a:srgbClr val="FFC000"/>
            </a:solidFill>
          </a:ln>
        </p:spPr>
        <p:txBody>
          <a:bodyPr/>
          <a:lstStyle/>
          <a:p>
            <a:r>
              <a:rPr lang="en-US" dirty="0"/>
              <a:t>to produce the following </a:t>
            </a:r>
            <a:r>
              <a:rPr lang="en-US" dirty="0" err="1"/>
              <a:t>xpath</a:t>
            </a:r>
            <a:r>
              <a:rPr lang="en-US" dirty="0"/>
              <a:t>:</a:t>
            </a:r>
          </a:p>
          <a:p>
            <a:r>
              <a:rPr lang="en-US" dirty="0"/>
              <a:t> </a:t>
            </a:r>
          </a:p>
          <a:p>
            <a:r>
              <a:rPr lang="en-US" dirty="0"/>
              <a:t>//root[1]/</a:t>
            </a:r>
            <a:r>
              <a:rPr lang="en-US" dirty="0" err="1"/>
              <a:t>elemA</a:t>
            </a:r>
            <a:r>
              <a:rPr lang="en-US" dirty="0"/>
              <a:t>[1]='one'</a:t>
            </a:r>
          </a:p>
          <a:p>
            <a:r>
              <a:rPr lang="en-US" dirty="0"/>
              <a:t>//root[1]/</a:t>
            </a:r>
            <a:r>
              <a:rPr lang="en-US" dirty="0" err="1"/>
              <a:t>elemA</a:t>
            </a:r>
            <a:r>
              <a:rPr lang="en-US" dirty="0"/>
              <a:t>[2]='two'</a:t>
            </a:r>
          </a:p>
          <a:p>
            <a:r>
              <a:rPr lang="en-US" dirty="0"/>
              <a:t>//root[1]/</a:t>
            </a:r>
            <a:r>
              <a:rPr lang="en-US" dirty="0" err="1"/>
              <a:t>elemA</a:t>
            </a:r>
            <a:r>
              <a:rPr lang="en-US" dirty="0"/>
              <a:t>[2][@attribute1='first']=first</a:t>
            </a:r>
          </a:p>
          <a:p>
            <a:r>
              <a:rPr lang="en-US" dirty="0"/>
              <a:t>//root[1]/</a:t>
            </a:r>
            <a:r>
              <a:rPr lang="en-US" dirty="0" err="1"/>
              <a:t>elemA</a:t>
            </a:r>
            <a:r>
              <a:rPr lang="en-US" dirty="0"/>
              <a:t>[2][@attribute2='second']=</a:t>
            </a:r>
            <a:r>
              <a:rPr lang="en-US" dirty="0" err="1"/>
              <a:t>secong</a:t>
            </a:r>
            <a:endParaRPr lang="en-US" dirty="0"/>
          </a:p>
          <a:p>
            <a:r>
              <a:rPr lang="en-US" dirty="0"/>
              <a:t>//root[1]/</a:t>
            </a:r>
            <a:r>
              <a:rPr lang="en-US" dirty="0" err="1"/>
              <a:t>elemB</a:t>
            </a:r>
            <a:r>
              <a:rPr lang="en-US" dirty="0"/>
              <a:t>[1]='three'</a:t>
            </a:r>
          </a:p>
          <a:p>
            <a:r>
              <a:rPr lang="en-US" dirty="0"/>
              <a:t>//root[1]/</a:t>
            </a:r>
            <a:r>
              <a:rPr lang="en-US" dirty="0" err="1"/>
              <a:t>elemA</a:t>
            </a:r>
            <a:r>
              <a:rPr lang="en-US" dirty="0"/>
              <a:t>[3]='four'</a:t>
            </a:r>
          </a:p>
          <a:p>
            <a:r>
              <a:rPr lang="en-US" dirty="0"/>
              <a:t>//root[1]/</a:t>
            </a:r>
            <a:r>
              <a:rPr lang="en-US" dirty="0" err="1"/>
              <a:t>elemC</a:t>
            </a:r>
            <a:r>
              <a:rPr lang="en-US" dirty="0"/>
              <a:t>[1]/</a:t>
            </a:r>
            <a:r>
              <a:rPr lang="en-US" dirty="0" err="1"/>
              <a:t>elemB</a:t>
            </a:r>
            <a:r>
              <a:rPr lang="en-US" dirty="0"/>
              <a:t>[1]='five'</a:t>
            </a:r>
          </a:p>
          <a:p>
            <a:endParaRPr lang="en-US" dirty="0"/>
          </a:p>
        </p:txBody>
      </p:sp>
    </p:spTree>
    <p:extLst>
      <p:ext uri="{BB962C8B-B14F-4D97-AF65-F5344CB8AC3E}">
        <p14:creationId xmlns:p14="http://schemas.microsoft.com/office/powerpoint/2010/main" val="1515134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&lt;root&gt;</a:t>
            </a:r>
          </a:p>
          <a:p>
            <a:r>
              <a:rPr lang="en-US" dirty="0"/>
              <a:t>&lt;p&gt;hello &lt;span&gt;world&lt;/span&gt; a &lt;/</a:t>
            </a:r>
            <a:r>
              <a:rPr lang="en-US" dirty="0" smtClean="0"/>
              <a:t>p&lt;p&gt;Hi </a:t>
            </a:r>
            <a:r>
              <a:rPr lang="en-US" dirty="0"/>
              <a:t>there &lt;/p</a:t>
            </a:r>
            <a:r>
              <a:rPr lang="en-US" dirty="0" smtClean="0"/>
              <a:t>&gt;</a:t>
            </a:r>
          </a:p>
          <a:p>
            <a:r>
              <a:rPr lang="en-US" dirty="0" smtClean="0"/>
              <a:t>&lt;</a:t>
            </a:r>
            <a:r>
              <a:rPr lang="en-US" dirty="0"/>
              <a:t>p&gt;The End &lt;/p&gt;</a:t>
            </a:r>
          </a:p>
          <a:p>
            <a:r>
              <a:rPr lang="en-US" dirty="0"/>
              <a:t>&lt;/root&gt;</a:t>
            </a:r>
          </a:p>
          <a:p>
            <a:endParaRPr lang="en-US" dirty="0" smtClean="0"/>
          </a:p>
          <a:p>
            <a:r>
              <a:rPr lang="en-US" dirty="0"/>
              <a:t>&gt; Answer: "//root[1]/p[1]=hello" </a:t>
            </a:r>
            <a:r>
              <a:rPr lang="en-US" dirty="0" smtClean="0"/>
              <a:t>or</a:t>
            </a:r>
          </a:p>
          <a:p>
            <a:r>
              <a:rPr lang="en-US" dirty="0" smtClean="0"/>
              <a:t> </a:t>
            </a:r>
            <a:r>
              <a:rPr lang="en-US" dirty="0"/>
              <a:t>//*[contains(text(),'hello')] </a:t>
            </a:r>
          </a:p>
          <a:p>
            <a:endParaRPr lang="en-US" dirty="0"/>
          </a:p>
        </p:txBody>
      </p:sp>
    </p:spTree>
    <p:extLst>
      <p:ext uri="{BB962C8B-B14F-4D97-AF65-F5344CB8AC3E}">
        <p14:creationId xmlns:p14="http://schemas.microsoft.com/office/powerpoint/2010/main" val="609774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from web table</a:t>
            </a:r>
            <a:endParaRPr lang="en-US" dirty="0"/>
          </a:p>
        </p:txBody>
      </p:sp>
      <p:sp>
        <p:nvSpPr>
          <p:cNvPr id="3" name="Content Placeholder 2"/>
          <p:cNvSpPr>
            <a:spLocks noGrp="1"/>
          </p:cNvSpPr>
          <p:nvPr>
            <p:ph idx="1"/>
          </p:nvPr>
        </p:nvSpPr>
        <p:spPr/>
        <p:txBody>
          <a:bodyPr/>
          <a:lstStyle/>
          <a:p>
            <a:r>
              <a:rPr lang="en-US" dirty="0" smtClean="0"/>
              <a:t>Web table is a table in webpage in your application</a:t>
            </a:r>
          </a:p>
          <a:p>
            <a:endParaRPr lang="en-US" dirty="0"/>
          </a:p>
          <a:p>
            <a:r>
              <a:rPr lang="en-US" dirty="0" smtClean="0"/>
              <a:t>Look for </a:t>
            </a:r>
            <a:r>
              <a:rPr lang="en-US" dirty="0" smtClean="0">
                <a:solidFill>
                  <a:srgbClr val="00B0F0"/>
                </a:solidFill>
              </a:rPr>
              <a:t>table</a:t>
            </a:r>
            <a:r>
              <a:rPr lang="en-US" dirty="0" smtClean="0"/>
              <a:t> = whole table</a:t>
            </a:r>
          </a:p>
          <a:p>
            <a:r>
              <a:rPr lang="en-US" dirty="0" smtClean="0"/>
              <a:t>Look for </a:t>
            </a:r>
            <a:r>
              <a:rPr lang="en-US" dirty="0" err="1" smtClean="0">
                <a:solidFill>
                  <a:srgbClr val="00B0F0"/>
                </a:solidFill>
              </a:rPr>
              <a:t>tbody</a:t>
            </a:r>
            <a:r>
              <a:rPr lang="en-US" dirty="0" smtClean="0"/>
              <a:t> =table body only</a:t>
            </a:r>
          </a:p>
          <a:p>
            <a:r>
              <a:rPr lang="en-US" dirty="0" smtClean="0"/>
              <a:t>Look for </a:t>
            </a:r>
            <a:r>
              <a:rPr lang="en-US" dirty="0" err="1" smtClean="0">
                <a:solidFill>
                  <a:srgbClr val="00B0F0"/>
                </a:solidFill>
              </a:rPr>
              <a:t>tr</a:t>
            </a:r>
            <a:r>
              <a:rPr lang="en-US" dirty="0" smtClean="0"/>
              <a:t>= table rows</a:t>
            </a:r>
          </a:p>
          <a:p>
            <a:r>
              <a:rPr lang="en-US" dirty="0" smtClean="0"/>
              <a:t>Look for </a:t>
            </a:r>
            <a:r>
              <a:rPr lang="en-US" dirty="0" smtClean="0">
                <a:solidFill>
                  <a:srgbClr val="00B0F0"/>
                </a:solidFill>
              </a:rPr>
              <a:t>td</a:t>
            </a:r>
            <a:r>
              <a:rPr lang="en-US" dirty="0" smtClean="0"/>
              <a:t>= table cells/column</a:t>
            </a:r>
            <a:endParaRPr lang="en-US" dirty="0"/>
          </a:p>
        </p:txBody>
      </p:sp>
    </p:spTree>
    <p:extLst>
      <p:ext uri="{BB962C8B-B14F-4D97-AF65-F5344CB8AC3E}">
        <p14:creationId xmlns:p14="http://schemas.microsoft.com/office/powerpoint/2010/main" val="3819857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Example:</a:t>
            </a:r>
            <a:r>
              <a:rPr lang="en-US" dirty="0"/>
              <a:t/>
            </a:r>
            <a:br>
              <a:rPr lang="en-US" dirty="0"/>
            </a:br>
            <a:r>
              <a:rPr lang="en-US" dirty="0"/>
              <a:t>//table/</a:t>
            </a:r>
            <a:r>
              <a:rPr lang="en-US" dirty="0" err="1"/>
              <a:t>tr</a:t>
            </a:r>
            <a:r>
              <a:rPr lang="en-US" dirty="0"/>
              <a:t>/td</a:t>
            </a:r>
          </a:p>
          <a:p>
            <a:r>
              <a:rPr lang="en-US" b="1" dirty="0"/>
              <a:t>Example Syntax to work with Image</a:t>
            </a:r>
            <a:endParaRPr lang="en-US" dirty="0"/>
          </a:p>
          <a:p>
            <a:r>
              <a:rPr lang="en-US" dirty="0"/>
              <a:t>    </a:t>
            </a:r>
            <a:r>
              <a:rPr lang="en-US" dirty="0" err="1"/>
              <a:t>xpath</a:t>
            </a:r>
            <a:r>
              <a:rPr lang="en-US" dirty="0"/>
              <a:t>=//</a:t>
            </a:r>
            <a:r>
              <a:rPr lang="en-US" dirty="0" err="1"/>
              <a:t>img</a:t>
            </a:r>
            <a:r>
              <a:rPr lang="en-US" dirty="0"/>
              <a:t>[@alt='image alt text goes here']</a:t>
            </a:r>
          </a:p>
          <a:p>
            <a:r>
              <a:rPr lang="en-US" b="1" dirty="0"/>
              <a:t>Example syntax to work with table</a:t>
            </a:r>
            <a:endParaRPr lang="en-US" dirty="0"/>
          </a:p>
          <a:p>
            <a:r>
              <a:rPr lang="en-US" dirty="0"/>
              <a:t>    </a:t>
            </a:r>
            <a:r>
              <a:rPr lang="en-US" dirty="0" err="1"/>
              <a:t>xpath</a:t>
            </a:r>
            <a:r>
              <a:rPr lang="en-US" dirty="0"/>
              <a:t>=//table[@id='table1']//</a:t>
            </a:r>
            <a:r>
              <a:rPr lang="en-US" dirty="0" err="1"/>
              <a:t>tr</a:t>
            </a:r>
            <a:r>
              <a:rPr lang="en-US" dirty="0"/>
              <a:t>[4]/td[2]</a:t>
            </a:r>
          </a:p>
          <a:p>
            <a:r>
              <a:rPr lang="en-US" dirty="0"/>
              <a:t>    </a:t>
            </a:r>
            <a:r>
              <a:rPr lang="en-US" dirty="0" err="1"/>
              <a:t>xpath</a:t>
            </a:r>
            <a:r>
              <a:rPr lang="en-US" dirty="0"/>
              <a:t>=(//table[@class='nice'])//</a:t>
            </a:r>
            <a:r>
              <a:rPr lang="en-US" dirty="0" err="1"/>
              <a:t>th</a:t>
            </a:r>
            <a:r>
              <a:rPr lang="en-US" dirty="0"/>
              <a:t>[text()='</a:t>
            </a:r>
            <a:r>
              <a:rPr lang="en-US" dirty="0" err="1"/>
              <a:t>headertext</a:t>
            </a:r>
            <a:r>
              <a:rPr lang="en-US" dirty="0"/>
              <a:t>']/</a:t>
            </a:r>
          </a:p>
          <a:p>
            <a:r>
              <a:rPr lang="en-US" b="1" dirty="0"/>
              <a:t>Example syntax to work with anchor tag</a:t>
            </a:r>
            <a:endParaRPr lang="en-US" dirty="0"/>
          </a:p>
          <a:p>
            <a:r>
              <a:rPr lang="en-US" dirty="0"/>
              <a:t>    </a:t>
            </a:r>
            <a:r>
              <a:rPr lang="en-US" dirty="0" err="1"/>
              <a:t>xpath</a:t>
            </a:r>
            <a:r>
              <a:rPr lang="en-US" dirty="0"/>
              <a:t>=//a[contains(@</a:t>
            </a:r>
            <a:r>
              <a:rPr lang="en-US" dirty="0" err="1"/>
              <a:t>href</a:t>
            </a:r>
            <a:r>
              <a:rPr lang="en-US" dirty="0"/>
              <a:t>,'</a:t>
            </a:r>
            <a:r>
              <a:rPr lang="en-US" dirty="0" err="1"/>
              <a:t>href</a:t>
            </a:r>
            <a:r>
              <a:rPr lang="en-US" dirty="0"/>
              <a:t> goes here')]</a:t>
            </a:r>
          </a:p>
          <a:p>
            <a:r>
              <a:rPr lang="en-US" dirty="0"/>
              <a:t>    </a:t>
            </a:r>
            <a:r>
              <a:rPr lang="en-US" dirty="0" err="1"/>
              <a:t>xpath</a:t>
            </a:r>
            <a:r>
              <a:rPr lang="en-US" dirty="0"/>
              <a:t>=//a[contains(@href,'#id1')]/@class</a:t>
            </a:r>
          </a:p>
          <a:p>
            <a:r>
              <a:rPr lang="en-US" b="1" dirty="0"/>
              <a:t>Example syntax to work with input tags</a:t>
            </a:r>
            <a:endParaRPr lang="en-US" dirty="0"/>
          </a:p>
          <a:p>
            <a:r>
              <a:rPr lang="en-US" dirty="0"/>
              <a:t>    </a:t>
            </a:r>
            <a:r>
              <a:rPr lang="en-US" dirty="0" err="1"/>
              <a:t>xpath</a:t>
            </a:r>
            <a:r>
              <a:rPr lang="en-US" dirty="0"/>
              <a:t>=//input[@name='name2' </a:t>
            </a:r>
            <a:r>
              <a:rPr lang="en-US" b="1" dirty="0"/>
              <a:t>and</a:t>
            </a:r>
            <a:r>
              <a:rPr lang="en-US" dirty="0"/>
              <a:t> @value='yes']</a:t>
            </a:r>
          </a:p>
          <a:p>
            <a:endParaRPr lang="en-US" dirty="0"/>
          </a:p>
        </p:txBody>
      </p:sp>
    </p:spTree>
    <p:extLst>
      <p:ext uri="{BB962C8B-B14F-4D97-AF65-F5344CB8AC3E}">
        <p14:creationId xmlns:p14="http://schemas.microsoft.com/office/powerpoint/2010/main" val="1880547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Locators for Selenium</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Locators in selenium are ways to locate the web elements on webpage. </a:t>
            </a:r>
          </a:p>
          <a:p>
            <a:pPr marL="0" indent="0">
              <a:buNone/>
            </a:pPr>
            <a:endParaRPr lang="en-US" dirty="0"/>
          </a:p>
          <a:p>
            <a:r>
              <a:rPr lang="en-US" b="1" dirty="0"/>
              <a:t>WebDriver</a:t>
            </a:r>
            <a:r>
              <a:rPr lang="en-US" dirty="0"/>
              <a:t> is using element locators to find out and perform actions </a:t>
            </a:r>
            <a:r>
              <a:rPr lang="en-US" dirty="0" smtClean="0"/>
              <a:t>on webpage</a:t>
            </a:r>
            <a:endParaRPr lang="en-US" dirty="0"/>
          </a:p>
          <a:p>
            <a:endParaRPr lang="en-US" dirty="0"/>
          </a:p>
        </p:txBody>
      </p:sp>
    </p:spTree>
    <p:extLst>
      <p:ext uri="{BB962C8B-B14F-4D97-AF65-F5344CB8AC3E}">
        <p14:creationId xmlns:p14="http://schemas.microsoft.com/office/powerpoint/2010/main" val="2930206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Locator in selenium</a:t>
            </a:r>
          </a:p>
        </p:txBody>
      </p:sp>
      <p:pic>
        <p:nvPicPr>
          <p:cNvPr id="4" name="Content Placeholder 3"/>
          <p:cNvPicPr>
            <a:picLocks noGrp="1" noChangeAspect="1"/>
          </p:cNvPicPr>
          <p:nvPr>
            <p:ph idx="1"/>
          </p:nvPr>
        </p:nvPicPr>
        <p:blipFill>
          <a:blip r:embed="rId2"/>
          <a:stretch>
            <a:fillRect/>
          </a:stretch>
        </p:blipFill>
        <p:spPr>
          <a:xfrm>
            <a:off x="1176832" y="2001030"/>
            <a:ext cx="8874002" cy="4594542"/>
          </a:xfrm>
          <a:prstGeom prst="rect">
            <a:avLst/>
          </a:prstGeom>
        </p:spPr>
      </p:pic>
    </p:spTree>
    <p:extLst>
      <p:ext uri="{BB962C8B-B14F-4D97-AF65-F5344CB8AC3E}">
        <p14:creationId xmlns:p14="http://schemas.microsoft.com/office/powerpoint/2010/main" val="3947960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Locator in selenium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8291" y="1524002"/>
            <a:ext cx="10304032" cy="4458708"/>
          </a:xfrm>
        </p:spPr>
      </p:pic>
    </p:spTree>
    <p:extLst>
      <p:ext uri="{BB962C8B-B14F-4D97-AF65-F5344CB8AC3E}">
        <p14:creationId xmlns:p14="http://schemas.microsoft.com/office/powerpoint/2010/main" val="1904676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 in selenium</a:t>
            </a:r>
            <a:endParaRPr lang="en-US" dirty="0"/>
          </a:p>
        </p:txBody>
      </p:sp>
      <p:sp>
        <p:nvSpPr>
          <p:cNvPr id="3" name="Content Placeholder 2"/>
          <p:cNvSpPr>
            <a:spLocks noGrp="1"/>
          </p:cNvSpPr>
          <p:nvPr>
            <p:ph idx="1"/>
          </p:nvPr>
        </p:nvSpPr>
        <p:spPr/>
        <p:txBody>
          <a:bodyPr/>
          <a:lstStyle/>
          <a:p>
            <a:r>
              <a:rPr lang="en-US" b="1" dirty="0"/>
              <a:t>Id:    </a:t>
            </a:r>
            <a:r>
              <a:rPr lang="en-US" i="1" dirty="0"/>
              <a:t>Select element with the specified </a:t>
            </a:r>
            <a:r>
              <a:rPr lang="en-US" b="1" i="1" dirty="0"/>
              <a:t>@id</a:t>
            </a:r>
            <a:r>
              <a:rPr lang="en-US" i="1" dirty="0"/>
              <a:t> attribute.</a:t>
            </a:r>
            <a:endParaRPr lang="en-US" dirty="0"/>
          </a:p>
          <a:p>
            <a:r>
              <a:rPr lang="en-US" b="1" dirty="0"/>
              <a:t>Name:    </a:t>
            </a:r>
            <a:r>
              <a:rPr lang="en-US" i="1" dirty="0"/>
              <a:t>Select element with the specified </a:t>
            </a:r>
            <a:r>
              <a:rPr lang="en-US" b="1" i="1" dirty="0"/>
              <a:t>@name</a:t>
            </a:r>
            <a:r>
              <a:rPr lang="en-US" i="1" dirty="0"/>
              <a:t> attribute.</a:t>
            </a:r>
            <a:endParaRPr lang="en-US" dirty="0"/>
          </a:p>
          <a:p>
            <a:r>
              <a:rPr lang="en-US" b="1" dirty="0" err="1"/>
              <a:t>Linktext</a:t>
            </a:r>
            <a:r>
              <a:rPr lang="en-US" b="1" dirty="0"/>
              <a:t>:     </a:t>
            </a:r>
            <a:r>
              <a:rPr lang="en-US" i="1" dirty="0"/>
              <a:t>Select link (anchor tag) element which contains text matching the specified link text</a:t>
            </a:r>
            <a:endParaRPr lang="en-US" dirty="0"/>
          </a:p>
          <a:p>
            <a:r>
              <a:rPr lang="en-US" b="1" dirty="0"/>
              <a:t>Partial </a:t>
            </a:r>
            <a:r>
              <a:rPr lang="en-US" b="1" dirty="0" err="1"/>
              <a:t>Linktext</a:t>
            </a:r>
            <a:r>
              <a:rPr lang="en-US" b="1" dirty="0"/>
              <a:t>:     </a:t>
            </a:r>
            <a:r>
              <a:rPr lang="en-US" i="1" dirty="0"/>
              <a:t>Select link (anchor tag) element which contains text matching the specified partial link text</a:t>
            </a:r>
            <a:endParaRPr lang="en-US" dirty="0"/>
          </a:p>
          <a:p>
            <a:r>
              <a:rPr lang="en-US" b="1" dirty="0"/>
              <a:t>Tag Name:     </a:t>
            </a:r>
            <a:r>
              <a:rPr lang="en-US" i="1" dirty="0"/>
              <a:t>Locate Element using a Tag Name .</a:t>
            </a:r>
            <a:endParaRPr lang="en-US" dirty="0"/>
          </a:p>
          <a:p>
            <a:r>
              <a:rPr lang="en-US" b="1" dirty="0"/>
              <a:t>Class name:     </a:t>
            </a:r>
            <a:r>
              <a:rPr lang="en-US" i="1" dirty="0"/>
              <a:t>Locate Element using a Tag Name ..</a:t>
            </a:r>
            <a:endParaRPr lang="en-US" dirty="0"/>
          </a:p>
          <a:p>
            <a:r>
              <a:rPr lang="en-US" b="1" dirty="0" err="1"/>
              <a:t>Css</a:t>
            </a:r>
            <a:r>
              <a:rPr lang="en-US" b="1" dirty="0"/>
              <a:t>:</a:t>
            </a:r>
            <a:r>
              <a:rPr lang="en-US" dirty="0"/>
              <a:t>     </a:t>
            </a:r>
            <a:r>
              <a:rPr lang="en-US" i="1" dirty="0"/>
              <a:t>Select the element using </a:t>
            </a:r>
            <a:r>
              <a:rPr lang="en-US" i="1" dirty="0" err="1"/>
              <a:t>css</a:t>
            </a:r>
            <a:r>
              <a:rPr lang="en-US" i="1" dirty="0"/>
              <a:t> selectors. </a:t>
            </a:r>
            <a:endParaRPr lang="en-US" dirty="0"/>
          </a:p>
          <a:p>
            <a:r>
              <a:rPr lang="en-US" b="1" dirty="0" err="1"/>
              <a:t>Xpath</a:t>
            </a:r>
            <a:r>
              <a:rPr lang="en-US" b="1" dirty="0"/>
              <a:t>:    </a:t>
            </a:r>
            <a:r>
              <a:rPr lang="en-US" i="1" dirty="0"/>
              <a:t>Locate an element using an XPath expression.</a:t>
            </a:r>
            <a:endParaRPr lang="en-US" dirty="0"/>
          </a:p>
          <a:p>
            <a:endParaRPr lang="en-US" dirty="0"/>
          </a:p>
        </p:txBody>
      </p:sp>
    </p:spTree>
    <p:extLst>
      <p:ext uri="{BB962C8B-B14F-4D97-AF65-F5344CB8AC3E}">
        <p14:creationId xmlns:p14="http://schemas.microsoft.com/office/powerpoint/2010/main" val="3621500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Locating an Element By </a:t>
            </a:r>
            <a:r>
              <a:rPr lang="en-US" b="1" dirty="0" smtClean="0"/>
              <a:t>id</a:t>
            </a:r>
            <a:r>
              <a:rPr lang="en-US" dirty="0" smtClean="0"/>
              <a:t>: </a:t>
            </a:r>
            <a:endParaRPr lang="en-US" dirty="0"/>
          </a:p>
        </p:txBody>
      </p:sp>
      <p:sp>
        <p:nvSpPr>
          <p:cNvPr id="3" name="Content Placeholder 2"/>
          <p:cNvSpPr>
            <a:spLocks noGrp="1"/>
          </p:cNvSpPr>
          <p:nvPr>
            <p:ph idx="1"/>
          </p:nvPr>
        </p:nvSpPr>
        <p:spPr/>
        <p:txBody>
          <a:bodyPr>
            <a:normAutofit/>
          </a:bodyPr>
          <a:lstStyle/>
          <a:p>
            <a:r>
              <a:rPr lang="en-US" b="1" dirty="0"/>
              <a:t>Example :</a:t>
            </a:r>
            <a:endParaRPr lang="en-US" dirty="0"/>
          </a:p>
          <a:p>
            <a:r>
              <a:rPr lang="en-US" dirty="0"/>
              <a:t>&lt;input id="email" class="required" </a:t>
            </a:r>
            <a:r>
              <a:rPr lang="en-US" b="1" dirty="0"/>
              <a:t>type</a:t>
            </a:r>
            <a:r>
              <a:rPr lang="en-US" dirty="0"/>
              <a:t>="text"/&gt;</a:t>
            </a:r>
          </a:p>
          <a:p>
            <a:pPr marL="0" indent="0">
              <a:buNone/>
            </a:pPr>
            <a:r>
              <a:rPr lang="en-US" dirty="0"/>
              <a:t> </a:t>
            </a:r>
          </a:p>
          <a:p>
            <a:r>
              <a:rPr lang="en-US" dirty="0"/>
              <a:t>We can write the scripts as:</a:t>
            </a:r>
          </a:p>
          <a:p>
            <a:r>
              <a:rPr lang="en-US" dirty="0" err="1"/>
              <a:t>WebElement</a:t>
            </a:r>
            <a:r>
              <a:rPr lang="en-US" dirty="0"/>
              <a:t> </a:t>
            </a:r>
            <a:r>
              <a:rPr lang="en-US" dirty="0" err="1"/>
              <a:t>Ele</a:t>
            </a:r>
            <a:r>
              <a:rPr lang="en-US" dirty="0"/>
              <a:t> = </a:t>
            </a:r>
            <a:r>
              <a:rPr lang="en-US" dirty="0" err="1"/>
              <a:t>driver.findElement</a:t>
            </a:r>
            <a:r>
              <a:rPr lang="en-US" dirty="0"/>
              <a:t>(By.id(" email "));</a:t>
            </a:r>
          </a:p>
          <a:p>
            <a:pPr marL="0" indent="0">
              <a:buNone/>
            </a:pPr>
            <a:endParaRPr lang="en-US" dirty="0"/>
          </a:p>
        </p:txBody>
      </p:sp>
    </p:spTree>
    <p:extLst>
      <p:ext uri="{BB962C8B-B14F-4D97-AF65-F5344CB8AC3E}">
        <p14:creationId xmlns:p14="http://schemas.microsoft.com/office/powerpoint/2010/main" val="1215049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Locating an Element By Name</a:t>
            </a:r>
            <a:r>
              <a:rPr lang="en-US" dirty="0"/>
              <a:t>:</a:t>
            </a:r>
          </a:p>
        </p:txBody>
      </p:sp>
      <p:sp>
        <p:nvSpPr>
          <p:cNvPr id="3" name="Content Placeholder 2"/>
          <p:cNvSpPr>
            <a:spLocks noGrp="1"/>
          </p:cNvSpPr>
          <p:nvPr>
            <p:ph idx="1"/>
          </p:nvPr>
        </p:nvSpPr>
        <p:spPr/>
        <p:txBody>
          <a:bodyPr/>
          <a:lstStyle/>
          <a:p>
            <a:r>
              <a:rPr lang="en-US" b="1" dirty="0"/>
              <a:t>Example:</a:t>
            </a:r>
            <a:endParaRPr lang="en-US" dirty="0"/>
          </a:p>
          <a:p>
            <a:r>
              <a:rPr lang="en-US" dirty="0" smtClean="0"/>
              <a:t>&lt;input name="register" </a:t>
            </a:r>
            <a:r>
              <a:rPr lang="en-US" b="1" dirty="0" smtClean="0"/>
              <a:t>class</a:t>
            </a:r>
            <a:r>
              <a:rPr lang="en-US" dirty="0" smtClean="0"/>
              <a:t>="required" type="text"/&gt;</a:t>
            </a:r>
            <a:endParaRPr lang="en-US" dirty="0"/>
          </a:p>
          <a:p>
            <a:r>
              <a:rPr lang="en-US" dirty="0"/>
              <a:t> </a:t>
            </a:r>
          </a:p>
          <a:p>
            <a:r>
              <a:rPr lang="en-US" dirty="0" err="1"/>
              <a:t>WebElement</a:t>
            </a:r>
            <a:r>
              <a:rPr lang="en-US" dirty="0"/>
              <a:t> </a:t>
            </a:r>
            <a:r>
              <a:rPr lang="en-US" b="1" dirty="0"/>
              <a:t>register</a:t>
            </a:r>
            <a:r>
              <a:rPr lang="en-US" dirty="0"/>
              <a:t>= </a:t>
            </a:r>
            <a:r>
              <a:rPr lang="en-US" dirty="0" err="1"/>
              <a:t>driver.findElement</a:t>
            </a:r>
            <a:r>
              <a:rPr lang="en-US" dirty="0"/>
              <a:t>(By.name("register"));</a:t>
            </a:r>
          </a:p>
          <a:p>
            <a:endParaRPr lang="en-US" dirty="0"/>
          </a:p>
        </p:txBody>
      </p:sp>
    </p:spTree>
    <p:extLst>
      <p:ext uri="{BB962C8B-B14F-4D97-AF65-F5344CB8AC3E}">
        <p14:creationId xmlns:p14="http://schemas.microsoft.com/office/powerpoint/2010/main" val="42029435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474</TotalTime>
  <Words>912</Words>
  <Application>Microsoft Office PowerPoint</Application>
  <PresentationFormat>Widescreen</PresentationFormat>
  <Paragraphs>246</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Century Gothic</vt:lpstr>
      <vt:lpstr>Wingdings</vt:lpstr>
      <vt:lpstr>Wingdings 3</vt:lpstr>
      <vt:lpstr>Ion</vt:lpstr>
      <vt:lpstr>XPath in selenium</vt:lpstr>
      <vt:lpstr>What is WebElement?</vt:lpstr>
      <vt:lpstr>What is WebElement? </vt:lpstr>
      <vt:lpstr>Locators for Selenium </vt:lpstr>
      <vt:lpstr>Locator in selenium</vt:lpstr>
      <vt:lpstr>Locator in selenium</vt:lpstr>
      <vt:lpstr>Locator in selenium</vt:lpstr>
      <vt:lpstr>Locating an Element By id: </vt:lpstr>
      <vt:lpstr>Locating an Element By Name:</vt:lpstr>
      <vt:lpstr>Locating an Element By LinkText:</vt:lpstr>
      <vt:lpstr>Locating an Element By Partial LinkText:</vt:lpstr>
      <vt:lpstr>Locating an Element By TagName:</vt:lpstr>
      <vt:lpstr>Locating an Element By Class Name:</vt:lpstr>
      <vt:lpstr>CSS Selector:</vt:lpstr>
      <vt:lpstr>XPath Selector:</vt:lpstr>
      <vt:lpstr>Definition  </vt:lpstr>
      <vt:lpstr>Interview question</vt:lpstr>
      <vt:lpstr>What is dynamic object?</vt:lpstr>
      <vt:lpstr>There are two types of xpath </vt:lpstr>
      <vt:lpstr>Xpath basic formula</vt:lpstr>
      <vt:lpstr>Why Single /double slash in xpath? </vt:lpstr>
      <vt:lpstr>PowerPoint Presentation</vt:lpstr>
      <vt:lpstr>Which tool do you use to find the element on the html page? </vt:lpstr>
      <vt:lpstr>PowerPoint Presentation</vt:lpstr>
      <vt:lpstr>What are the xpath methods to handle dynamic object or element? </vt:lpstr>
      <vt:lpstr>Contain method   </vt:lpstr>
      <vt:lpstr>PowerPoint Presentation</vt:lpstr>
      <vt:lpstr>Create xpath from xml code </vt:lpstr>
      <vt:lpstr>#### create xpath with  anchor link a and href</vt:lpstr>
      <vt:lpstr>How to locate text with xpath</vt:lpstr>
      <vt:lpstr>Problem solve</vt:lpstr>
      <vt:lpstr>PowerPoint Presentation</vt:lpstr>
      <vt:lpstr>PowerPoint Presentation</vt:lpstr>
      <vt:lpstr>PowerPoint Presentation</vt:lpstr>
      <vt:lpstr>Xpath from web table</vt:lpstr>
      <vt:lpstr>More example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XPath in selenium</dc:title>
  <dc:creator>sarower ahmmed</dc:creator>
  <cp:lastModifiedBy>sarower ahmmed</cp:lastModifiedBy>
  <cp:revision>17</cp:revision>
  <dcterms:created xsi:type="dcterms:W3CDTF">2018-05-26T03:35:25Z</dcterms:created>
  <dcterms:modified xsi:type="dcterms:W3CDTF">2018-09-22T17:00:28Z</dcterms:modified>
</cp:coreProperties>
</file>