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92" r:id="rId4"/>
    <p:sldId id="278" r:id="rId5"/>
    <p:sldId id="287" r:id="rId6"/>
    <p:sldId id="284" r:id="rId7"/>
    <p:sldId id="272" r:id="rId8"/>
    <p:sldId id="288" r:id="rId9"/>
    <p:sldId id="276" r:id="rId10"/>
    <p:sldId id="258" r:id="rId11"/>
    <p:sldId id="259" r:id="rId12"/>
    <p:sldId id="260" r:id="rId13"/>
    <p:sldId id="290" r:id="rId14"/>
    <p:sldId id="291" r:id="rId15"/>
    <p:sldId id="262" r:id="rId16"/>
    <p:sldId id="270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414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0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805A-CB8F-4435-8D0A-C7237C0515B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9255-240D-4CCA-B9EC-276178BF5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5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String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String object/variable name</a:t>
            </a:r>
          </a:p>
          <a:p>
            <a:r>
              <a:rPr lang="en-US" dirty="0" smtClean="0"/>
              <a:t>String name= “sarower”;</a:t>
            </a:r>
          </a:p>
          <a:p>
            <a:r>
              <a:rPr lang="en-US" dirty="0" err="1" smtClean="0"/>
              <a:t>Name.all</a:t>
            </a:r>
            <a:r>
              <a:rPr lang="en-US" dirty="0" smtClean="0"/>
              <a:t> methods you can see</a:t>
            </a:r>
          </a:p>
          <a:p>
            <a:r>
              <a:rPr lang="en-US" dirty="0" smtClean="0"/>
              <a:t>Or</a:t>
            </a:r>
          </a:p>
          <a:p>
            <a:r>
              <a:rPr lang="en-US" dirty="0"/>
              <a:t>String s=</a:t>
            </a:r>
            <a:r>
              <a:rPr lang="en-US" b="1" dirty="0"/>
              <a:t>new String();</a:t>
            </a:r>
          </a:p>
          <a:p>
            <a:r>
              <a:rPr lang="en-US" u="sng" dirty="0" err="1" smtClean="0"/>
              <a:t>s.all</a:t>
            </a:r>
            <a:r>
              <a:rPr lang="en-US" u="sng" dirty="0" smtClean="0"/>
              <a:t>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  <a:latin typeface="verdana" panose="020B0604030504040204" pitchFamily="34" charset="0"/>
              </a:rPr>
              <a:t>CompareToExample</a:t>
            </a:r>
            <a:r>
              <a:rPr lang="en-US" dirty="0" smtClean="0">
                <a:effectLst/>
                <a:latin typeface="verdana" panose="020B0604030504040204" pitchFamily="34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53309"/>
            <a:ext cx="10353762" cy="41378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effectLst/>
                <a:latin typeface="verdana" panose="020B0604030504040204" pitchFamily="34" charset="0"/>
              </a:rPr>
              <a:t>If you compare string with blank or empty string, it returns length of the string. </a:t>
            </a:r>
            <a:endParaRPr lang="en-US" dirty="0" smtClean="0"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dirty="0" smtClean="0">
                <a:effectLst/>
                <a:latin typeface="verdana" panose="020B0604030504040204" pitchFamily="34" charset="0"/>
              </a:rPr>
              <a:t>If </a:t>
            </a:r>
            <a:r>
              <a:rPr lang="en-US" dirty="0">
                <a:effectLst/>
                <a:latin typeface="verdana" panose="020B0604030504040204" pitchFamily="34" charset="0"/>
              </a:rPr>
              <a:t>second string is empty, result would be positive. If first string is empty, result would be negative</a:t>
            </a:r>
            <a:r>
              <a:rPr lang="en-US" dirty="0" smtClean="0">
                <a:effectLst/>
                <a:latin typeface="verdana" panose="020B0604030504040204" pitchFamily="34" charset="0"/>
              </a:rPr>
              <a:t>.</a:t>
            </a:r>
          </a:p>
          <a:p>
            <a:pPr algn="just"/>
            <a:endParaRPr lang="en-US" dirty="0">
              <a:effectLst/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effectLst/>
                <a:latin typeface="verdana" panose="020B0604030504040204" pitchFamily="34" charset="0"/>
              </a:rPr>
              <a:t>	String</a:t>
            </a:r>
            <a:r>
              <a:rPr lang="en-US" dirty="0">
                <a:effectLst/>
                <a:latin typeface="verdana" panose="020B0604030504040204" pitchFamily="34" charset="0"/>
              </a:rPr>
              <a:t> s1="hello";  </a:t>
            </a:r>
          </a:p>
          <a:p>
            <a:pPr marL="0" indent="0" algn="just">
              <a:buNone/>
            </a:pPr>
            <a:r>
              <a:rPr lang="en-US" dirty="0" smtClean="0">
                <a:effectLst/>
                <a:latin typeface="verdana" panose="020B0604030504040204" pitchFamily="34" charset="0"/>
              </a:rPr>
              <a:t>	String</a:t>
            </a:r>
            <a:r>
              <a:rPr lang="en-US" dirty="0">
                <a:effectLst/>
                <a:latin typeface="verdana" panose="020B0604030504040204" pitchFamily="34" charset="0"/>
              </a:rPr>
              <a:t> s2="";  </a:t>
            </a:r>
          </a:p>
          <a:p>
            <a:pPr marL="0" indent="0" algn="just">
              <a:buNone/>
            </a:pPr>
            <a:r>
              <a:rPr lang="en-US" dirty="0" smtClean="0">
                <a:effectLst/>
                <a:latin typeface="verdana" panose="020B0604030504040204" pitchFamily="34" charset="0"/>
              </a:rPr>
              <a:t>	String</a:t>
            </a:r>
            <a:r>
              <a:rPr lang="en-US" dirty="0">
                <a:effectLst/>
                <a:latin typeface="verdana" panose="020B0604030504040204" pitchFamily="34" charset="0"/>
              </a:rPr>
              <a:t> s3="me";  </a:t>
            </a:r>
          </a:p>
          <a:p>
            <a:pPr marL="0" indent="0" algn="just">
              <a:buNone/>
            </a:pPr>
            <a:r>
              <a:rPr lang="en-US" dirty="0" smtClean="0">
                <a:effectLst/>
                <a:latin typeface="verdana" panose="020B0604030504040204" pitchFamily="34" charset="0"/>
              </a:rPr>
              <a:t>	</a:t>
            </a:r>
            <a:r>
              <a:rPr lang="en-US" dirty="0" err="1" smtClean="0">
                <a:effectLst/>
                <a:latin typeface="verdana" panose="020B0604030504040204" pitchFamily="34" charset="0"/>
              </a:rPr>
              <a:t>System.out.println</a:t>
            </a:r>
            <a:r>
              <a:rPr lang="en-US" dirty="0" smtClean="0">
                <a:effectLst/>
                <a:latin typeface="verdana" panose="020B0604030504040204" pitchFamily="34" charset="0"/>
              </a:rPr>
              <a:t>(s1.compareTo(s2</a:t>
            </a:r>
            <a:r>
              <a:rPr lang="en-US" dirty="0">
                <a:effectLst/>
                <a:latin typeface="verdana" panose="020B0604030504040204" pitchFamily="34" charset="0"/>
              </a:rPr>
              <a:t>));  </a:t>
            </a:r>
          </a:p>
          <a:p>
            <a:pPr marL="0" indent="0" algn="just">
              <a:buNone/>
            </a:pPr>
            <a:r>
              <a:rPr lang="en-US" dirty="0" smtClean="0">
                <a:effectLst/>
                <a:latin typeface="verdana" panose="020B0604030504040204" pitchFamily="34" charset="0"/>
              </a:rPr>
              <a:t>	</a:t>
            </a:r>
            <a:r>
              <a:rPr lang="en-US" dirty="0" err="1" smtClean="0">
                <a:effectLst/>
                <a:latin typeface="verdana" panose="020B0604030504040204" pitchFamily="34" charset="0"/>
              </a:rPr>
              <a:t>System.out.println</a:t>
            </a:r>
            <a:r>
              <a:rPr lang="en-US" dirty="0" smtClean="0">
                <a:effectLst/>
                <a:latin typeface="verdana" panose="020B0604030504040204" pitchFamily="34" charset="0"/>
              </a:rPr>
              <a:t>(s2.compareTo(s3</a:t>
            </a:r>
            <a:r>
              <a:rPr lang="en-US" dirty="0">
                <a:effectLst/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 contains() method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60945"/>
            <a:ext cx="10353762" cy="491374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String name="what do you know about me";  </a:t>
            </a:r>
          </a:p>
          <a:p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name.contains</a:t>
            </a:r>
            <a:r>
              <a:rPr lang="en-US" dirty="0">
                <a:effectLst/>
              </a:rPr>
              <a:t>("do you know"));  </a:t>
            </a:r>
          </a:p>
          <a:p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name.contains</a:t>
            </a:r>
            <a:r>
              <a:rPr lang="en-US" dirty="0">
                <a:effectLst/>
              </a:rPr>
              <a:t>("about"));  </a:t>
            </a:r>
          </a:p>
          <a:p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name.contains</a:t>
            </a:r>
            <a:r>
              <a:rPr lang="en-US" dirty="0">
                <a:effectLst/>
              </a:rPr>
              <a:t>("hello"));  </a:t>
            </a:r>
            <a:endParaRPr lang="en-US" dirty="0" smtClean="0">
              <a:effectLst/>
            </a:endParaRPr>
          </a:p>
          <a:p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name.contains</a:t>
            </a:r>
            <a:r>
              <a:rPr lang="en-US" dirty="0" smtClean="0">
                <a:effectLst/>
              </a:rPr>
              <a:t>(“a"));</a:t>
            </a:r>
            <a:r>
              <a:rPr lang="en-US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}}  </a:t>
            </a:r>
          </a:p>
          <a:p>
            <a:r>
              <a:rPr lang="en-US" dirty="0"/>
              <a:t>Test it Now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String a</a:t>
            </a:r>
            <a:r>
              <a:rPr lang="en-US" dirty="0" smtClean="0">
                <a:solidFill>
                  <a:srgbClr val="00B0F0"/>
                </a:solidFill>
              </a:rPr>
              <a:t>=“sarower</a:t>
            </a:r>
            <a:r>
              <a:rPr lang="en-US" u="sng" dirty="0" smtClean="0">
                <a:solidFill>
                  <a:srgbClr val="00B0F0"/>
                </a:solidFill>
              </a:rPr>
              <a:t>”;  </a:t>
            </a:r>
            <a:endParaRPr lang="en-US" u="sng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String replaceString11=</a:t>
            </a:r>
            <a:r>
              <a:rPr lang="en-US" dirty="0" err="1">
                <a:solidFill>
                  <a:srgbClr val="00B0F0"/>
                </a:solidFill>
              </a:rPr>
              <a:t>a.replaceAll</a:t>
            </a:r>
            <a:r>
              <a:rPr lang="en-US" dirty="0" smtClean="0">
                <a:solidFill>
                  <a:srgbClr val="00B0F0"/>
                </a:solidFill>
              </a:rPr>
              <a:t>(“</a:t>
            </a:r>
            <a:r>
              <a:rPr lang="en-US" dirty="0" err="1" smtClean="0">
                <a:solidFill>
                  <a:srgbClr val="00B0F0"/>
                </a:solidFill>
              </a:rPr>
              <a:t>a",“e</a:t>
            </a:r>
            <a:r>
              <a:rPr lang="en-US" dirty="0" smtClean="0">
                <a:solidFill>
                  <a:srgbClr val="00B0F0"/>
                </a:solidFill>
              </a:rPr>
              <a:t>");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System.out.println</a:t>
            </a:r>
            <a:r>
              <a:rPr lang="en-US" dirty="0">
                <a:solidFill>
                  <a:srgbClr val="00B0F0"/>
                </a:solidFill>
              </a:rPr>
              <a:t>(replaceString11</a:t>
            </a:r>
            <a:r>
              <a:rPr lang="en-US" dirty="0" smtClean="0">
                <a:solidFill>
                  <a:srgbClr val="00B0F0"/>
                </a:solidFill>
              </a:rPr>
              <a:t>);</a:t>
            </a:r>
          </a:p>
          <a:p>
            <a:endParaRPr lang="en-US" b="1" dirty="0"/>
          </a:p>
          <a:p>
            <a:r>
              <a:rPr lang="en-US" dirty="0">
                <a:solidFill>
                  <a:srgbClr val="FFC000"/>
                </a:solidFill>
              </a:rPr>
              <a:t>String a=“</a:t>
            </a:r>
            <a:r>
              <a:rPr lang="en-US" dirty="0" smtClean="0">
                <a:solidFill>
                  <a:srgbClr val="FFC000"/>
                </a:solidFill>
              </a:rPr>
              <a:t>sarower12345</a:t>
            </a:r>
            <a:r>
              <a:rPr lang="en-US" u="sng" dirty="0" smtClean="0">
                <a:solidFill>
                  <a:srgbClr val="FFC000"/>
                </a:solidFill>
              </a:rPr>
              <a:t>”;  </a:t>
            </a:r>
            <a:endParaRPr lang="en-US" u="sng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String replaceString11=</a:t>
            </a:r>
            <a:r>
              <a:rPr lang="en-US" dirty="0" err="1">
                <a:solidFill>
                  <a:srgbClr val="FFC000"/>
                </a:solidFill>
              </a:rPr>
              <a:t>a.replaceAll</a:t>
            </a:r>
            <a:r>
              <a:rPr lang="en-US" dirty="0" smtClean="0">
                <a:solidFill>
                  <a:srgbClr val="FFC000"/>
                </a:solidFill>
              </a:rPr>
              <a:t>(“</a:t>
            </a:r>
            <a:r>
              <a:rPr lang="en-US" dirty="0">
                <a:solidFill>
                  <a:srgbClr val="FFC000"/>
                </a:solidFill>
              </a:rPr>
              <a:t>[a-zA-z_0-9</a:t>
            </a:r>
            <a:r>
              <a:rPr lang="en-US" dirty="0" smtClean="0">
                <a:solidFill>
                  <a:srgbClr val="FFC000"/>
                </a:solidFill>
              </a:rPr>
              <a:t>]"",“");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System.out.println</a:t>
            </a:r>
            <a:r>
              <a:rPr lang="en-US" dirty="0">
                <a:solidFill>
                  <a:srgbClr val="FFC000"/>
                </a:solidFill>
              </a:rPr>
              <a:t>(replaceString11);</a:t>
            </a:r>
            <a:endParaRPr lang="en-US" b="1" dirty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4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57018"/>
            <a:ext cx="10353761" cy="1326321"/>
          </a:xfrm>
        </p:spPr>
        <p:txBody>
          <a:bodyPr/>
          <a:lstStyle/>
          <a:p>
            <a:r>
              <a:rPr lang="en-US" dirty="0" smtClean="0"/>
              <a:t>Regex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34836"/>
            <a:ext cx="10353762" cy="4765964"/>
          </a:xfrm>
        </p:spPr>
        <p:txBody>
          <a:bodyPr>
            <a:normAutofit/>
          </a:bodyPr>
          <a:lstStyle/>
          <a:p>
            <a:r>
              <a:rPr lang="en-US" dirty="0" smtClean="0"/>
              <a:t>Its called regular expression = means to find matching pattern of word from String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String </a:t>
            </a:r>
            <a:r>
              <a:rPr lang="en-US" dirty="0" err="1">
                <a:solidFill>
                  <a:srgbClr val="00B0F0"/>
                </a:solidFill>
              </a:rPr>
              <a:t>inputString</a:t>
            </a:r>
            <a:r>
              <a:rPr lang="en-US" dirty="0">
                <a:solidFill>
                  <a:srgbClr val="00B0F0"/>
                </a:solidFill>
              </a:rPr>
              <a:t> = "sarower";</a:t>
            </a:r>
          </a:p>
          <a:p>
            <a:r>
              <a:rPr lang="en-US" dirty="0">
                <a:solidFill>
                  <a:srgbClr val="00B0F0"/>
                </a:solidFill>
              </a:rPr>
              <a:t>String </a:t>
            </a:r>
            <a:r>
              <a:rPr lang="en-US" dirty="0" err="1">
                <a:solidFill>
                  <a:srgbClr val="00B0F0"/>
                </a:solidFill>
              </a:rPr>
              <a:t>validPattern</a:t>
            </a:r>
            <a:r>
              <a:rPr lang="en-US" dirty="0">
                <a:solidFill>
                  <a:srgbClr val="00B0F0"/>
                </a:solidFill>
              </a:rPr>
              <a:t> = "[a-zA-z_0-9</a:t>
            </a:r>
            <a:r>
              <a:rPr lang="en-US" dirty="0" smtClean="0">
                <a:solidFill>
                  <a:srgbClr val="00B0F0"/>
                </a:solidFill>
              </a:rPr>
              <a:t>]";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Pattern </a:t>
            </a:r>
            <a:r>
              <a:rPr lang="en-US" dirty="0" err="1">
                <a:solidFill>
                  <a:srgbClr val="00B0F0"/>
                </a:solidFill>
              </a:rPr>
              <a:t>pattern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Pattern.</a:t>
            </a:r>
            <a:r>
              <a:rPr lang="en-US" i="1" dirty="0" err="1">
                <a:solidFill>
                  <a:srgbClr val="00B0F0"/>
                </a:solidFill>
              </a:rPr>
              <a:t>compile</a:t>
            </a:r>
            <a:r>
              <a:rPr lang="en-US" i="1" dirty="0">
                <a:solidFill>
                  <a:srgbClr val="00B0F0"/>
                </a:solidFill>
              </a:rPr>
              <a:t>(</a:t>
            </a:r>
            <a:r>
              <a:rPr lang="en-US" i="1" dirty="0" err="1">
                <a:solidFill>
                  <a:srgbClr val="00B0F0"/>
                </a:solidFill>
              </a:rPr>
              <a:t>validPattern</a:t>
            </a:r>
            <a:r>
              <a:rPr lang="en-US" i="1" dirty="0">
                <a:solidFill>
                  <a:srgbClr val="00B0F0"/>
                </a:solidFill>
              </a:rPr>
              <a:t>);</a:t>
            </a:r>
          </a:p>
          <a:p>
            <a:r>
              <a:rPr lang="en-US" dirty="0">
                <a:solidFill>
                  <a:srgbClr val="00B0F0"/>
                </a:solidFill>
              </a:rPr>
              <a:t>Matcher </a:t>
            </a:r>
            <a:r>
              <a:rPr lang="en-US" dirty="0" err="1">
                <a:solidFill>
                  <a:srgbClr val="00B0F0"/>
                </a:solidFill>
              </a:rPr>
              <a:t>matcher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pattern.matcher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inputString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  <a:p>
            <a:r>
              <a:rPr lang="en-US" dirty="0" err="1">
                <a:solidFill>
                  <a:srgbClr val="00B0F0"/>
                </a:solidFill>
              </a:rPr>
              <a:t>System.</a:t>
            </a:r>
            <a:r>
              <a:rPr lang="en-US" b="1" i="1" dirty="0" err="1">
                <a:solidFill>
                  <a:srgbClr val="00B0F0"/>
                </a:solidFill>
              </a:rPr>
              <a:t>out.print</a:t>
            </a:r>
            <a:r>
              <a:rPr lang="en-US" b="1" i="1" dirty="0">
                <a:solidFill>
                  <a:srgbClr val="00B0F0"/>
                </a:solidFill>
              </a:rPr>
              <a:t>(</a:t>
            </a:r>
            <a:r>
              <a:rPr lang="en-US" b="1" i="1" dirty="0" err="1">
                <a:solidFill>
                  <a:srgbClr val="00B0F0"/>
                </a:solidFill>
              </a:rPr>
              <a:t>matcher.find</a:t>
            </a:r>
            <a:r>
              <a:rPr lang="en-US" b="1" i="1" dirty="0">
                <a:solidFill>
                  <a:srgbClr val="00B0F0"/>
                </a:solidFill>
              </a:rPr>
              <a:t>()); </a:t>
            </a:r>
            <a:endParaRPr lang="en-US" b="1" i="1" dirty="0" smtClean="0">
              <a:solidFill>
                <a:srgbClr val="00B0F0"/>
              </a:solidFill>
            </a:endParaRPr>
          </a:p>
          <a:p>
            <a:r>
              <a:rPr lang="en-US" b="1" i="1" dirty="0" smtClean="0">
                <a:solidFill>
                  <a:srgbClr val="00B0F0"/>
                </a:solidFill>
              </a:rPr>
              <a:t>// </a:t>
            </a:r>
            <a:r>
              <a:rPr lang="en-US" b="1" i="1" dirty="0">
                <a:solidFill>
                  <a:srgbClr val="00B0F0"/>
                </a:solidFill>
              </a:rPr>
              <a:t>should print true or false if input contain any letter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9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4" y="557212"/>
            <a:ext cx="10178472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String to </a:t>
            </a:r>
            <a:r>
              <a:rPr lang="en-US" dirty="0" err="1" smtClean="0"/>
              <a:t>int</a:t>
            </a:r>
            <a:r>
              <a:rPr lang="en-US" dirty="0" smtClean="0"/>
              <a:t> or 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String s</a:t>
            </a:r>
            <a:r>
              <a:rPr lang="en-US" dirty="0" smtClean="0">
                <a:effectLst/>
              </a:rPr>
              <a:t>=“12345";</a:t>
            </a:r>
            <a:r>
              <a:rPr lang="en-US" dirty="0">
                <a:effectLst/>
              </a:rPr>
              <a:t>  </a:t>
            </a:r>
          </a:p>
          <a:p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Integer.parseInt</a:t>
            </a:r>
            <a:r>
              <a:rPr lang="en-US" dirty="0">
                <a:effectLst/>
              </a:rPr>
              <a:t>(s</a:t>
            </a:r>
            <a:r>
              <a:rPr lang="en-US" dirty="0" smtClean="0">
                <a:effectLst/>
              </a:rPr>
              <a:t>);</a:t>
            </a:r>
            <a:r>
              <a:rPr lang="en-US" dirty="0">
                <a:effectLst/>
              </a:rPr>
              <a:t>  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String s</a:t>
            </a:r>
            <a:r>
              <a:rPr lang="en-US" dirty="0" smtClean="0">
                <a:effectLst/>
              </a:rPr>
              <a:t>=“20.25";</a:t>
            </a:r>
            <a:r>
              <a:rPr lang="en-US" dirty="0">
                <a:effectLst/>
              </a:rPr>
              <a:t>  </a:t>
            </a:r>
          </a:p>
          <a:p>
            <a:r>
              <a:rPr lang="en-US" b="1" dirty="0" smtClean="0">
                <a:effectLst/>
              </a:rPr>
              <a:t>double</a:t>
            </a:r>
            <a:r>
              <a:rPr lang="en-US" dirty="0">
                <a:effectLst/>
              </a:rPr>
              <a:t> 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=</a:t>
            </a:r>
            <a:r>
              <a:rPr lang="en-US" dirty="0" err="1" smtClean="0">
                <a:effectLst/>
              </a:rPr>
              <a:t>Double.parseInt</a:t>
            </a:r>
            <a:r>
              <a:rPr lang="en-US" dirty="0" smtClean="0">
                <a:effectLst/>
              </a:rPr>
              <a:t>(s);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reverse String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s= </a:t>
            </a:r>
            <a:r>
              <a:rPr lang="en-US" b="1" dirty="0"/>
              <a:t>new String("RABO BANK");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newobj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StringBuffer</a:t>
            </a:r>
            <a:r>
              <a:rPr lang="en-US" b="1" dirty="0"/>
              <a:t>(s).reverse().</a:t>
            </a:r>
            <a:r>
              <a:rPr lang="en-US" b="1" dirty="0" err="1"/>
              <a:t>toString</a:t>
            </a:r>
            <a:r>
              <a:rPr lang="en-US" b="1" dirty="0"/>
              <a:t>();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newobj</a:t>
            </a:r>
            <a:r>
              <a:rPr lang="en-US" b="1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a class in JAVA</a:t>
            </a:r>
          </a:p>
          <a:p>
            <a:r>
              <a:rPr lang="en-US" dirty="0" smtClean="0"/>
              <a:t>Which package in java- </a:t>
            </a:r>
            <a:r>
              <a:rPr lang="en-US" dirty="0" err="1" smtClean="0">
                <a:solidFill>
                  <a:srgbClr val="FFC000"/>
                </a:solidFill>
                <a:effectLst/>
              </a:rPr>
              <a:t>java.lang.String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 </a:t>
            </a:r>
          </a:p>
          <a:p>
            <a:r>
              <a:rPr lang="en-US" dirty="0" smtClean="0"/>
              <a:t>It’s  also a non primitive data type</a:t>
            </a:r>
          </a:p>
          <a:p>
            <a:r>
              <a:rPr lang="en-US" dirty="0" smtClean="0"/>
              <a:t>Any character/ number/special sign </a:t>
            </a:r>
            <a:r>
              <a:rPr lang="en-US" dirty="0" smtClean="0">
                <a:sym typeface="Wingdings" panose="05000000000000000000" pitchFamily="2" charset="2"/>
              </a:rPr>
              <a:t> any thing can handle in string form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Lots of methods inside this String class.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value cant modify but String buffer can 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55" y="2096064"/>
            <a:ext cx="10991272" cy="36951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String s1 = "java";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s1.concat(" rules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");//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concat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method will add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out.println</a:t>
            </a:r>
            <a:r>
              <a:rPr lang="en-US" b="1" i="1" dirty="0">
                <a:solidFill>
                  <a:srgbClr val="00B0F0"/>
                </a:solidFill>
                <a:latin typeface="Consolas" panose="020B0609020204030204" pitchFamily="49" charset="0"/>
              </a:rPr>
              <a:t>("s1 refers to "+s1);  // Yes, s1 still refers to "java"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StringBuffer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sb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StringBuffer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("java");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sb.append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(" rules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");//append method will add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out.println</a:t>
            </a:r>
            <a:r>
              <a:rPr lang="en-US" b="1" i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sb.toString</a:t>
            </a:r>
            <a:r>
              <a:rPr lang="en-US" b="1" i="1" dirty="0">
                <a:solidFill>
                  <a:srgbClr val="00B0F0"/>
                </a:solidFill>
                <a:latin typeface="Consolas" panose="020B0609020204030204" pitchFamily="49" charset="0"/>
              </a:rPr>
              <a:t>()); //Now </a:t>
            </a:r>
            <a:r>
              <a:rPr lang="en-US" b="1" i="1" u="sng" dirty="0" err="1">
                <a:solidFill>
                  <a:srgbClr val="00B0F0"/>
                </a:solidFill>
                <a:latin typeface="Consolas" panose="020B0609020204030204" pitchFamily="49" charset="0"/>
              </a:rPr>
              <a:t>sb</a:t>
            </a:r>
            <a:r>
              <a:rPr lang="en-US" b="1" i="1" u="sng" dirty="0">
                <a:solidFill>
                  <a:srgbClr val="00B0F0"/>
                </a:solidFill>
                <a:latin typeface="Consolas" panose="020B0609020204030204" pitchFamily="49" charset="0"/>
              </a:rPr>
              <a:t> refers to "java rules"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t="28644" r="1987" b="28778"/>
          <a:stretch/>
        </p:blipFill>
        <p:spPr>
          <a:xfrm>
            <a:off x="761079" y="609600"/>
            <a:ext cx="10789914" cy="5791200"/>
          </a:xfrm>
        </p:spPr>
      </p:pic>
    </p:spTree>
    <p:extLst>
      <p:ext uri="{BB962C8B-B14F-4D97-AF65-F5344CB8AC3E}">
        <p14:creationId xmlns:p14="http://schemas.microsoft.com/office/powerpoint/2010/main" val="7247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93963"/>
            <a:ext cx="10353761" cy="526473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StringBuilder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82255"/>
            <a:ext cx="10353762" cy="460894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StringBuilder</a:t>
            </a:r>
            <a:r>
              <a:rPr lang="en-US" dirty="0"/>
              <a:t> is essentially the same as 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r>
              <a:rPr lang="en-US" dirty="0" smtClean="0"/>
              <a:t> But </a:t>
            </a:r>
            <a:r>
              <a:rPr lang="en-US" dirty="0"/>
              <a:t>it is not </a:t>
            </a:r>
            <a:r>
              <a:rPr lang="en-US" dirty="0" smtClean="0"/>
              <a:t>thread-safe(only single thread-not possible in multi thread), </a:t>
            </a:r>
            <a:r>
              <a:rPr lang="en-US" dirty="0"/>
              <a:t>that means that their methods are not synchronized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comparison to the other Strings, the </a:t>
            </a:r>
            <a:r>
              <a:rPr lang="en-US" dirty="0" err="1"/>
              <a:t>Stringbuilder</a:t>
            </a:r>
            <a:r>
              <a:rPr lang="en-US" dirty="0"/>
              <a:t> runs the fastest.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rgbClr val="00B0F0"/>
                </a:solidFill>
              </a:rPr>
              <a:t>StringBuilder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sb</a:t>
            </a:r>
            <a:r>
              <a:rPr lang="en-US" dirty="0">
                <a:solidFill>
                  <a:srgbClr val="00B0F0"/>
                </a:solidFill>
              </a:rPr>
              <a:t> = new </a:t>
            </a:r>
            <a:r>
              <a:rPr lang="en-US" dirty="0" err="1">
                <a:solidFill>
                  <a:srgbClr val="00B0F0"/>
                </a:solidFill>
              </a:rPr>
              <a:t>StringBuilder</a:t>
            </a:r>
            <a:r>
              <a:rPr lang="en-US" dirty="0" smtClean="0">
                <a:solidFill>
                  <a:srgbClr val="00B0F0"/>
                </a:solidFill>
              </a:rPr>
              <a:t>(“java");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sb.append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(" rules");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out.println</a:t>
            </a:r>
            <a:r>
              <a:rPr lang="en-US" b="1" i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sb.toString</a:t>
            </a:r>
            <a:r>
              <a:rPr lang="en-US" b="1" i="1" dirty="0">
                <a:solidFill>
                  <a:srgbClr val="00B0F0"/>
                </a:solidFill>
                <a:latin typeface="Consolas" panose="020B0609020204030204" pitchFamily="49" charset="0"/>
              </a:rPr>
              <a:t>()); //Now </a:t>
            </a:r>
            <a:r>
              <a:rPr lang="en-US" b="1" i="1" u="sng" dirty="0" err="1">
                <a:solidFill>
                  <a:srgbClr val="00B0F0"/>
                </a:solidFill>
                <a:latin typeface="Consolas" panose="020B0609020204030204" pitchFamily="49" charset="0"/>
              </a:rPr>
              <a:t>sb</a:t>
            </a:r>
            <a:r>
              <a:rPr lang="en-US" b="1" i="1" u="sng" dirty="0">
                <a:solidFill>
                  <a:srgbClr val="00B0F0"/>
                </a:solidFill>
                <a:latin typeface="Consolas" panose="020B0609020204030204" pitchFamily="49" charset="0"/>
              </a:rPr>
              <a:t> refers to "java rules"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86" y="73892"/>
            <a:ext cx="10353761" cy="766618"/>
          </a:xfrm>
          <a:solidFill>
            <a:srgbClr val="00B050"/>
          </a:solidFill>
        </p:spPr>
        <p:txBody>
          <a:bodyPr/>
          <a:lstStyle/>
          <a:p>
            <a:r>
              <a:rPr lang="en-US" dirty="0" err="1">
                <a:effectLst/>
              </a:rPr>
              <a:t>StringBuffer</a:t>
            </a:r>
            <a:r>
              <a:rPr lang="en-US" dirty="0">
                <a:effectLst/>
              </a:rPr>
              <a:t> and </a:t>
            </a:r>
            <a:r>
              <a:rPr lang="en-US" dirty="0" err="1">
                <a:effectLst/>
              </a:rPr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759" y="5052290"/>
            <a:ext cx="10353762" cy="1468581"/>
          </a:xfrm>
        </p:spPr>
        <p:txBody>
          <a:bodyPr/>
          <a:lstStyle/>
          <a:p>
            <a:r>
              <a:rPr lang="en-US" sz="2000" dirty="0" smtClean="0">
                <a:effectLst/>
              </a:rPr>
              <a:t>Synchronized means </a:t>
            </a:r>
            <a:r>
              <a:rPr lang="en-US" sz="2000" dirty="0">
                <a:effectLst/>
              </a:rPr>
              <a:t>it is thread safe and hence you can use it when you implement threads for your methods) whereas </a:t>
            </a:r>
          </a:p>
          <a:p>
            <a:pPr lvl="1"/>
            <a:r>
              <a:rPr lang="en-US" sz="2000" b="1" dirty="0" err="1">
                <a:effectLst/>
              </a:rPr>
              <a:t>StringBuilder</a:t>
            </a:r>
            <a:r>
              <a:rPr lang="en-US" sz="2000" dirty="0">
                <a:effectLst/>
              </a:rPr>
              <a:t> is not </a:t>
            </a:r>
            <a:r>
              <a:rPr lang="en-US" sz="2000" dirty="0" smtClean="0">
                <a:effectLst/>
              </a:rPr>
              <a:t>synchronized</a:t>
            </a:r>
          </a:p>
          <a:p>
            <a:pPr lvl="1"/>
            <a:endParaRPr lang="en-US" sz="2000" dirty="0" smtClean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65893"/>
              </p:ext>
            </p:extLst>
          </p:nvPr>
        </p:nvGraphicFramePr>
        <p:xfrm>
          <a:off x="1283147" y="1694340"/>
          <a:ext cx="9559638" cy="250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819">
                  <a:extLst>
                    <a:ext uri="{9D8B030D-6E8A-4147-A177-3AD203B41FA5}">
                      <a16:colId xmlns:a16="http://schemas.microsoft.com/office/drawing/2014/main" val="400468923"/>
                    </a:ext>
                  </a:extLst>
                </a:gridCol>
                <a:gridCol w="4779819">
                  <a:extLst>
                    <a:ext uri="{9D8B030D-6E8A-4147-A177-3AD203B41FA5}">
                      <a16:colId xmlns:a16="http://schemas.microsoft.com/office/drawing/2014/main" val="659680510"/>
                    </a:ext>
                  </a:extLst>
                </a:gridCol>
              </a:tblGrid>
              <a:tr h="6260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StringBuilder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82625"/>
                  </a:ext>
                </a:extLst>
              </a:tr>
              <a:tr h="626030">
                <a:tc>
                  <a:txBody>
                    <a:bodyPr/>
                    <a:lstStyle/>
                    <a:p>
                      <a:r>
                        <a:rPr lang="en-US" dirty="0" smtClean="0"/>
                        <a:t>OLD 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Concept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32469"/>
                  </a:ext>
                </a:extLst>
              </a:tr>
              <a:tr h="626030">
                <a:tc>
                  <a:txBody>
                    <a:bodyPr/>
                    <a:lstStyle/>
                    <a:p>
                      <a:r>
                        <a:rPr lang="en-US" dirty="0" smtClean="0"/>
                        <a:t>Multithread 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thread safe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17634"/>
                  </a:ext>
                </a:extLst>
              </a:tr>
              <a:tr h="62603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synchronize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3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65380"/>
            <a:ext cx="10353761" cy="132632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7" y="895926"/>
            <a:ext cx="11394356" cy="4839854"/>
          </a:xfrm>
        </p:spPr>
      </p:pic>
      <p:sp>
        <p:nvSpPr>
          <p:cNvPr id="5" name="TextBox 4"/>
          <p:cNvSpPr txBox="1"/>
          <p:nvPr/>
        </p:nvSpPr>
        <p:spPr>
          <a:xfrm>
            <a:off x="4322619" y="4516579"/>
            <a:ext cx="145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Usually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2399" y="4516578"/>
            <a:ext cx="145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Usually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9073" y="4516579"/>
            <a:ext cx="145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Usually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40146"/>
            <a:ext cx="10353761" cy="646545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33867" y="1292500"/>
            <a:ext cx="10353762" cy="46135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you use concatenate() method of string class than String slow</a:t>
            </a:r>
          </a:p>
          <a:p>
            <a:r>
              <a:rPr lang="en-US" sz="3200" dirty="0" smtClean="0"/>
              <a:t>Append() method is faster for </a:t>
            </a:r>
            <a:r>
              <a:rPr lang="en-US" sz="3200" dirty="0" err="1" smtClean="0"/>
              <a:t>StringBuffer</a:t>
            </a:r>
            <a:r>
              <a:rPr lang="en-US" sz="3200" dirty="0" smtClean="0"/>
              <a:t> and </a:t>
            </a:r>
            <a:r>
              <a:rPr lang="en-US" sz="3200" dirty="0" err="1" smtClean="0"/>
              <a:t>StringBulder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If Single thread- </a:t>
            </a:r>
            <a:r>
              <a:rPr lang="en-US" sz="3200" dirty="0" err="1" smtClean="0"/>
              <a:t>StringBuilder</a:t>
            </a:r>
            <a:r>
              <a:rPr lang="en-US" sz="3200" dirty="0" smtClean="0"/>
              <a:t> faster</a:t>
            </a:r>
          </a:p>
          <a:p>
            <a:r>
              <a:rPr lang="en-US" sz="3200" dirty="0" smtClean="0"/>
              <a:t>If multi thread </a:t>
            </a:r>
            <a:r>
              <a:rPr lang="en-US" sz="3200" dirty="0" err="1" smtClean="0"/>
              <a:t>StringBuffer</a:t>
            </a:r>
            <a:r>
              <a:rPr lang="en-US" sz="3200" dirty="0" smtClean="0"/>
              <a:t> works better as it can synchronize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18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20436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/>
              <a:t>What is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1422399"/>
            <a:ext cx="11166762" cy="5043055"/>
          </a:xfrm>
        </p:spPr>
        <p:txBody>
          <a:bodyPr>
            <a:normAutofit/>
          </a:bodyPr>
          <a:lstStyle/>
          <a:p>
            <a:r>
              <a:rPr lang="en-US" sz="2800" dirty="0"/>
              <a:t>A thread is an independent path of execution within a program.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Multithreading </a:t>
            </a:r>
            <a:r>
              <a:rPr lang="en-US" sz="2800" dirty="0"/>
              <a:t>refers to two or more tasks executing concurrently within a single program.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effectLst/>
              </a:rPr>
              <a:t>Synchronization in java is the capability </a:t>
            </a:r>
            <a:r>
              <a:rPr lang="en-US" sz="2800" i="1" dirty="0">
                <a:effectLst/>
              </a:rPr>
              <a:t>to control the access of multiple threads to any shared resource</a:t>
            </a:r>
            <a:r>
              <a:rPr lang="en-US" sz="2800" dirty="0">
                <a:effectLst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90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1177</TotalTime>
  <Words>479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Consolas</vt:lpstr>
      <vt:lpstr>Rockwell</vt:lpstr>
      <vt:lpstr>verdana</vt:lpstr>
      <vt:lpstr>Wingdings</vt:lpstr>
      <vt:lpstr>Damask</vt:lpstr>
      <vt:lpstr>String in java</vt:lpstr>
      <vt:lpstr>String </vt:lpstr>
      <vt:lpstr>String value cant modify but String buffer can modify</vt:lpstr>
      <vt:lpstr>PowerPoint Presentation</vt:lpstr>
      <vt:lpstr>StringBuilder:</vt:lpstr>
      <vt:lpstr>StringBuffer and StringBuilder</vt:lpstr>
      <vt:lpstr>PowerPoint Presentation</vt:lpstr>
      <vt:lpstr>Performance </vt:lpstr>
      <vt:lpstr>What is what</vt:lpstr>
      <vt:lpstr>How to get String class methods</vt:lpstr>
      <vt:lpstr>CompareToExample()</vt:lpstr>
      <vt:lpstr> contains() method </vt:lpstr>
      <vt:lpstr>Replace() method</vt:lpstr>
      <vt:lpstr>Regex in java</vt:lpstr>
      <vt:lpstr>PowerPoint Presentation</vt:lpstr>
      <vt:lpstr>Convert String to int or double</vt:lpstr>
      <vt:lpstr>How to reverse String value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in java</dc:title>
  <dc:creator>sarower ahmmed</dc:creator>
  <cp:lastModifiedBy>sarower ahmmed</cp:lastModifiedBy>
  <cp:revision>34</cp:revision>
  <dcterms:created xsi:type="dcterms:W3CDTF">2017-10-06T03:42:41Z</dcterms:created>
  <dcterms:modified xsi:type="dcterms:W3CDTF">2018-07-22T05:54:33Z</dcterms:modified>
</cp:coreProperties>
</file>