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9"/>
  </p:notesMasterIdLst>
  <p:sldIdLst>
    <p:sldId id="313" r:id="rId2"/>
    <p:sldId id="312" r:id="rId3"/>
    <p:sldId id="261" r:id="rId4"/>
    <p:sldId id="262" r:id="rId5"/>
    <p:sldId id="264" r:id="rId6"/>
    <p:sldId id="258" r:id="rId7"/>
    <p:sldId id="287" r:id="rId8"/>
    <p:sldId id="288" r:id="rId9"/>
    <p:sldId id="260" r:id="rId10"/>
    <p:sldId id="259" r:id="rId11"/>
    <p:sldId id="282" r:id="rId12"/>
    <p:sldId id="324" r:id="rId13"/>
    <p:sldId id="266" r:id="rId14"/>
    <p:sldId id="263" r:id="rId15"/>
    <p:sldId id="265" r:id="rId16"/>
    <p:sldId id="267" r:id="rId17"/>
    <p:sldId id="268" r:id="rId18"/>
    <p:sldId id="269" r:id="rId19"/>
    <p:sldId id="270" r:id="rId20"/>
    <p:sldId id="271" r:id="rId21"/>
    <p:sldId id="314" r:id="rId22"/>
    <p:sldId id="293" r:id="rId23"/>
    <p:sldId id="315" r:id="rId24"/>
    <p:sldId id="294" r:id="rId25"/>
    <p:sldId id="316" r:id="rId26"/>
    <p:sldId id="291" r:id="rId27"/>
    <p:sldId id="292" r:id="rId28"/>
    <p:sldId id="297" r:id="rId29"/>
    <p:sldId id="298" r:id="rId30"/>
    <p:sldId id="311" r:id="rId31"/>
    <p:sldId id="325" r:id="rId32"/>
    <p:sldId id="295" r:id="rId33"/>
    <p:sldId id="296" r:id="rId34"/>
    <p:sldId id="323" r:id="rId35"/>
    <p:sldId id="289" r:id="rId36"/>
    <p:sldId id="290" r:id="rId37"/>
    <p:sldId id="272" r:id="rId38"/>
    <p:sldId id="310" r:id="rId39"/>
    <p:sldId id="273" r:id="rId40"/>
    <p:sldId id="309" r:id="rId41"/>
    <p:sldId id="274" r:id="rId42"/>
    <p:sldId id="275" r:id="rId43"/>
    <p:sldId id="278" r:id="rId44"/>
    <p:sldId id="279" r:id="rId45"/>
    <p:sldId id="280" r:id="rId46"/>
    <p:sldId id="281" r:id="rId47"/>
    <p:sldId id="283" r:id="rId48"/>
    <p:sldId id="284" r:id="rId49"/>
    <p:sldId id="285" r:id="rId50"/>
    <p:sldId id="286" r:id="rId51"/>
    <p:sldId id="299" r:id="rId52"/>
    <p:sldId id="317" r:id="rId53"/>
    <p:sldId id="300" r:id="rId54"/>
    <p:sldId id="318" r:id="rId55"/>
    <p:sldId id="301" r:id="rId56"/>
    <p:sldId id="319" r:id="rId57"/>
    <p:sldId id="302" r:id="rId58"/>
    <p:sldId id="320" r:id="rId59"/>
    <p:sldId id="303" r:id="rId60"/>
    <p:sldId id="326" r:id="rId61"/>
    <p:sldId id="321" r:id="rId62"/>
    <p:sldId id="304" r:id="rId63"/>
    <p:sldId id="322" r:id="rId64"/>
    <p:sldId id="305" r:id="rId65"/>
    <p:sldId id="306" r:id="rId66"/>
    <p:sldId id="307" r:id="rId67"/>
    <p:sldId id="308"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94622" autoAdjust="0"/>
  </p:normalViewPr>
  <p:slideViewPr>
    <p:cSldViewPr>
      <p:cViewPr varScale="1">
        <p:scale>
          <a:sx n="55" d="100"/>
          <a:sy n="55" d="100"/>
        </p:scale>
        <p:origin x="1350" y="66"/>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E71327-E0C7-40E0-B8CD-F335A2C8FB1D}" type="datetimeFigureOut">
              <a:rPr lang="en-US" smtClean="0"/>
              <a:pPr/>
              <a:t>8/7/2017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6C3A95-C9B3-4E92-954C-EAA67C9D862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C3A95-C9B3-4E92-954C-EAA67C9D8620}"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6C3A95-C9B3-4E92-954C-EAA67C9D8620}"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3A95-C9B3-4E92-954C-EAA67C9D8620}" type="slidenum">
              <a:rPr lang="en-US" smtClean="0"/>
              <a:pPr/>
              <a:t>42</a:t>
            </a:fld>
            <a:endParaRPr lang="en-US" dirty="0"/>
          </a:p>
        </p:txBody>
      </p:sp>
    </p:spTree>
    <p:extLst>
      <p:ext uri="{BB962C8B-B14F-4D97-AF65-F5344CB8AC3E}">
        <p14:creationId xmlns:p14="http://schemas.microsoft.com/office/powerpoint/2010/main" val="3658765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C3A95-C9B3-4E92-954C-EAA67C9D8620}" type="slidenum">
              <a:rPr lang="en-US" smtClean="0"/>
              <a:pPr/>
              <a:t>45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C3A95-C9B3-4E92-954C-EAA67C9D8620}" type="slidenum">
              <a:rPr lang="en-US" smtClean="0"/>
              <a:pPr/>
              <a:t>59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3EBCE1-7E93-4FAD-876F-54329861AEC0}"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6A8B41-968B-487F-BB11-408FC01FD3F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92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391002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6A8B41-968B-487F-BB11-408FC01FD3F4}" type="slidenum">
              <a:rPr lang="en-US" smtClean="0"/>
              <a:pPr/>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21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37086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6A8B41-968B-487F-BB11-408FC01FD3F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2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45858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66323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3112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111144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6A8B41-968B-487F-BB11-408FC01FD3F4}" type="slidenum">
              <a:rPr lang="en-US" smtClean="0"/>
              <a:pPr/>
              <a:t>‹#›</a:t>
            </a:fld>
            <a:endParaRPr lang="en-US" dirty="0"/>
          </a:p>
        </p:txBody>
      </p:sp>
    </p:spTree>
    <p:extLst>
      <p:ext uri="{BB962C8B-B14F-4D97-AF65-F5344CB8AC3E}">
        <p14:creationId xmlns:p14="http://schemas.microsoft.com/office/powerpoint/2010/main" val="22031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3EBCE1-7E93-4FAD-876F-54329861AEC0}"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6A8B41-968B-487F-BB11-408FC01FD3F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28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33EBCE1-7E93-4FAD-876F-54329861AEC0}" type="datetimeFigureOut">
              <a:rPr lang="en-US" smtClean="0"/>
              <a:pPr/>
              <a:t>8/7/2017</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6A8B41-968B-487F-BB11-408FC01FD3F4}"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37423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ublib.boulder.ibm.com/infocenter/iseries/v5r3/topic/sqlp/rbafygroup.htm#rbafygroup" TargetMode="External"/><Relationship Id="rId2" Type="http://schemas.openxmlformats.org/officeDocument/2006/relationships/hyperlink" Target="http://publib.boulder.ibm.com/infocenter/iseries/v5r3/topic/sqlp/rbafywhere.htm#rbafywhere" TargetMode="External"/><Relationship Id="rId1" Type="http://schemas.openxmlformats.org/officeDocument/2006/relationships/slideLayout" Target="../slideLayouts/slideLayout2.xml"/><Relationship Id="rId5" Type="http://schemas.openxmlformats.org/officeDocument/2006/relationships/hyperlink" Target="http://publib.boulder.ibm.com/infocenter/iseries/v5r3/topic/sqlp/rbafyorderby.htm#rbafyorderby" TargetMode="External"/><Relationship Id="rId4" Type="http://schemas.openxmlformats.org/officeDocument/2006/relationships/hyperlink" Target="http://publib.boulder.ibm.com/infocenter/iseries/v5r3/topic/sqlp/rbafyhaving.htm#rbafyhav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1keydata.com/sql/sqlcreat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www.1keydata.com/sql/sqllike.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www.1keydata.com/sql/sqldistin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hatis.techtarget.com/definition/0,289893,sid9_gci213553,00.html" TargetMode="External"/><Relationship Id="rId2" Type="http://schemas.openxmlformats.org/officeDocument/2006/relationships/hyperlink" Target="http://whatis.techtarget.com/definition/0,289893,sid9_gci214230,00.html" TargetMode="External"/><Relationship Id="rId1" Type="http://schemas.openxmlformats.org/officeDocument/2006/relationships/slideLayout" Target="../slideLayouts/slideLayout2.xml"/><Relationship Id="rId6" Type="http://schemas.openxmlformats.org/officeDocument/2006/relationships/hyperlink" Target="http://whatis.techtarget.com/definition/0,289893,sid9_gci561000,00.html" TargetMode="External"/><Relationship Id="rId5" Type="http://schemas.openxmlformats.org/officeDocument/2006/relationships/hyperlink" Target="http://whatis.techtarget.com/definition/0,289893,sid9_gci214534,00.html" TargetMode="External"/><Relationship Id="rId4" Type="http://schemas.openxmlformats.org/officeDocument/2006/relationships/hyperlink" Target="http://searchsqlserver.techtarget.com/definition/SQL-Ser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www.1keydata.com/sql/sqldrop.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PRESENTED BY </a:t>
            </a:r>
            <a:br>
              <a:rPr lang="en-US" dirty="0" smtClean="0"/>
            </a:br>
            <a:r>
              <a:rPr lang="en-US" dirty="0" smtClean="0"/>
              <a:t>MOH MUKIT SHAHEEN</a:t>
            </a:r>
            <a:br>
              <a:rPr lang="en-US" dirty="0" smtClean="0"/>
            </a:br>
            <a:r>
              <a:rPr lang="en-US" dirty="0" smtClean="0"/>
              <a:t>10</a:t>
            </a:r>
            <a:r>
              <a:rPr lang="en-US" baseline="30000" dirty="0" smtClean="0"/>
              <a:t>TH</a:t>
            </a:r>
            <a:r>
              <a:rPr lang="en-US" dirty="0" smtClean="0"/>
              <a:t> DEC 2009</a:t>
            </a:r>
            <a:endParaRPr lang="en-US" dirty="0"/>
          </a:p>
        </p:txBody>
      </p:sp>
      <p:sp>
        <p:nvSpPr>
          <p:cNvPr id="3" name="Subtitle 2"/>
          <p:cNvSpPr>
            <a:spLocks noGrp="1"/>
          </p:cNvSpPr>
          <p:nvPr>
            <p:ph type="subTitle" idx="1"/>
          </p:nvPr>
        </p:nvSpPr>
        <p:spPr/>
        <p:txBody>
          <a:bodyPr>
            <a:normAutofit/>
          </a:bodyPr>
          <a:lstStyle/>
          <a:p>
            <a:r>
              <a:rPr lang="en-US" sz="2400" b="1" dirty="0">
                <a:solidFill>
                  <a:srgbClr val="FF0000"/>
                </a:solidFill>
              </a:rPr>
              <a:t>Structured Query Language</a:t>
            </a:r>
            <a:r>
              <a:rPr lang="en-US" sz="2400" dirty="0">
                <a:solidFill>
                  <a:srgbClr val="FF0000"/>
                </a:solidFill>
              </a:rPr>
              <a:t> (</a:t>
            </a:r>
            <a:r>
              <a:rPr lang="en-US" sz="2400" b="1" dirty="0">
                <a:solidFill>
                  <a:srgbClr val="FF0000"/>
                </a:solidFill>
              </a:rPr>
              <a:t>SQL</a:t>
            </a:r>
            <a:r>
              <a:rPr lang="en-US" sz="2400" dirty="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26591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WHAT IS DEFFERENCE BETWEEN SQL MYSQL AND PL/SQL</a:t>
            </a:r>
            <a:endParaRPr lang="en-US" dirty="0">
              <a:solidFill>
                <a:srgbClr val="FF0000"/>
              </a:solidFill>
            </a:endParaRPr>
          </a:p>
        </p:txBody>
      </p:sp>
      <p:sp>
        <p:nvSpPr>
          <p:cNvPr id="3" name="Content Placeholder 2"/>
          <p:cNvSpPr>
            <a:spLocks noGrp="1"/>
          </p:cNvSpPr>
          <p:nvPr>
            <p:ph idx="1"/>
          </p:nvPr>
        </p:nvSpPr>
        <p:spPr>
          <a:xfrm>
            <a:off x="914400" y="2286000"/>
            <a:ext cx="7143751" cy="4023360"/>
          </a:xfrm>
        </p:spPr>
        <p:txBody>
          <a:bodyPr>
            <a:normAutofit lnSpcReduction="10000"/>
          </a:bodyPr>
          <a:lstStyle/>
          <a:p>
            <a:r>
              <a:rPr lang="en-US" sz="2800" dirty="0" smtClean="0"/>
              <a:t>SQL is "Structured Query Language", the language used for fetching info from relational databases, including DB2, Oracle, MySQL, MS SQL, PostgreSQL, etc. There is not that much difference between them for a beginner. MS SQL is Microsoft's database, MySQL is an open source database (best for beginners IMO) , PostgreSQL is another, Oracle and DB2 have the best overall reputations. I use Postgres myself. PL/SQL is the procedural language extension for Oracle.</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76200"/>
            <a:ext cx="7290054" cy="1295400"/>
          </a:xfrm>
        </p:spPr>
        <p:txBody>
          <a:bodyPr>
            <a:normAutofit/>
          </a:bodyPr>
          <a:lstStyle/>
          <a:p>
            <a:r>
              <a:rPr lang="en-US" sz="3600" b="1" dirty="0" smtClean="0">
                <a:solidFill>
                  <a:srgbClr val="FF0000"/>
                </a:solidFill>
              </a:rPr>
              <a:t>Data Types in SQL Statements</a:t>
            </a:r>
            <a:endParaRPr lang="en-US" sz="3600" dirty="0">
              <a:solidFill>
                <a:srgbClr val="FF0000"/>
              </a:solidFill>
            </a:endParaRPr>
          </a:p>
        </p:txBody>
      </p:sp>
      <p:sp>
        <p:nvSpPr>
          <p:cNvPr id="3" name="Content Placeholder 2"/>
          <p:cNvSpPr>
            <a:spLocks noGrp="1"/>
          </p:cNvSpPr>
          <p:nvPr>
            <p:ph idx="1"/>
          </p:nvPr>
        </p:nvSpPr>
        <p:spPr>
          <a:xfrm>
            <a:off x="457200" y="1219200"/>
            <a:ext cx="8305800" cy="5410200"/>
          </a:xfrm>
        </p:spPr>
        <p:txBody>
          <a:bodyPr>
            <a:normAutofit fontScale="40000" lnSpcReduction="20000"/>
          </a:bodyPr>
          <a:lstStyle/>
          <a:p>
            <a:pPr>
              <a:buNone/>
            </a:pPr>
            <a:endParaRPr lang="en-US" sz="7200" dirty="0" smtClean="0">
              <a:solidFill>
                <a:srgbClr val="0070C0"/>
              </a:solidFill>
            </a:endParaRPr>
          </a:p>
          <a:p>
            <a:pPr>
              <a:buNone/>
            </a:pPr>
            <a:r>
              <a:rPr lang="en-US" sz="8000" dirty="0" smtClean="0"/>
              <a:t>CHARACTER(n) Character string, fixed length n.&lt; 1500</a:t>
            </a:r>
          </a:p>
          <a:p>
            <a:pPr>
              <a:buNone/>
            </a:pPr>
            <a:r>
              <a:rPr lang="en-US" sz="8000" dirty="0" smtClean="0"/>
              <a:t>CHARACTER VARYING(n) orVARCHAR(n) Variable length character string, maximum length n.</a:t>
            </a:r>
          </a:p>
          <a:p>
            <a:pPr>
              <a:buNone/>
            </a:pPr>
            <a:r>
              <a:rPr lang="en-US" sz="8000" dirty="0" smtClean="0"/>
              <a:t>BINARY(n)Fixed length binary string, maximum length n.</a:t>
            </a:r>
          </a:p>
          <a:p>
            <a:pPr>
              <a:buNone/>
            </a:pPr>
            <a:r>
              <a:rPr lang="en-US" sz="8000" dirty="0" smtClean="0"/>
              <a:t>BINARY VARYING(n) orVARBINARY(n)   Variable length binary string, maximum length n. &lt;1500</a:t>
            </a:r>
          </a:p>
          <a:p>
            <a:pPr>
              <a:buNone/>
            </a:pPr>
            <a:r>
              <a:rPr lang="en-US" sz="8000" dirty="0" smtClean="0"/>
              <a:t>INTEGER(p)      Integer numerical, precision p. &lt;45</a:t>
            </a:r>
          </a:p>
          <a:p>
            <a:pPr>
              <a:buNone/>
            </a:pPr>
            <a:r>
              <a:rPr lang="en-US" sz="8000" dirty="0" smtClean="0"/>
              <a:t/>
            </a:r>
            <a:br>
              <a:rPr lang="en-US" sz="8000" dirty="0" smtClean="0"/>
            </a:br>
            <a:endParaRPr lang="en-US" sz="8000" dirty="0" smtClean="0"/>
          </a:p>
          <a:p>
            <a:pPr>
              <a:buNone/>
            </a:pPr>
            <a:endParaRPr lang="en-US" sz="8000" dirty="0" smtClean="0"/>
          </a:p>
          <a:p>
            <a:pPr>
              <a:buNone/>
            </a:pPr>
            <a:endParaRPr lang="en-US" sz="8000" dirty="0" smtClean="0"/>
          </a:p>
          <a:p>
            <a:pPr>
              <a:buNone/>
            </a:pPr>
            <a:endParaRPr lang="en-US" sz="8000" dirty="0" smtClean="0"/>
          </a:p>
          <a:p>
            <a:pPr>
              <a:buNone/>
            </a:pPr>
            <a:endParaRPr lang="en-US" sz="80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10935"/>
            <a:ext cx="7543800" cy="5970865"/>
          </a:xfrm>
          <a:prstGeom prst="rect">
            <a:avLst/>
          </a:prstGeom>
        </p:spPr>
        <p:txBody>
          <a:bodyPr wrap="square">
            <a:spAutoFit/>
          </a:bodyPr>
          <a:lstStyle/>
          <a:p>
            <a:pPr>
              <a:buNone/>
            </a:pPr>
            <a:endParaRPr lang="en-US" sz="2800" dirty="0" smtClean="0"/>
          </a:p>
          <a:p>
            <a:pPr>
              <a:buNone/>
            </a:pPr>
            <a:endParaRPr lang="en-US" sz="2800" dirty="0"/>
          </a:p>
          <a:p>
            <a:pPr>
              <a:buNone/>
            </a:pPr>
            <a:r>
              <a:rPr lang="en-US" sz="2800" dirty="0" smtClean="0"/>
              <a:t>DECIMAL(p</a:t>
            </a:r>
            <a:r>
              <a:rPr lang="en-US" sz="2800" dirty="0"/>
              <a:t>, s)      Exact numerical,(precision p, scale s.)</a:t>
            </a:r>
          </a:p>
          <a:p>
            <a:pPr>
              <a:buNone/>
            </a:pPr>
            <a:r>
              <a:rPr lang="en-US" sz="2800" dirty="0"/>
              <a:t>NUMERIC(p, s)           Exact numerical, precision p, scale s.(Same as DECIMAL  ).</a:t>
            </a:r>
          </a:p>
          <a:p>
            <a:pPr>
              <a:buNone/>
            </a:pPr>
            <a:r>
              <a:rPr lang="en-US" sz="2800" dirty="0"/>
              <a:t>DATE,TIME,TIMESTAMP    Composed of a number of integer fields, represents an absolute point in time, depending on sub-type.</a:t>
            </a:r>
          </a:p>
          <a:p>
            <a:pPr>
              <a:buNone/>
            </a:pPr>
            <a:r>
              <a:rPr lang="en-US" sz="2800" dirty="0"/>
              <a:t>INTERVAL    Composed of a number of integer fields, represents a period of time, depending on the type of interval</a:t>
            </a:r>
            <a:r>
              <a:rPr lang="en-US" sz="2800" dirty="0" smtClean="0"/>
              <a:t>.</a:t>
            </a:r>
          </a:p>
          <a:p>
            <a:pPr>
              <a:buNone/>
            </a:pPr>
            <a:endParaRPr lang="en-US" sz="2800" dirty="0" smtClean="0"/>
          </a:p>
          <a:p>
            <a:pPr>
              <a:buNone/>
            </a:pPr>
            <a:endParaRPr lang="en-US" dirty="0"/>
          </a:p>
        </p:txBody>
      </p:sp>
    </p:spTree>
    <p:extLst>
      <p:ext uri="{BB962C8B-B14F-4D97-AF65-F5344CB8AC3E}">
        <p14:creationId xmlns:p14="http://schemas.microsoft.com/office/powerpoint/2010/main" val="211262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1295400"/>
          </a:xfrm>
        </p:spPr>
        <p:txBody>
          <a:bodyPr>
            <a:normAutofit/>
          </a:bodyPr>
          <a:lstStyle/>
          <a:p>
            <a:r>
              <a:rPr lang="en-US" dirty="0" smtClean="0">
                <a:solidFill>
                  <a:srgbClr val="FF0000"/>
                </a:solidFill>
              </a:rPr>
              <a:t>What Is a Schema?</a:t>
            </a:r>
            <a:endParaRPr lang="en-US" dirty="0">
              <a:solidFill>
                <a:srgbClr val="FF0000"/>
              </a:solidFill>
            </a:endParaRPr>
          </a:p>
        </p:txBody>
      </p:sp>
      <p:sp>
        <p:nvSpPr>
          <p:cNvPr id="3" name="Content Placeholder 2"/>
          <p:cNvSpPr>
            <a:spLocks noGrp="1"/>
          </p:cNvSpPr>
          <p:nvPr>
            <p:ph idx="1"/>
          </p:nvPr>
        </p:nvSpPr>
        <p:spPr>
          <a:xfrm>
            <a:off x="768096" y="1295400"/>
            <a:ext cx="7290055" cy="5013960"/>
          </a:xfrm>
        </p:spPr>
        <p:txBody>
          <a:bodyPr>
            <a:noAutofit/>
          </a:bodyPr>
          <a:lstStyle/>
          <a:p>
            <a:r>
              <a:rPr lang="en-US" sz="2800" dirty="0" smtClean="0"/>
              <a:t>A schema is a collection of database objects (as far as this hour is concerned—tables) </a:t>
            </a:r>
          </a:p>
          <a:p>
            <a:r>
              <a:rPr lang="en-US" sz="2800" dirty="0" smtClean="0"/>
              <a:t>associated with one particular database username. This username is called the </a:t>
            </a:r>
          </a:p>
          <a:p>
            <a:r>
              <a:rPr lang="en-US" sz="2800" dirty="0" smtClean="0"/>
              <a:t>schema owner, or the owner of the related group of objects. You may have one or </a:t>
            </a:r>
          </a:p>
          <a:p>
            <a:r>
              <a:rPr lang="en-US" sz="2800" dirty="0" smtClean="0"/>
              <a:t>multiple schemas in a database. The user is only associated with the schema of the </a:t>
            </a:r>
          </a:p>
          <a:p>
            <a:r>
              <a:rPr lang="en-US" sz="2800" dirty="0" smtClean="0"/>
              <a:t>same name and often the terms will be used interchangeably </a:t>
            </a:r>
          </a:p>
          <a:p>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862584"/>
          </a:xfrm>
        </p:spPr>
        <p:txBody>
          <a:bodyPr/>
          <a:lstStyle/>
          <a:p>
            <a:r>
              <a:rPr lang="en-US" dirty="0" smtClean="0">
                <a:solidFill>
                  <a:srgbClr val="FF0000"/>
                </a:solidFill>
              </a:rPr>
              <a:t>Types of SQL Commands </a:t>
            </a:r>
            <a:endParaRPr lang="en-US" dirty="0">
              <a:solidFill>
                <a:srgbClr val="FF0000"/>
              </a:solidFill>
            </a:endParaRPr>
          </a:p>
        </p:txBody>
      </p:sp>
      <p:sp>
        <p:nvSpPr>
          <p:cNvPr id="3" name="Content Placeholder 2"/>
          <p:cNvSpPr>
            <a:spLocks noGrp="1"/>
          </p:cNvSpPr>
          <p:nvPr>
            <p:ph idx="1"/>
          </p:nvPr>
        </p:nvSpPr>
        <p:spPr>
          <a:xfrm>
            <a:off x="768096" y="1447800"/>
            <a:ext cx="7290055" cy="4861560"/>
          </a:xfrm>
        </p:spPr>
        <p:txBody>
          <a:bodyPr>
            <a:noAutofit/>
          </a:bodyPr>
          <a:lstStyle/>
          <a:p>
            <a:r>
              <a:rPr lang="en-US" sz="3600" dirty="0" smtClean="0">
                <a:solidFill>
                  <a:srgbClr val="00B050"/>
                </a:solidFill>
              </a:rPr>
              <a:t>The main categories are </a:t>
            </a:r>
          </a:p>
          <a:p>
            <a:r>
              <a:rPr lang="en-US" sz="3600" dirty="0" smtClean="0"/>
              <a:t>. Data Definition Language (DDL)</a:t>
            </a:r>
            <a:br>
              <a:rPr lang="en-US" sz="3600" dirty="0" smtClean="0"/>
            </a:br>
            <a:r>
              <a:rPr lang="en-US" sz="3600" dirty="0" smtClean="0"/>
              <a:t>. Data Manipulation Language (DML)</a:t>
            </a:r>
            <a:br>
              <a:rPr lang="en-US" sz="3600" dirty="0" smtClean="0"/>
            </a:br>
            <a:r>
              <a:rPr lang="en-US" sz="3600" dirty="0" smtClean="0"/>
              <a:t>. Data Query Language (DQL)</a:t>
            </a:r>
            <a:br>
              <a:rPr lang="en-US" sz="3600" dirty="0" smtClean="0"/>
            </a:br>
            <a:r>
              <a:rPr lang="en-US" sz="3600" dirty="0" smtClean="0"/>
              <a:t>. Data Control Language (DCL)</a:t>
            </a:r>
            <a:br>
              <a:rPr lang="en-US" sz="3600" dirty="0" smtClean="0"/>
            </a:br>
            <a:r>
              <a:rPr lang="en-US" sz="3600" dirty="0" smtClean="0"/>
              <a:t>. Data administration commands</a:t>
            </a:r>
            <a:br>
              <a:rPr lang="en-US" sz="3600" dirty="0" smtClean="0"/>
            </a:br>
            <a:r>
              <a:rPr lang="en-US" sz="3600" dirty="0" smtClean="0"/>
              <a:t>. Transactional control commands</a:t>
            </a:r>
            <a:br>
              <a:rPr lang="en-US" sz="3600" dirty="0" smtClean="0"/>
            </a:br>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838200"/>
          </a:xfrm>
        </p:spPr>
        <p:txBody>
          <a:bodyPr>
            <a:normAutofit/>
          </a:bodyPr>
          <a:lstStyle/>
          <a:p>
            <a:r>
              <a:rPr lang="en-US" sz="3600" b="1" dirty="0" smtClean="0">
                <a:solidFill>
                  <a:srgbClr val="FF0000"/>
                </a:solidFill>
              </a:rPr>
              <a:t>Data Definition Language (DDL)</a:t>
            </a:r>
            <a:endParaRPr lang="en-US" sz="3600" dirty="0">
              <a:solidFill>
                <a:srgbClr val="FF0000"/>
              </a:solidFill>
            </a:endParaRPr>
          </a:p>
        </p:txBody>
      </p:sp>
      <p:sp>
        <p:nvSpPr>
          <p:cNvPr id="3" name="Content Placeholder 2"/>
          <p:cNvSpPr>
            <a:spLocks noGrp="1"/>
          </p:cNvSpPr>
          <p:nvPr>
            <p:ph idx="1"/>
          </p:nvPr>
        </p:nvSpPr>
        <p:spPr>
          <a:xfrm>
            <a:off x="768096" y="990600"/>
            <a:ext cx="7290055" cy="5318760"/>
          </a:xfrm>
        </p:spPr>
        <p:txBody>
          <a:bodyPr>
            <a:normAutofit fontScale="40000" lnSpcReduction="20000"/>
          </a:bodyPr>
          <a:lstStyle/>
          <a:p>
            <a:pPr>
              <a:buNone/>
            </a:pPr>
            <a:endParaRPr lang="en-US" dirty="0" smtClean="0"/>
          </a:p>
          <a:p>
            <a:endParaRPr lang="en-US" dirty="0" smtClean="0"/>
          </a:p>
          <a:p>
            <a:r>
              <a:rPr lang="en-US" sz="7400" b="1" i="1" dirty="0" smtClean="0"/>
              <a:t>Data Definition Language, DDL</a:t>
            </a:r>
            <a:r>
              <a:rPr lang="en-US" sz="7400" b="1" dirty="0" smtClean="0"/>
              <a:t>, is the part of SQL that allows a database user to create and restructure database objects, such as the creation or the deletion of a table. </a:t>
            </a:r>
          </a:p>
          <a:p>
            <a:r>
              <a:rPr lang="en-US" sz="7400" b="1" dirty="0" smtClean="0"/>
              <a:t>Some of the most fundamental DDL commands discussed during following hours include the following</a:t>
            </a:r>
            <a:r>
              <a:rPr lang="en-US" sz="6000" b="1" dirty="0" smtClean="0"/>
              <a:t>:</a:t>
            </a:r>
          </a:p>
          <a:p>
            <a:endParaRPr lang="en-US" sz="6000" b="1" dirty="0" smtClean="0"/>
          </a:p>
          <a:p>
            <a:pPr marL="0" indent="0">
              <a:buNone/>
            </a:pPr>
            <a:r>
              <a:rPr lang="en-US" sz="6000" b="1" dirty="0" smtClean="0"/>
              <a:t>CREATE TABLE ,ALTER TABLE, DROP TABLE </a:t>
            </a:r>
          </a:p>
          <a:p>
            <a:pPr marL="0" indent="0">
              <a:buNone/>
            </a:pPr>
            <a:r>
              <a:rPr lang="en-US" sz="6000" b="1" dirty="0" smtClean="0"/>
              <a:t>CREATE INDEX,  ALTER INDEX, DROP INDEX </a:t>
            </a:r>
          </a:p>
          <a:p>
            <a:pPr marL="0" indent="0">
              <a:buNone/>
            </a:pPr>
            <a:r>
              <a:rPr lang="en-US" sz="6000" b="1" dirty="0" smtClean="0"/>
              <a:t>CREATE VIEW ,DROP VIEW </a:t>
            </a:r>
          </a:p>
          <a:p>
            <a:endParaRPr lang="en-US" dirty="0" smtClean="0">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143000"/>
          </a:xfrm>
        </p:spPr>
        <p:txBody>
          <a:bodyPr/>
          <a:lstStyle/>
          <a:p>
            <a:r>
              <a:rPr lang="en-US" b="1" dirty="0" smtClean="0">
                <a:solidFill>
                  <a:srgbClr val="FF0000"/>
                </a:solidFill>
              </a:rPr>
              <a:t>Data Manipulation Language</a:t>
            </a:r>
            <a:endParaRPr lang="en-US" dirty="0">
              <a:solidFill>
                <a:srgbClr val="FF0000"/>
              </a:solidFill>
            </a:endParaRPr>
          </a:p>
        </p:txBody>
      </p:sp>
      <p:sp>
        <p:nvSpPr>
          <p:cNvPr id="3" name="Content Placeholder 2"/>
          <p:cNvSpPr>
            <a:spLocks noGrp="1"/>
          </p:cNvSpPr>
          <p:nvPr>
            <p:ph idx="1"/>
          </p:nvPr>
        </p:nvSpPr>
        <p:spPr>
          <a:xfrm>
            <a:off x="762234" y="914400"/>
            <a:ext cx="8229600" cy="5791200"/>
          </a:xfrm>
        </p:spPr>
        <p:txBody>
          <a:bodyPr>
            <a:normAutofit fontScale="92500" lnSpcReduction="10000"/>
          </a:bodyPr>
          <a:lstStyle/>
          <a:p>
            <a:r>
              <a:rPr lang="en-US" sz="2800" i="1" dirty="0" smtClean="0"/>
              <a:t>Data Manipulation Language, DML</a:t>
            </a:r>
            <a:r>
              <a:rPr lang="en-US" sz="2800" dirty="0" smtClean="0"/>
              <a:t>, is the part of SQL used to manipulate data within objects of a relational database.</a:t>
            </a:r>
          </a:p>
          <a:p>
            <a:pPr marL="0" indent="0">
              <a:buNone/>
            </a:pPr>
            <a:r>
              <a:rPr lang="en-US" sz="2800" dirty="0" smtClean="0"/>
              <a:t>There are three basic DML commands:</a:t>
            </a:r>
          </a:p>
          <a:p>
            <a:pPr marL="0" indent="0">
              <a:buNone/>
            </a:pPr>
            <a:r>
              <a:rPr lang="en-US" sz="2800" dirty="0" smtClean="0"/>
              <a:t>Add information using INSERT</a:t>
            </a:r>
          </a:p>
          <a:p>
            <a:r>
              <a:rPr lang="en-US" sz="2800" dirty="0" smtClean="0"/>
              <a:t>Change information using UPDATE</a:t>
            </a:r>
          </a:p>
          <a:p>
            <a:r>
              <a:rPr lang="en-US" sz="2800" dirty="0" smtClean="0"/>
              <a:t>Remove information using DELETE</a:t>
            </a:r>
          </a:p>
          <a:p>
            <a:endParaRPr lang="en-US" sz="2800" dirty="0" smtClean="0"/>
          </a:p>
          <a:p>
            <a:r>
              <a:rPr lang="en-US" sz="2800" dirty="0" smtClean="0"/>
              <a:t>Use Sub queries as your search condition</a:t>
            </a:r>
          </a:p>
          <a:p>
            <a:r>
              <a:rPr lang="en-US" sz="2800" dirty="0" smtClean="0">
                <a:hlinkClick r:id="rId2" action="ppaction://hlinkfile"/>
              </a:rPr>
              <a:t>Specifying a search condition using the WHERE clause</a:t>
            </a:r>
            <a:endParaRPr lang="en-US" sz="2800" dirty="0" smtClean="0"/>
          </a:p>
          <a:p>
            <a:r>
              <a:rPr lang="en-US" sz="2800" dirty="0" smtClean="0">
                <a:hlinkClick r:id="rId3" action="ppaction://hlinkfile"/>
              </a:rPr>
              <a:t>GROUP BY clause</a:t>
            </a:r>
            <a:endParaRPr lang="en-US" sz="2800" dirty="0" smtClean="0"/>
          </a:p>
          <a:p>
            <a:r>
              <a:rPr lang="en-US" sz="2800" dirty="0" smtClean="0">
                <a:hlinkClick r:id="rId4" action="ppaction://hlinkfile"/>
              </a:rPr>
              <a:t>HAVING clause</a:t>
            </a:r>
            <a:endParaRPr lang="en-US" sz="2800" dirty="0" smtClean="0"/>
          </a:p>
          <a:p>
            <a:r>
              <a:rPr lang="en-US" sz="2800" dirty="0" smtClean="0">
                <a:hlinkClick r:id="rId5" action="ppaction://hlinkfile"/>
              </a:rPr>
              <a:t>ORDER BY clause</a:t>
            </a:r>
            <a:endParaRPr lang="en-US" sz="2800"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914400"/>
          </a:xfrm>
        </p:spPr>
        <p:txBody>
          <a:bodyPr/>
          <a:lstStyle/>
          <a:p>
            <a:r>
              <a:rPr lang="en-US" dirty="0" smtClean="0">
                <a:solidFill>
                  <a:srgbClr val="FF0000"/>
                </a:solidFill>
              </a:rPr>
              <a:t>Data Query Language (DQL)</a:t>
            </a:r>
            <a:endParaRPr lang="en-US" dirty="0">
              <a:solidFill>
                <a:srgbClr val="FF0000"/>
              </a:solidFill>
            </a:endParaRPr>
          </a:p>
        </p:txBody>
      </p:sp>
      <p:sp>
        <p:nvSpPr>
          <p:cNvPr id="3" name="Content Placeholder 2"/>
          <p:cNvSpPr>
            <a:spLocks noGrp="1"/>
          </p:cNvSpPr>
          <p:nvPr>
            <p:ph idx="1"/>
          </p:nvPr>
        </p:nvSpPr>
        <p:spPr>
          <a:xfrm>
            <a:off x="457200" y="1066800"/>
            <a:ext cx="8458200" cy="5242560"/>
          </a:xfrm>
        </p:spPr>
        <p:txBody>
          <a:bodyPr>
            <a:normAutofit fontScale="70000" lnSpcReduction="20000"/>
          </a:bodyPr>
          <a:lstStyle/>
          <a:p>
            <a:r>
              <a:rPr lang="en-US" sz="4000" dirty="0" smtClean="0"/>
              <a:t>The SELECT statement retrieves data from the Point Base database. </a:t>
            </a:r>
          </a:p>
          <a:p>
            <a:pPr marL="0" indent="0">
              <a:buNone/>
            </a:pPr>
            <a:r>
              <a:rPr lang="en-US" sz="4000" dirty="0" smtClean="0"/>
              <a:t>Though comprised of only one command, Data Query Language (DQL) is the most concentrated focus of SQL for modern relational database users. The base command is as follows:</a:t>
            </a:r>
          </a:p>
          <a:p>
            <a:pPr marL="0" indent="0">
              <a:buNone/>
            </a:pPr>
            <a:r>
              <a:rPr lang="en-US" sz="4000" dirty="0" smtClean="0"/>
              <a:t>SELECT This command, accompanied by many options and clauses, is used to compose queries against a relational database. Queries, from simple to complex, from vague to specific, can be easily created. The SELECT command is discussed in exhilarating detail during Hours 7 through 16.</a:t>
            </a:r>
          </a:p>
          <a:p>
            <a:pPr marL="0" indent="0">
              <a:buNone/>
            </a:pPr>
            <a:r>
              <a:rPr lang="en-US" sz="4000" dirty="0" smtClean="0"/>
              <a:t>A </a:t>
            </a:r>
            <a:r>
              <a:rPr lang="en-US" sz="4000" i="1" dirty="0" smtClean="0"/>
              <a:t>query</a:t>
            </a:r>
            <a:r>
              <a:rPr lang="en-US" sz="4000" dirty="0" smtClean="0"/>
              <a:t> is an inquiry to the database for information. A query is usually issued to the database through an application interface or via a command line prompt.</a:t>
            </a:r>
          </a:p>
          <a:p>
            <a:endParaRPr lang="en-US" sz="3200" dirty="0" smtClean="0">
              <a:solidFill>
                <a:srgbClr val="0070C0"/>
              </a:solidFill>
            </a:endParaRPr>
          </a:p>
          <a:p>
            <a:endParaRPr lang="en-US" dirty="0" smtClean="0">
              <a:solidFill>
                <a:srgbClr val="0070C0"/>
              </a:solidFill>
            </a:endParaRPr>
          </a:p>
          <a:p>
            <a:endParaRPr lang="en-US" dirty="0" smtClean="0">
              <a:solidFill>
                <a:srgbClr val="0070C0"/>
              </a:solidFill>
            </a:endParaRPr>
          </a:p>
          <a:p>
            <a:endParaRPr lang="en-US" b="1"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57200"/>
            <a:ext cx="7290054" cy="1447800"/>
          </a:xfrm>
        </p:spPr>
        <p:txBody>
          <a:bodyPr/>
          <a:lstStyle/>
          <a:p>
            <a:r>
              <a:rPr lang="en-US" dirty="0" smtClean="0">
                <a:solidFill>
                  <a:srgbClr val="FF0000"/>
                </a:solidFill>
              </a:rPr>
              <a:t>Data Control Language (DCL)</a:t>
            </a:r>
            <a:endParaRPr lang="en-US" dirty="0">
              <a:solidFill>
                <a:srgbClr val="FF0000"/>
              </a:solidFill>
            </a:endParaRPr>
          </a:p>
        </p:txBody>
      </p:sp>
      <p:sp>
        <p:nvSpPr>
          <p:cNvPr id="3" name="Content Placeholder 2"/>
          <p:cNvSpPr>
            <a:spLocks noGrp="1"/>
          </p:cNvSpPr>
          <p:nvPr>
            <p:ph idx="1"/>
          </p:nvPr>
        </p:nvSpPr>
        <p:spPr>
          <a:xfrm>
            <a:off x="457200" y="762000"/>
            <a:ext cx="8382000" cy="5791200"/>
          </a:xfrm>
        </p:spPr>
        <p:txBody>
          <a:bodyPr>
            <a:noAutofit/>
          </a:bodyPr>
          <a:lstStyle/>
          <a:p>
            <a:r>
              <a:rPr lang="en-US" sz="2800" dirty="0" smtClean="0"/>
              <a:t>Data control commands in SQL allow you to control access to data within the database. These DCL commands are normally used to create objects related to user access and also control the distribution of privileges among users. Some data control commands are as follows:</a:t>
            </a:r>
          </a:p>
          <a:p>
            <a:pPr marL="0" indent="0">
              <a:buNone/>
            </a:pPr>
            <a:r>
              <a:rPr lang="en-US" sz="2800" dirty="0" smtClean="0"/>
              <a:t>ALTER PASSWORD </a:t>
            </a:r>
          </a:p>
          <a:p>
            <a:r>
              <a:rPr lang="en-US" sz="2800" dirty="0" smtClean="0"/>
              <a:t>GRANT </a:t>
            </a:r>
          </a:p>
          <a:p>
            <a:r>
              <a:rPr lang="en-US" sz="2800" dirty="0" smtClean="0"/>
              <a:t>REVOKE </a:t>
            </a:r>
          </a:p>
          <a:p>
            <a:r>
              <a:rPr lang="en-US" sz="2800" dirty="0" smtClean="0"/>
              <a:t>CREATE SYNONYM </a:t>
            </a:r>
          </a:p>
          <a:p>
            <a:r>
              <a:rPr lang="en-US" sz="2800" dirty="0" smtClean="0"/>
              <a:t>You will find that these commands are often grouped with other commands and may appear in a number of different lessons throughout this book.</a:t>
            </a:r>
          </a:p>
          <a:p>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1295400"/>
          </a:xfrm>
        </p:spPr>
        <p:txBody>
          <a:bodyPr>
            <a:normAutofit/>
          </a:bodyPr>
          <a:lstStyle/>
          <a:p>
            <a:r>
              <a:rPr lang="en-US" sz="4000" dirty="0" err="1" smtClean="0">
                <a:solidFill>
                  <a:srgbClr val="FF0000"/>
                </a:solidFill>
              </a:rPr>
              <a:t>Transactionalcontrollanguage</a:t>
            </a:r>
            <a:r>
              <a:rPr lang="en-US" sz="4000" dirty="0" smtClean="0">
                <a:solidFill>
                  <a:srgbClr val="FF0000"/>
                </a:solidFill>
              </a:rPr>
              <a:t> (TCL)</a:t>
            </a:r>
            <a:endParaRPr lang="en-US" sz="4000" dirty="0">
              <a:solidFill>
                <a:srgbClr val="FF0000"/>
              </a:solidFill>
            </a:endParaRPr>
          </a:p>
        </p:txBody>
      </p:sp>
      <p:sp>
        <p:nvSpPr>
          <p:cNvPr id="3" name="Content Placeholder 2"/>
          <p:cNvSpPr>
            <a:spLocks noGrp="1"/>
          </p:cNvSpPr>
          <p:nvPr>
            <p:ph idx="1"/>
          </p:nvPr>
        </p:nvSpPr>
        <p:spPr>
          <a:xfrm>
            <a:off x="381000" y="1143000"/>
            <a:ext cx="8763000" cy="5486400"/>
          </a:xfrm>
        </p:spPr>
        <p:txBody>
          <a:bodyPr>
            <a:normAutofit fontScale="55000" lnSpcReduction="20000"/>
          </a:bodyPr>
          <a:lstStyle/>
          <a:p>
            <a:endParaRPr lang="en-US" dirty="0" smtClean="0"/>
          </a:p>
          <a:p>
            <a:r>
              <a:rPr lang="en-US" sz="4500" dirty="0" smtClean="0"/>
              <a:t>Transactional control is the ability to manage various transactions that may occur within a relational </a:t>
            </a:r>
            <a:r>
              <a:rPr lang="en-US" sz="4500" u="sng" dirty="0" smtClean="0">
                <a:hlinkClick r:id="" action="ppaction://hlinkfile"/>
              </a:rPr>
              <a:t>database management system</a:t>
            </a:r>
            <a:r>
              <a:rPr lang="en-US" sz="4500" dirty="0" smtClean="0"/>
              <a:t>. (Note keep in mind that transaction is group of DML statements).</a:t>
            </a:r>
            <a:br>
              <a:rPr lang="en-US" sz="4500" dirty="0" smtClean="0"/>
            </a:br>
            <a:endParaRPr lang="en-US" sz="4500" dirty="0" smtClean="0"/>
          </a:p>
          <a:p>
            <a:r>
              <a:rPr lang="en-US" sz="4500" dirty="0" smtClean="0"/>
              <a:t>When a transaction is executed and completes successfully, the target table is not immediately changed, although it may appear so according to the output. When a transaction successfully completes, there are transactional control commands that are used to finalize the transaction.</a:t>
            </a:r>
            <a:br>
              <a:rPr lang="en-US" sz="4500" dirty="0" smtClean="0"/>
            </a:br>
            <a:endParaRPr lang="en-US" sz="4500" dirty="0" smtClean="0"/>
          </a:p>
          <a:p>
            <a:endParaRPr lang="en-US" sz="4000" b="1" dirty="0" smtClean="0">
              <a:solidFill>
                <a:srgbClr val="0070C0"/>
              </a:solidFill>
            </a:endParaRPr>
          </a:p>
          <a:p>
            <a:r>
              <a:rPr lang="en-US" sz="4000" b="1" dirty="0" smtClean="0">
                <a:solidFill>
                  <a:srgbClr val="0070C0"/>
                </a:solidFill>
              </a:rPr>
              <a:t>There are three commands used to control transactions:</a:t>
            </a:r>
            <a:br>
              <a:rPr lang="en-US" sz="4000" b="1" dirty="0" smtClean="0">
                <a:solidFill>
                  <a:srgbClr val="0070C0"/>
                </a:solidFill>
              </a:rPr>
            </a:br>
            <a:r>
              <a:rPr lang="en-US" sz="4000" b="1" dirty="0" smtClean="0">
                <a:solidFill>
                  <a:srgbClr val="0070C0"/>
                </a:solidFill>
              </a:rPr>
              <a:t>1) COMMIT</a:t>
            </a:r>
            <a:br>
              <a:rPr lang="en-US" sz="4000" b="1" dirty="0" smtClean="0">
                <a:solidFill>
                  <a:srgbClr val="0070C0"/>
                </a:solidFill>
              </a:rPr>
            </a:br>
            <a:r>
              <a:rPr lang="en-US" sz="4000" b="1" dirty="0" smtClean="0">
                <a:solidFill>
                  <a:srgbClr val="0070C0"/>
                </a:solidFill>
              </a:rPr>
              <a:t>2) ROLLBACK</a:t>
            </a:r>
            <a:br>
              <a:rPr lang="en-US" sz="4000" b="1" dirty="0" smtClean="0">
                <a:solidFill>
                  <a:srgbClr val="0070C0"/>
                </a:solidFill>
              </a:rPr>
            </a:br>
            <a:r>
              <a:rPr lang="en-US" sz="4000" b="1" dirty="0" smtClean="0">
                <a:solidFill>
                  <a:srgbClr val="0070C0"/>
                </a:solidFill>
              </a:rPr>
              <a:t>3) SAVEPOINT</a:t>
            </a:r>
            <a:br>
              <a:rPr lang="en-US" sz="4000" b="1" dirty="0" smtClean="0">
                <a:solidFill>
                  <a:srgbClr val="0070C0"/>
                </a:solidFill>
              </a:rPr>
            </a:br>
            <a:r>
              <a:rPr lang="en-US" sz="4000" dirty="0" smtClean="0">
                <a:solidFill>
                  <a:srgbClr val="0070C0"/>
                </a:solidFill>
              </a:rPr>
              <a:t/>
            </a:r>
            <a:br>
              <a:rPr lang="en-US" sz="4000" dirty="0" smtClean="0">
                <a:solidFill>
                  <a:srgbClr val="0070C0"/>
                </a:solidFill>
              </a:rPr>
            </a:br>
            <a:endParaRPr lang="en-US" sz="4000"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413338"/>
            <a:ext cx="8001000" cy="4401205"/>
          </a:xfrm>
          <a:prstGeom prst="rect">
            <a:avLst/>
          </a:prstGeom>
        </p:spPr>
        <p:txBody>
          <a:bodyPr wrap="square">
            <a:spAutoFit/>
          </a:bodyPr>
          <a:lstStyle/>
          <a:p>
            <a:r>
              <a:rPr lang="en-US" sz="2800" b="1" dirty="0" smtClean="0">
                <a:solidFill>
                  <a:srgbClr val="FF0000"/>
                </a:solidFill>
              </a:rPr>
              <a:t>WHAT IS DATA AND DATABASE</a:t>
            </a:r>
            <a:br>
              <a:rPr lang="en-US" sz="2800" b="1" dirty="0" smtClean="0">
                <a:solidFill>
                  <a:srgbClr val="FF0000"/>
                </a:solidFill>
              </a:rPr>
            </a:br>
            <a:endParaRPr lang="en-US" sz="2800" b="1" dirty="0" smtClean="0">
              <a:solidFill>
                <a:srgbClr val="FF0000"/>
              </a:solidFill>
            </a:endParaRPr>
          </a:p>
          <a:p>
            <a:r>
              <a:rPr lang="en-US" sz="2800" b="1" dirty="0" smtClean="0"/>
              <a:t>Data</a:t>
            </a:r>
            <a:r>
              <a:rPr lang="en-US" sz="2800" dirty="0"/>
              <a:t> is a collection of facts, such as numbers, words, measurements, observations or even just ... And Quantitative </a:t>
            </a:r>
            <a:r>
              <a:rPr lang="en-US" sz="2800" b="1" dirty="0"/>
              <a:t>data</a:t>
            </a:r>
            <a:r>
              <a:rPr lang="en-US" sz="2800" dirty="0"/>
              <a:t> can also be Discrete or </a:t>
            </a:r>
            <a:r>
              <a:rPr lang="en-US" sz="2800" dirty="0" smtClean="0"/>
              <a:t>Continuous, it is meaningful piece of information</a:t>
            </a:r>
            <a:r>
              <a:rPr lang="en-US" sz="2800" b="1" dirty="0"/>
              <a:t/>
            </a:r>
            <a:br>
              <a:rPr lang="en-US" sz="2800" b="1" dirty="0"/>
            </a:br>
            <a:r>
              <a:rPr lang="en-US" sz="2800" b="1" dirty="0"/>
              <a:t/>
            </a:r>
            <a:br>
              <a:rPr lang="en-US" sz="2800" b="1" dirty="0"/>
            </a:br>
            <a:r>
              <a:rPr lang="en-US" sz="2800" dirty="0" smtClean="0"/>
              <a:t>DATABASE  IS </a:t>
            </a:r>
            <a:r>
              <a:rPr lang="en-US" sz="2800" dirty="0"/>
              <a:t>A CONTAINER (USUALLY A FILE OR SET OF FILES) TO  STORE </a:t>
            </a:r>
            <a:r>
              <a:rPr lang="en-US" sz="2800" dirty="0" smtClean="0"/>
              <a:t>   ORGANIZED </a:t>
            </a:r>
            <a:r>
              <a:rPr lang="en-US" sz="2800" dirty="0"/>
              <a:t>DATA OR</a:t>
            </a:r>
            <a:br>
              <a:rPr lang="en-US" sz="2800" dirty="0"/>
            </a:br>
            <a:r>
              <a:rPr lang="en-US" sz="2800" dirty="0"/>
              <a:t>INFORMATION</a:t>
            </a:r>
          </a:p>
        </p:txBody>
      </p:sp>
      <p:pic>
        <p:nvPicPr>
          <p:cNvPr id="3" name="Picture 2" descr="&lt;strong&gt;Database&lt;/strong&gt; Builsing: Campaign Fundraising and Political Consulting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0"/>
            <a:ext cx="5638800" cy="2413338"/>
          </a:xfrm>
          <a:prstGeom prst="rect">
            <a:avLst/>
          </a:prstGeom>
        </p:spPr>
      </p:pic>
    </p:spTree>
    <p:extLst>
      <p:ext uri="{BB962C8B-B14F-4D97-AF65-F5344CB8AC3E}">
        <p14:creationId xmlns:p14="http://schemas.microsoft.com/office/powerpoint/2010/main" val="2045628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1219200"/>
          </a:xfrm>
        </p:spPr>
        <p:txBody>
          <a:bodyPr>
            <a:normAutofit/>
          </a:bodyPr>
          <a:lstStyle/>
          <a:p>
            <a:r>
              <a:rPr lang="en-US" sz="4000" b="1" dirty="0" smtClean="0">
                <a:solidFill>
                  <a:srgbClr val="FF0000"/>
                </a:solidFill>
              </a:rPr>
              <a:t>Data Administration Commands</a:t>
            </a:r>
            <a:endParaRPr lang="en-US" sz="4000" dirty="0">
              <a:solidFill>
                <a:srgbClr val="FF0000"/>
              </a:solidFill>
            </a:endParaRPr>
          </a:p>
        </p:txBody>
      </p:sp>
      <p:sp>
        <p:nvSpPr>
          <p:cNvPr id="3" name="Content Placeholder 2"/>
          <p:cNvSpPr>
            <a:spLocks noGrp="1"/>
          </p:cNvSpPr>
          <p:nvPr>
            <p:ph idx="1"/>
          </p:nvPr>
        </p:nvSpPr>
        <p:spPr>
          <a:xfrm>
            <a:off x="768096" y="1371600"/>
            <a:ext cx="7290055" cy="5334000"/>
          </a:xfrm>
        </p:spPr>
        <p:txBody>
          <a:bodyPr>
            <a:normAutofit/>
          </a:bodyPr>
          <a:lstStyle/>
          <a:p>
            <a:r>
              <a:rPr lang="en-US" sz="3200" dirty="0" smtClean="0"/>
              <a:t>Data administration commands allow the user to perform audits and perform analyses on operations within the database. They can also be used to help analyze system performance. Two general data administration commands are as follows:</a:t>
            </a:r>
          </a:p>
          <a:p>
            <a:endParaRPr lang="en-US" sz="3200" dirty="0" smtClean="0"/>
          </a:p>
          <a:p>
            <a:r>
              <a:rPr lang="en-US" sz="3200" dirty="0" smtClean="0"/>
              <a:t>START AUDIT </a:t>
            </a:r>
          </a:p>
          <a:p>
            <a:r>
              <a:rPr lang="en-US" sz="3200" dirty="0" smtClean="0"/>
              <a:t>STOP AUDIT </a:t>
            </a:r>
          </a:p>
          <a:p>
            <a:endParaRPr lang="en-US" dirty="0" smtClean="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534400" cy="5509200"/>
          </a:xfrm>
          <a:prstGeom prst="rect">
            <a:avLst/>
          </a:prstGeom>
        </p:spPr>
        <p:txBody>
          <a:bodyPr wrap="square">
            <a:spAutoFit/>
          </a:bodyPr>
          <a:lstStyle/>
          <a:p>
            <a:pPr>
              <a:buNone/>
            </a:pPr>
            <a:r>
              <a:rPr lang="en-US" sz="3200" dirty="0">
                <a:solidFill>
                  <a:srgbClr val="0070C0"/>
                </a:solidFill>
              </a:rPr>
              <a:t> </a:t>
            </a:r>
            <a:endParaRPr lang="en-US" sz="3200" dirty="0" smtClean="0">
              <a:solidFill>
                <a:srgbClr val="0070C0"/>
              </a:solidFill>
            </a:endParaRPr>
          </a:p>
          <a:p>
            <a:pPr>
              <a:buNone/>
            </a:pPr>
            <a:r>
              <a:rPr lang="en-US" sz="3200" dirty="0" smtClean="0"/>
              <a:t>Do </a:t>
            </a:r>
            <a:r>
              <a:rPr lang="en-US" sz="3200" dirty="0"/>
              <a:t>not get data administration confused with database administration. </a:t>
            </a:r>
            <a:r>
              <a:rPr lang="en-US" sz="3200" i="1" dirty="0"/>
              <a:t>Database administration</a:t>
            </a:r>
            <a:r>
              <a:rPr lang="en-US" sz="3200" dirty="0"/>
              <a:t> is the overall administration of a database, which envelops the use of all levels of commands. </a:t>
            </a:r>
            <a:r>
              <a:rPr lang="en-US" sz="3200" i="1" dirty="0"/>
              <a:t>Database administration</a:t>
            </a:r>
            <a:r>
              <a:rPr lang="en-US" sz="3200" dirty="0"/>
              <a:t> is much more specific to each SQL implementation than are those core commands of the SQL language</a:t>
            </a:r>
            <a:r>
              <a:rPr lang="en-US" sz="3200" dirty="0" smtClean="0">
                <a:solidFill>
                  <a:srgbClr val="0070C0"/>
                </a:solidFill>
              </a:rPr>
              <a:t>.</a:t>
            </a:r>
          </a:p>
          <a:p>
            <a:pPr>
              <a:buNone/>
            </a:pPr>
            <a:endParaRPr lang="en-US" sz="3200" dirty="0">
              <a:solidFill>
                <a:srgbClr val="0070C0"/>
              </a:solidFill>
            </a:endParaRPr>
          </a:p>
          <a:p>
            <a:pPr>
              <a:buNone/>
            </a:pPr>
            <a:endParaRPr lang="en-US" sz="3200" dirty="0" smtClean="0">
              <a:solidFill>
                <a:srgbClr val="0070C0"/>
              </a:solidFill>
            </a:endParaRPr>
          </a:p>
          <a:p>
            <a:pPr>
              <a:buNone/>
            </a:pPr>
            <a:endParaRPr lang="en-US" sz="3200" dirty="0">
              <a:solidFill>
                <a:srgbClr val="0070C0"/>
              </a:solidFill>
            </a:endParaRPr>
          </a:p>
        </p:txBody>
      </p:sp>
    </p:spTree>
    <p:extLst>
      <p:ext uri="{BB962C8B-B14F-4D97-AF65-F5344CB8AC3E}">
        <p14:creationId xmlns:p14="http://schemas.microsoft.com/office/powerpoint/2010/main" val="248046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b="1" dirty="0" smtClean="0">
                <a:solidFill>
                  <a:srgbClr val="FF0000"/>
                </a:solidFill>
              </a:rPr>
              <a:t>Oracle/PLSQL: RPAD Function</a:t>
            </a:r>
            <a:endParaRPr lang="en-US" dirty="0">
              <a:solidFill>
                <a:srgbClr val="FF0000"/>
              </a:solidFill>
            </a:endParaRPr>
          </a:p>
        </p:txBody>
      </p:sp>
      <p:sp>
        <p:nvSpPr>
          <p:cNvPr id="3" name="Content Placeholder 2"/>
          <p:cNvSpPr>
            <a:spLocks noGrp="1"/>
          </p:cNvSpPr>
          <p:nvPr>
            <p:ph idx="1"/>
          </p:nvPr>
        </p:nvSpPr>
        <p:spPr>
          <a:xfrm>
            <a:off x="457200" y="1371600"/>
            <a:ext cx="8229600" cy="5486400"/>
          </a:xfrm>
        </p:spPr>
        <p:txBody>
          <a:bodyPr>
            <a:normAutofit/>
          </a:bodyPr>
          <a:lstStyle/>
          <a:p>
            <a:r>
              <a:rPr lang="en-US" sz="2800" b="1" dirty="0" smtClean="0"/>
              <a:t>In Oracle/PLSQL, the </a:t>
            </a:r>
            <a:r>
              <a:rPr lang="en-US" sz="2800" b="1" dirty="0" err="1" smtClean="0"/>
              <a:t>rpad</a:t>
            </a:r>
            <a:r>
              <a:rPr lang="en-US" sz="2800" b="1" dirty="0" smtClean="0"/>
              <a:t> function pads the right-side of a string with a specific set </a:t>
            </a:r>
          </a:p>
          <a:p>
            <a:r>
              <a:rPr lang="en-US" sz="2800" b="1" dirty="0" smtClean="0"/>
              <a:t>of characters (when </a:t>
            </a:r>
            <a:r>
              <a:rPr lang="en-US" sz="2800" b="1" i="1" dirty="0" smtClean="0"/>
              <a:t>string1</a:t>
            </a:r>
            <a:r>
              <a:rPr lang="en-US" sz="2800" b="1" dirty="0" smtClean="0"/>
              <a:t> is not null).</a:t>
            </a:r>
          </a:p>
          <a:p>
            <a:r>
              <a:rPr lang="en-US" sz="2800" b="1" dirty="0" smtClean="0"/>
              <a:t>The syntax for the </a:t>
            </a:r>
            <a:r>
              <a:rPr lang="en-US" sz="2800" b="1" dirty="0" err="1" smtClean="0"/>
              <a:t>rpad</a:t>
            </a:r>
            <a:r>
              <a:rPr lang="en-US" sz="2800" b="1" dirty="0" smtClean="0"/>
              <a:t> function is:</a:t>
            </a:r>
          </a:p>
          <a:p>
            <a:endParaRPr lang="en-US" sz="2800" b="1" dirty="0" smtClean="0"/>
          </a:p>
          <a:p>
            <a:r>
              <a:rPr lang="en-US" sz="2800" b="1" dirty="0" err="1" smtClean="0"/>
              <a:t>rpad</a:t>
            </a:r>
            <a:r>
              <a:rPr lang="en-US" sz="2800" b="1" dirty="0" smtClean="0"/>
              <a:t>( string1, </a:t>
            </a:r>
            <a:r>
              <a:rPr lang="en-US" sz="2800" b="1" dirty="0" err="1" smtClean="0"/>
              <a:t>padded_length</a:t>
            </a:r>
            <a:r>
              <a:rPr lang="en-US" sz="2800" b="1" dirty="0" smtClean="0"/>
              <a:t>, [ </a:t>
            </a:r>
            <a:r>
              <a:rPr lang="en-US" sz="2800" b="1" dirty="0" err="1" smtClean="0"/>
              <a:t>pad_string</a:t>
            </a:r>
            <a:r>
              <a:rPr lang="en-US" sz="2800" b="1" dirty="0" smtClean="0"/>
              <a:t> ] )</a:t>
            </a:r>
          </a:p>
          <a:p>
            <a:r>
              <a:rPr lang="en-US" sz="2800" b="1" i="1" dirty="0" smtClean="0"/>
              <a:t>string1</a:t>
            </a:r>
            <a:r>
              <a:rPr lang="en-US" sz="2800" b="1" dirty="0" smtClean="0"/>
              <a:t> is the string to pad characters to (the right-hand side).</a:t>
            </a:r>
          </a:p>
          <a:p>
            <a:endParaRPr lang="en-US" sz="2800" b="1" i="1" dirty="0" smtClean="0"/>
          </a:p>
          <a:p>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89844"/>
            <a:ext cx="7239000" cy="6001643"/>
          </a:xfrm>
          <a:prstGeom prst="rect">
            <a:avLst/>
          </a:prstGeom>
        </p:spPr>
        <p:txBody>
          <a:bodyPr wrap="square">
            <a:spAutoFit/>
          </a:bodyPr>
          <a:lstStyle/>
          <a:p>
            <a:r>
              <a:rPr lang="en-US" sz="2400" b="1" i="1" dirty="0" err="1"/>
              <a:t>padded_length</a:t>
            </a:r>
            <a:r>
              <a:rPr lang="en-US" sz="2400" b="1" dirty="0"/>
              <a:t> is the number of characters to return. If the </a:t>
            </a:r>
            <a:r>
              <a:rPr lang="en-US" sz="2400" b="1" i="1" dirty="0" err="1"/>
              <a:t>padded_length</a:t>
            </a:r>
            <a:r>
              <a:rPr lang="en-US" sz="2400" b="1" dirty="0"/>
              <a:t> is smaller than the original string, the </a:t>
            </a:r>
            <a:r>
              <a:rPr lang="en-US" sz="2400" b="1" dirty="0" err="1"/>
              <a:t>rpad</a:t>
            </a:r>
            <a:r>
              <a:rPr lang="en-US" sz="2400" b="1" dirty="0"/>
              <a:t> function will truncate the string to the size of </a:t>
            </a:r>
            <a:r>
              <a:rPr lang="en-US" sz="2400" b="1" i="1" dirty="0" err="1"/>
              <a:t>padded_length</a:t>
            </a:r>
            <a:r>
              <a:rPr lang="en-US" sz="2400" b="1" dirty="0"/>
              <a:t>.</a:t>
            </a:r>
          </a:p>
          <a:p>
            <a:endParaRPr lang="en-US" sz="2400" b="1" i="1" dirty="0" smtClean="0"/>
          </a:p>
          <a:p>
            <a:r>
              <a:rPr lang="en-US" sz="2400" b="1" i="1" dirty="0" err="1" smtClean="0"/>
              <a:t>pad_string</a:t>
            </a:r>
            <a:r>
              <a:rPr lang="en-US" sz="2400" b="1" dirty="0" smtClean="0"/>
              <a:t> </a:t>
            </a:r>
            <a:r>
              <a:rPr lang="en-US" sz="2400" b="1" dirty="0"/>
              <a:t>is optional. This is the string that will be padded to the right-hand side of </a:t>
            </a:r>
            <a:r>
              <a:rPr lang="en-US" sz="2400" b="1" i="1" dirty="0"/>
              <a:t>string1</a:t>
            </a:r>
            <a:r>
              <a:rPr lang="en-US" sz="2400" b="1" dirty="0"/>
              <a:t>. If this parameter is omitted, the </a:t>
            </a:r>
            <a:r>
              <a:rPr lang="en-US" sz="2400" b="1" dirty="0" err="1"/>
              <a:t>rpad</a:t>
            </a:r>
            <a:r>
              <a:rPr lang="en-US" sz="2400" b="1" dirty="0"/>
              <a:t> function will pad spaces to the right-side of </a:t>
            </a:r>
            <a:r>
              <a:rPr lang="en-US" sz="2400" b="1" i="1" dirty="0"/>
              <a:t>string1</a:t>
            </a:r>
            <a:r>
              <a:rPr lang="en-US" sz="2400" b="1" dirty="0"/>
              <a:t>.</a:t>
            </a:r>
          </a:p>
          <a:p>
            <a:r>
              <a:rPr lang="en-US" sz="2400" b="1" dirty="0" smtClean="0"/>
              <a:t>RPAD </a:t>
            </a:r>
            <a:r>
              <a:rPr lang="en-US" sz="2400" b="1" dirty="0"/>
              <a:t>('tech', 7); would return 'tech ‘  RPAD ('tech', 2); would return '</a:t>
            </a:r>
            <a:r>
              <a:rPr lang="en-US" sz="2400" b="1" dirty="0" err="1"/>
              <a:t>te</a:t>
            </a:r>
            <a:r>
              <a:rPr lang="en-US" sz="2400" b="1" dirty="0"/>
              <a:t>'    </a:t>
            </a:r>
          </a:p>
          <a:p>
            <a:r>
              <a:rPr lang="en-US" sz="2400" b="1" dirty="0"/>
              <a:t>RPAD('tech', 8, '0'); would return 'tech0000'                                                      </a:t>
            </a:r>
          </a:p>
          <a:p>
            <a:r>
              <a:rPr lang="en-US" sz="2400" b="1" dirty="0"/>
              <a:t>RPAD('tech on the net', 15, 'z'); would return 'tech on the net'                                                                                          </a:t>
            </a:r>
          </a:p>
          <a:p>
            <a:r>
              <a:rPr lang="en-US" sz="2400" b="1" dirty="0"/>
              <a:t>RPAD('tech on the net', 16, 'z');   would return 'tech on the </a:t>
            </a:r>
            <a:r>
              <a:rPr lang="en-US" sz="2400" b="1" dirty="0" err="1"/>
              <a:t>netz</a:t>
            </a:r>
            <a:r>
              <a:rPr lang="en-US" sz="2400" b="1" dirty="0"/>
              <a:t>'</a:t>
            </a:r>
          </a:p>
        </p:txBody>
      </p:sp>
    </p:spTree>
    <p:extLst>
      <p:ext uri="{BB962C8B-B14F-4D97-AF65-F5344CB8AC3E}">
        <p14:creationId xmlns:p14="http://schemas.microsoft.com/office/powerpoint/2010/main" val="3915635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smtClean="0">
                <a:solidFill>
                  <a:srgbClr val="FF0000"/>
                </a:solidFill>
              </a:rPr>
              <a:t>Oracle/PLSQL: LPAD Function</a:t>
            </a:r>
            <a:endParaRPr lang="en-US" dirty="0">
              <a:solidFill>
                <a:srgbClr val="FF0000"/>
              </a:solidFill>
            </a:endParaRPr>
          </a:p>
        </p:txBody>
      </p:sp>
      <p:sp>
        <p:nvSpPr>
          <p:cNvPr id="3" name="Content Placeholder 2"/>
          <p:cNvSpPr>
            <a:spLocks noGrp="1"/>
          </p:cNvSpPr>
          <p:nvPr>
            <p:ph idx="1"/>
          </p:nvPr>
        </p:nvSpPr>
        <p:spPr>
          <a:xfrm>
            <a:off x="457200" y="990600"/>
            <a:ext cx="8229600" cy="5867400"/>
          </a:xfrm>
        </p:spPr>
        <p:txBody>
          <a:bodyPr>
            <a:normAutofit/>
          </a:bodyPr>
          <a:lstStyle/>
          <a:p>
            <a:r>
              <a:rPr lang="en-US" sz="2800" b="1" dirty="0" smtClean="0"/>
              <a:t>In Oracle/PLSQL, the </a:t>
            </a:r>
            <a:r>
              <a:rPr lang="en-US" sz="2800" b="1" dirty="0" err="1" smtClean="0"/>
              <a:t>lpad</a:t>
            </a:r>
            <a:r>
              <a:rPr lang="en-US" sz="2800" b="1" dirty="0" smtClean="0"/>
              <a:t> function pads the left-side of a string with a specific set of characters (when </a:t>
            </a:r>
            <a:r>
              <a:rPr lang="en-US" sz="2800" b="1" i="1" dirty="0" smtClean="0"/>
              <a:t>string1</a:t>
            </a:r>
            <a:r>
              <a:rPr lang="en-US" sz="2800" b="1" dirty="0" smtClean="0"/>
              <a:t> is not null).</a:t>
            </a:r>
          </a:p>
          <a:p>
            <a:r>
              <a:rPr lang="en-US" sz="2800" b="1" dirty="0" smtClean="0"/>
              <a:t>The syntax for the </a:t>
            </a:r>
            <a:r>
              <a:rPr lang="en-US" sz="2800" b="1" dirty="0" err="1" smtClean="0"/>
              <a:t>lpad</a:t>
            </a:r>
            <a:r>
              <a:rPr lang="en-US" sz="2800" b="1" dirty="0" smtClean="0"/>
              <a:t> function is:</a:t>
            </a:r>
          </a:p>
          <a:p>
            <a:r>
              <a:rPr lang="en-US" sz="2800" b="1" dirty="0" err="1" smtClean="0"/>
              <a:t>lpad</a:t>
            </a:r>
            <a:r>
              <a:rPr lang="en-US" sz="2800" b="1" dirty="0" smtClean="0"/>
              <a:t>( string1, </a:t>
            </a:r>
            <a:r>
              <a:rPr lang="en-US" sz="2800" b="1" dirty="0" err="1" smtClean="0"/>
              <a:t>padded_length</a:t>
            </a:r>
            <a:r>
              <a:rPr lang="en-US" sz="2800" b="1" dirty="0" smtClean="0"/>
              <a:t>, [ </a:t>
            </a:r>
            <a:r>
              <a:rPr lang="en-US" sz="2800" b="1" dirty="0" err="1" smtClean="0"/>
              <a:t>pad_string</a:t>
            </a:r>
            <a:r>
              <a:rPr lang="en-US" sz="2800" b="1" dirty="0" smtClean="0"/>
              <a:t> ] )</a:t>
            </a:r>
          </a:p>
          <a:p>
            <a:r>
              <a:rPr lang="en-US" sz="2800" b="1" i="1" dirty="0" smtClean="0"/>
              <a:t>string1</a:t>
            </a:r>
            <a:r>
              <a:rPr lang="en-US" sz="2800" b="1" dirty="0" smtClean="0"/>
              <a:t> is the string to pad characters to (the left-hand side).</a:t>
            </a:r>
          </a:p>
          <a:p>
            <a:r>
              <a:rPr lang="en-US" sz="2800" b="1" i="1" dirty="0" err="1" smtClean="0"/>
              <a:t>padded_length</a:t>
            </a:r>
            <a:r>
              <a:rPr lang="en-US" sz="2800" b="1" dirty="0" smtClean="0"/>
              <a:t> is the number of characters to return. If the </a:t>
            </a:r>
            <a:r>
              <a:rPr lang="en-US" sz="2800" b="1" i="1" dirty="0" err="1" smtClean="0"/>
              <a:t>padded_length</a:t>
            </a:r>
            <a:r>
              <a:rPr lang="en-US" sz="2800" b="1" dirty="0" smtClean="0"/>
              <a:t> is smaller than the original string, the </a:t>
            </a:r>
            <a:r>
              <a:rPr lang="en-US" sz="2800" b="1" dirty="0" err="1" smtClean="0"/>
              <a:t>lpad</a:t>
            </a:r>
            <a:r>
              <a:rPr lang="en-US" sz="2800" b="1" dirty="0" smtClean="0"/>
              <a:t> function will truncate the string to the size of </a:t>
            </a:r>
            <a:r>
              <a:rPr lang="en-US" sz="2800" b="1" i="1" dirty="0" err="1" smtClean="0"/>
              <a:t>padded_length</a:t>
            </a:r>
            <a:r>
              <a:rPr lang="en-US" sz="2800" b="1"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720840"/>
            <a:ext cx="7391400" cy="5109091"/>
          </a:xfrm>
          <a:prstGeom prst="rect">
            <a:avLst/>
          </a:prstGeom>
        </p:spPr>
        <p:txBody>
          <a:bodyPr wrap="square">
            <a:spAutoFit/>
          </a:bodyPr>
          <a:lstStyle/>
          <a:p>
            <a:r>
              <a:rPr lang="en-US" sz="2800" i="1" dirty="0" err="1"/>
              <a:t>pad_string</a:t>
            </a:r>
            <a:r>
              <a:rPr lang="en-US" sz="2800" dirty="0"/>
              <a:t> is optional. This is the string that will be padded to the left-hand side of </a:t>
            </a:r>
            <a:r>
              <a:rPr lang="en-US" sz="2800" i="1" dirty="0"/>
              <a:t>string1</a:t>
            </a:r>
            <a:r>
              <a:rPr lang="en-US" sz="2800" dirty="0"/>
              <a:t>. If this parameter is omitted, the </a:t>
            </a:r>
            <a:r>
              <a:rPr lang="en-US" sz="2800" dirty="0" err="1"/>
              <a:t>lpad</a:t>
            </a:r>
            <a:r>
              <a:rPr lang="en-US" sz="2800" dirty="0"/>
              <a:t> function will pad spaces to the left-side of </a:t>
            </a:r>
            <a:r>
              <a:rPr lang="en-US" sz="2800" i="1" dirty="0"/>
              <a:t>string1</a:t>
            </a:r>
            <a:r>
              <a:rPr lang="en-US" sz="2800" dirty="0"/>
              <a:t>.</a:t>
            </a:r>
          </a:p>
          <a:p>
            <a:r>
              <a:rPr lang="en-US" sz="2800" dirty="0"/>
              <a:t/>
            </a:r>
            <a:br>
              <a:rPr lang="en-US" sz="2800" dirty="0"/>
            </a:br>
            <a:r>
              <a:rPr lang="en-US" sz="2800" dirty="0" err="1"/>
              <a:t>lpad</a:t>
            </a:r>
            <a:r>
              <a:rPr lang="en-US" sz="2800" dirty="0"/>
              <a:t>('tech', 7); would return '   tech' </a:t>
            </a:r>
            <a:r>
              <a:rPr lang="en-US" sz="2800" dirty="0" err="1"/>
              <a:t>lpad</a:t>
            </a:r>
            <a:r>
              <a:rPr lang="en-US" sz="2800" dirty="0"/>
              <a:t>('tech', 2); would return '</a:t>
            </a:r>
            <a:r>
              <a:rPr lang="en-US" sz="2800" dirty="0" err="1"/>
              <a:t>te</a:t>
            </a:r>
            <a:r>
              <a:rPr lang="en-US" sz="2800" dirty="0"/>
              <a:t>' </a:t>
            </a:r>
          </a:p>
          <a:p>
            <a:r>
              <a:rPr lang="en-US" sz="2800" dirty="0" err="1"/>
              <a:t>lpad</a:t>
            </a:r>
            <a:r>
              <a:rPr lang="en-US" sz="2800" dirty="0"/>
              <a:t>('tech', 8, '0'); would return '0000tech' </a:t>
            </a:r>
          </a:p>
          <a:p>
            <a:r>
              <a:rPr lang="en-US" sz="2800" dirty="0" err="1"/>
              <a:t>lpad</a:t>
            </a:r>
            <a:r>
              <a:rPr lang="en-US" sz="2800" dirty="0"/>
              <a:t>('tech on the net', 15, 'z'); would return 'tech on the net' </a:t>
            </a:r>
            <a:r>
              <a:rPr lang="en-US" sz="2800" dirty="0" err="1"/>
              <a:t>lpad</a:t>
            </a:r>
            <a:r>
              <a:rPr lang="en-US" sz="2800" dirty="0"/>
              <a:t>('tech on the net', 16, 'z'); would return '</a:t>
            </a:r>
            <a:r>
              <a:rPr lang="en-US" sz="2800" dirty="0" err="1"/>
              <a:t>ztech</a:t>
            </a:r>
            <a:r>
              <a:rPr lang="en-US" sz="2800" dirty="0"/>
              <a:t> on the net'</a:t>
            </a:r>
          </a:p>
          <a:p>
            <a:endParaRPr lang="en-US" dirty="0"/>
          </a:p>
        </p:txBody>
      </p:sp>
    </p:spTree>
    <p:extLst>
      <p:ext uri="{BB962C8B-B14F-4D97-AF65-F5344CB8AC3E}">
        <p14:creationId xmlns:p14="http://schemas.microsoft.com/office/powerpoint/2010/main" val="4069587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1"/>
          </a:xfrm>
        </p:spPr>
        <p:txBody>
          <a:bodyPr>
            <a:normAutofit/>
          </a:bodyPr>
          <a:lstStyle/>
          <a:p>
            <a:r>
              <a:rPr lang="en-US" dirty="0" smtClean="0">
                <a:solidFill>
                  <a:srgbClr val="FF0000"/>
                </a:solidFill>
              </a:rPr>
              <a:t>        ORDER BY Statement</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768096" y="1295401"/>
            <a:ext cx="7290055" cy="5013959"/>
          </a:xfrm>
        </p:spPr>
        <p:txBody>
          <a:bodyPr>
            <a:normAutofit/>
          </a:bodyPr>
          <a:lstStyle/>
          <a:p>
            <a:r>
              <a:rPr lang="en-US" sz="2400" dirty="0" smtClean="0">
                <a:solidFill>
                  <a:srgbClr val="002060"/>
                </a:solidFill>
              </a:rPr>
              <a:t>The </a:t>
            </a:r>
            <a:r>
              <a:rPr lang="en-US" sz="2400" dirty="0" smtClean="0">
                <a:solidFill>
                  <a:srgbClr val="FF0000"/>
                </a:solidFill>
              </a:rPr>
              <a:t>ORDER BY </a:t>
            </a:r>
            <a:r>
              <a:rPr lang="en-US" sz="2400" dirty="0" smtClean="0">
                <a:solidFill>
                  <a:srgbClr val="002060"/>
                </a:solidFill>
              </a:rPr>
              <a:t>key is used to sort the result-set by a specified column</a:t>
            </a:r>
            <a:r>
              <a:rPr lang="en-US" sz="2400" dirty="0" smtClean="0"/>
              <a:t>.</a:t>
            </a:r>
          </a:p>
          <a:p>
            <a:r>
              <a:rPr lang="en-US" sz="2400" dirty="0" smtClean="0">
                <a:solidFill>
                  <a:srgbClr val="002060"/>
                </a:solidFill>
              </a:rPr>
              <a:t>The</a:t>
            </a:r>
            <a:r>
              <a:rPr lang="en-US" sz="2400" dirty="0" smtClean="0"/>
              <a:t> </a:t>
            </a:r>
            <a:r>
              <a:rPr lang="en-US" sz="2400" dirty="0" smtClean="0">
                <a:solidFill>
                  <a:srgbClr val="FF0000"/>
                </a:solidFill>
              </a:rPr>
              <a:t>ORDER BY </a:t>
            </a:r>
            <a:r>
              <a:rPr lang="en-US" sz="2400" dirty="0" smtClean="0">
                <a:solidFill>
                  <a:srgbClr val="002060"/>
                </a:solidFill>
              </a:rPr>
              <a:t>keyword sort the records in ascending order by default.</a:t>
            </a:r>
          </a:p>
          <a:p>
            <a:r>
              <a:rPr lang="en-US" sz="2400" dirty="0" smtClean="0">
                <a:solidFill>
                  <a:srgbClr val="002060"/>
                </a:solidFill>
              </a:rPr>
              <a:t>If you want to sort the records in a descending </a:t>
            </a:r>
          </a:p>
          <a:p>
            <a:r>
              <a:rPr lang="en-US" sz="2400" dirty="0" smtClean="0"/>
              <a:t> </a:t>
            </a:r>
            <a:r>
              <a:rPr lang="en-US" sz="2400" dirty="0" smtClean="0">
                <a:solidFill>
                  <a:srgbClr val="002060"/>
                </a:solidFill>
              </a:rPr>
              <a:t>order , You can use the </a:t>
            </a:r>
            <a:r>
              <a:rPr lang="en-US" sz="2400" dirty="0" smtClean="0">
                <a:solidFill>
                  <a:srgbClr val="FF0000"/>
                </a:solidFill>
              </a:rPr>
              <a:t>DESE</a:t>
            </a:r>
            <a:r>
              <a:rPr lang="en-US" sz="2400" dirty="0" smtClean="0"/>
              <a:t> </a:t>
            </a:r>
            <a:r>
              <a:rPr lang="en-US" sz="2400" dirty="0" smtClean="0">
                <a:solidFill>
                  <a:srgbClr val="002060"/>
                </a:solidFill>
              </a:rPr>
              <a:t>keyword.</a:t>
            </a:r>
          </a:p>
          <a:p>
            <a:endParaRPr lang="en-US" sz="2400" dirty="0" smtClean="0">
              <a:solidFill>
                <a:srgbClr val="FF0000"/>
              </a:solidFill>
            </a:endParaRPr>
          </a:p>
          <a:p>
            <a:r>
              <a:rPr lang="en-US" sz="4300" b="1" dirty="0" smtClean="0">
                <a:solidFill>
                  <a:srgbClr val="FF0000"/>
                </a:solidFill>
              </a:rPr>
              <a:t>SELECT</a:t>
            </a:r>
            <a:r>
              <a:rPr lang="en-US" dirty="0" smtClean="0">
                <a:solidFill>
                  <a:srgbClr val="002060"/>
                </a:solidFill>
              </a:rPr>
              <a:t> column name1,column name2 from</a:t>
            </a:r>
          </a:p>
          <a:p>
            <a:r>
              <a:rPr lang="en-US" dirty="0" smtClean="0">
                <a:solidFill>
                  <a:srgbClr val="002060"/>
                </a:solidFill>
              </a:rPr>
              <a:t>Table name </a:t>
            </a:r>
            <a:r>
              <a:rPr lang="en-US" dirty="0" smtClean="0">
                <a:solidFill>
                  <a:srgbClr val="FF0000"/>
                </a:solidFill>
              </a:rPr>
              <a:t>ORDER BY </a:t>
            </a:r>
            <a:r>
              <a:rPr lang="en-US" dirty="0" smtClean="0">
                <a:solidFill>
                  <a:srgbClr val="002060"/>
                </a:solidFill>
              </a:rPr>
              <a:t>column name </a:t>
            </a:r>
            <a:r>
              <a:rPr lang="en-US" dirty="0" smtClean="0">
                <a:solidFill>
                  <a:srgbClr val="FF0000"/>
                </a:solidFill>
              </a:rPr>
              <a:t>DESE/ASCE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solidFill>
                  <a:srgbClr val="FF0000"/>
                </a:solidFill>
              </a:rPr>
              <a:t>          The NVL Function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smtClean="0">
                <a:solidFill>
                  <a:srgbClr val="002060"/>
                </a:solidFill>
              </a:rPr>
              <a:t>In Oracle/PLSQL, the NVL function lets you substitute a value when a null value is encountered.   Syntax</a:t>
            </a:r>
          </a:p>
          <a:p>
            <a:r>
              <a:rPr lang="en-US" sz="2800" dirty="0" smtClean="0">
                <a:solidFill>
                  <a:srgbClr val="FF0000"/>
                </a:solidFill>
              </a:rPr>
              <a:t>NVL</a:t>
            </a:r>
            <a:r>
              <a:rPr lang="en-US" sz="2800" dirty="0" smtClean="0">
                <a:solidFill>
                  <a:srgbClr val="002060"/>
                </a:solidFill>
              </a:rPr>
              <a:t>(string1,replace_with)string1 is the string to test for a null value. </a:t>
            </a:r>
            <a:r>
              <a:rPr lang="en-US" sz="2800" dirty="0" err="1" smtClean="0">
                <a:solidFill>
                  <a:srgbClr val="002060"/>
                </a:solidFill>
              </a:rPr>
              <a:t>Replace_with</a:t>
            </a:r>
            <a:r>
              <a:rPr lang="en-US" sz="2800" dirty="0" smtClean="0">
                <a:solidFill>
                  <a:srgbClr val="002060"/>
                </a:solidFill>
              </a:rPr>
              <a:t> is the value returned if string1 is null.</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SQL DISTINCT</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sz="9600" b="1" dirty="0" smtClean="0">
                <a:solidFill>
                  <a:srgbClr val="002060"/>
                </a:solidFill>
              </a:rPr>
              <a:t>The SQL DISTINCT command used along with the SELECT keyword retrieves only unique data entries depending on the column list you have specified after it. </a:t>
            </a:r>
          </a:p>
          <a:p>
            <a:pPr>
              <a:buNone/>
            </a:pPr>
            <a:r>
              <a:rPr lang="en-US" sz="9600" dirty="0" smtClean="0">
                <a:solidFill>
                  <a:srgbClr val="002060"/>
                </a:solidFill>
              </a:rPr>
              <a:t>      </a:t>
            </a:r>
          </a:p>
          <a:p>
            <a:pPr>
              <a:buNone/>
            </a:pPr>
            <a:r>
              <a:rPr lang="en-US" sz="9600" b="1" dirty="0" smtClean="0">
                <a:solidFill>
                  <a:srgbClr val="002060"/>
                </a:solidFill>
              </a:rPr>
              <a:t>  SELECT City  FROM Users</a:t>
            </a:r>
          </a:p>
          <a:p>
            <a:endParaRPr lang="en-US" sz="9600" b="1" dirty="0" smtClean="0">
              <a:solidFill>
                <a:srgbClr val="002060"/>
              </a:solidFill>
            </a:endParaRPr>
          </a:p>
          <a:p>
            <a:pPr>
              <a:buNone/>
            </a:pPr>
            <a:r>
              <a:rPr lang="en-US" sz="9600" b="1" dirty="0" smtClean="0">
                <a:solidFill>
                  <a:srgbClr val="002060"/>
                </a:solidFill>
              </a:rPr>
              <a:t>   SELECT DISTINCT City   FROM Users</a:t>
            </a:r>
          </a:p>
          <a:p>
            <a:endParaRPr lang="en-US" sz="9600" b="1" dirty="0" smtClean="0">
              <a:solidFill>
                <a:srgbClr val="002060"/>
              </a:solidFill>
            </a:endParaRPr>
          </a:p>
          <a:p>
            <a:r>
              <a:rPr lang="en-US" sz="9600" b="1" dirty="0" smtClean="0">
                <a:solidFill>
                  <a:srgbClr val="002060"/>
                </a:solidFill>
              </a:rPr>
              <a:t>SELECT DISTINCT </a:t>
            </a:r>
            <a:r>
              <a:rPr lang="en-US" sz="9600" b="1" dirty="0" err="1" smtClean="0">
                <a:solidFill>
                  <a:srgbClr val="002060"/>
                </a:solidFill>
              </a:rPr>
              <a:t>Last_Name</a:t>
            </a:r>
            <a:r>
              <a:rPr lang="en-US" sz="9600" b="1" dirty="0" smtClean="0">
                <a:solidFill>
                  <a:srgbClr val="002060"/>
                </a:solidFill>
              </a:rPr>
              <a:t>, Email, City   FROM Users</a:t>
            </a:r>
          </a:p>
          <a:p>
            <a:r>
              <a:rPr lang="en-US" sz="9600" b="1" dirty="0" smtClean="0">
                <a:solidFill>
                  <a:srgbClr val="002060"/>
                </a:solidFill>
              </a:rPr>
              <a:t/>
            </a:r>
            <a:br>
              <a:rPr lang="en-US" sz="9600" b="1" dirty="0" smtClean="0">
                <a:solidFill>
                  <a:srgbClr val="002060"/>
                </a:solidFill>
              </a:rPr>
            </a:br>
            <a:endParaRPr lang="en-US" sz="9600" b="1" dirty="0" smtClean="0">
              <a:solidFill>
                <a:srgbClr val="002060"/>
              </a:solidFill>
            </a:endParaRPr>
          </a:p>
          <a:p>
            <a:endParaRPr lang="en-US" sz="9600" dirty="0" smtClean="0"/>
          </a:p>
          <a:p>
            <a:r>
              <a:rPr lang="en-US" sz="9600" dirty="0" smtClean="0"/>
              <a:t/>
            </a:r>
            <a:br>
              <a:rPr lang="en-US" sz="9600"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143000"/>
          </a:xfrm>
        </p:spPr>
        <p:txBody>
          <a:bodyPr>
            <a:normAutofit/>
          </a:bodyPr>
          <a:lstStyle/>
          <a:p>
            <a:r>
              <a:rPr lang="en-US" sz="3200" b="1" dirty="0" smtClean="0">
                <a:solidFill>
                  <a:srgbClr val="FF0000"/>
                </a:solidFill>
              </a:rPr>
              <a:t>Oracle/PLSQL: </a:t>
            </a:r>
            <a:r>
              <a:rPr lang="en-US" sz="3200" b="1" dirty="0" err="1" smtClean="0">
                <a:solidFill>
                  <a:srgbClr val="FF0000"/>
                </a:solidFill>
              </a:rPr>
              <a:t>Substr</a:t>
            </a:r>
            <a:r>
              <a:rPr lang="en-US" sz="3200" b="1" dirty="0" smtClean="0">
                <a:solidFill>
                  <a:srgbClr val="FF0000"/>
                </a:solidFill>
              </a:rPr>
              <a:t> Function</a:t>
            </a:r>
            <a:endParaRPr lang="en-US" sz="3200" dirty="0">
              <a:solidFill>
                <a:srgbClr val="FF0000"/>
              </a:solidFill>
            </a:endParaRPr>
          </a:p>
        </p:txBody>
      </p:sp>
      <p:sp>
        <p:nvSpPr>
          <p:cNvPr id="3" name="Content Placeholder 2"/>
          <p:cNvSpPr>
            <a:spLocks noGrp="1"/>
          </p:cNvSpPr>
          <p:nvPr>
            <p:ph idx="1"/>
          </p:nvPr>
        </p:nvSpPr>
        <p:spPr>
          <a:xfrm>
            <a:off x="727299" y="838200"/>
            <a:ext cx="7290055" cy="6019800"/>
          </a:xfrm>
        </p:spPr>
        <p:txBody>
          <a:bodyPr>
            <a:noAutofit/>
          </a:bodyPr>
          <a:lstStyle/>
          <a:p>
            <a:endParaRPr lang="en-US" sz="1400" b="1" dirty="0" smtClean="0">
              <a:solidFill>
                <a:srgbClr val="002060"/>
              </a:solidFill>
            </a:endParaRPr>
          </a:p>
          <a:p>
            <a:pPr marL="0" indent="0">
              <a:buNone/>
            </a:pPr>
            <a:r>
              <a:rPr lang="en-US" sz="3200" dirty="0" smtClean="0"/>
              <a:t>In </a:t>
            </a:r>
            <a:r>
              <a:rPr lang="en-US" sz="3200" dirty="0" smtClean="0"/>
              <a:t>Oracle/PLSQL, the </a:t>
            </a:r>
            <a:r>
              <a:rPr lang="en-US" sz="3200" dirty="0" err="1" smtClean="0"/>
              <a:t>substr</a:t>
            </a:r>
            <a:r>
              <a:rPr lang="en-US" sz="3200" dirty="0" smtClean="0"/>
              <a:t> functions allows you to extract a substring from a string.</a:t>
            </a:r>
          </a:p>
          <a:p>
            <a:r>
              <a:rPr lang="en-US" sz="3200" dirty="0" smtClean="0"/>
              <a:t>The syntax for the </a:t>
            </a:r>
            <a:r>
              <a:rPr lang="en-US" sz="3200" dirty="0" err="1" smtClean="0"/>
              <a:t>substr</a:t>
            </a:r>
            <a:r>
              <a:rPr lang="en-US" sz="3200" dirty="0" smtClean="0"/>
              <a:t> function is:</a:t>
            </a:r>
          </a:p>
          <a:p>
            <a:r>
              <a:rPr lang="en-US" sz="3200" dirty="0" err="1" smtClean="0"/>
              <a:t>substr</a:t>
            </a:r>
            <a:r>
              <a:rPr lang="en-US" sz="3200" dirty="0" smtClean="0"/>
              <a:t>( string, </a:t>
            </a:r>
            <a:r>
              <a:rPr lang="en-US" sz="3200" dirty="0" err="1" smtClean="0"/>
              <a:t>start_position</a:t>
            </a:r>
            <a:r>
              <a:rPr lang="en-US" sz="3200" dirty="0" smtClean="0"/>
              <a:t>, [ length ] )</a:t>
            </a:r>
          </a:p>
          <a:p>
            <a:r>
              <a:rPr lang="en-US" sz="3200" i="1" dirty="0" smtClean="0"/>
              <a:t>string</a:t>
            </a:r>
            <a:r>
              <a:rPr lang="en-US" sz="3200" dirty="0" smtClean="0"/>
              <a:t> is the source string.</a:t>
            </a:r>
          </a:p>
          <a:p>
            <a:r>
              <a:rPr lang="en-US" sz="3200" i="1" dirty="0" err="1" smtClean="0"/>
              <a:t>start_position</a:t>
            </a:r>
            <a:r>
              <a:rPr lang="en-US" sz="3200" dirty="0" smtClean="0"/>
              <a:t> is the position for extraction. The first position in the string is always 1.</a:t>
            </a:r>
          </a:p>
          <a:p>
            <a:r>
              <a:rPr lang="en-US" sz="3200" i="1" dirty="0" smtClean="0"/>
              <a:t>length</a:t>
            </a:r>
            <a:r>
              <a:rPr lang="en-US" sz="3200" dirty="0" smtClean="0"/>
              <a:t> is optional. It is the number of characters to extract. If this parameter is omitted, </a:t>
            </a:r>
            <a:r>
              <a:rPr lang="en-US" sz="3200" dirty="0" err="1" smtClean="0"/>
              <a:t>substr</a:t>
            </a:r>
            <a:r>
              <a:rPr lang="en-US" sz="3200" dirty="0" smtClean="0"/>
              <a:t> will return the entire string.</a:t>
            </a:r>
          </a:p>
          <a:p>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DATABASe</a:t>
            </a:r>
            <a:r>
              <a:rPr lang="en-US" dirty="0" smtClean="0">
                <a:solidFill>
                  <a:srgbClr val="FF0000"/>
                </a:solidFill>
              </a:rPr>
              <a:t> DEFINITION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3200" dirty="0" smtClean="0"/>
              <a:t>A database is a collection of data which has been organized so that a computer program can quickly select desired items. The secret to the successful use of database technology is the way in which data or information is structured to enable efficient processing</a:t>
            </a:r>
            <a:r>
              <a:rPr lang="en-US" sz="3200" b="1" dirty="0" smtClean="0">
                <a:solidFill>
                  <a:srgbClr val="00B050"/>
                </a:solidFill>
              </a:rPr>
              <a:t>.</a:t>
            </a:r>
            <a:endParaRPr lang="en-US" sz="3200" dirty="0">
              <a:solidFill>
                <a:srgbClr val="00B05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35846"/>
            <a:ext cx="7620000" cy="5262979"/>
          </a:xfrm>
          <a:prstGeom prst="rect">
            <a:avLst/>
          </a:prstGeom>
        </p:spPr>
        <p:txBody>
          <a:bodyPr wrap="square">
            <a:spAutoFit/>
          </a:bodyPr>
          <a:lstStyle/>
          <a:p>
            <a:r>
              <a:rPr lang="en-US" sz="2800" dirty="0"/>
              <a:t>Note:</a:t>
            </a:r>
          </a:p>
          <a:p>
            <a:r>
              <a:rPr lang="en-US" sz="2800" dirty="0"/>
              <a:t>If </a:t>
            </a:r>
            <a:r>
              <a:rPr lang="en-US" sz="2800" i="1" dirty="0" err="1"/>
              <a:t>start_position</a:t>
            </a:r>
            <a:r>
              <a:rPr lang="en-US" sz="2800" dirty="0"/>
              <a:t> is 0, then </a:t>
            </a:r>
            <a:r>
              <a:rPr lang="en-US" sz="2800" dirty="0" err="1"/>
              <a:t>substr</a:t>
            </a:r>
            <a:r>
              <a:rPr lang="en-US" sz="2800" dirty="0"/>
              <a:t> treats </a:t>
            </a:r>
            <a:r>
              <a:rPr lang="en-US" sz="2800" i="1" dirty="0" err="1"/>
              <a:t>start_position</a:t>
            </a:r>
            <a:r>
              <a:rPr lang="en-US" sz="2800" dirty="0"/>
              <a:t> as 1 (</a:t>
            </a:r>
            <a:r>
              <a:rPr lang="en-US" sz="2800" dirty="0" err="1"/>
              <a:t>ie</a:t>
            </a:r>
            <a:r>
              <a:rPr lang="en-US" sz="2800" dirty="0"/>
              <a:t>: the first position in the string).</a:t>
            </a:r>
          </a:p>
          <a:p>
            <a:r>
              <a:rPr lang="en-US" sz="2800" dirty="0"/>
              <a:t>If </a:t>
            </a:r>
            <a:r>
              <a:rPr lang="en-US" sz="2800" i="1" dirty="0" err="1"/>
              <a:t>start_position</a:t>
            </a:r>
            <a:r>
              <a:rPr lang="en-US" sz="2800" dirty="0"/>
              <a:t> is a positive number, then </a:t>
            </a:r>
            <a:r>
              <a:rPr lang="en-US" sz="2800" dirty="0" err="1"/>
              <a:t>substr</a:t>
            </a:r>
            <a:r>
              <a:rPr lang="en-US" sz="2800" dirty="0"/>
              <a:t> starts from the beginning of the string.</a:t>
            </a:r>
          </a:p>
          <a:p>
            <a:r>
              <a:rPr lang="en-US" sz="2800" dirty="0"/>
              <a:t>If </a:t>
            </a:r>
            <a:r>
              <a:rPr lang="en-US" sz="2800" i="1" dirty="0" err="1"/>
              <a:t>start_position</a:t>
            </a:r>
            <a:r>
              <a:rPr lang="en-US" sz="2800" dirty="0"/>
              <a:t> is a negative number, then </a:t>
            </a:r>
            <a:r>
              <a:rPr lang="en-US" sz="2800" dirty="0" err="1"/>
              <a:t>substr</a:t>
            </a:r>
            <a:r>
              <a:rPr lang="en-US" sz="2800" dirty="0"/>
              <a:t> starts from the end of the string and counts backwards.</a:t>
            </a:r>
          </a:p>
          <a:p>
            <a:r>
              <a:rPr lang="en-US" sz="2800" dirty="0"/>
              <a:t>If </a:t>
            </a:r>
            <a:r>
              <a:rPr lang="en-US" sz="2800" i="1" dirty="0"/>
              <a:t>length</a:t>
            </a:r>
            <a:r>
              <a:rPr lang="en-US" sz="2800" dirty="0"/>
              <a:t> is a negative number, then </a:t>
            </a:r>
            <a:r>
              <a:rPr lang="en-US" sz="2800" dirty="0" err="1"/>
              <a:t>substr</a:t>
            </a:r>
            <a:r>
              <a:rPr lang="en-US" sz="2800" dirty="0"/>
              <a:t> will return a NULL value.</a:t>
            </a:r>
          </a:p>
          <a:p>
            <a:r>
              <a:rPr lang="en-US" sz="2800" dirty="0"/>
              <a:t>Applies </a:t>
            </a:r>
            <a:r>
              <a:rPr lang="en-US" sz="2800" dirty="0" err="1"/>
              <a:t>To:Oracle</a:t>
            </a:r>
            <a:r>
              <a:rPr lang="en-US" sz="2800" dirty="0"/>
              <a:t> 8i, Oracle 9i, Oracle 10g, Oracle </a:t>
            </a:r>
            <a:r>
              <a:rPr lang="en-US" sz="2800" dirty="0" smtClean="0"/>
              <a:t>11g</a:t>
            </a:r>
            <a:endParaRPr lang="en-US" sz="2800" dirty="0"/>
          </a:p>
        </p:txBody>
      </p:sp>
    </p:spTree>
    <p:extLst>
      <p:ext uri="{BB962C8B-B14F-4D97-AF65-F5344CB8AC3E}">
        <p14:creationId xmlns:p14="http://schemas.microsoft.com/office/powerpoint/2010/main" val="1950649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077200" cy="5816977"/>
          </a:xfrm>
          <a:prstGeom prst="rect">
            <a:avLst/>
          </a:prstGeom>
        </p:spPr>
        <p:txBody>
          <a:bodyPr wrap="square">
            <a:spAutoFit/>
          </a:bodyPr>
          <a:lstStyle/>
          <a:p>
            <a:r>
              <a:rPr lang="en-US" dirty="0"/>
              <a:t/>
            </a:r>
            <a:br>
              <a:rPr lang="en-US" dirty="0"/>
            </a:br>
            <a:endParaRPr lang="en-US" dirty="0" smtClean="0"/>
          </a:p>
          <a:p>
            <a:endParaRPr lang="en-US" sz="2800" dirty="0"/>
          </a:p>
          <a:p>
            <a:r>
              <a:rPr lang="en-US" sz="2800" dirty="0" smtClean="0"/>
              <a:t>For </a:t>
            </a:r>
            <a:r>
              <a:rPr lang="en-US" sz="2800" dirty="0"/>
              <a:t>example:</a:t>
            </a:r>
          </a:p>
          <a:p>
            <a:r>
              <a:rPr lang="en-US" sz="2800" dirty="0" err="1"/>
              <a:t>substr</a:t>
            </a:r>
            <a:r>
              <a:rPr lang="en-US" sz="2800" dirty="0"/>
              <a:t>('This is a test', 6, 2) would return 'is' </a:t>
            </a:r>
            <a:r>
              <a:rPr lang="en-US" sz="2800" dirty="0" err="1"/>
              <a:t>substr</a:t>
            </a:r>
            <a:r>
              <a:rPr lang="en-US" sz="2800" dirty="0"/>
              <a:t>('This is a test', 6) would return 'is a test' </a:t>
            </a:r>
            <a:r>
              <a:rPr lang="en-US" sz="2800" dirty="0" err="1"/>
              <a:t>substr</a:t>
            </a:r>
            <a:r>
              <a:rPr lang="en-US" sz="2800" dirty="0"/>
              <a:t>('</a:t>
            </a:r>
            <a:r>
              <a:rPr lang="en-US" sz="2800" dirty="0" err="1"/>
              <a:t>TechOnTheNet</a:t>
            </a:r>
            <a:r>
              <a:rPr lang="en-US" sz="2800" dirty="0"/>
              <a:t>', 1, 4) would return 'Tech' </a:t>
            </a:r>
            <a:r>
              <a:rPr lang="en-US" sz="2800" dirty="0" err="1"/>
              <a:t>substr</a:t>
            </a:r>
            <a:r>
              <a:rPr lang="en-US" sz="2800" dirty="0"/>
              <a:t>('</a:t>
            </a:r>
            <a:r>
              <a:rPr lang="en-US" sz="2800" dirty="0" err="1"/>
              <a:t>TechOnTheNet</a:t>
            </a:r>
            <a:r>
              <a:rPr lang="en-US" sz="2800" dirty="0"/>
              <a:t>', -3, 3) would return 'Net' </a:t>
            </a:r>
            <a:r>
              <a:rPr lang="en-US" sz="2800" dirty="0" err="1"/>
              <a:t>substr</a:t>
            </a:r>
            <a:r>
              <a:rPr lang="en-US" sz="2800" dirty="0"/>
              <a:t>('</a:t>
            </a:r>
            <a:r>
              <a:rPr lang="en-US" sz="2800" dirty="0" err="1"/>
              <a:t>TechOnTheNet</a:t>
            </a:r>
            <a:r>
              <a:rPr lang="en-US" sz="2800" dirty="0"/>
              <a:t>', -6, 3) would return 'The' </a:t>
            </a:r>
            <a:r>
              <a:rPr lang="en-US" sz="2800" dirty="0" err="1"/>
              <a:t>substr</a:t>
            </a:r>
            <a:r>
              <a:rPr lang="en-US" sz="2800" dirty="0"/>
              <a:t>('</a:t>
            </a:r>
            <a:r>
              <a:rPr lang="en-US" sz="2800" dirty="0" err="1"/>
              <a:t>TechOnTheNet</a:t>
            </a:r>
            <a:r>
              <a:rPr lang="en-US" sz="2800" dirty="0"/>
              <a:t>', -8, 2) would </a:t>
            </a:r>
            <a:r>
              <a:rPr lang="en-US" sz="2800" dirty="0">
                <a:solidFill>
                  <a:srgbClr val="002060"/>
                </a:solidFill>
              </a:rPr>
              <a:t>return </a:t>
            </a:r>
            <a:r>
              <a:rPr lang="en-US" sz="2800" dirty="0" smtClean="0">
                <a:solidFill>
                  <a:srgbClr val="002060"/>
                </a:solidFill>
              </a:rPr>
              <a:t>'On‘</a:t>
            </a:r>
          </a:p>
          <a:p>
            <a:endParaRPr lang="en-US" sz="2800" dirty="0">
              <a:solidFill>
                <a:srgbClr val="002060"/>
              </a:solidFill>
            </a:endParaRPr>
          </a:p>
          <a:p>
            <a:endParaRPr lang="en-US" sz="2800" dirty="0" smtClean="0">
              <a:solidFill>
                <a:srgbClr val="002060"/>
              </a:solidFill>
            </a:endParaRPr>
          </a:p>
          <a:p>
            <a:endParaRPr lang="en-US" sz="2800" dirty="0">
              <a:solidFill>
                <a:srgbClr val="002060"/>
              </a:solidFill>
            </a:endParaRPr>
          </a:p>
          <a:p>
            <a:endParaRPr lang="en-US" sz="2800" dirty="0">
              <a:solidFill>
                <a:srgbClr val="002060"/>
              </a:solidFill>
            </a:endParaRPr>
          </a:p>
        </p:txBody>
      </p:sp>
    </p:spTree>
    <p:extLst>
      <p:ext uri="{BB962C8B-B14F-4D97-AF65-F5344CB8AC3E}">
        <p14:creationId xmlns:p14="http://schemas.microsoft.com/office/powerpoint/2010/main" val="430956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219950" cy="1143000"/>
          </a:xfrm>
        </p:spPr>
        <p:txBody>
          <a:bodyPr>
            <a:normAutofit fontScale="90000"/>
          </a:bodyPr>
          <a:lstStyle/>
          <a:p>
            <a:r>
              <a:rPr lang="en-US" b="1" dirty="0" smtClean="0">
                <a:solidFill>
                  <a:srgbClr val="FF0000"/>
                </a:solidFill>
              </a:rPr>
              <a:t>SQL Aggregate Functions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914400"/>
            <a:ext cx="9144000" cy="5943600"/>
          </a:xfrm>
        </p:spPr>
        <p:txBody>
          <a:bodyPr>
            <a:noAutofit/>
          </a:bodyPr>
          <a:lstStyle/>
          <a:p>
            <a:r>
              <a:rPr lang="en-US" sz="2800" dirty="0" smtClean="0">
                <a:solidFill>
                  <a:srgbClr val="00B0F0"/>
                </a:solidFill>
              </a:rPr>
              <a:t>SQL Aggregate functions return a single value, using values in a table column. </a:t>
            </a:r>
            <a:br>
              <a:rPr lang="en-US" sz="2800" dirty="0" smtClean="0">
                <a:solidFill>
                  <a:srgbClr val="00B0F0"/>
                </a:solidFill>
              </a:rPr>
            </a:br>
            <a:endParaRPr lang="en-US" sz="2800" dirty="0" smtClean="0">
              <a:solidFill>
                <a:srgbClr val="00B0F0"/>
              </a:solidFill>
            </a:endParaRPr>
          </a:p>
          <a:p>
            <a:r>
              <a:rPr lang="en-US" sz="2400" dirty="0" smtClean="0"/>
              <a:t>SELECT COUNT (*) FROM employees;</a:t>
            </a:r>
            <a:br>
              <a:rPr lang="en-US" sz="2400" dirty="0" smtClean="0"/>
            </a:br>
            <a:r>
              <a:rPr lang="en-US" sz="2400" dirty="0" smtClean="0"/>
              <a:t>WHERE </a:t>
            </a:r>
            <a:r>
              <a:rPr lang="en-US" sz="2400" dirty="0" err="1" smtClean="0"/>
              <a:t>CustomerName</a:t>
            </a:r>
            <a:r>
              <a:rPr lang="en-US" sz="2400" dirty="0" smtClean="0"/>
              <a:t> = 'Smith'</a:t>
            </a:r>
          </a:p>
          <a:p>
            <a:r>
              <a:rPr lang="en-US" sz="2400" dirty="0" smtClean="0"/>
              <a:t>SELECT COUNT(*) FROM employees;</a:t>
            </a:r>
            <a:br>
              <a:rPr lang="en-US" sz="2400" dirty="0" smtClean="0"/>
            </a:br>
            <a:r>
              <a:rPr lang="en-US" sz="2400" dirty="0" smtClean="0"/>
              <a:t>SELECT COUNT (DISTINCT </a:t>
            </a:r>
            <a:r>
              <a:rPr lang="en-US" sz="2400" dirty="0" err="1" smtClean="0"/>
              <a:t>First_Name</a:t>
            </a:r>
            <a:r>
              <a:rPr lang="en-US" sz="2400" dirty="0" smtClean="0"/>
              <a:t>) FROM employees</a:t>
            </a:r>
            <a:br>
              <a:rPr lang="en-US" sz="2400" dirty="0" smtClean="0"/>
            </a:br>
            <a:r>
              <a:rPr lang="en-US" sz="2400" dirty="0" smtClean="0"/>
              <a:t>SELECT SUM(salary) FROM employees</a:t>
            </a:r>
            <a:br>
              <a:rPr lang="en-US" sz="2400" dirty="0" smtClean="0"/>
            </a:br>
            <a:r>
              <a:rPr lang="en-US" sz="2400" dirty="0" smtClean="0"/>
              <a:t>SELECT AVG(salary) FROM  </a:t>
            </a:r>
            <a:r>
              <a:rPr lang="en-US" sz="2400" dirty="0" err="1" smtClean="0"/>
              <a:t>emoployees</a:t>
            </a:r>
            <a:r>
              <a:rPr lang="en-US" sz="2400" dirty="0" smtClean="0"/>
              <a:t/>
            </a:r>
            <a:br>
              <a:rPr lang="en-US" sz="2400" dirty="0" smtClean="0"/>
            </a:br>
            <a:r>
              <a:rPr lang="en-US" sz="2400" dirty="0" smtClean="0"/>
              <a:t>SELECT AVG(salary) FROM  employees</a:t>
            </a:r>
            <a:br>
              <a:rPr lang="en-US" sz="2400" dirty="0" smtClean="0"/>
            </a:br>
            <a:r>
              <a:rPr lang="en-US" sz="2400" dirty="0" smtClean="0"/>
              <a:t>WHERE  salary&gt; 200</a:t>
            </a:r>
          </a:p>
          <a:p>
            <a:r>
              <a:rPr lang="en-US" sz="2400" dirty="0" smtClean="0"/>
              <a:t>SELECT MIN(Salary) FROM  employees</a:t>
            </a:r>
          </a:p>
          <a:p>
            <a:r>
              <a:rPr lang="en-US" sz="2400" dirty="0" smtClean="0"/>
              <a:t>SELECT MAX(salary) FROM  employees</a:t>
            </a:r>
            <a:br>
              <a:rPr lang="en-US" sz="2400" dirty="0" smtClean="0"/>
            </a:br>
            <a:r>
              <a:rPr lang="en-US" sz="2400" dirty="0" smtClean="0"/>
              <a:t/>
            </a:r>
            <a:br>
              <a:rPr lang="en-US" sz="2400" dirty="0" smtClean="0"/>
            </a:b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SQL UNION</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533400" y="1447800"/>
            <a:ext cx="8382000" cy="4861560"/>
          </a:xfrm>
        </p:spPr>
        <p:txBody>
          <a:bodyPr>
            <a:normAutofit fontScale="25000" lnSpcReduction="20000"/>
          </a:bodyPr>
          <a:lstStyle/>
          <a:p>
            <a:pPr>
              <a:buNone/>
            </a:pPr>
            <a:r>
              <a:rPr lang="en-US" sz="5600" dirty="0" smtClean="0"/>
              <a:t>   </a:t>
            </a:r>
          </a:p>
          <a:p>
            <a:pPr>
              <a:buNone/>
            </a:pPr>
            <a:endParaRPr lang="en-US" sz="5600" dirty="0"/>
          </a:p>
          <a:p>
            <a:pPr>
              <a:buNone/>
            </a:pPr>
            <a:endParaRPr lang="en-US" sz="5600" dirty="0" smtClean="0"/>
          </a:p>
          <a:p>
            <a:pPr>
              <a:buNone/>
            </a:pPr>
            <a:r>
              <a:rPr lang="en-US" sz="11200" dirty="0" smtClean="0"/>
              <a:t>The SQL UNION is used to combine the results of two or more SELECT SQL statements into a single result. All the statements concatenated with UNION must have the same structure. This means that they need to have the same number of columns, and corresponding columns must have the same or compatible data types (implicitly convertible to the same type or explicitly converted to the same type). The columns in each SELECT statement must be in exactly the same order too.</a:t>
            </a:r>
            <a:br>
              <a:rPr lang="en-US" sz="11200" dirty="0" smtClean="0"/>
            </a:br>
            <a:r>
              <a:rPr lang="en-US" sz="11200" dirty="0" smtClean="0"/>
              <a:t/>
            </a:r>
            <a:br>
              <a:rPr lang="en-US" sz="11200" dirty="0" smtClean="0"/>
            </a:br>
            <a:r>
              <a:rPr lang="en-US" sz="11200" dirty="0" smtClean="0"/>
              <a:t/>
            </a:r>
            <a:br>
              <a:rPr lang="en-US" sz="11200" dirty="0" smtClean="0"/>
            </a:br>
            <a:r>
              <a:rPr lang="en-US" sz="7200" dirty="0" smtClean="0"/>
              <a:t/>
            </a:r>
            <a:br>
              <a:rPr lang="en-US" sz="7200" dirty="0" smtClean="0"/>
            </a:br>
            <a:r>
              <a:rPr lang="en-US" sz="7200" dirty="0" smtClean="0"/>
              <a:t/>
            </a:r>
            <a:br>
              <a:rPr lang="en-US" sz="7200" dirty="0" smtClean="0"/>
            </a:br>
            <a:endParaRPr lang="en-US" sz="7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28343"/>
            <a:ext cx="8153400" cy="5632311"/>
          </a:xfrm>
          <a:prstGeom prst="rect">
            <a:avLst/>
          </a:prstGeom>
        </p:spPr>
        <p:txBody>
          <a:bodyPr wrap="square">
            <a:spAutoFit/>
          </a:bodyPr>
          <a:lstStyle/>
          <a:p>
            <a:pPr>
              <a:buNone/>
            </a:pPr>
            <a:r>
              <a:rPr lang="en-US" sz="2400" dirty="0"/>
              <a:t>This is how a simple UNION statement looks like:</a:t>
            </a:r>
            <a:br>
              <a:rPr lang="en-US" sz="2400" dirty="0"/>
            </a:br>
            <a:r>
              <a:rPr lang="en-US" sz="2400" dirty="0"/>
              <a:t/>
            </a:r>
            <a:br>
              <a:rPr lang="en-US" sz="2400" dirty="0"/>
            </a:br>
            <a:r>
              <a:rPr lang="en-US" sz="2400" dirty="0"/>
              <a:t>SELECT Column1, Column2 FROM Table1</a:t>
            </a:r>
            <a:br>
              <a:rPr lang="en-US" sz="2400" dirty="0"/>
            </a:br>
            <a:r>
              <a:rPr lang="en-US" sz="2400" dirty="0"/>
              <a:t>UNION</a:t>
            </a:r>
            <a:br>
              <a:rPr lang="en-US" sz="2400" dirty="0"/>
            </a:br>
            <a:r>
              <a:rPr lang="en-US" sz="2400" dirty="0"/>
              <a:t>SELECT Column1, Column2 FROM Table2</a:t>
            </a:r>
          </a:p>
          <a:p>
            <a:r>
              <a:rPr lang="en-US" sz="2400" dirty="0"/>
              <a:t/>
            </a:r>
            <a:br>
              <a:rPr lang="en-US" sz="2400" dirty="0"/>
            </a:br>
            <a:r>
              <a:rPr lang="en-US" sz="2400" dirty="0"/>
              <a:t>The column names in the result of a UNION are always the same as the column names in the first SELECT statement in the UNION.</a:t>
            </a:r>
            <a:br>
              <a:rPr lang="en-US" sz="2400" dirty="0"/>
            </a:br>
            <a:r>
              <a:rPr lang="en-US" sz="2400" dirty="0"/>
              <a:t/>
            </a:r>
            <a:br>
              <a:rPr lang="en-US" sz="2400" dirty="0"/>
            </a:br>
            <a:r>
              <a:rPr lang="en-US" sz="2400" dirty="0"/>
              <a:t>The UNION operator removes by default duplicate rows from the result set. You have the option to use the ALL keyword after the UNION keyword, which will force all rows including duplicates to be returned in your result set.</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2216255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What is Procedure &amp; Function in PL/SQL</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2800" dirty="0" smtClean="0"/>
              <a:t>A procedure is a module that performs a specific task.</a:t>
            </a:r>
          </a:p>
          <a:p>
            <a:r>
              <a:rPr lang="en-US" sz="2800" dirty="0" smtClean="0"/>
              <a:t>Procedures are key building blocks of modular code, it allows us to both consolidate and reuse our program logic.</a:t>
            </a:r>
          </a:p>
          <a:p>
            <a:r>
              <a:rPr lang="en-US" sz="2800" dirty="0" smtClean="0"/>
              <a:t>Function is a block of PL/SQL codes stored within the database. Called from different places in a program.</a:t>
            </a:r>
          </a:p>
          <a:p>
            <a:r>
              <a:rPr lang="en-US" sz="2800" dirty="0" smtClean="0"/>
              <a:t>Always returns a single value to it’s caller</a:t>
            </a:r>
          </a:p>
          <a:p>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a:bodyPr>
          <a:lstStyle/>
          <a:p>
            <a:r>
              <a:rPr lang="en-US" dirty="0" smtClean="0">
                <a:solidFill>
                  <a:srgbClr val="0070C0"/>
                </a:solidFill>
              </a:rPr>
              <a:t>Difference Between Function &amp; Procedure Syntax</a:t>
            </a:r>
            <a:endParaRPr lang="en-US" dirty="0">
              <a:solidFill>
                <a:srgbClr val="0070C0"/>
              </a:solidFill>
            </a:endParaRPr>
          </a:p>
        </p:txBody>
      </p:sp>
      <p:sp>
        <p:nvSpPr>
          <p:cNvPr id="3" name="Content Placeholder 2"/>
          <p:cNvSpPr>
            <a:spLocks noGrp="1"/>
          </p:cNvSpPr>
          <p:nvPr>
            <p:ph idx="1"/>
          </p:nvPr>
        </p:nvSpPr>
        <p:spPr>
          <a:xfrm>
            <a:off x="0" y="1828800"/>
            <a:ext cx="9372600" cy="4525963"/>
          </a:xfrm>
        </p:spPr>
        <p:txBody>
          <a:bodyPr>
            <a:normAutofit/>
          </a:bodyPr>
          <a:lstStyle/>
          <a:p>
            <a:pPr>
              <a:buNone/>
            </a:pPr>
            <a:r>
              <a:rPr lang="en-US" sz="2400" dirty="0" smtClean="0">
                <a:solidFill>
                  <a:srgbClr val="00B050"/>
                </a:solidFill>
              </a:rPr>
              <a:t>Function always returns a value to the called program.</a:t>
            </a:r>
          </a:p>
          <a:p>
            <a:pPr>
              <a:buNone/>
            </a:pPr>
            <a:r>
              <a:rPr lang="en-US" sz="2400" dirty="0" smtClean="0"/>
              <a:t>Syntax :</a:t>
            </a:r>
            <a:r>
              <a:rPr lang="en-US" sz="2400" dirty="0" smtClean="0">
                <a:solidFill>
                  <a:srgbClr val="FF0000"/>
                </a:solidFill>
              </a:rPr>
              <a:t>CREATE OR REPLACE FUNCTION/PROCEDURE  </a:t>
            </a:r>
            <a:r>
              <a:rPr lang="en-US" sz="2400" dirty="0" smtClean="0"/>
              <a:t>function_name/procedure_name</a:t>
            </a:r>
          </a:p>
          <a:p>
            <a:pPr>
              <a:buNone/>
            </a:pPr>
            <a:r>
              <a:rPr lang="en-US" sz="2400" dirty="0" smtClean="0"/>
              <a:t>(Parameter </a:t>
            </a:r>
            <a:r>
              <a:rPr lang="en-US" sz="2400" dirty="0" smtClean="0">
                <a:solidFill>
                  <a:srgbClr val="FF0000"/>
                </a:solidFill>
              </a:rPr>
              <a:t>IN</a:t>
            </a:r>
            <a:r>
              <a:rPr lang="en-US" sz="2400" dirty="0" smtClean="0"/>
              <a:t>|</a:t>
            </a:r>
            <a:r>
              <a:rPr lang="en-US" sz="2400" dirty="0" smtClean="0">
                <a:solidFill>
                  <a:srgbClr val="FF0000"/>
                </a:solidFill>
              </a:rPr>
              <a:t>OUT</a:t>
            </a:r>
            <a:r>
              <a:rPr lang="en-US" sz="2400" dirty="0" smtClean="0"/>
              <a:t>|</a:t>
            </a:r>
            <a:r>
              <a:rPr lang="en-US" sz="2400" dirty="0" smtClean="0">
                <a:solidFill>
                  <a:srgbClr val="FF0000"/>
                </a:solidFill>
              </a:rPr>
              <a:t>INPUT</a:t>
            </a:r>
            <a:r>
              <a:rPr lang="en-US" sz="2400" dirty="0" smtClean="0"/>
              <a:t> Data type…)(Only Function:</a:t>
            </a:r>
            <a:r>
              <a:rPr lang="en-US" sz="2400" dirty="0" smtClean="0">
                <a:solidFill>
                  <a:srgbClr val="FF0000"/>
                </a:solidFill>
              </a:rPr>
              <a:t>RETURN</a:t>
            </a:r>
            <a:r>
              <a:rPr lang="en-US" sz="2400" dirty="0" smtClean="0"/>
              <a:t> data type.)        </a:t>
            </a:r>
          </a:p>
          <a:p>
            <a:pPr>
              <a:buNone/>
            </a:pPr>
            <a:r>
              <a:rPr lang="en-US" sz="2400" dirty="0" smtClean="0"/>
              <a:t>                  </a:t>
            </a:r>
            <a:r>
              <a:rPr lang="en-US" sz="2400" dirty="0" smtClean="0">
                <a:solidFill>
                  <a:srgbClr val="FF0000"/>
                </a:solidFill>
              </a:rPr>
              <a:t> IS|AS        </a:t>
            </a:r>
            <a:r>
              <a:rPr lang="en-US" sz="2400" dirty="0" smtClean="0"/>
              <a:t>Local variable</a:t>
            </a:r>
          </a:p>
          <a:p>
            <a:pPr>
              <a:buNone/>
            </a:pPr>
            <a:r>
              <a:rPr lang="en-US" sz="2400" dirty="0" smtClean="0">
                <a:solidFill>
                  <a:srgbClr val="FF0000"/>
                </a:solidFill>
              </a:rPr>
              <a:t>BEGIN </a:t>
            </a:r>
            <a:r>
              <a:rPr lang="en-US" sz="2400" dirty="0" smtClean="0"/>
              <a:t>                        Executable statements</a:t>
            </a:r>
          </a:p>
          <a:p>
            <a:pPr>
              <a:buNone/>
            </a:pPr>
            <a:r>
              <a:rPr lang="en-US" sz="2400" dirty="0" smtClean="0">
                <a:solidFill>
                  <a:srgbClr val="FF0000"/>
                </a:solidFill>
              </a:rPr>
              <a:t>EXCEPTION </a:t>
            </a:r>
            <a:r>
              <a:rPr lang="en-US" sz="2400" dirty="0" smtClean="0"/>
              <a:t>             Exception Handling  Statements  </a:t>
            </a:r>
          </a:p>
          <a:p>
            <a:pPr>
              <a:buNone/>
            </a:pPr>
            <a:r>
              <a:rPr lang="en-US" sz="2400" dirty="0" smtClean="0">
                <a:solidFill>
                  <a:srgbClr val="FF0000"/>
                </a:solidFill>
              </a:rPr>
              <a:t>END</a:t>
            </a:r>
          </a:p>
          <a:p>
            <a:pPr>
              <a:buNone/>
            </a:pPr>
            <a:r>
              <a:rPr lang="en-US" sz="2400" dirty="0" smtClean="0">
                <a:solidFill>
                  <a:srgbClr val="00B050"/>
                </a:solidFill>
              </a:rPr>
              <a:t>Procedure don’t return any value to the called program</a:t>
            </a:r>
          </a:p>
          <a:p>
            <a:pPr>
              <a:buNone/>
            </a:pP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what is difference between function and stored procedure</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2800" dirty="0" smtClean="0">
                <a:solidFill>
                  <a:srgbClr val="0070C0"/>
                </a:solidFill>
              </a:rPr>
              <a:t>Functions </a:t>
            </a:r>
            <a:br>
              <a:rPr lang="en-US" sz="2800" dirty="0" smtClean="0">
                <a:solidFill>
                  <a:srgbClr val="0070C0"/>
                </a:solidFill>
              </a:rPr>
            </a:br>
            <a:r>
              <a:rPr lang="en-US" sz="2800" dirty="0" smtClean="0">
                <a:solidFill>
                  <a:srgbClr val="0070C0"/>
                </a:solidFill>
              </a:rPr>
              <a:t>----------</a:t>
            </a:r>
            <a:br>
              <a:rPr lang="en-US" sz="2800" dirty="0" smtClean="0">
                <a:solidFill>
                  <a:srgbClr val="0070C0"/>
                </a:solidFill>
              </a:rPr>
            </a:br>
            <a:r>
              <a:rPr lang="en-US" sz="2800" dirty="0" smtClean="0">
                <a:solidFill>
                  <a:srgbClr val="0070C0"/>
                </a:solidFill>
              </a:rPr>
              <a:t>1) can be used with Select statement</a:t>
            </a:r>
            <a:br>
              <a:rPr lang="en-US" sz="2800" dirty="0" smtClean="0">
                <a:solidFill>
                  <a:srgbClr val="0070C0"/>
                </a:solidFill>
              </a:rPr>
            </a:br>
            <a:r>
              <a:rPr lang="en-US" sz="2800" dirty="0" smtClean="0">
                <a:solidFill>
                  <a:srgbClr val="0070C0"/>
                </a:solidFill>
              </a:rPr>
              <a:t>2) Not returning output parameter but returns Table variables</a:t>
            </a:r>
            <a:br>
              <a:rPr lang="en-US" sz="2800" dirty="0" smtClean="0">
                <a:solidFill>
                  <a:srgbClr val="0070C0"/>
                </a:solidFill>
              </a:rPr>
            </a:br>
            <a:r>
              <a:rPr lang="en-US" sz="2800" dirty="0" smtClean="0">
                <a:solidFill>
                  <a:srgbClr val="0070C0"/>
                </a:solidFill>
              </a:rPr>
              <a:t>3) You can join UDF</a:t>
            </a:r>
            <a:br>
              <a:rPr lang="en-US" sz="2800" dirty="0" smtClean="0">
                <a:solidFill>
                  <a:srgbClr val="0070C0"/>
                </a:solidFill>
              </a:rPr>
            </a:br>
            <a:r>
              <a:rPr lang="en-US" sz="2800" dirty="0" smtClean="0">
                <a:solidFill>
                  <a:srgbClr val="0070C0"/>
                </a:solidFill>
              </a:rPr>
              <a:t>4) Cannot be used to change server configuration</a:t>
            </a:r>
            <a:br>
              <a:rPr lang="en-US" sz="2800" dirty="0" smtClean="0">
                <a:solidFill>
                  <a:srgbClr val="0070C0"/>
                </a:solidFill>
              </a:rPr>
            </a:br>
            <a:r>
              <a:rPr lang="en-US" sz="2800" dirty="0" smtClean="0">
                <a:solidFill>
                  <a:srgbClr val="0070C0"/>
                </a:solidFill>
              </a:rPr>
              <a:t>5) Cannot be used with XML FOR clause</a:t>
            </a:r>
            <a:br>
              <a:rPr lang="en-US" sz="2800" dirty="0" smtClean="0">
                <a:solidFill>
                  <a:srgbClr val="0070C0"/>
                </a:solidFill>
              </a:rPr>
            </a:br>
            <a:r>
              <a:rPr lang="en-US" sz="2800" dirty="0" smtClean="0">
                <a:solidFill>
                  <a:srgbClr val="0070C0"/>
                </a:solidFill>
              </a:rPr>
              <a:t>6) Cannot have transaction within function</a:t>
            </a:r>
            <a:br>
              <a:rPr lang="en-US" sz="2800" dirty="0" smtClean="0">
                <a:solidFill>
                  <a:srgbClr val="0070C0"/>
                </a:solidFill>
              </a:rPr>
            </a:br>
            <a:r>
              <a:rPr lang="en-US" sz="2800" dirty="0" smtClean="0">
                <a:solidFill>
                  <a:srgbClr val="0070C0"/>
                </a:solidFill>
              </a:rPr>
              <a:t/>
            </a:r>
            <a:br>
              <a:rPr lang="en-US" sz="2800" dirty="0" smtClean="0">
                <a:solidFill>
                  <a:srgbClr val="0070C0"/>
                </a:solidFill>
              </a:rPr>
            </a:br>
            <a:endParaRPr lang="en-US" sz="2800" dirty="0">
              <a:solidFill>
                <a:srgbClr val="0070C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
            <a:ext cx="8458200" cy="6309420"/>
          </a:xfrm>
          <a:prstGeom prst="rect">
            <a:avLst/>
          </a:prstGeom>
        </p:spPr>
        <p:txBody>
          <a:bodyPr wrap="square">
            <a:spAutoFit/>
          </a:bodyPr>
          <a:lstStyle/>
          <a:p>
            <a:r>
              <a:rPr lang="en-US" sz="4400" dirty="0" smtClean="0">
                <a:solidFill>
                  <a:srgbClr val="FF0000"/>
                </a:solidFill>
              </a:rPr>
              <a:t>Stored Procedure</a:t>
            </a:r>
            <a:r>
              <a:rPr lang="en-US" sz="2400" dirty="0">
                <a:solidFill>
                  <a:srgbClr val="FF0000"/>
                </a:solidFill>
              </a:rPr>
              <a:t/>
            </a:r>
            <a:br>
              <a:rPr lang="en-US" sz="2400" dirty="0">
                <a:solidFill>
                  <a:srgbClr val="FF0000"/>
                </a:solidFill>
              </a:rPr>
            </a:br>
            <a:r>
              <a:rPr lang="en-US" sz="2400" dirty="0">
                <a:solidFill>
                  <a:srgbClr val="0070C0"/>
                </a:solidFill>
              </a:rPr>
              <a:t>-----------------</a:t>
            </a:r>
            <a:br>
              <a:rPr lang="en-US" sz="2400" dirty="0">
                <a:solidFill>
                  <a:srgbClr val="0070C0"/>
                </a:solidFill>
              </a:rPr>
            </a:br>
            <a:endParaRPr lang="en-US" sz="2400" dirty="0" smtClean="0">
              <a:solidFill>
                <a:srgbClr val="0070C0"/>
              </a:solidFill>
            </a:endParaRPr>
          </a:p>
          <a:p>
            <a:endParaRPr lang="en-US" sz="2400" dirty="0">
              <a:solidFill>
                <a:srgbClr val="0070C0"/>
              </a:solidFill>
            </a:endParaRPr>
          </a:p>
          <a:p>
            <a:r>
              <a:rPr lang="en-US" sz="3200" dirty="0" smtClean="0">
                <a:solidFill>
                  <a:srgbClr val="0070C0"/>
                </a:solidFill>
              </a:rPr>
              <a:t>1</a:t>
            </a:r>
            <a:r>
              <a:rPr lang="en-US" sz="3200" dirty="0">
                <a:solidFill>
                  <a:srgbClr val="0070C0"/>
                </a:solidFill>
              </a:rPr>
              <a:t>) have to use EXEC or EXECUTE</a:t>
            </a:r>
            <a:br>
              <a:rPr lang="en-US" sz="3200" dirty="0">
                <a:solidFill>
                  <a:srgbClr val="0070C0"/>
                </a:solidFill>
              </a:rPr>
            </a:br>
            <a:r>
              <a:rPr lang="en-US" sz="3200" dirty="0" smtClean="0">
                <a:solidFill>
                  <a:srgbClr val="0070C0"/>
                </a:solidFill>
              </a:rPr>
              <a:t>2</a:t>
            </a:r>
            <a:r>
              <a:rPr lang="en-US" sz="3200" dirty="0">
                <a:solidFill>
                  <a:srgbClr val="0070C0"/>
                </a:solidFill>
              </a:rPr>
              <a:t>) return output </a:t>
            </a:r>
            <a:r>
              <a:rPr lang="en-US" sz="3200" dirty="0" smtClean="0">
                <a:solidFill>
                  <a:srgbClr val="0070C0"/>
                </a:solidFill>
              </a:rPr>
              <a:t>parameter</a:t>
            </a:r>
          </a:p>
          <a:p>
            <a:r>
              <a:rPr lang="en-US" sz="3200" dirty="0" smtClean="0">
                <a:solidFill>
                  <a:srgbClr val="0070C0"/>
                </a:solidFill>
              </a:rPr>
              <a:t>3</a:t>
            </a:r>
            <a:r>
              <a:rPr lang="en-US" sz="3200" dirty="0">
                <a:solidFill>
                  <a:srgbClr val="0070C0"/>
                </a:solidFill>
              </a:rPr>
              <a:t>) can create table but won’t return Table </a:t>
            </a:r>
            <a:r>
              <a:rPr lang="en-US" sz="3200" dirty="0" smtClean="0">
                <a:solidFill>
                  <a:srgbClr val="0070C0"/>
                </a:solidFill>
              </a:rPr>
              <a:t>Variables</a:t>
            </a:r>
          </a:p>
          <a:p>
            <a:r>
              <a:rPr lang="en-US" sz="3200" dirty="0" smtClean="0">
                <a:solidFill>
                  <a:srgbClr val="0070C0"/>
                </a:solidFill>
              </a:rPr>
              <a:t>4</a:t>
            </a:r>
            <a:r>
              <a:rPr lang="en-US" sz="3200" dirty="0">
                <a:solidFill>
                  <a:srgbClr val="0070C0"/>
                </a:solidFill>
              </a:rPr>
              <a:t>) you can not join SP</a:t>
            </a:r>
            <a:br>
              <a:rPr lang="en-US" sz="3200" dirty="0">
                <a:solidFill>
                  <a:srgbClr val="0070C0"/>
                </a:solidFill>
              </a:rPr>
            </a:br>
            <a:r>
              <a:rPr lang="en-US" sz="3200" dirty="0" smtClean="0">
                <a:solidFill>
                  <a:srgbClr val="0070C0"/>
                </a:solidFill>
              </a:rPr>
              <a:t>5</a:t>
            </a:r>
            <a:r>
              <a:rPr lang="en-US" sz="3200" dirty="0">
                <a:solidFill>
                  <a:srgbClr val="0070C0"/>
                </a:solidFill>
              </a:rPr>
              <a:t>) can be used to change server configuration</a:t>
            </a:r>
            <a:br>
              <a:rPr lang="en-US" sz="3200" dirty="0">
                <a:solidFill>
                  <a:srgbClr val="0070C0"/>
                </a:solidFill>
              </a:rPr>
            </a:br>
            <a:r>
              <a:rPr lang="en-US" sz="3200" dirty="0" smtClean="0">
                <a:solidFill>
                  <a:srgbClr val="0070C0"/>
                </a:solidFill>
              </a:rPr>
              <a:t>6</a:t>
            </a:r>
            <a:r>
              <a:rPr lang="en-US" sz="3200" dirty="0">
                <a:solidFill>
                  <a:srgbClr val="0070C0"/>
                </a:solidFill>
              </a:rPr>
              <a:t>) can be used with XML FOR </a:t>
            </a:r>
            <a:r>
              <a:rPr lang="en-US" sz="3200" dirty="0" smtClean="0">
                <a:solidFill>
                  <a:srgbClr val="0070C0"/>
                </a:solidFill>
              </a:rPr>
              <a:t>Clause</a:t>
            </a:r>
          </a:p>
          <a:p>
            <a:r>
              <a:rPr lang="en-US" sz="3200" dirty="0" smtClean="0">
                <a:solidFill>
                  <a:srgbClr val="0070C0"/>
                </a:solidFill>
              </a:rPr>
              <a:t>7</a:t>
            </a:r>
            <a:r>
              <a:rPr lang="en-US" sz="3200" dirty="0">
                <a:solidFill>
                  <a:srgbClr val="0070C0"/>
                </a:solidFill>
              </a:rPr>
              <a:t>) can have transaction within SP</a:t>
            </a:r>
            <a:br>
              <a:rPr lang="en-US" sz="3200" dirty="0">
                <a:solidFill>
                  <a:srgbClr val="0070C0"/>
                </a:solidFill>
              </a:rPr>
            </a:br>
            <a:endParaRPr lang="en-US" sz="3200" dirty="0"/>
          </a:p>
        </p:txBody>
      </p:sp>
    </p:spTree>
    <p:extLst>
      <p:ext uri="{BB962C8B-B14F-4D97-AF65-F5344CB8AC3E}">
        <p14:creationId xmlns:p14="http://schemas.microsoft.com/office/powerpoint/2010/main" val="2926666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295400"/>
          </a:xfrm>
        </p:spPr>
        <p:txBody>
          <a:bodyPr/>
          <a:lstStyle/>
          <a:p>
            <a:r>
              <a:rPr lang="en-US" b="1" dirty="0" smtClean="0">
                <a:solidFill>
                  <a:srgbClr val="FF0000"/>
                </a:solidFill>
              </a:rPr>
              <a:t>SQL Functions</a:t>
            </a:r>
            <a:endParaRPr lang="en-US" dirty="0">
              <a:solidFill>
                <a:srgbClr val="FF0000"/>
              </a:solidFill>
            </a:endParaRPr>
          </a:p>
        </p:txBody>
      </p:sp>
      <p:sp>
        <p:nvSpPr>
          <p:cNvPr id="3" name="Content Placeholder 2"/>
          <p:cNvSpPr>
            <a:spLocks noGrp="1"/>
          </p:cNvSpPr>
          <p:nvPr>
            <p:ph idx="1"/>
          </p:nvPr>
        </p:nvSpPr>
        <p:spPr>
          <a:xfrm>
            <a:off x="768096" y="1295400"/>
            <a:ext cx="8229600" cy="5666232"/>
          </a:xfrm>
        </p:spPr>
        <p:txBody>
          <a:bodyPr>
            <a:normAutofit lnSpcReduction="10000"/>
          </a:bodyPr>
          <a:lstStyle/>
          <a:p>
            <a:r>
              <a:rPr lang="en-US" sz="3300" b="1" i="1" dirty="0" smtClean="0">
                <a:solidFill>
                  <a:srgbClr val="FF0000"/>
                </a:solidFill>
              </a:rPr>
              <a:t>SQL Aggregate Functions</a:t>
            </a:r>
          </a:p>
          <a:p>
            <a:r>
              <a:rPr lang="en-US" sz="2600" b="1" dirty="0" smtClean="0"/>
              <a:t>SQL aggregate functions return a single value, calculated from values in a column.</a:t>
            </a:r>
          </a:p>
          <a:p>
            <a:pPr marL="0" indent="0">
              <a:buNone/>
            </a:pPr>
            <a:r>
              <a:rPr lang="en-US" sz="2600" b="1" dirty="0" smtClean="0"/>
              <a:t>Useful aggregate functions:</a:t>
            </a:r>
          </a:p>
          <a:p>
            <a:pPr marL="0" indent="0">
              <a:buNone/>
            </a:pPr>
            <a:r>
              <a:rPr lang="en-US" sz="2600" b="1" dirty="0" smtClean="0"/>
              <a:t>AVG() - Returns the average value</a:t>
            </a:r>
          </a:p>
          <a:p>
            <a:r>
              <a:rPr lang="en-US" sz="2600" b="1" dirty="0" smtClean="0"/>
              <a:t>COUNT() - Returns the number of rows</a:t>
            </a:r>
          </a:p>
          <a:p>
            <a:r>
              <a:rPr lang="en-US" sz="2600" b="1" dirty="0" smtClean="0"/>
              <a:t>FIRST() - Returns the first value</a:t>
            </a:r>
          </a:p>
          <a:p>
            <a:r>
              <a:rPr lang="en-US" sz="2600" b="1" dirty="0" smtClean="0"/>
              <a:t>LAST() - Returns the last value</a:t>
            </a:r>
          </a:p>
          <a:p>
            <a:r>
              <a:rPr lang="en-US" sz="2600" b="1" dirty="0" smtClean="0"/>
              <a:t>MAX() - Returns the largest value</a:t>
            </a:r>
          </a:p>
          <a:p>
            <a:r>
              <a:rPr lang="en-US" sz="2600" b="1" dirty="0" smtClean="0"/>
              <a:t>MIN() - Returns the smallest value</a:t>
            </a:r>
          </a:p>
          <a:p>
            <a:r>
              <a:rPr lang="en-US" sz="2600" b="1" dirty="0" smtClean="0"/>
              <a:t>SUM() - Returns the sum</a:t>
            </a:r>
          </a:p>
          <a:p>
            <a:endParaRPr lang="en-US" b="1" dirty="0" smtClean="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database system</a:t>
            </a:r>
            <a:endParaRPr lang="en-US" dirty="0">
              <a:solidFill>
                <a:srgbClr val="FF0000"/>
              </a:solidFill>
            </a:endParaRPr>
          </a:p>
        </p:txBody>
      </p:sp>
      <p:sp>
        <p:nvSpPr>
          <p:cNvPr id="3" name="Content Placeholder 2"/>
          <p:cNvSpPr>
            <a:spLocks noGrp="1"/>
          </p:cNvSpPr>
          <p:nvPr>
            <p:ph idx="1"/>
          </p:nvPr>
        </p:nvSpPr>
        <p:spPr>
          <a:xfrm>
            <a:off x="609600" y="2286000"/>
            <a:ext cx="8229600" cy="4023360"/>
          </a:xfrm>
        </p:spPr>
        <p:txBody>
          <a:bodyPr>
            <a:normAutofit/>
          </a:bodyPr>
          <a:lstStyle/>
          <a:p>
            <a:r>
              <a:rPr lang="en-US" sz="2800" dirty="0" smtClean="0"/>
              <a:t>single-file or 'flat file' database </a:t>
            </a:r>
          </a:p>
          <a:p>
            <a:r>
              <a:rPr lang="en-US" sz="2800" dirty="0" smtClean="0"/>
              <a:t>multi-file relational or 'structured' database. </a:t>
            </a:r>
          </a:p>
          <a:p>
            <a:endParaRPr lang="en-US" sz="2800" dirty="0" smtClean="0"/>
          </a:p>
          <a:p>
            <a:r>
              <a:rPr lang="en-US" sz="2800" dirty="0" smtClean="0"/>
              <a:t>such as Microsoft Access, FileMaker Pro, SQL Server, Oracle, Sybase, Informix or MySQL</a:t>
            </a:r>
          </a:p>
          <a:p>
            <a:r>
              <a:rPr lang="en-US" sz="2800" dirty="0" smtClean="0"/>
              <a:t>Note: SQL isn’t Database,It is simply a Language used to retrieve the data or information from the Database</a:t>
            </a:r>
          </a:p>
          <a:p>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1"/>
            <a:ext cx="8763000" cy="5632311"/>
          </a:xfrm>
          <a:prstGeom prst="rect">
            <a:avLst/>
          </a:prstGeom>
        </p:spPr>
        <p:txBody>
          <a:bodyPr wrap="square">
            <a:spAutoFit/>
          </a:bodyPr>
          <a:lstStyle/>
          <a:p>
            <a:r>
              <a:rPr lang="en-US" sz="3600" b="1" dirty="0">
                <a:solidFill>
                  <a:srgbClr val="FF0000"/>
                </a:solidFill>
              </a:rPr>
              <a:t>SQL Scalar functions</a:t>
            </a:r>
          </a:p>
          <a:p>
            <a:endParaRPr lang="en-US" b="1" dirty="0">
              <a:solidFill>
                <a:srgbClr val="0070C0"/>
              </a:solidFill>
            </a:endParaRPr>
          </a:p>
          <a:p>
            <a:r>
              <a:rPr lang="en-US" sz="2400" b="1" dirty="0">
                <a:solidFill>
                  <a:srgbClr val="0070C0"/>
                </a:solidFill>
              </a:rPr>
              <a:t>SQL scalar functions return a single value, based on the input value.</a:t>
            </a:r>
          </a:p>
          <a:p>
            <a:r>
              <a:rPr lang="en-US" sz="2400" b="1" dirty="0" smtClean="0">
                <a:solidFill>
                  <a:srgbClr val="0070C0"/>
                </a:solidFill>
              </a:rPr>
              <a:t>Useful </a:t>
            </a:r>
            <a:r>
              <a:rPr lang="en-US" sz="2400" b="1" dirty="0">
                <a:solidFill>
                  <a:srgbClr val="0070C0"/>
                </a:solidFill>
              </a:rPr>
              <a:t>scalar functions</a:t>
            </a:r>
            <a:r>
              <a:rPr lang="en-US" sz="2400" b="1" dirty="0" smtClean="0">
                <a:solidFill>
                  <a:srgbClr val="0070C0"/>
                </a:solidFill>
              </a:rPr>
              <a:t>:</a:t>
            </a:r>
          </a:p>
          <a:p>
            <a:endParaRPr lang="en-US" sz="2400" b="1" dirty="0" smtClean="0">
              <a:solidFill>
                <a:srgbClr val="0070C0"/>
              </a:solidFill>
            </a:endParaRPr>
          </a:p>
          <a:p>
            <a:r>
              <a:rPr lang="en-US" sz="2400" b="1" dirty="0" smtClean="0"/>
              <a:t>UCASE</a:t>
            </a:r>
            <a:r>
              <a:rPr lang="en-US" sz="2400" b="1" dirty="0"/>
              <a:t>() - Converts a field to upper case</a:t>
            </a:r>
          </a:p>
          <a:p>
            <a:r>
              <a:rPr lang="en-US" sz="2400" b="1" dirty="0" smtClean="0"/>
              <a:t>LCASE</a:t>
            </a:r>
            <a:r>
              <a:rPr lang="en-US" sz="2400" b="1" dirty="0"/>
              <a:t>() - Converts a field to lower case</a:t>
            </a:r>
          </a:p>
          <a:p>
            <a:r>
              <a:rPr lang="en-US" sz="2400" b="1" dirty="0" smtClean="0"/>
              <a:t>MID</a:t>
            </a:r>
            <a:r>
              <a:rPr lang="en-US" sz="2400" b="1" dirty="0"/>
              <a:t>() - Extract characters from a text field</a:t>
            </a:r>
          </a:p>
          <a:p>
            <a:r>
              <a:rPr lang="en-US" sz="2400" b="1" dirty="0" smtClean="0"/>
              <a:t>LEN</a:t>
            </a:r>
            <a:r>
              <a:rPr lang="en-US" sz="2400" b="1" dirty="0"/>
              <a:t>() - Returns the length of a text field</a:t>
            </a:r>
          </a:p>
          <a:p>
            <a:r>
              <a:rPr lang="en-US" sz="2400" b="1" dirty="0" smtClean="0"/>
              <a:t>ROUND</a:t>
            </a:r>
            <a:r>
              <a:rPr lang="en-US" sz="2400" b="1" dirty="0"/>
              <a:t>() - Rounds a numeric field to the number of decimals specified</a:t>
            </a:r>
          </a:p>
          <a:p>
            <a:r>
              <a:rPr lang="en-US" sz="2400" b="1" dirty="0" smtClean="0"/>
              <a:t>NOW</a:t>
            </a:r>
            <a:r>
              <a:rPr lang="en-US" sz="2400" b="1" dirty="0"/>
              <a:t>() - Returns the current system date and time</a:t>
            </a:r>
          </a:p>
          <a:p>
            <a:r>
              <a:rPr lang="en-US" sz="2400" b="1" dirty="0" smtClean="0"/>
              <a:t>FORMAT</a:t>
            </a:r>
            <a:r>
              <a:rPr lang="en-US" sz="2400" b="1" dirty="0"/>
              <a:t>() - Formats how a field is to be displayed</a:t>
            </a:r>
          </a:p>
          <a:p>
            <a:endParaRPr lang="en-US" dirty="0"/>
          </a:p>
        </p:txBody>
      </p:sp>
    </p:spTree>
    <p:extLst>
      <p:ext uri="{BB962C8B-B14F-4D97-AF65-F5344CB8AC3E}">
        <p14:creationId xmlns:p14="http://schemas.microsoft.com/office/powerpoint/2010/main" val="2071161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solidFill>
                  <a:srgbClr val="FF0000"/>
                </a:solidFill>
              </a:rPr>
              <a:t>SQL AND &amp; OR Operators</a:t>
            </a:r>
            <a:endParaRPr lang="en-US" dirty="0">
              <a:solidFill>
                <a:srgbClr val="FF0000"/>
              </a:solidFill>
            </a:endParaRPr>
          </a:p>
        </p:txBody>
      </p:sp>
      <p:sp>
        <p:nvSpPr>
          <p:cNvPr id="3" name="Content Placeholder 2"/>
          <p:cNvSpPr>
            <a:spLocks noGrp="1"/>
          </p:cNvSpPr>
          <p:nvPr>
            <p:ph idx="1"/>
          </p:nvPr>
        </p:nvSpPr>
        <p:spPr>
          <a:xfrm>
            <a:off x="457200" y="1447800"/>
            <a:ext cx="8229600" cy="5257800"/>
          </a:xfrm>
        </p:spPr>
        <p:txBody>
          <a:bodyPr>
            <a:noAutofit/>
          </a:bodyPr>
          <a:lstStyle/>
          <a:p>
            <a:r>
              <a:rPr lang="en-US" sz="2800" b="1" dirty="0" smtClean="0"/>
              <a:t>The AND &amp; OR Operators</a:t>
            </a:r>
          </a:p>
          <a:p>
            <a:r>
              <a:rPr lang="en-US" sz="2800" dirty="0" smtClean="0"/>
              <a:t>The AND operator displays a record if both the first condition and the second condition is true.</a:t>
            </a:r>
          </a:p>
          <a:p>
            <a:r>
              <a:rPr lang="en-US" sz="2800" dirty="0" smtClean="0"/>
              <a:t>The OR operator displays a record if either the first condition or the second condition is true</a:t>
            </a:r>
          </a:p>
          <a:p>
            <a:r>
              <a:rPr lang="en-US" sz="2800" dirty="0" smtClean="0"/>
              <a:t>SELECT * FROM Persons</a:t>
            </a:r>
            <a:br>
              <a:rPr lang="en-US" sz="2800" dirty="0" smtClean="0"/>
            </a:br>
            <a:r>
              <a:rPr lang="en-US" sz="2800" dirty="0" smtClean="0"/>
              <a:t>WHERE FirstName='Tove'</a:t>
            </a:r>
            <a:br>
              <a:rPr lang="en-US" sz="2800" dirty="0" smtClean="0"/>
            </a:br>
            <a:r>
              <a:rPr lang="en-US" sz="2800" dirty="0" smtClean="0"/>
              <a:t>AND LastName='Svendson‘</a:t>
            </a:r>
          </a:p>
          <a:p>
            <a:r>
              <a:rPr lang="en-US" sz="2800" dirty="0" smtClean="0"/>
              <a:t>SELECT * FROM Persons</a:t>
            </a:r>
            <a:br>
              <a:rPr lang="en-US" sz="2800" dirty="0" smtClean="0"/>
            </a:br>
            <a:r>
              <a:rPr lang="en-US" sz="2800" dirty="0" smtClean="0"/>
              <a:t>WHERE FirstName='Tove'</a:t>
            </a:r>
            <a:br>
              <a:rPr lang="en-US" sz="2800" dirty="0" smtClean="0"/>
            </a:br>
            <a:r>
              <a:rPr lang="en-US" sz="2800" dirty="0" smtClean="0"/>
              <a:t>OR FirstName='Ola'</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68020"/>
          </a:xfrm>
        </p:spPr>
        <p:txBody>
          <a:bodyPr>
            <a:noAutofit/>
          </a:bodyPr>
          <a:lstStyle/>
          <a:p>
            <a:r>
              <a:rPr lang="en-US" sz="3600" dirty="0" smtClean="0">
                <a:solidFill>
                  <a:srgbClr val="FF0000"/>
                </a:solidFill>
              </a:rPr>
              <a:t>what’s the difference between the having clause and the where clause? </a:t>
            </a:r>
            <a:br>
              <a:rPr lang="en-US" sz="3600" dirty="0" smtClean="0">
                <a:solidFill>
                  <a:srgbClr val="FF0000"/>
                </a:solidFill>
              </a:rPr>
            </a:br>
            <a:r>
              <a:rPr lang="en-US" sz="3600" dirty="0" smtClean="0">
                <a:solidFill>
                  <a:srgbClr val="FF0000"/>
                </a:solidFill>
              </a:rPr>
              <a:t> </a:t>
            </a:r>
            <a:endParaRPr lang="en-US" sz="3600" dirty="0">
              <a:solidFill>
                <a:srgbClr val="FF0000"/>
              </a:solidFill>
            </a:endParaRPr>
          </a:p>
        </p:txBody>
      </p:sp>
      <p:sp>
        <p:nvSpPr>
          <p:cNvPr id="3" name="Rectangle 2"/>
          <p:cNvSpPr/>
          <p:nvPr/>
        </p:nvSpPr>
        <p:spPr>
          <a:xfrm>
            <a:off x="304800" y="1578115"/>
            <a:ext cx="8534400" cy="954107"/>
          </a:xfrm>
          <a:prstGeom prst="rect">
            <a:avLst/>
          </a:prstGeom>
        </p:spPr>
        <p:txBody>
          <a:bodyPr wrap="square">
            <a:spAutoFit/>
          </a:bodyPr>
          <a:lstStyle/>
          <a:p>
            <a:r>
              <a:rPr lang="en-US" sz="2000" b="1" dirty="0" smtClean="0"/>
              <a:t> </a:t>
            </a:r>
            <a:r>
              <a:rPr lang="en-US" sz="2800" dirty="0">
                <a:solidFill>
                  <a:srgbClr val="002060"/>
                </a:solidFill>
              </a:rPr>
              <a:t>S</a:t>
            </a:r>
            <a:r>
              <a:rPr lang="en-US" sz="2800" dirty="0" smtClean="0">
                <a:solidFill>
                  <a:srgbClr val="002060"/>
                </a:solidFill>
              </a:rPr>
              <a:t>elect first_name, sum(salary) from  employees group by employee; </a:t>
            </a:r>
            <a:endParaRPr lang="en-US" sz="2800" dirty="0">
              <a:solidFill>
                <a:srgbClr val="002060"/>
              </a:solidFill>
            </a:endParaRPr>
          </a:p>
        </p:txBody>
      </p:sp>
      <p:sp>
        <p:nvSpPr>
          <p:cNvPr id="4" name="Rectangle 3"/>
          <p:cNvSpPr/>
          <p:nvPr/>
        </p:nvSpPr>
        <p:spPr>
          <a:xfrm>
            <a:off x="304800" y="2468329"/>
            <a:ext cx="8686800" cy="1354217"/>
          </a:xfrm>
          <a:prstGeom prst="rect">
            <a:avLst/>
          </a:prstGeom>
        </p:spPr>
        <p:txBody>
          <a:bodyPr wrap="square">
            <a:spAutoFit/>
          </a:bodyPr>
          <a:lstStyle/>
          <a:p>
            <a:endParaRPr lang="en-US" dirty="0" smtClean="0">
              <a:solidFill>
                <a:srgbClr val="0070C0"/>
              </a:solidFill>
            </a:endParaRPr>
          </a:p>
          <a:p>
            <a:r>
              <a:rPr lang="en-US" sz="3200" b="1" dirty="0" smtClean="0">
                <a:solidFill>
                  <a:srgbClr val="00B050"/>
                </a:solidFill>
              </a:rPr>
              <a:t>Select </a:t>
            </a:r>
            <a:r>
              <a:rPr lang="en-US" sz="3200" b="1" dirty="0" err="1" smtClean="0">
                <a:solidFill>
                  <a:srgbClr val="00B050"/>
                </a:solidFill>
              </a:rPr>
              <a:t>first_name</a:t>
            </a:r>
            <a:r>
              <a:rPr lang="en-US" sz="3200" b="1" dirty="0" smtClean="0">
                <a:solidFill>
                  <a:srgbClr val="00B050"/>
                </a:solidFill>
              </a:rPr>
              <a:t>, sum(salary) from  employees group by </a:t>
            </a:r>
            <a:r>
              <a:rPr lang="en-US" sz="3200" b="1" dirty="0" err="1" smtClean="0">
                <a:solidFill>
                  <a:srgbClr val="00B050"/>
                </a:solidFill>
              </a:rPr>
              <a:t>first_name</a:t>
            </a:r>
            <a:r>
              <a:rPr lang="en-US" sz="3200" b="1" dirty="0" smtClean="0">
                <a:solidFill>
                  <a:srgbClr val="00B050"/>
                </a:solidFill>
              </a:rPr>
              <a:t> where sum(salary) &gt; 9000; </a:t>
            </a:r>
            <a:endParaRPr lang="en-US" sz="3200" b="1" dirty="0">
              <a:solidFill>
                <a:srgbClr val="00B050"/>
              </a:solidFill>
            </a:endParaRPr>
          </a:p>
        </p:txBody>
      </p:sp>
      <p:sp>
        <p:nvSpPr>
          <p:cNvPr id="5" name="Rectangle 4"/>
          <p:cNvSpPr/>
          <p:nvPr/>
        </p:nvSpPr>
        <p:spPr>
          <a:xfrm>
            <a:off x="152400" y="3604092"/>
            <a:ext cx="8991600" cy="2339102"/>
          </a:xfrm>
          <a:prstGeom prst="rect">
            <a:avLst/>
          </a:prstGeom>
        </p:spPr>
        <p:txBody>
          <a:bodyPr wrap="square">
            <a:spAutoFit/>
          </a:bodyPr>
          <a:lstStyle/>
          <a:p>
            <a:endParaRPr lang="en-US" dirty="0" smtClean="0">
              <a:solidFill>
                <a:srgbClr val="0070C0"/>
              </a:solidFill>
            </a:endParaRPr>
          </a:p>
          <a:p>
            <a:endParaRPr lang="en-US" sz="3200" dirty="0" smtClean="0"/>
          </a:p>
          <a:p>
            <a:r>
              <a:rPr lang="en-US" sz="3200" dirty="0" smtClean="0"/>
              <a:t> Select first_name, sum(salary) from employees group    by first_name having sum(salary) &gt; 9000; </a:t>
            </a:r>
          </a:p>
          <a:p>
            <a:endParaRPr lang="en-US" sz="3200" dirty="0"/>
          </a:p>
        </p:txBody>
      </p:sp>
      <p:sp>
        <p:nvSpPr>
          <p:cNvPr id="6" name="Rectangle 5"/>
          <p:cNvSpPr/>
          <p:nvPr/>
        </p:nvSpPr>
        <p:spPr>
          <a:xfrm>
            <a:off x="457200" y="5257800"/>
            <a:ext cx="8229600" cy="738664"/>
          </a:xfrm>
          <a:prstGeom prst="rect">
            <a:avLst/>
          </a:prstGeom>
        </p:spPr>
        <p:txBody>
          <a:bodyPr wrap="square">
            <a:spAutoFit/>
          </a:bodyPr>
          <a:lstStyle/>
          <a:p>
            <a:endParaRPr lang="en-US" b="1" dirty="0" smtClean="0">
              <a:solidFill>
                <a:srgbClr val="0070C0"/>
              </a:solidFill>
            </a:endParaRPr>
          </a:p>
          <a:p>
            <a:r>
              <a:rPr lang="en-US" sz="2400" b="1" dirty="0" smtClean="0">
                <a:solidFill>
                  <a:srgbClr val="0070C0"/>
                </a:solidFill>
              </a:rPr>
              <a:t>The WHERE clause does not work with aggregates like SUM</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i="1" dirty="0" smtClean="0">
                <a:solidFill>
                  <a:srgbClr val="FF0000"/>
                </a:solidFill>
              </a:rPr>
              <a:t>SQL Operator Precedence </a:t>
            </a:r>
            <a:endParaRPr lang="en-US" dirty="0">
              <a:solidFill>
                <a:srgbClr val="FF0000"/>
              </a:solidFill>
            </a:endParaRPr>
          </a:p>
        </p:txBody>
      </p:sp>
      <p:sp>
        <p:nvSpPr>
          <p:cNvPr id="3" name="Content Placeholder 2"/>
          <p:cNvSpPr>
            <a:spLocks noGrp="1"/>
          </p:cNvSpPr>
          <p:nvPr>
            <p:ph idx="1"/>
          </p:nvPr>
        </p:nvSpPr>
        <p:spPr>
          <a:xfrm>
            <a:off x="228600" y="685800"/>
            <a:ext cx="9144000" cy="6019800"/>
          </a:xfrm>
        </p:spPr>
        <p:txBody>
          <a:bodyPr>
            <a:noAutofit/>
          </a:bodyPr>
          <a:lstStyle/>
          <a:p>
            <a:r>
              <a:rPr lang="en-US" sz="2400" dirty="0" smtClean="0"/>
              <a:t>lists the levels of precedence among SQL operators from high to low. Operators listed on the same line have the same precedence.</a:t>
            </a:r>
          </a:p>
          <a:p>
            <a:r>
              <a:rPr lang="en-US" sz="2400" b="1" dirty="0" smtClean="0"/>
              <a:t>Operator</a:t>
            </a:r>
            <a:r>
              <a:rPr lang="en-US" sz="2400" dirty="0" smtClean="0"/>
              <a:t>                                          </a:t>
            </a:r>
            <a:r>
              <a:rPr lang="en-US" sz="2400" b="1" dirty="0" smtClean="0"/>
              <a:t>Operation</a:t>
            </a:r>
            <a:r>
              <a:rPr lang="en-US" sz="2400" dirty="0" smtClean="0"/>
              <a:t>  </a:t>
            </a:r>
          </a:p>
          <a:p>
            <a:r>
              <a:rPr lang="en-US" sz="2400" dirty="0" smtClean="0"/>
              <a:t>+, -                                                identity, negation  </a:t>
            </a:r>
          </a:p>
          <a:p>
            <a:r>
              <a:rPr lang="en-US" sz="2400" dirty="0" smtClean="0"/>
              <a:t>*, /                                                multiplication, division  </a:t>
            </a:r>
          </a:p>
          <a:p>
            <a:r>
              <a:rPr lang="en-US" sz="2400" dirty="0" smtClean="0"/>
              <a:t>+, -, ||                            addition, subtraction, concatenation  </a:t>
            </a:r>
          </a:p>
          <a:p>
            <a:r>
              <a:rPr lang="en-US" sz="2400" dirty="0" smtClean="0"/>
              <a:t>=, !=, &lt;, &gt;, &lt;=, &gt;=, IS NULL, LIKE, BETWEEN, IN  (comparison  )</a:t>
            </a:r>
          </a:p>
          <a:p>
            <a:r>
              <a:rPr lang="en-US" sz="2400" dirty="0" smtClean="0"/>
              <a:t>NOT                               exponentiation, logical negation  </a:t>
            </a:r>
          </a:p>
          <a:p>
            <a:r>
              <a:rPr lang="en-US" sz="2400" dirty="0" smtClean="0"/>
              <a:t>AND                                        conjunction  </a:t>
            </a:r>
          </a:p>
          <a:p>
            <a:r>
              <a:rPr lang="en-US" sz="2400" dirty="0" smtClean="0"/>
              <a:t>OR                                           disjunction  </a:t>
            </a:r>
          </a:p>
          <a:p>
            <a:r>
              <a:rPr lang="en-US" sz="2400" dirty="0" smtClean="0"/>
              <a:t>SQL also supports set operators (UNION, UNION ALL, INTERSECT, and MINUS), which combine sets of rows returned by queries, rather than individual data items. All set operators have equal precedence. </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53400" cy="1981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solidFill>
                  <a:srgbClr val="FF0000"/>
                </a:solidFill>
              </a:rPr>
              <a:t>PRIMARY KEYS,ALTERNATE KEYS,</a:t>
            </a:r>
            <a:br>
              <a:rPr lang="en-US" dirty="0">
                <a:solidFill>
                  <a:srgbClr val="FF0000"/>
                </a:solidFill>
              </a:rPr>
            </a:br>
            <a:r>
              <a:rPr lang="en-US" dirty="0">
                <a:solidFill>
                  <a:srgbClr val="FF0000"/>
                </a:solidFill>
              </a:rPr>
              <a:t>AND FOREIGN KEYS</a:t>
            </a: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0" y="1371600"/>
            <a:ext cx="9144000" cy="5029200"/>
          </a:xfrm>
        </p:spPr>
        <p:txBody>
          <a:bodyPr>
            <a:normAutofit/>
          </a:bodyPr>
          <a:lstStyle/>
          <a:p>
            <a:pPr marL="0" indent="0">
              <a:buNone/>
            </a:pPr>
            <a:r>
              <a:rPr lang="en-US" sz="3200" dirty="0" smtClean="0"/>
              <a:t>Primary  key is (informally) known as a </a:t>
            </a:r>
            <a:r>
              <a:rPr lang="en-US" sz="3200" dirty="0" err="1" smtClean="0"/>
              <a:t>columnor</a:t>
            </a:r>
            <a:r>
              <a:rPr lang="en-US" sz="3200" dirty="0" smtClean="0"/>
              <a:t> group of columns  of a Table which the values are always unique, Null values are not permitted  in  columns that form part of a Primary key.</a:t>
            </a:r>
          </a:p>
          <a:p>
            <a:pPr>
              <a:buNone/>
            </a:pPr>
            <a:r>
              <a:rPr lang="en-US" sz="3200" dirty="0" smtClean="0"/>
              <a:t>Create table employees(emp_id number/integer(not decimal)(10) Not Null  Primary key,First_name varchar(20))</a:t>
            </a:r>
          </a:p>
          <a:p>
            <a:pPr>
              <a:buNone/>
            </a:pPr>
            <a:r>
              <a:rPr lang="en-US" sz="3200" dirty="0" smtClean="0"/>
              <a:t>Create table employees(emp_id number/integer(not decimal)(10) Not Null  ,First_name varchar(20) Primary key (emp_id))</a:t>
            </a:r>
          </a:p>
          <a:p>
            <a:pPr>
              <a:buNone/>
            </a:pPr>
            <a:endParaRPr lang="en-US" sz="32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1295400"/>
          </a:xfrm>
        </p:spPr>
        <p:txBody>
          <a:bodyPr/>
          <a:lstStyle/>
          <a:p>
            <a:r>
              <a:rPr lang="en-US" dirty="0" smtClean="0">
                <a:solidFill>
                  <a:srgbClr val="FF0000"/>
                </a:solidFill>
              </a:rPr>
              <a:t>What is Alternate key</a:t>
            </a:r>
            <a:endParaRPr lang="en-US" dirty="0">
              <a:solidFill>
                <a:srgbClr val="FF0000"/>
              </a:solidFill>
            </a:endParaRPr>
          </a:p>
        </p:txBody>
      </p:sp>
      <p:sp>
        <p:nvSpPr>
          <p:cNvPr id="3" name="Content Placeholder 2"/>
          <p:cNvSpPr>
            <a:spLocks noGrp="1"/>
          </p:cNvSpPr>
          <p:nvPr>
            <p:ph idx="1"/>
          </p:nvPr>
        </p:nvSpPr>
        <p:spPr>
          <a:xfrm>
            <a:off x="152400" y="1905000"/>
            <a:ext cx="8763000" cy="4953000"/>
          </a:xfrm>
        </p:spPr>
        <p:txBody>
          <a:bodyPr>
            <a:noAutofit/>
          </a:bodyPr>
          <a:lstStyle/>
          <a:p>
            <a:r>
              <a:rPr lang="en-US" sz="3200" dirty="0" smtClean="0"/>
              <a:t>An Alternate key is, like a primary key, a column or group of columns of a table of which the values are unique at all times. A table may have many alternate key like Primary key. Example </a:t>
            </a:r>
          </a:p>
          <a:p>
            <a:r>
              <a:rPr lang="en-US" sz="3200" dirty="0" smtClean="0"/>
              <a:t>Create table employees(First_Name varchar(20),Dept_id Number(10) not null frimary key,emp_id  number(10) not null unique</a:t>
            </a:r>
          </a:p>
          <a:p>
            <a:r>
              <a:rPr lang="en-US" sz="3200" dirty="0" smtClean="0"/>
              <a:t>Create table employees (First_Name varchar (20),dept_id integer not null,salary decimal(10),emp_id number(10)Unique (emp_id))</a:t>
            </a:r>
            <a:endParaRPr lang="en-US"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762000"/>
          </a:xfrm>
        </p:spPr>
        <p:txBody>
          <a:bodyPr/>
          <a:lstStyle/>
          <a:p>
            <a:r>
              <a:rPr lang="en-US" dirty="0" smtClean="0">
                <a:solidFill>
                  <a:srgbClr val="FF0000"/>
                </a:solidFill>
              </a:rPr>
              <a:t>What is Foreign Key</a:t>
            </a:r>
            <a:endParaRPr lang="en-US" dirty="0">
              <a:solidFill>
                <a:srgbClr val="FF0000"/>
              </a:solidFill>
            </a:endParaRPr>
          </a:p>
        </p:txBody>
      </p:sp>
      <p:sp>
        <p:nvSpPr>
          <p:cNvPr id="3" name="Content Placeholder 2"/>
          <p:cNvSpPr>
            <a:spLocks noGrp="1"/>
          </p:cNvSpPr>
          <p:nvPr>
            <p:ph idx="1"/>
          </p:nvPr>
        </p:nvSpPr>
        <p:spPr>
          <a:xfrm>
            <a:off x="304800" y="914400"/>
            <a:ext cx="8686800" cy="5394960"/>
          </a:xfrm>
        </p:spPr>
        <p:txBody>
          <a:bodyPr>
            <a:noAutofit/>
          </a:bodyPr>
          <a:lstStyle/>
          <a:p>
            <a:r>
              <a:rPr lang="en-US" sz="2800" dirty="0" smtClean="0"/>
              <a:t>A foreign key is a field in a relational table that matches the primary key column of another table. The foreign key can be used to cross-reference tables. </a:t>
            </a:r>
          </a:p>
          <a:p>
            <a:r>
              <a:rPr lang="en-US" sz="2800" dirty="0" smtClean="0"/>
              <a:t>Create table Employees</a:t>
            </a:r>
          </a:p>
          <a:p>
            <a:r>
              <a:rPr lang="en-US" sz="2800" dirty="0" smtClean="0"/>
              <a:t>(Frist_Name varchar(20),Emp_Id Number(10) Not Null Primary Key,Dept_Id Integer Not Null Unique,Salary Decimal(7,2) Job_Id Integer Not Null Foreign key )</a:t>
            </a:r>
          </a:p>
          <a:p>
            <a:r>
              <a:rPr lang="en-US" sz="2800" dirty="0" smtClean="0"/>
              <a:t>(Frist_name varchar(20),emp_id number(10) not null ,dept_id integer not null ,salary decimal(7,2) job_id integer not null, Primary key(emp_id),unique(dept_id),Foregin Key(job_id)Reference Jobs (job_id))</a:t>
            </a:r>
          </a:p>
          <a:p>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Cursors</a:t>
            </a:r>
            <a:endParaRPr lang="en-US" dirty="0">
              <a:solidFill>
                <a:srgbClr val="FF0000"/>
              </a:solidFill>
            </a:endParaRPr>
          </a:p>
        </p:txBody>
      </p:sp>
      <p:sp>
        <p:nvSpPr>
          <p:cNvPr id="3" name="Content Placeholder 2"/>
          <p:cNvSpPr>
            <a:spLocks noGrp="1"/>
          </p:cNvSpPr>
          <p:nvPr>
            <p:ph idx="1"/>
          </p:nvPr>
        </p:nvSpPr>
        <p:spPr>
          <a:xfrm>
            <a:off x="152400" y="1752600"/>
            <a:ext cx="8686800" cy="4556760"/>
          </a:xfrm>
        </p:spPr>
        <p:txBody>
          <a:bodyPr>
            <a:noAutofit/>
          </a:bodyPr>
          <a:lstStyle/>
          <a:p>
            <a:r>
              <a:rPr lang="en-US" sz="2800" dirty="0" smtClean="0"/>
              <a:t>Cursors is used to process individual rows returned by Database system for a query.</a:t>
            </a:r>
          </a:p>
          <a:p>
            <a:r>
              <a:rPr lang="en-US" sz="2800" dirty="0" smtClean="0"/>
              <a:t>Cursors are essentially a named SQL statement which we can define in our procedures. We can then easily look at the contents of the cursor by fetching the records from it. Its a way for us to get information from our tables in one big chunk and then work on it. As always there is no better way to find out about them than actually doing one but because cursors require a little more code than things we have looked at previously we will need to look at the various stages before writing a procedure which uses cursors. </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 of Cursor</a:t>
            </a:r>
            <a:endParaRPr lang="en-US" dirty="0">
              <a:solidFill>
                <a:srgbClr val="FF0000"/>
              </a:solidFill>
            </a:endParaRPr>
          </a:p>
        </p:txBody>
      </p:sp>
      <p:sp>
        <p:nvSpPr>
          <p:cNvPr id="3" name="Content Placeholder 2"/>
          <p:cNvSpPr>
            <a:spLocks noGrp="1"/>
          </p:cNvSpPr>
          <p:nvPr>
            <p:ph idx="1"/>
          </p:nvPr>
        </p:nvSpPr>
        <p:spPr>
          <a:xfrm>
            <a:off x="457200" y="2286000"/>
            <a:ext cx="8305800" cy="4267200"/>
          </a:xfrm>
        </p:spPr>
        <p:txBody>
          <a:bodyPr>
            <a:noAutofit/>
          </a:bodyPr>
          <a:lstStyle/>
          <a:p>
            <a:pPr>
              <a:buNone/>
            </a:pPr>
            <a:r>
              <a:rPr lang="en-US" sz="3600" dirty="0" smtClean="0"/>
              <a:t>1.Explicit cursor</a:t>
            </a:r>
          </a:p>
          <a:p>
            <a:r>
              <a:rPr lang="en-US" sz="3600" dirty="0" smtClean="0"/>
              <a:t>Explicit cursors is like a select statement. it stores the result set of the select statement</a:t>
            </a:r>
          </a:p>
          <a:p>
            <a:r>
              <a:rPr lang="en-US" sz="3600" dirty="0" smtClean="0"/>
              <a:t>This type of cursor is declared in the declaration and used in the execution </a:t>
            </a:r>
          </a:p>
          <a:p>
            <a:r>
              <a:rPr lang="en-US" sz="3600" dirty="0" smtClean="0"/>
              <a:t> Open Fetch  Close</a:t>
            </a:r>
          </a:p>
          <a:p>
            <a:pPr>
              <a:buNone/>
            </a:pPr>
            <a:r>
              <a:rPr lang="en-US" sz="3600" dirty="0" smtClean="0"/>
              <a:t>2.Implicit</a:t>
            </a:r>
          </a:p>
          <a:p>
            <a:r>
              <a:rPr lang="en-US" sz="3600" dirty="0" smtClean="0"/>
              <a:t>  </a:t>
            </a:r>
            <a:endParaRPr lang="en-US" sz="3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solidFill>
                  <a:srgbClr val="FF0000"/>
                </a:solidFill>
              </a:rPr>
              <a:t>What is meant by Trigger in PL/SQL</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A Trigger is a procedural cods that is automatically executed in response to certain events on a particular table in a database.</a:t>
            </a:r>
          </a:p>
          <a:p>
            <a:r>
              <a:rPr lang="en-US" sz="2800" dirty="0" smtClean="0"/>
              <a:t>There are 3 Event of Trigger</a:t>
            </a:r>
          </a:p>
          <a:p>
            <a:r>
              <a:rPr lang="en-US" sz="2800" dirty="0" smtClean="0"/>
              <a:t>1.INSERT Event: Fires the trigger whenever a record is being inserted into a database</a:t>
            </a:r>
          </a:p>
          <a:p>
            <a:r>
              <a:rPr lang="en-US" sz="2800" dirty="0" smtClean="0"/>
              <a:t>2.UPDATE Event: Fires the Trigger Whenever a record is being changed in a database.</a:t>
            </a:r>
          </a:p>
          <a:p>
            <a:r>
              <a:rPr lang="en-US" sz="2800" dirty="0" smtClean="0"/>
              <a:t>3.DELETE Event: Fires the Trigger whenever a record is being deleted in a database</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862584"/>
          </a:xfrm>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What Are Database Objects? </a:t>
            </a:r>
            <a:endParaRPr lang="en-US" dirty="0">
              <a:solidFill>
                <a:srgbClr val="FF0000"/>
              </a:solidFill>
            </a:endParaRPr>
          </a:p>
        </p:txBody>
      </p:sp>
      <p:sp>
        <p:nvSpPr>
          <p:cNvPr id="3" name="Content Placeholder 2"/>
          <p:cNvSpPr>
            <a:spLocks noGrp="1"/>
          </p:cNvSpPr>
          <p:nvPr>
            <p:ph idx="1"/>
          </p:nvPr>
        </p:nvSpPr>
        <p:spPr>
          <a:xfrm>
            <a:off x="768096" y="1676400"/>
            <a:ext cx="7290055" cy="4632960"/>
          </a:xfrm>
        </p:spPr>
        <p:txBody>
          <a:bodyPr/>
          <a:lstStyle/>
          <a:p>
            <a:endParaRPr lang="en-US" dirty="0" smtClean="0">
              <a:solidFill>
                <a:srgbClr val="00B050"/>
              </a:solidFill>
            </a:endParaRPr>
          </a:p>
          <a:p>
            <a:pPr marL="0" indent="0">
              <a:buNone/>
            </a:pPr>
            <a:r>
              <a:rPr lang="en-US" sz="3200" dirty="0" smtClean="0"/>
              <a:t>A database object is any defined object in a database that is used to store or reference data. </a:t>
            </a:r>
          </a:p>
          <a:p>
            <a:pPr marL="0" indent="0">
              <a:buNone/>
            </a:pPr>
            <a:r>
              <a:rPr lang="en-US" sz="3200" dirty="0" smtClean="0"/>
              <a:t>Some examples of database objects include tables, views, clusters, sequences, indexes, and synonyms</a:t>
            </a:r>
            <a:r>
              <a:rPr lang="en-US" dirty="0" smtClean="0">
                <a:solidFill>
                  <a:srgbClr val="00B050"/>
                </a:solidFill>
              </a:rPr>
              <a:t>.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143000"/>
          </a:xfrm>
        </p:spPr>
        <p:txBody>
          <a:bodyPr/>
          <a:lstStyle/>
          <a:p>
            <a:r>
              <a:rPr lang="en-US" dirty="0" smtClean="0">
                <a:solidFill>
                  <a:srgbClr val="FF0000"/>
                </a:solidFill>
              </a:rPr>
              <a:t>Three Main parts of Trigger</a:t>
            </a:r>
            <a:endParaRPr lang="en-US" dirty="0">
              <a:solidFill>
                <a:srgbClr val="FF0000"/>
              </a:solidFill>
            </a:endParaRPr>
          </a:p>
        </p:txBody>
      </p:sp>
      <p:sp>
        <p:nvSpPr>
          <p:cNvPr id="3" name="Content Placeholder 2"/>
          <p:cNvSpPr>
            <a:spLocks noGrp="1"/>
          </p:cNvSpPr>
          <p:nvPr>
            <p:ph idx="1"/>
          </p:nvPr>
        </p:nvSpPr>
        <p:spPr>
          <a:xfrm>
            <a:off x="533400" y="990600"/>
            <a:ext cx="8153400" cy="5181600"/>
          </a:xfrm>
        </p:spPr>
        <p:txBody>
          <a:bodyPr>
            <a:noAutofit/>
          </a:bodyPr>
          <a:lstStyle/>
          <a:p>
            <a:pPr>
              <a:buNone/>
            </a:pPr>
            <a:r>
              <a:rPr lang="en-US" sz="3600" dirty="0" smtClean="0"/>
              <a:t>1.A trigger event can be an INSERT, UPDATE, or DELETE statement------Fires automatically</a:t>
            </a:r>
          </a:p>
          <a:p>
            <a:pPr>
              <a:buNone/>
            </a:pPr>
            <a:r>
              <a:rPr lang="en-US" sz="3600" dirty="0" smtClean="0"/>
              <a:t>2.Trigger constraint specifies a condition to fire the trigger-----Specified in the WHEN clause</a:t>
            </a:r>
          </a:p>
          <a:p>
            <a:pPr>
              <a:buNone/>
            </a:pPr>
            <a:r>
              <a:rPr lang="en-US" sz="3600" dirty="0" smtClean="0"/>
              <a:t>3.Trigger action is a set of codes to be executed</a:t>
            </a:r>
          </a:p>
          <a:p>
            <a:r>
              <a:rPr lang="en-US" sz="3600" dirty="0" smtClean="0"/>
              <a:t>When the trigger fries</a:t>
            </a:r>
            <a:endParaRPr lang="en-US" sz="3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1143000"/>
          </a:xfrm>
        </p:spPr>
        <p:txBody>
          <a:bodyPr/>
          <a:lstStyle/>
          <a:p>
            <a:r>
              <a:rPr lang="en-US" dirty="0" smtClean="0">
                <a:solidFill>
                  <a:srgbClr val="C00000"/>
                </a:solidFill>
              </a:rPr>
              <a:t>SELECT ,</a:t>
            </a:r>
            <a:r>
              <a:rPr lang="en-US" b="1" dirty="0" smtClean="0">
                <a:solidFill>
                  <a:srgbClr val="C00000"/>
                </a:solidFill>
              </a:rPr>
              <a:t> SUBSTR</a:t>
            </a:r>
            <a:endParaRPr lang="en-US" dirty="0">
              <a:solidFill>
                <a:srgbClr val="C00000"/>
              </a:solidFill>
            </a:endParaRPr>
          </a:p>
        </p:txBody>
      </p:sp>
      <p:sp>
        <p:nvSpPr>
          <p:cNvPr id="3" name="Content Placeholder 2"/>
          <p:cNvSpPr>
            <a:spLocks noGrp="1"/>
          </p:cNvSpPr>
          <p:nvPr>
            <p:ph idx="1"/>
          </p:nvPr>
        </p:nvSpPr>
        <p:spPr>
          <a:xfrm>
            <a:off x="768096" y="990600"/>
            <a:ext cx="8071103" cy="5318760"/>
          </a:xfrm>
        </p:spPr>
        <p:txBody>
          <a:bodyPr>
            <a:noAutofit/>
          </a:bodyPr>
          <a:lstStyle/>
          <a:p>
            <a:r>
              <a:rPr lang="en-US" sz="3200" b="1" dirty="0" smtClean="0"/>
              <a:t>SELECT</a:t>
            </a:r>
            <a:r>
              <a:rPr lang="en-US" sz="3200" dirty="0" smtClean="0"/>
              <a:t> information </a:t>
            </a:r>
            <a:r>
              <a:rPr lang="en-US" sz="3200" b="1" dirty="0" smtClean="0"/>
              <a:t>FROM</a:t>
            </a:r>
            <a:r>
              <a:rPr lang="en-US" sz="3200" dirty="0" smtClean="0"/>
              <a:t> a table. (Note that a table is a container that resides in the database where the data is stored. For more information about how to manipulate tables, go to the </a:t>
            </a:r>
            <a:r>
              <a:rPr lang="en-US" sz="3200" b="1" dirty="0" smtClean="0">
                <a:hlinkClick r:id="rId2"/>
              </a:rPr>
              <a:t>Table Manipulation Section</a:t>
            </a:r>
            <a:r>
              <a:rPr lang="en-US" sz="3200" dirty="0" smtClean="0"/>
              <a:t>). Hence we have the most basic SQL query structure:</a:t>
            </a:r>
          </a:p>
          <a:p>
            <a:r>
              <a:rPr lang="en-US" sz="3200" b="1" dirty="0" smtClean="0"/>
              <a:t>SELECT "</a:t>
            </a:r>
            <a:r>
              <a:rPr lang="en-US" sz="3200" b="1" dirty="0" err="1" smtClean="0"/>
              <a:t>column_name</a:t>
            </a:r>
            <a:r>
              <a:rPr lang="en-US" sz="3200" b="1" dirty="0" smtClean="0"/>
              <a:t>" FROM "</a:t>
            </a:r>
            <a:r>
              <a:rPr lang="en-US" sz="3200" b="1" dirty="0" err="1" smtClean="0"/>
              <a:t>table_name</a:t>
            </a:r>
            <a:r>
              <a:rPr lang="en-US" sz="3200" b="1" dirty="0" smtClean="0"/>
              <a:t>”</a:t>
            </a:r>
          </a:p>
          <a:p>
            <a:r>
              <a:rPr lang="en-US" sz="3200" dirty="0" smtClean="0"/>
              <a:t>The Substring function in SQL is used to grab a portion of the stored data. This function is called differently for the different databases: </a:t>
            </a:r>
          </a:p>
          <a:p>
            <a:endParaRPr 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0"/>
            <a:ext cx="8077200" cy="6524863"/>
          </a:xfrm>
          <a:prstGeom prst="rect">
            <a:avLst/>
          </a:prstGeom>
        </p:spPr>
        <p:txBody>
          <a:bodyPr wrap="square">
            <a:spAutoFit/>
          </a:bodyPr>
          <a:lstStyle/>
          <a:p>
            <a:endParaRPr lang="en-US" sz="2800" dirty="0" smtClean="0"/>
          </a:p>
          <a:p>
            <a:endParaRPr lang="en-US" sz="2800" dirty="0"/>
          </a:p>
          <a:p>
            <a:endParaRPr lang="en-US" sz="2800" dirty="0" smtClean="0"/>
          </a:p>
          <a:p>
            <a:r>
              <a:rPr lang="en-US" sz="2800" dirty="0" smtClean="0"/>
              <a:t>MySQL</a:t>
            </a:r>
            <a:r>
              <a:rPr lang="en-US" sz="2800" dirty="0"/>
              <a:t>: SUBSTR(), SUBSTRING() </a:t>
            </a:r>
          </a:p>
          <a:p>
            <a:r>
              <a:rPr lang="en-US" sz="2800" dirty="0"/>
              <a:t>Oracle: SUBSTR() </a:t>
            </a:r>
          </a:p>
          <a:p>
            <a:r>
              <a:rPr lang="en-US" sz="2800" dirty="0"/>
              <a:t>SQL Server: SUBSTRING() </a:t>
            </a:r>
          </a:p>
          <a:p>
            <a:r>
              <a:rPr lang="en-US" sz="2800" dirty="0"/>
              <a:t>The most frequent uses are as follows (we will use SUBSTR() here): </a:t>
            </a:r>
            <a:r>
              <a:rPr lang="en-US" sz="2800" b="1" dirty="0"/>
              <a:t>SUBSTR(</a:t>
            </a:r>
            <a:r>
              <a:rPr lang="en-US" sz="2800" b="1" dirty="0" err="1"/>
              <a:t>str,pos</a:t>
            </a:r>
            <a:r>
              <a:rPr lang="en-US" sz="2800" b="1" dirty="0"/>
              <a:t>)</a:t>
            </a:r>
            <a:r>
              <a:rPr lang="en-US" sz="2800" dirty="0"/>
              <a:t>: Select all characters from &lt;</a:t>
            </a:r>
            <a:r>
              <a:rPr lang="en-US" sz="2800" dirty="0" err="1"/>
              <a:t>str</a:t>
            </a:r>
            <a:r>
              <a:rPr lang="en-US" sz="2800" dirty="0"/>
              <a:t>&gt; starting with position &lt;</a:t>
            </a:r>
            <a:r>
              <a:rPr lang="en-US" sz="2800" dirty="0" err="1"/>
              <a:t>pos</a:t>
            </a:r>
            <a:r>
              <a:rPr lang="en-US" sz="2800" dirty="0"/>
              <a:t>&gt;. Note that this syntax is not supported in SQL Server. </a:t>
            </a:r>
          </a:p>
          <a:p>
            <a:r>
              <a:rPr lang="en-US" sz="2800" b="1" dirty="0"/>
              <a:t>SUBSTR(</a:t>
            </a:r>
            <a:r>
              <a:rPr lang="en-US" sz="2800" b="1" dirty="0" err="1"/>
              <a:t>str,pos,len</a:t>
            </a:r>
            <a:r>
              <a:rPr lang="en-US" sz="2800" b="1" dirty="0"/>
              <a:t>)</a:t>
            </a:r>
            <a:r>
              <a:rPr lang="en-US" sz="2800" dirty="0"/>
              <a:t>: Starting with the &lt;</a:t>
            </a:r>
            <a:r>
              <a:rPr lang="en-US" sz="2800" dirty="0" err="1"/>
              <a:t>pos</a:t>
            </a:r>
            <a:r>
              <a:rPr lang="en-US" sz="2800" dirty="0"/>
              <a:t>&gt;</a:t>
            </a:r>
            <a:r>
              <a:rPr lang="en-US" sz="2800" dirty="0" err="1"/>
              <a:t>th</a:t>
            </a:r>
            <a:r>
              <a:rPr lang="en-US" sz="2800" dirty="0"/>
              <a:t> character in string &lt;</a:t>
            </a:r>
            <a:r>
              <a:rPr lang="en-US" sz="2800" dirty="0" err="1"/>
              <a:t>str</a:t>
            </a:r>
            <a:r>
              <a:rPr lang="en-US" sz="2800" dirty="0"/>
              <a:t>&gt; and select the next &lt;</a:t>
            </a:r>
            <a:r>
              <a:rPr lang="en-US" sz="2800" dirty="0" err="1"/>
              <a:t>len</a:t>
            </a:r>
            <a:r>
              <a:rPr lang="en-US" sz="2800" dirty="0"/>
              <a:t>&gt; characters</a:t>
            </a:r>
            <a:r>
              <a:rPr lang="en-US" dirty="0"/>
              <a:t>. </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67278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914400"/>
          </a:xfrm>
        </p:spPr>
        <p:txBody>
          <a:bodyPr/>
          <a:lstStyle/>
          <a:p>
            <a:r>
              <a:rPr lang="en-US" dirty="0" smtClean="0">
                <a:solidFill>
                  <a:srgbClr val="C00000"/>
                </a:solidFill>
              </a:rPr>
              <a:t>WHERE, AND ,OR</a:t>
            </a:r>
            <a:endParaRPr lang="en-US" dirty="0">
              <a:solidFill>
                <a:srgbClr val="C00000"/>
              </a:solidFill>
            </a:endParaRPr>
          </a:p>
        </p:txBody>
      </p:sp>
      <p:sp>
        <p:nvSpPr>
          <p:cNvPr id="3" name="Content Placeholder 2"/>
          <p:cNvSpPr>
            <a:spLocks noGrp="1"/>
          </p:cNvSpPr>
          <p:nvPr>
            <p:ph idx="1"/>
          </p:nvPr>
        </p:nvSpPr>
        <p:spPr>
          <a:xfrm>
            <a:off x="304800" y="1295400"/>
            <a:ext cx="8305800" cy="5013960"/>
          </a:xfrm>
        </p:spPr>
        <p:txBody>
          <a:bodyPr>
            <a:normAutofit/>
          </a:bodyPr>
          <a:lstStyle/>
          <a:p>
            <a:r>
              <a:rPr lang="en-US" sz="3200" dirty="0" smtClean="0"/>
              <a:t>we might want to conditionally select the data from a table. For example, we may want to only retrieve stores with sales above $1,000. To do this, we use the </a:t>
            </a:r>
            <a:r>
              <a:rPr lang="en-US" sz="3200" b="1" dirty="0" smtClean="0"/>
              <a:t>WHERE</a:t>
            </a:r>
            <a:r>
              <a:rPr lang="en-US" sz="3200" dirty="0" smtClean="0"/>
              <a:t> keyword. The syntax is as follows:</a:t>
            </a:r>
            <a:br>
              <a:rPr lang="en-US" sz="3200" dirty="0" smtClean="0"/>
            </a:br>
            <a:endParaRPr lang="en-US" sz="3200" dirty="0" smtClean="0"/>
          </a:p>
          <a:p>
            <a:r>
              <a:rPr lang="en-US" sz="3200" b="1" dirty="0" smtClean="0"/>
              <a:t>SELECT "</a:t>
            </a:r>
            <a:r>
              <a:rPr lang="en-US" sz="3200" b="1" dirty="0" err="1" smtClean="0"/>
              <a:t>column_name</a:t>
            </a:r>
            <a:r>
              <a:rPr lang="en-US" sz="3200" b="1" dirty="0" smtClean="0"/>
              <a:t>"</a:t>
            </a:r>
            <a:br>
              <a:rPr lang="en-US" sz="3200" b="1" dirty="0" smtClean="0"/>
            </a:br>
            <a:r>
              <a:rPr lang="en-US" sz="3200" b="1" dirty="0" smtClean="0"/>
              <a:t>FROM "</a:t>
            </a:r>
            <a:r>
              <a:rPr lang="en-US" sz="3200" b="1" dirty="0" err="1" smtClean="0"/>
              <a:t>table_name</a:t>
            </a:r>
            <a:r>
              <a:rPr lang="en-US" sz="3200" b="1" dirty="0" smtClean="0"/>
              <a:t>"</a:t>
            </a:r>
            <a:br>
              <a:rPr lang="en-US" sz="3200" b="1" dirty="0" smtClean="0"/>
            </a:br>
            <a:r>
              <a:rPr lang="en-US" sz="3200" b="1" dirty="0" smtClean="0"/>
              <a:t>WHERE "condition"</a:t>
            </a:r>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848600" cy="5262979"/>
          </a:xfrm>
          <a:prstGeom prst="rect">
            <a:avLst/>
          </a:prstGeom>
        </p:spPr>
        <p:txBody>
          <a:bodyPr wrap="square">
            <a:spAutoFit/>
          </a:bodyPr>
          <a:lstStyle/>
          <a:p>
            <a:r>
              <a:rPr lang="en-US" sz="2800" dirty="0"/>
              <a:t>Compound conditions are made up of multiple simple conditions connected by </a:t>
            </a:r>
            <a:r>
              <a:rPr lang="en-US" sz="2800" b="1" dirty="0"/>
              <a:t>AND</a:t>
            </a:r>
            <a:r>
              <a:rPr lang="en-US" sz="2800" dirty="0"/>
              <a:t> or </a:t>
            </a:r>
            <a:r>
              <a:rPr lang="en-US" sz="2800" b="1" dirty="0" err="1"/>
              <a:t>OR</a:t>
            </a:r>
            <a:r>
              <a:rPr lang="en-US" sz="2800" dirty="0"/>
              <a:t>. There is no limit to the number of simple conditions that can be present in a single SQL statement.</a:t>
            </a:r>
          </a:p>
          <a:p>
            <a:endParaRPr lang="en-US" sz="2800" dirty="0" smtClean="0"/>
          </a:p>
          <a:p>
            <a:endParaRPr lang="en-US" sz="2800" dirty="0"/>
          </a:p>
          <a:p>
            <a:r>
              <a:rPr lang="en-US" sz="2800" dirty="0" smtClean="0"/>
              <a:t>The </a:t>
            </a:r>
            <a:r>
              <a:rPr lang="en-US" sz="2800" dirty="0"/>
              <a:t>syntax for a compound condition is as follows:</a:t>
            </a:r>
          </a:p>
          <a:p>
            <a:r>
              <a:rPr lang="en-US" sz="2800" b="1" dirty="0"/>
              <a:t>SELECT "</a:t>
            </a:r>
            <a:r>
              <a:rPr lang="en-US" sz="2800" b="1" dirty="0" err="1" smtClean="0"/>
              <a:t>column_name</a:t>
            </a:r>
            <a:endParaRPr lang="en-US" sz="2800" b="1" dirty="0" smtClean="0"/>
          </a:p>
          <a:p>
            <a:endParaRPr lang="en-US" sz="2800" b="1" dirty="0"/>
          </a:p>
          <a:p>
            <a:endParaRPr lang="en-US" sz="2800" b="1" dirty="0" smtClean="0"/>
          </a:p>
          <a:p>
            <a:endParaRPr lang="en-US" sz="2800" b="1" dirty="0"/>
          </a:p>
          <a:p>
            <a:endParaRPr lang="en-US" sz="2800" dirty="0"/>
          </a:p>
        </p:txBody>
      </p:sp>
    </p:spTree>
    <p:extLst>
      <p:ext uri="{BB962C8B-B14F-4D97-AF65-F5344CB8AC3E}">
        <p14:creationId xmlns:p14="http://schemas.microsoft.com/office/powerpoint/2010/main" val="2459055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762000"/>
          </a:xfrm>
        </p:spPr>
        <p:txBody>
          <a:bodyPr/>
          <a:lstStyle/>
          <a:p>
            <a:r>
              <a:rPr lang="en-US" dirty="0" smtClean="0">
                <a:solidFill>
                  <a:srgbClr val="FF0000"/>
                </a:solidFill>
              </a:rPr>
              <a:t>             IN,BETWEEN</a:t>
            </a:r>
            <a:endParaRPr lang="en-US" dirty="0">
              <a:solidFill>
                <a:srgbClr val="FF0000"/>
              </a:solidFill>
            </a:endParaRPr>
          </a:p>
        </p:txBody>
      </p:sp>
      <p:sp>
        <p:nvSpPr>
          <p:cNvPr id="3" name="Content Placeholder 2"/>
          <p:cNvSpPr>
            <a:spLocks noGrp="1"/>
          </p:cNvSpPr>
          <p:nvPr>
            <p:ph idx="1"/>
          </p:nvPr>
        </p:nvSpPr>
        <p:spPr>
          <a:xfrm>
            <a:off x="768096" y="914400"/>
            <a:ext cx="7842504" cy="5394960"/>
          </a:xfrm>
        </p:spPr>
        <p:txBody>
          <a:bodyPr>
            <a:normAutofit/>
          </a:bodyPr>
          <a:lstStyle/>
          <a:p>
            <a:r>
              <a:rPr lang="en-US" sz="3200" dirty="0" smtClean="0"/>
              <a:t>there are two uses of the </a:t>
            </a:r>
            <a:r>
              <a:rPr lang="en-US" sz="3200" b="1" dirty="0" smtClean="0"/>
              <a:t>IN</a:t>
            </a:r>
            <a:r>
              <a:rPr lang="en-US" sz="3200" dirty="0" smtClean="0"/>
              <a:t> keyword, and this section introduces the one that is related to the </a:t>
            </a:r>
            <a:r>
              <a:rPr lang="en-US" sz="3200" b="1" dirty="0" smtClean="0"/>
              <a:t>WHERE</a:t>
            </a:r>
            <a:r>
              <a:rPr lang="en-US" sz="3200" dirty="0" smtClean="0"/>
              <a:t> clause. When used in this context, we know exactly the value of the returned values we want to see for at least one of the columns. The syntax for using the </a:t>
            </a:r>
            <a:r>
              <a:rPr lang="en-US" sz="3200" b="1" dirty="0" smtClean="0"/>
              <a:t>IN</a:t>
            </a:r>
            <a:r>
              <a:rPr lang="en-US" sz="3200" dirty="0" smtClean="0"/>
              <a:t> keyword is as follows:</a:t>
            </a:r>
          </a:p>
          <a:p>
            <a:r>
              <a:rPr lang="en-US" sz="3200" b="1" dirty="0" smtClean="0"/>
              <a:t>SELECT "</a:t>
            </a:r>
            <a:r>
              <a:rPr lang="en-US" sz="3200" b="1" dirty="0" err="1" smtClean="0"/>
              <a:t>column_name</a:t>
            </a:r>
            <a:r>
              <a:rPr lang="en-US" sz="3200" b="1" dirty="0" smtClean="0"/>
              <a:t>"</a:t>
            </a:r>
            <a:br>
              <a:rPr lang="en-US" sz="3200" b="1" dirty="0" smtClean="0"/>
            </a:br>
            <a:r>
              <a:rPr lang="en-US" sz="3200" b="1" dirty="0" smtClean="0"/>
              <a:t>FROM "</a:t>
            </a:r>
            <a:r>
              <a:rPr lang="en-US" sz="3200" b="1" dirty="0" err="1" smtClean="0"/>
              <a:t>table_name</a:t>
            </a:r>
            <a:r>
              <a:rPr lang="en-US" sz="3200" b="1" dirty="0" smtClean="0"/>
              <a:t>"</a:t>
            </a:r>
            <a:br>
              <a:rPr lang="en-US" sz="3200" b="1" dirty="0" smtClean="0"/>
            </a:br>
            <a:r>
              <a:rPr lang="en-US" sz="3200" b="1" dirty="0" smtClean="0"/>
              <a:t>WHERE "</a:t>
            </a:r>
            <a:r>
              <a:rPr lang="en-US" sz="3200" b="1" dirty="0" err="1" smtClean="0"/>
              <a:t>column_name</a:t>
            </a:r>
            <a:r>
              <a:rPr lang="en-US" sz="3200" b="1" dirty="0" smtClean="0"/>
              <a:t>" IN ('value1', 'value2', ...)</a:t>
            </a:r>
            <a:endParaRPr lang="en-US" sz="32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077200" cy="6494085"/>
          </a:xfrm>
          <a:prstGeom prst="rect">
            <a:avLst/>
          </a:prstGeom>
        </p:spPr>
        <p:txBody>
          <a:bodyPr wrap="square">
            <a:spAutoFit/>
          </a:bodyPr>
          <a:lstStyle/>
          <a:p>
            <a:endParaRPr lang="en-US" sz="3200" dirty="0" smtClean="0"/>
          </a:p>
          <a:p>
            <a:endParaRPr lang="en-US" sz="3200" dirty="0"/>
          </a:p>
          <a:p>
            <a:r>
              <a:rPr lang="en-US" sz="3200" dirty="0" smtClean="0"/>
              <a:t>Whereas </a:t>
            </a:r>
            <a:r>
              <a:rPr lang="en-US" sz="3200" dirty="0"/>
              <a:t>the </a:t>
            </a:r>
            <a:r>
              <a:rPr lang="en-US" sz="3200" b="1" dirty="0"/>
              <a:t>IN</a:t>
            </a:r>
            <a:r>
              <a:rPr lang="en-US" sz="3200" dirty="0"/>
              <a:t> keyword help people to limit the selection criteria to one or more discrete values, the </a:t>
            </a:r>
            <a:r>
              <a:rPr lang="en-US" sz="3200" b="1" dirty="0"/>
              <a:t>BETWEEN</a:t>
            </a:r>
            <a:r>
              <a:rPr lang="en-US" sz="3200" dirty="0"/>
              <a:t> keyword allows for selecting a range. The syntax for the </a:t>
            </a:r>
            <a:r>
              <a:rPr lang="en-US" sz="3200" b="1" dirty="0"/>
              <a:t>BETWEEN</a:t>
            </a:r>
            <a:r>
              <a:rPr lang="en-US" sz="3200" dirty="0"/>
              <a:t> clause is as follows:</a:t>
            </a:r>
          </a:p>
          <a:p>
            <a:r>
              <a:rPr lang="en-US" sz="3200" b="1" dirty="0"/>
              <a:t>SELECT "</a:t>
            </a:r>
            <a:r>
              <a:rPr lang="en-US" sz="3200" b="1" dirty="0" err="1"/>
              <a:t>column_name</a:t>
            </a:r>
            <a:r>
              <a:rPr lang="en-US" sz="3200" b="1" dirty="0"/>
              <a:t>"</a:t>
            </a:r>
            <a:br>
              <a:rPr lang="en-US" sz="3200" b="1" dirty="0"/>
            </a:br>
            <a:r>
              <a:rPr lang="en-US" sz="3200" b="1" dirty="0"/>
              <a:t>FROM "</a:t>
            </a:r>
            <a:r>
              <a:rPr lang="en-US" sz="3200" b="1" dirty="0" err="1"/>
              <a:t>table_name</a:t>
            </a:r>
            <a:r>
              <a:rPr lang="en-US" sz="3200" b="1" dirty="0"/>
              <a:t>"</a:t>
            </a:r>
            <a:br>
              <a:rPr lang="en-US" sz="3200" b="1" dirty="0"/>
            </a:br>
            <a:r>
              <a:rPr lang="en-US" sz="3200" b="1" dirty="0"/>
              <a:t>WHERE "</a:t>
            </a:r>
            <a:r>
              <a:rPr lang="en-US" sz="3200" b="1" dirty="0" err="1"/>
              <a:t>column_name</a:t>
            </a:r>
            <a:r>
              <a:rPr lang="en-US" sz="3200" b="1" dirty="0"/>
              <a:t>" BETWEEN 'value1' AND </a:t>
            </a:r>
            <a:r>
              <a:rPr lang="en-US" sz="3200" b="1" dirty="0" smtClean="0"/>
              <a:t>'value2‘</a:t>
            </a:r>
          </a:p>
          <a:p>
            <a:endParaRPr lang="en-US" sz="3200" dirty="0"/>
          </a:p>
          <a:p>
            <a:endParaRPr lang="en-US" sz="3200" dirty="0"/>
          </a:p>
        </p:txBody>
      </p:sp>
    </p:spTree>
    <p:extLst>
      <p:ext uri="{BB962C8B-B14F-4D97-AF65-F5344CB8AC3E}">
        <p14:creationId xmlns:p14="http://schemas.microsoft.com/office/powerpoint/2010/main" val="1740527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Wildcard</a:t>
            </a:r>
            <a:r>
              <a:rPr lang="en-US" dirty="0" smtClean="0"/>
              <a:t> ,LIKE</a:t>
            </a:r>
            <a:endParaRPr lang="en-US" dirty="0"/>
          </a:p>
        </p:txBody>
      </p:sp>
      <p:sp>
        <p:nvSpPr>
          <p:cNvPr id="3" name="Content Placeholder 2"/>
          <p:cNvSpPr>
            <a:spLocks noGrp="1"/>
          </p:cNvSpPr>
          <p:nvPr>
            <p:ph idx="1"/>
          </p:nvPr>
        </p:nvSpPr>
        <p:spPr>
          <a:xfrm>
            <a:off x="768096" y="1752600"/>
            <a:ext cx="7994904" cy="4556760"/>
          </a:xfrm>
        </p:spPr>
        <p:txBody>
          <a:bodyPr>
            <a:noAutofit/>
          </a:bodyPr>
          <a:lstStyle/>
          <a:p>
            <a:r>
              <a:rPr lang="en-US" sz="3200" dirty="0" smtClean="0"/>
              <a:t>There are times when we want to match on a string pattern. To do that, we will need to employ the concept of wildcard. In SQL, there are two wildcards: </a:t>
            </a:r>
          </a:p>
          <a:p>
            <a:r>
              <a:rPr lang="en-US" sz="3200" b="1" dirty="0" smtClean="0"/>
              <a:t>%</a:t>
            </a:r>
            <a:r>
              <a:rPr lang="en-US" sz="3200" dirty="0" smtClean="0"/>
              <a:t> (percent sign) represents zero, one, or more characters. </a:t>
            </a:r>
          </a:p>
          <a:p>
            <a:r>
              <a:rPr lang="en-US" sz="3200" b="1" dirty="0" smtClean="0"/>
              <a:t>_</a:t>
            </a:r>
            <a:r>
              <a:rPr lang="en-US" sz="3200" dirty="0" smtClean="0"/>
              <a:t> (underscore) represents exactly one character. </a:t>
            </a:r>
          </a:p>
          <a:p>
            <a:r>
              <a:rPr lang="en-US" sz="3200" dirty="0" smtClean="0"/>
              <a:t>Wildcards are used with the </a:t>
            </a:r>
            <a:r>
              <a:rPr lang="en-US" sz="3200" b="1" dirty="0" smtClean="0">
                <a:hlinkClick r:id="rId2" action="ppaction://hlinkfile"/>
              </a:rPr>
              <a:t>LIKE</a:t>
            </a:r>
            <a:r>
              <a:rPr lang="en-US" sz="3200" dirty="0" smtClean="0"/>
              <a:t> keyword in SQL. </a:t>
            </a:r>
          </a:p>
          <a:p>
            <a:endParaRPr lang="en-US"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1"/>
            <a:ext cx="9144000" cy="4524315"/>
          </a:xfrm>
          <a:prstGeom prst="rect">
            <a:avLst/>
          </a:prstGeom>
        </p:spPr>
        <p:txBody>
          <a:bodyPr wrap="square">
            <a:spAutoFit/>
          </a:bodyPr>
          <a:lstStyle/>
          <a:p>
            <a:r>
              <a:rPr lang="en-US" sz="3600" b="1" dirty="0"/>
              <a:t>LIKE</a:t>
            </a:r>
            <a:r>
              <a:rPr lang="en-US" sz="3600" dirty="0"/>
              <a:t> is another keyword that is used in the </a:t>
            </a:r>
            <a:r>
              <a:rPr lang="en-US" sz="3600" b="1" dirty="0"/>
              <a:t>WHERE</a:t>
            </a:r>
            <a:r>
              <a:rPr lang="en-US" sz="3600" dirty="0"/>
              <a:t> clause. Basically, </a:t>
            </a:r>
            <a:r>
              <a:rPr lang="en-US" sz="3600" b="1" dirty="0"/>
              <a:t>LIKE</a:t>
            </a:r>
            <a:r>
              <a:rPr lang="en-US" sz="3600" dirty="0"/>
              <a:t> allows you to do a search based on a pattern rather than specifying exactly what is desired (as in </a:t>
            </a:r>
            <a:r>
              <a:rPr lang="en-US" sz="3600" b="1" dirty="0"/>
              <a:t>IN</a:t>
            </a:r>
            <a:r>
              <a:rPr lang="en-US" sz="3600" dirty="0"/>
              <a:t>) or spell out a range (as in </a:t>
            </a:r>
            <a:r>
              <a:rPr lang="en-US" sz="3600" b="1" dirty="0"/>
              <a:t>BETWEEN</a:t>
            </a:r>
            <a:r>
              <a:rPr lang="en-US" sz="3600" dirty="0"/>
              <a:t>). The syntax is as follows:</a:t>
            </a:r>
          </a:p>
          <a:p>
            <a:r>
              <a:rPr lang="en-US" sz="3600" b="1" dirty="0"/>
              <a:t>SELECT "</a:t>
            </a:r>
            <a:r>
              <a:rPr lang="en-US" sz="3600" b="1" dirty="0" err="1"/>
              <a:t>column_name</a:t>
            </a:r>
            <a:r>
              <a:rPr lang="en-US" sz="3600" b="1" dirty="0"/>
              <a:t>"</a:t>
            </a:r>
            <a:br>
              <a:rPr lang="en-US" sz="3600" b="1" dirty="0"/>
            </a:br>
            <a:r>
              <a:rPr lang="en-US" sz="3600" b="1" dirty="0"/>
              <a:t>FROM "</a:t>
            </a:r>
            <a:r>
              <a:rPr lang="en-US" sz="3600" b="1" dirty="0" err="1"/>
              <a:t>table_name</a:t>
            </a:r>
            <a:r>
              <a:rPr lang="en-US" sz="3600" b="1" dirty="0"/>
              <a:t>"</a:t>
            </a:r>
            <a:br>
              <a:rPr lang="en-US" sz="3600" b="1" dirty="0"/>
            </a:br>
            <a:r>
              <a:rPr lang="en-US" sz="3600" b="1" dirty="0"/>
              <a:t>WHERE "</a:t>
            </a:r>
            <a:r>
              <a:rPr lang="en-US" sz="3600" b="1" dirty="0" err="1"/>
              <a:t>column_name</a:t>
            </a:r>
            <a:r>
              <a:rPr lang="en-US" sz="3600" b="1" dirty="0"/>
              <a:t>" LIKE {PATTERN</a:t>
            </a:r>
            <a:r>
              <a:rPr lang="en-US" b="1" dirty="0"/>
              <a:t>}</a:t>
            </a:r>
            <a:endParaRPr lang="en-US" dirty="0"/>
          </a:p>
        </p:txBody>
      </p:sp>
    </p:spTree>
    <p:extLst>
      <p:ext uri="{BB962C8B-B14F-4D97-AF65-F5344CB8AC3E}">
        <p14:creationId xmlns:p14="http://schemas.microsoft.com/office/powerpoint/2010/main" val="2239195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57200"/>
            <a:ext cx="7290054" cy="838200"/>
          </a:xfrm>
        </p:spPr>
        <p:txBody>
          <a:bodyPr/>
          <a:lstStyle/>
          <a:p>
            <a:r>
              <a:rPr lang="en-US" b="1" dirty="0" smtClean="0"/>
              <a:t>SELECT UNIQUE, CONCAT</a:t>
            </a:r>
            <a:endParaRPr lang="en-US" dirty="0"/>
          </a:p>
        </p:txBody>
      </p:sp>
      <p:sp>
        <p:nvSpPr>
          <p:cNvPr id="3" name="Content Placeholder 2"/>
          <p:cNvSpPr>
            <a:spLocks noGrp="1"/>
          </p:cNvSpPr>
          <p:nvPr>
            <p:ph idx="1"/>
          </p:nvPr>
        </p:nvSpPr>
        <p:spPr>
          <a:xfrm>
            <a:off x="609600" y="1447800"/>
            <a:ext cx="7772400" cy="4953000"/>
          </a:xfrm>
        </p:spPr>
        <p:txBody>
          <a:bodyPr>
            <a:noAutofit/>
          </a:bodyPr>
          <a:lstStyle/>
          <a:p>
            <a:pPr marL="0" indent="0">
              <a:buNone/>
            </a:pPr>
            <a:endParaRPr lang="en-US" sz="3600" dirty="0"/>
          </a:p>
          <a:p>
            <a:pPr marL="0" indent="0">
              <a:buNone/>
            </a:pPr>
            <a:r>
              <a:rPr lang="en-US" sz="3600" dirty="0" smtClean="0"/>
              <a:t>The </a:t>
            </a:r>
            <a:r>
              <a:rPr lang="en-US" sz="3600" b="1" dirty="0" smtClean="0"/>
              <a:t>SELECT UNIQUE</a:t>
            </a:r>
            <a:r>
              <a:rPr lang="en-US" sz="3600" dirty="0" smtClean="0"/>
              <a:t> term is an Oracle-only SQL statement. It is equivalent to </a:t>
            </a:r>
            <a:r>
              <a:rPr lang="en-US" sz="3600" b="1" dirty="0" smtClean="0">
                <a:hlinkClick r:id="rId3"/>
              </a:rPr>
              <a:t>SELECT DISTINCT</a:t>
            </a:r>
            <a:r>
              <a:rPr lang="en-US" sz="3600" dirty="0" smtClean="0"/>
              <a:t>. The syntax for </a:t>
            </a:r>
            <a:r>
              <a:rPr lang="en-US" sz="3600" b="1" dirty="0" smtClean="0"/>
              <a:t>SELECT UNIQUE</a:t>
            </a:r>
            <a:r>
              <a:rPr lang="en-US" sz="3600" dirty="0" smtClean="0"/>
              <a:t> is as follows:</a:t>
            </a:r>
          </a:p>
          <a:p>
            <a:r>
              <a:rPr lang="en-US" sz="3600" b="1" dirty="0" smtClean="0"/>
              <a:t>SELECT UNIQUE "</a:t>
            </a:r>
            <a:r>
              <a:rPr lang="en-US" sz="3600" b="1" dirty="0" err="1" smtClean="0"/>
              <a:t>column_name</a:t>
            </a:r>
            <a:r>
              <a:rPr lang="en-US" sz="3600" b="1" dirty="0" smtClean="0"/>
              <a:t>"</a:t>
            </a:r>
            <a:br>
              <a:rPr lang="en-US" sz="3600" b="1" dirty="0" smtClean="0"/>
            </a:br>
            <a:r>
              <a:rPr lang="en-US" sz="3600" b="1" dirty="0" smtClean="0"/>
              <a:t>FROM "</a:t>
            </a:r>
            <a:r>
              <a:rPr lang="en-US" sz="3600" b="1" dirty="0" err="1" smtClean="0"/>
              <a:t>table_name</a:t>
            </a:r>
            <a:r>
              <a:rPr lang="en-US" sz="3600" b="1" dirty="0" smtClean="0"/>
              <a:t>"</a:t>
            </a:r>
            <a:endParaRPr lang="en-US" sz="3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SQL</a:t>
            </a:r>
            <a:endParaRPr lang="en-US" dirty="0">
              <a:solidFill>
                <a:srgbClr val="FF0000"/>
              </a:solidFill>
            </a:endParaRPr>
          </a:p>
        </p:txBody>
      </p:sp>
      <p:sp>
        <p:nvSpPr>
          <p:cNvPr id="3" name="Content Placeholder 2"/>
          <p:cNvSpPr>
            <a:spLocks noGrp="1"/>
          </p:cNvSpPr>
          <p:nvPr>
            <p:ph idx="1"/>
          </p:nvPr>
        </p:nvSpPr>
        <p:spPr>
          <a:xfrm>
            <a:off x="768096" y="1600200"/>
            <a:ext cx="7290055" cy="4709160"/>
          </a:xfrm>
        </p:spPr>
        <p:txBody>
          <a:bodyPr>
            <a:normAutofit/>
          </a:bodyPr>
          <a:lstStyle/>
          <a:p>
            <a:endParaRPr lang="en-US" sz="3200" dirty="0" smtClean="0">
              <a:hlinkClick r:id="rId2"/>
            </a:endParaRPr>
          </a:p>
          <a:p>
            <a:r>
              <a:rPr lang="en-US" sz="3200" dirty="0" smtClean="0">
                <a:hlinkClick r:id="rId2"/>
              </a:rPr>
              <a:t>SQL</a:t>
            </a:r>
            <a:r>
              <a:rPr lang="en-US" sz="3200" dirty="0" smtClean="0"/>
              <a:t> (Structured Query Language) is a standard language for making interactive queries from and updating a database such as IBM's </a:t>
            </a:r>
            <a:r>
              <a:rPr lang="en-US" sz="3200" dirty="0" smtClean="0">
                <a:hlinkClick r:id="rId3"/>
              </a:rPr>
              <a:t>DB2</a:t>
            </a:r>
            <a:r>
              <a:rPr lang="en-US" sz="3200" dirty="0" smtClean="0"/>
              <a:t>, Microsoft's </a:t>
            </a:r>
            <a:r>
              <a:rPr lang="en-US" sz="3200" dirty="0" smtClean="0">
                <a:hlinkClick r:id="rId4"/>
              </a:rPr>
              <a:t>SQL Server</a:t>
            </a:r>
            <a:r>
              <a:rPr lang="en-US" sz="3200" dirty="0" smtClean="0"/>
              <a:t>, and database products from </a:t>
            </a:r>
            <a:r>
              <a:rPr lang="en-US" sz="3200" dirty="0" smtClean="0">
                <a:hlinkClick r:id="rId5"/>
              </a:rPr>
              <a:t>Oracle</a:t>
            </a:r>
            <a:r>
              <a:rPr lang="en-US" sz="3200" dirty="0" smtClean="0"/>
              <a:t>, </a:t>
            </a:r>
            <a:r>
              <a:rPr lang="en-US" sz="3200" dirty="0" smtClean="0">
                <a:hlinkClick r:id="rId6"/>
              </a:rPr>
              <a:t>Sybase</a:t>
            </a:r>
            <a:r>
              <a:rPr lang="en-US" sz="3200" dirty="0" smtClean="0"/>
              <a:t>, and Computer Associates.</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620000" cy="6124754"/>
          </a:xfrm>
          <a:prstGeom prst="rect">
            <a:avLst/>
          </a:prstGeom>
        </p:spPr>
        <p:txBody>
          <a:bodyPr wrap="square">
            <a:spAutoFit/>
          </a:bodyPr>
          <a:lstStyle/>
          <a:p>
            <a:r>
              <a:rPr lang="en-US" sz="2800" dirty="0"/>
              <a:t>Sometimes it is necessary to combine together (concatenate) the results from several different fields. Each database provides a way to do this: </a:t>
            </a:r>
          </a:p>
          <a:p>
            <a:endParaRPr lang="en-US" sz="2800" dirty="0" smtClean="0"/>
          </a:p>
          <a:p>
            <a:endParaRPr lang="en-US" sz="2800" dirty="0" smtClean="0"/>
          </a:p>
          <a:p>
            <a:endParaRPr lang="en-US" sz="2800" dirty="0"/>
          </a:p>
          <a:p>
            <a:endParaRPr lang="en-US" sz="2800" dirty="0" smtClean="0"/>
          </a:p>
          <a:p>
            <a:r>
              <a:rPr lang="en-US" sz="2800" dirty="0" smtClean="0"/>
              <a:t>MySQL</a:t>
            </a:r>
            <a:r>
              <a:rPr lang="en-US" sz="2800" dirty="0"/>
              <a:t>: CONCAT() </a:t>
            </a:r>
          </a:p>
          <a:p>
            <a:r>
              <a:rPr lang="en-US" sz="2800" dirty="0"/>
              <a:t>Oracle: CONCAT(), || </a:t>
            </a:r>
          </a:p>
          <a:p>
            <a:r>
              <a:rPr lang="en-US" sz="2800" dirty="0"/>
              <a:t>SQL Server: + </a:t>
            </a:r>
            <a:endParaRPr lang="en-US" sz="2800" dirty="0" smtClean="0"/>
          </a:p>
          <a:p>
            <a:endParaRPr lang="en-US" sz="2800" dirty="0"/>
          </a:p>
          <a:p>
            <a:endParaRPr lang="en-US" sz="2800" dirty="0" smtClean="0"/>
          </a:p>
          <a:p>
            <a:endParaRPr lang="en-US" sz="2800" dirty="0"/>
          </a:p>
          <a:p>
            <a:endParaRPr lang="en-US" sz="2800" dirty="0" smtClean="0"/>
          </a:p>
        </p:txBody>
      </p:sp>
    </p:spTree>
    <p:extLst>
      <p:ext uri="{BB962C8B-B14F-4D97-AF65-F5344CB8AC3E}">
        <p14:creationId xmlns:p14="http://schemas.microsoft.com/office/powerpoint/2010/main" val="2462684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1"/>
            <a:ext cx="7696200" cy="6186309"/>
          </a:xfrm>
          <a:prstGeom prst="rect">
            <a:avLst/>
          </a:prstGeom>
        </p:spPr>
        <p:txBody>
          <a:bodyPr wrap="square">
            <a:spAutoFit/>
          </a:bodyPr>
          <a:lstStyle/>
          <a:p>
            <a:r>
              <a:rPr lang="en-US" sz="3600" dirty="0"/>
              <a:t>The syntax for CONCAT() is as follows: </a:t>
            </a:r>
          </a:p>
          <a:p>
            <a:r>
              <a:rPr lang="en-US" sz="3600" b="1" dirty="0"/>
              <a:t>CONCAT(str1, str2, str3, ...)</a:t>
            </a:r>
            <a:r>
              <a:rPr lang="en-US" sz="3600" dirty="0"/>
              <a:t>: Concatenate str1, str2, str3, and any other strings together. Please note the Oracle CONCAT() function only allows two arguments -- only two strings can be put together at a time using this function. However, it is possible to concatenate more than two strings at a time in Oracle using </a:t>
            </a:r>
          </a:p>
          <a:p>
            <a:endParaRPr lang="en-US" sz="3600" dirty="0"/>
          </a:p>
        </p:txBody>
      </p:sp>
    </p:spTree>
    <p:extLst>
      <p:ext uri="{BB962C8B-B14F-4D97-AF65-F5344CB8AC3E}">
        <p14:creationId xmlns:p14="http://schemas.microsoft.com/office/powerpoint/2010/main" val="379709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295400"/>
          </a:xfrm>
        </p:spPr>
        <p:txBody>
          <a:bodyPr/>
          <a:lstStyle/>
          <a:p>
            <a:r>
              <a:rPr lang="en-US" b="1" dirty="0" smtClean="0">
                <a:solidFill>
                  <a:srgbClr val="C00000"/>
                </a:solidFill>
              </a:rPr>
              <a:t>   TRUNCATE, CREATE VIEW </a:t>
            </a:r>
            <a:endParaRPr lang="en-US" dirty="0">
              <a:solidFill>
                <a:srgbClr val="C00000"/>
              </a:solidFill>
            </a:endParaRPr>
          </a:p>
        </p:txBody>
      </p:sp>
      <p:sp>
        <p:nvSpPr>
          <p:cNvPr id="3" name="Content Placeholder 2"/>
          <p:cNvSpPr>
            <a:spLocks noGrp="1"/>
          </p:cNvSpPr>
          <p:nvPr>
            <p:ph idx="1"/>
          </p:nvPr>
        </p:nvSpPr>
        <p:spPr>
          <a:xfrm>
            <a:off x="768096" y="1600200"/>
            <a:ext cx="7690104" cy="5257800"/>
          </a:xfrm>
        </p:spPr>
        <p:txBody>
          <a:bodyPr>
            <a:noAutofit/>
          </a:bodyPr>
          <a:lstStyle/>
          <a:p>
            <a:r>
              <a:rPr lang="en-US" sz="3600" dirty="0" smtClean="0"/>
              <a:t>Sometimes we wish to get rid of all the data in a table. One way of doing this is with </a:t>
            </a:r>
            <a:r>
              <a:rPr lang="en-US" sz="3600" b="1" dirty="0" smtClean="0"/>
              <a:t>DROP TABLE</a:t>
            </a:r>
            <a:r>
              <a:rPr lang="en-US" sz="3600" dirty="0" smtClean="0"/>
              <a:t>, which we saw in the </a:t>
            </a:r>
            <a:r>
              <a:rPr lang="en-US" sz="3600" b="1" dirty="0" smtClean="0">
                <a:hlinkClick r:id="rId2"/>
              </a:rPr>
              <a:t>last section</a:t>
            </a:r>
            <a:r>
              <a:rPr lang="en-US" sz="3600" dirty="0" smtClean="0"/>
              <a:t>. But what if we wish to simply get rid of the data but not the table itself? For this, we can use the </a:t>
            </a:r>
            <a:r>
              <a:rPr lang="en-US" sz="3600" b="1" dirty="0" smtClean="0"/>
              <a:t>TRUNCATE TABLE</a:t>
            </a:r>
            <a:r>
              <a:rPr lang="en-US" sz="3600" dirty="0" smtClean="0"/>
              <a:t> command. The syntax for </a:t>
            </a:r>
            <a:r>
              <a:rPr lang="en-US" sz="3600" b="1" dirty="0" smtClean="0"/>
              <a:t>TRUNCATE TABLE</a:t>
            </a:r>
            <a:r>
              <a:rPr lang="en-US" sz="3600" dirty="0" smtClean="0"/>
              <a:t> is</a:t>
            </a:r>
          </a:p>
          <a:p>
            <a:r>
              <a:rPr lang="en-US" sz="3600" b="1" dirty="0" smtClean="0"/>
              <a:t>TRUNCATE TABLE "</a:t>
            </a:r>
            <a:r>
              <a:rPr lang="en-US" sz="3600" b="1" dirty="0" err="1" smtClean="0"/>
              <a:t>table_name</a:t>
            </a:r>
            <a:r>
              <a:rPr lang="en-US" sz="3600" b="1" dirty="0" smtClean="0"/>
              <a:t>“</a:t>
            </a:r>
          </a:p>
          <a:p>
            <a:endParaRPr lang="en-US" sz="3600" dirty="0"/>
          </a:p>
        </p:txBody>
      </p:sp>
    </p:spTree>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1"/>
            <a:ext cx="7467600" cy="4401205"/>
          </a:xfrm>
          <a:prstGeom prst="rect">
            <a:avLst/>
          </a:prstGeom>
        </p:spPr>
        <p:txBody>
          <a:bodyPr wrap="square">
            <a:spAutoFit/>
          </a:bodyPr>
          <a:lstStyle/>
          <a:p>
            <a:r>
              <a:rPr lang="en-US" sz="2800" dirty="0"/>
              <a:t>Views can be considered as virtual tables. Generally speaking, a table has a set of definition, and it physically stores the data. A view also has a set of definitions, which is build on top of table(s) or other view(s), and it does not physically store the data.</a:t>
            </a:r>
          </a:p>
          <a:p>
            <a:r>
              <a:rPr lang="en-US" sz="2800" dirty="0"/>
              <a:t>The syntax for creating a view is as follows:</a:t>
            </a:r>
          </a:p>
          <a:p>
            <a:r>
              <a:rPr lang="en-US" sz="2800" b="1" dirty="0"/>
              <a:t>CREATE VIEW "VIEW_NAME" AS "SQL Statement"</a:t>
            </a:r>
            <a:endParaRPr lang="en-US" sz="2800" dirty="0"/>
          </a:p>
          <a:p>
            <a:endParaRPr lang="en-US" sz="2800" dirty="0"/>
          </a:p>
        </p:txBody>
      </p:sp>
    </p:spTree>
    <p:extLst>
      <p:ext uri="{BB962C8B-B14F-4D97-AF65-F5344CB8AC3E}">
        <p14:creationId xmlns:p14="http://schemas.microsoft.com/office/powerpoint/2010/main" val="1656882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228600"/>
            <a:ext cx="7290054" cy="685800"/>
          </a:xfrm>
        </p:spPr>
        <p:txBody>
          <a:bodyPr/>
          <a:lstStyle/>
          <a:p>
            <a:r>
              <a:rPr lang="en-US" b="1" dirty="0" smtClean="0"/>
              <a:t>      </a:t>
            </a:r>
            <a:r>
              <a:rPr lang="en-US" b="1" dirty="0" smtClean="0">
                <a:solidFill>
                  <a:srgbClr val="C00000"/>
                </a:solidFill>
              </a:rPr>
              <a:t>CREATE TABLE </a:t>
            </a:r>
            <a:endParaRPr lang="en-US" dirty="0">
              <a:solidFill>
                <a:srgbClr val="C00000"/>
              </a:solidFill>
            </a:endParaRPr>
          </a:p>
        </p:txBody>
      </p:sp>
      <p:sp>
        <p:nvSpPr>
          <p:cNvPr id="3" name="Content Placeholder 2"/>
          <p:cNvSpPr>
            <a:spLocks noGrp="1"/>
          </p:cNvSpPr>
          <p:nvPr>
            <p:ph idx="1"/>
          </p:nvPr>
        </p:nvSpPr>
        <p:spPr>
          <a:xfrm>
            <a:off x="457200" y="1143000"/>
            <a:ext cx="8229600" cy="5410200"/>
          </a:xfrm>
        </p:spPr>
        <p:txBody>
          <a:bodyPr>
            <a:normAutofit/>
          </a:bodyPr>
          <a:lstStyle/>
          <a:p>
            <a:r>
              <a:rPr lang="en-US" sz="2400" b="1" dirty="0" smtClean="0"/>
              <a:t>CREATE TABLE "</a:t>
            </a:r>
            <a:r>
              <a:rPr lang="en-US" sz="2400" b="1" dirty="0" err="1" smtClean="0"/>
              <a:t>table_name</a:t>
            </a:r>
            <a:r>
              <a:rPr lang="en-US" sz="2400" b="1" dirty="0" smtClean="0"/>
              <a:t>"</a:t>
            </a:r>
            <a:br>
              <a:rPr lang="en-US" sz="2400" b="1" dirty="0" smtClean="0"/>
            </a:br>
            <a:r>
              <a:rPr lang="en-US" sz="2400" b="1" dirty="0" smtClean="0"/>
              <a:t>("column 1" "data_type_for_column_1",</a:t>
            </a:r>
            <a:br>
              <a:rPr lang="en-US" sz="2400" b="1" dirty="0" smtClean="0"/>
            </a:br>
            <a:r>
              <a:rPr lang="en-US" sz="2400" b="1" dirty="0" smtClean="0"/>
              <a:t>"column 2" "data_type_for_column_2",</a:t>
            </a:r>
            <a:br>
              <a:rPr lang="en-US" sz="2400" b="1" dirty="0" smtClean="0"/>
            </a:br>
            <a:r>
              <a:rPr lang="en-US" sz="2400" b="1" dirty="0" smtClean="0"/>
              <a:t>... )</a:t>
            </a:r>
            <a:endParaRPr lang="en-US" sz="2400" dirty="0" smtClean="0"/>
          </a:p>
          <a:p>
            <a:r>
              <a:rPr lang="en-US" sz="2600" dirty="0" smtClean="0"/>
              <a:t>So, if we are to create the customer table specified as above, we would type in</a:t>
            </a:r>
          </a:p>
          <a:p>
            <a:endParaRPr lang="en-US" sz="2400" b="1" dirty="0" smtClean="0"/>
          </a:p>
          <a:p>
            <a:r>
              <a:rPr lang="en-US" sz="2400" b="1" dirty="0" smtClean="0"/>
              <a:t>CREATE TABLE customer</a:t>
            </a:r>
            <a:br>
              <a:rPr lang="en-US" sz="2400" b="1" dirty="0" smtClean="0"/>
            </a:br>
            <a:r>
              <a:rPr lang="en-US" sz="2400" b="1" dirty="0" smtClean="0"/>
              <a:t>(</a:t>
            </a:r>
            <a:r>
              <a:rPr lang="en-US" sz="2400" b="1" dirty="0" err="1" smtClean="0"/>
              <a:t>First_Name</a:t>
            </a:r>
            <a:r>
              <a:rPr lang="en-US" sz="2400" b="1" dirty="0" smtClean="0"/>
              <a:t>  Varchar(50),</a:t>
            </a:r>
            <a:br>
              <a:rPr lang="en-US" sz="2400" b="1" dirty="0" smtClean="0"/>
            </a:br>
            <a:r>
              <a:rPr lang="en-US" sz="2400" b="1" dirty="0" err="1" smtClean="0"/>
              <a:t>Last_Name</a:t>
            </a:r>
            <a:r>
              <a:rPr lang="en-US" sz="2400" b="1" dirty="0" smtClean="0"/>
              <a:t>  Varchar(50),</a:t>
            </a:r>
            <a:br>
              <a:rPr lang="en-US" sz="2400" b="1" dirty="0" smtClean="0"/>
            </a:br>
            <a:r>
              <a:rPr lang="en-US" sz="2400" b="1" dirty="0" smtClean="0"/>
              <a:t>Address  Varchar(50),</a:t>
            </a:r>
            <a:br>
              <a:rPr lang="en-US" sz="2400" b="1" dirty="0" smtClean="0"/>
            </a:br>
            <a:r>
              <a:rPr lang="en-US" sz="2400" b="1" dirty="0" smtClean="0"/>
              <a:t>City  Varchar (50),</a:t>
            </a:r>
            <a:br>
              <a:rPr lang="en-US" sz="2400" b="1" dirty="0" smtClean="0"/>
            </a:br>
            <a:r>
              <a:rPr lang="en-US" sz="2400" b="1" dirty="0" smtClean="0"/>
              <a:t>Country  Varchar (25),</a:t>
            </a:r>
            <a:br>
              <a:rPr lang="en-US" sz="2400" b="1" dirty="0" smtClean="0"/>
            </a:br>
            <a:r>
              <a:rPr lang="en-US" sz="2400" b="1" dirty="0" smtClean="0"/>
              <a:t>Birth Date  date)</a:t>
            </a:r>
            <a:r>
              <a:rPr lang="en-US" sz="2400"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1219200"/>
          </a:xfrm>
        </p:spPr>
        <p:txBody>
          <a:bodyPr/>
          <a:lstStyle/>
          <a:p>
            <a:r>
              <a:rPr lang="en-US" b="1" dirty="0" smtClean="0">
                <a:solidFill>
                  <a:srgbClr val="C00000"/>
                </a:solidFill>
              </a:rPr>
              <a:t>INSERT INTO, UPDATE  </a:t>
            </a:r>
            <a:endParaRPr lang="en-US" dirty="0">
              <a:solidFill>
                <a:srgbClr val="C00000"/>
              </a:solidFill>
            </a:endParaRPr>
          </a:p>
        </p:txBody>
      </p:sp>
      <p:sp>
        <p:nvSpPr>
          <p:cNvPr id="3" name="Content Placeholder 2"/>
          <p:cNvSpPr>
            <a:spLocks noGrp="1"/>
          </p:cNvSpPr>
          <p:nvPr>
            <p:ph idx="1"/>
          </p:nvPr>
        </p:nvSpPr>
        <p:spPr>
          <a:xfrm>
            <a:off x="152400" y="1752600"/>
            <a:ext cx="8763000" cy="4556760"/>
          </a:xfrm>
        </p:spPr>
        <p:txBody>
          <a:bodyPr>
            <a:normAutofit/>
          </a:bodyPr>
          <a:lstStyle/>
          <a:p>
            <a:r>
              <a:rPr lang="en-US" sz="2800" dirty="0" smtClean="0"/>
              <a:t>The syntax for inserting data into a table one row at a time is as follows:</a:t>
            </a:r>
          </a:p>
          <a:p>
            <a:r>
              <a:rPr lang="en-US" sz="2800" b="1" dirty="0" smtClean="0"/>
              <a:t>INSERT INTO "</a:t>
            </a:r>
            <a:r>
              <a:rPr lang="en-US" sz="2800" b="1" dirty="0" err="1" smtClean="0"/>
              <a:t>table_name</a:t>
            </a:r>
            <a:r>
              <a:rPr lang="en-US" sz="2800" b="1" dirty="0" smtClean="0"/>
              <a:t>" ("column1", "column2", ...)</a:t>
            </a:r>
            <a:br>
              <a:rPr lang="en-US" sz="2800" b="1" dirty="0" smtClean="0"/>
            </a:br>
            <a:r>
              <a:rPr lang="en-US" sz="2800" b="1" dirty="0" smtClean="0"/>
              <a:t>VALUES ("value1", "value2", ...)</a:t>
            </a:r>
            <a:endParaRPr lang="en-US" sz="2800" dirty="0" smtClean="0"/>
          </a:p>
          <a:p>
            <a:r>
              <a:rPr lang="en-US" sz="2800" dirty="0" smtClean="0"/>
              <a:t>Once there's data in the table, we might find that there is a need to modify the data. To do so, we can use the </a:t>
            </a:r>
            <a:r>
              <a:rPr lang="en-US" sz="2800" b="1" dirty="0" smtClean="0"/>
              <a:t>UPDATE</a:t>
            </a:r>
            <a:r>
              <a:rPr lang="en-US" sz="2800" dirty="0" smtClean="0"/>
              <a:t> command. The syntax for this is</a:t>
            </a:r>
          </a:p>
          <a:p>
            <a:r>
              <a:rPr lang="en-US" sz="2800" b="1" dirty="0" smtClean="0"/>
              <a:t>UPDATE "</a:t>
            </a:r>
            <a:r>
              <a:rPr lang="en-US" sz="2800" b="1" dirty="0" err="1" smtClean="0"/>
              <a:t>table_name</a:t>
            </a:r>
            <a:r>
              <a:rPr lang="en-US" sz="2800" b="1" dirty="0" smtClean="0"/>
              <a:t>"</a:t>
            </a:r>
            <a:br>
              <a:rPr lang="en-US" sz="2800" b="1" dirty="0" smtClean="0"/>
            </a:br>
            <a:r>
              <a:rPr lang="en-US" sz="2800" b="1" dirty="0" smtClean="0"/>
              <a:t>SET "column_1" = [new value]</a:t>
            </a:r>
            <a:br>
              <a:rPr lang="en-US" sz="2800" b="1" dirty="0" smtClean="0"/>
            </a:br>
            <a:r>
              <a:rPr lang="en-US" sz="2800" b="1" dirty="0" smtClean="0"/>
              <a:t>WHERE {condition}</a:t>
            </a:r>
            <a:endParaRPr lang="en-US" sz="2800"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014984"/>
          </a:xfrm>
        </p:spPr>
        <p:txBody>
          <a:bodyPr/>
          <a:lstStyle/>
          <a:p>
            <a:r>
              <a:rPr lang="en-US" b="1" dirty="0" smtClean="0">
                <a:solidFill>
                  <a:srgbClr val="C00000"/>
                </a:solidFill>
              </a:rPr>
              <a:t>   Replace,</a:t>
            </a:r>
            <a:r>
              <a:rPr lang="en-US" dirty="0" smtClean="0">
                <a:solidFill>
                  <a:srgbClr val="C00000"/>
                </a:solidFill>
              </a:rPr>
              <a:t> DATEADD </a:t>
            </a:r>
            <a:endParaRPr lang="en-US" dirty="0">
              <a:solidFill>
                <a:srgbClr val="C00000"/>
              </a:solidFill>
            </a:endParaRPr>
          </a:p>
        </p:txBody>
      </p:sp>
      <p:sp>
        <p:nvSpPr>
          <p:cNvPr id="3" name="Content Placeholder 2"/>
          <p:cNvSpPr>
            <a:spLocks noGrp="1"/>
          </p:cNvSpPr>
          <p:nvPr>
            <p:ph idx="1"/>
          </p:nvPr>
        </p:nvSpPr>
        <p:spPr>
          <a:xfrm>
            <a:off x="457200" y="1828800"/>
            <a:ext cx="8458200" cy="4876800"/>
          </a:xfrm>
        </p:spPr>
        <p:txBody>
          <a:bodyPr>
            <a:normAutofit fontScale="92500" lnSpcReduction="20000"/>
          </a:bodyPr>
          <a:lstStyle/>
          <a:p>
            <a:r>
              <a:rPr lang="en-US" sz="3300" dirty="0" smtClean="0"/>
              <a:t>The </a:t>
            </a:r>
            <a:r>
              <a:rPr lang="en-US" sz="3300" b="1" dirty="0" smtClean="0"/>
              <a:t>Replace</a:t>
            </a:r>
            <a:r>
              <a:rPr lang="en-US" sz="3300" dirty="0" smtClean="0"/>
              <a:t> function in SQL is used to update the content of a string. The function call is REPLACE() for </a:t>
            </a:r>
            <a:r>
              <a:rPr lang="en-US" sz="3300" dirty="0" err="1" smtClean="0"/>
              <a:t>MySQL</a:t>
            </a:r>
            <a:r>
              <a:rPr lang="en-US" sz="3300" dirty="0" smtClean="0"/>
              <a:t>, Oracle, and SQL Server. The syntax of the Replace function is: </a:t>
            </a:r>
          </a:p>
          <a:p>
            <a:r>
              <a:rPr lang="en-US" sz="3300" b="1" dirty="0" smtClean="0"/>
              <a:t>Replace(str1, str2, str3)</a:t>
            </a:r>
            <a:r>
              <a:rPr lang="en-US" sz="3300" dirty="0" smtClean="0"/>
              <a:t>: In str1, find where str2 occurs, and replace it with str3. </a:t>
            </a:r>
          </a:p>
          <a:p>
            <a:endParaRPr lang="en-US" sz="3300" dirty="0" smtClean="0"/>
          </a:p>
          <a:p>
            <a:r>
              <a:rPr lang="en-US" sz="3300" dirty="0" smtClean="0"/>
              <a:t>The DATEADD function is used to add an interval to a date. This function is available in SQL Server. </a:t>
            </a:r>
          </a:p>
          <a:p>
            <a:r>
              <a:rPr lang="en-US" sz="3300" dirty="0" smtClean="0"/>
              <a:t>The usage for the DATEADD function is </a:t>
            </a:r>
          </a:p>
          <a:p>
            <a:r>
              <a:rPr lang="en-US" sz="3300" b="1" dirty="0" smtClean="0"/>
              <a:t>DATEADD (</a:t>
            </a:r>
            <a:r>
              <a:rPr lang="en-US" sz="3300" b="1" dirty="0" err="1" smtClean="0"/>
              <a:t>datepart</a:t>
            </a:r>
            <a:r>
              <a:rPr lang="en-US" sz="3300" b="1" dirty="0" smtClean="0"/>
              <a:t>, number, expression)</a:t>
            </a:r>
            <a:r>
              <a:rPr lang="en-US" sz="3300" dirty="0" smtClean="0"/>
              <a:t> </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0"/>
            <a:ext cx="7290054" cy="1219200"/>
          </a:xfrm>
        </p:spPr>
        <p:txBody>
          <a:bodyPr/>
          <a:lstStyle/>
          <a:p>
            <a:r>
              <a:rPr lang="en-US" dirty="0" smtClean="0"/>
              <a:t>   </a:t>
            </a:r>
            <a:r>
              <a:rPr lang="en-US" b="1" dirty="0" smtClean="0">
                <a:solidFill>
                  <a:srgbClr val="C00000"/>
                </a:solidFill>
              </a:rPr>
              <a:t>DELETE, DROP TABLE </a:t>
            </a:r>
            <a:endParaRPr lang="en-US" dirty="0">
              <a:solidFill>
                <a:srgbClr val="C00000"/>
              </a:solidFill>
            </a:endParaRPr>
          </a:p>
        </p:txBody>
      </p:sp>
      <p:sp>
        <p:nvSpPr>
          <p:cNvPr id="3" name="Content Placeholder 2"/>
          <p:cNvSpPr>
            <a:spLocks noGrp="1"/>
          </p:cNvSpPr>
          <p:nvPr>
            <p:ph idx="1"/>
          </p:nvPr>
        </p:nvSpPr>
        <p:spPr>
          <a:xfrm>
            <a:off x="228600" y="1219200"/>
            <a:ext cx="8763000" cy="5410200"/>
          </a:xfrm>
        </p:spPr>
        <p:txBody>
          <a:bodyPr>
            <a:normAutofit fontScale="92500" lnSpcReduction="20000"/>
          </a:bodyPr>
          <a:lstStyle/>
          <a:p>
            <a:r>
              <a:rPr lang="en-US" sz="3200" dirty="0" smtClean="0"/>
              <a:t>Sometimes we may wish to use a query to remove records from a table. To do so, we can use the </a:t>
            </a:r>
            <a:r>
              <a:rPr lang="en-US" sz="3200" b="1" dirty="0" smtClean="0"/>
              <a:t>DELETE FROM</a:t>
            </a:r>
            <a:r>
              <a:rPr lang="en-US" sz="3200" dirty="0" smtClean="0"/>
              <a:t> command. The syntax for this is</a:t>
            </a:r>
          </a:p>
          <a:p>
            <a:r>
              <a:rPr lang="en-US" sz="3200" b="1" dirty="0" smtClean="0"/>
              <a:t>DELETE FROM "</a:t>
            </a:r>
            <a:r>
              <a:rPr lang="en-US" sz="3200" b="1" dirty="0" err="1" smtClean="0"/>
              <a:t>table_name</a:t>
            </a:r>
            <a:r>
              <a:rPr lang="en-US" sz="3200" b="1" dirty="0" smtClean="0"/>
              <a:t>"</a:t>
            </a:r>
            <a:br>
              <a:rPr lang="en-US" sz="3200" b="1" dirty="0" smtClean="0"/>
            </a:br>
            <a:r>
              <a:rPr lang="en-US" sz="3200" b="1" dirty="0" smtClean="0"/>
              <a:t>WHERE {condition</a:t>
            </a:r>
            <a:endParaRPr lang="en-US" sz="3200" dirty="0" smtClean="0"/>
          </a:p>
          <a:p>
            <a:endParaRPr lang="en-US" sz="3200" dirty="0" smtClean="0"/>
          </a:p>
          <a:p>
            <a:r>
              <a:rPr lang="en-US" sz="3200" dirty="0" smtClean="0"/>
              <a:t>Sometimes we may decide that we need to get rid of a table in the database for some reason. In fact, it would be problematic if we cannot do so because this could create a maintenance nightmare for the DBA's. Fortunately, SQL allows us to do it, as we can use the </a:t>
            </a:r>
            <a:r>
              <a:rPr lang="en-US" sz="3200" b="1" dirty="0" smtClean="0"/>
              <a:t>DROP TABLE</a:t>
            </a:r>
            <a:r>
              <a:rPr lang="en-US" sz="3200" dirty="0" smtClean="0"/>
              <a:t> command. The syntax for </a:t>
            </a:r>
            <a:r>
              <a:rPr lang="en-US" sz="3200" b="1" dirty="0" smtClean="0"/>
              <a:t>DROP TABLE</a:t>
            </a:r>
            <a:r>
              <a:rPr lang="en-US" sz="3200" dirty="0" smtClean="0"/>
              <a:t> is</a:t>
            </a:r>
          </a:p>
          <a:p>
            <a:r>
              <a:rPr lang="en-US" sz="3200" b="1" dirty="0" smtClean="0"/>
              <a:t>DROP TABLE "</a:t>
            </a:r>
            <a:r>
              <a:rPr lang="en-US" sz="3200" b="1" dirty="0" err="1" smtClean="0"/>
              <a:t>table_name</a:t>
            </a:r>
            <a:r>
              <a:rPr lang="en-US" sz="3200" b="1" dirty="0" smtClean="0"/>
              <a:t>"</a:t>
            </a:r>
            <a:endParaRPr lang="en-US" sz="32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762000"/>
          </a:xfrm>
        </p:spPr>
        <p:txBody>
          <a:bodyPr>
            <a:normAutofit fontScale="90000"/>
          </a:bodyPr>
          <a:lstStyle/>
          <a:p>
            <a:r>
              <a:rPr lang="en-US" dirty="0" smtClean="0"/>
              <a:t/>
            </a:r>
            <a:br>
              <a:rPr lang="en-US" dirty="0" smtClean="0"/>
            </a:br>
            <a:r>
              <a:rPr lang="en-US" b="1" dirty="0" smtClean="0">
                <a:solidFill>
                  <a:srgbClr val="FF0000"/>
                </a:solidFill>
              </a:rPr>
              <a:t>History of SQL</a:t>
            </a:r>
            <a:r>
              <a:rPr lang="en-US" b="1" dirty="0" smtClean="0"/>
              <a:t/>
            </a:r>
            <a:br>
              <a:rPr lang="en-US" b="1" dirty="0" smtClean="0"/>
            </a:br>
            <a:endParaRPr lang="en-US" dirty="0"/>
          </a:p>
        </p:txBody>
      </p:sp>
      <p:sp>
        <p:nvSpPr>
          <p:cNvPr id="3" name="Content Placeholder 2"/>
          <p:cNvSpPr>
            <a:spLocks noGrp="1"/>
          </p:cNvSpPr>
          <p:nvPr>
            <p:ph idx="1"/>
          </p:nvPr>
        </p:nvSpPr>
        <p:spPr>
          <a:xfrm>
            <a:off x="609600" y="762000"/>
            <a:ext cx="8153400" cy="6096000"/>
          </a:xfrm>
        </p:spPr>
        <p:txBody>
          <a:bodyPr>
            <a:noAutofit/>
          </a:bodyPr>
          <a:lstStyle/>
          <a:p>
            <a:endParaRPr lang="en-US" sz="2400" dirty="0" smtClean="0"/>
          </a:p>
          <a:p>
            <a:r>
              <a:rPr lang="en-US" sz="2800" dirty="0" smtClean="0"/>
              <a:t>Dr. E. F. Codd published the paper, "A Relational Model of Data for Large Shared Data Banks", in June 1970 in the Association of Computer Machinery (ACM) journal, </a:t>
            </a:r>
            <a:r>
              <a:rPr lang="en-US" sz="2800" i="1" dirty="0" smtClean="0"/>
              <a:t>Communications of the ACM</a:t>
            </a:r>
            <a:r>
              <a:rPr lang="en-US" sz="2800" dirty="0" smtClean="0"/>
              <a:t>. Codd's model is now accepted as the definitive model for relational database management systems (RDBMS). The language, Structured English Query Language (SEQUEL) was developed by IBM Corporation, Inc., to use Codd's model. SEQUEL later became SQL (still pronounced "sequel"). In 1979, Relational Software, Inc. (now Oracle) introduced the first commercially available implementation of SQL. Today, SQL is accepted as the standard RDBMS language.</a:t>
            </a: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52400"/>
            <a:ext cx="7290054" cy="990600"/>
          </a:xfrm>
        </p:spPr>
        <p:txBody>
          <a:bodyPr/>
          <a:lstStyle/>
          <a:p>
            <a:r>
              <a:rPr lang="en-US" b="1" dirty="0" smtClean="0">
                <a:solidFill>
                  <a:srgbClr val="FF0000"/>
                </a:solidFill>
              </a:rPr>
              <a:t>SQL Standards</a:t>
            </a:r>
            <a:endParaRPr lang="en-US" dirty="0">
              <a:solidFill>
                <a:srgbClr val="FF0000"/>
              </a:solidFill>
            </a:endParaRPr>
          </a:p>
        </p:txBody>
      </p:sp>
      <p:sp>
        <p:nvSpPr>
          <p:cNvPr id="3" name="Content Placeholder 2"/>
          <p:cNvSpPr>
            <a:spLocks noGrp="1"/>
          </p:cNvSpPr>
          <p:nvPr>
            <p:ph idx="1"/>
          </p:nvPr>
        </p:nvSpPr>
        <p:spPr>
          <a:xfrm>
            <a:off x="609600" y="914400"/>
            <a:ext cx="7924800" cy="5638800"/>
          </a:xfrm>
        </p:spPr>
        <p:txBody>
          <a:bodyPr>
            <a:normAutofit lnSpcReduction="10000"/>
          </a:bodyPr>
          <a:lstStyle/>
          <a:p>
            <a:pPr>
              <a:buNone/>
            </a:pPr>
            <a:endParaRPr lang="en-US" b="1" dirty="0" smtClean="0"/>
          </a:p>
          <a:p>
            <a:r>
              <a:rPr lang="en-US" sz="2600" dirty="0" smtClean="0"/>
              <a:t>Oracle strives to comply with industry-accepted standards and participates actively in SQL standards committees. Industry-accepted committees are the American National Standards Institute (ANSI) and the International Standards Organization (ISO), which is affiliated with the International Electro technical Commission (IEC). Both ANSI and the ISO/IEC have accepted SQL as the standard language for relational databases. When a new SQL standard is simultaneously published by these organizations, the names of the standards conform to conventions used by the organization, but the standards are technically identical.</a:t>
            </a:r>
          </a:p>
          <a:p>
            <a:r>
              <a:rPr lang="en-US" sz="2600" dirty="0" smtClean="0"/>
              <a:t>The latest SQL standard was adopted in July 1999 and is often called SQL:99. The formal names of this standard are:</a:t>
            </a:r>
          </a:p>
          <a:p>
            <a:endParaRPr lang="en-US"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DATABASE SERVER</a:t>
            </a:r>
            <a:endParaRPr lang="en-US" dirty="0">
              <a:solidFill>
                <a:srgbClr val="FF0000"/>
              </a:solidFill>
            </a:endParaRPr>
          </a:p>
        </p:txBody>
      </p:sp>
      <p:sp>
        <p:nvSpPr>
          <p:cNvPr id="3" name="Content Placeholder 2"/>
          <p:cNvSpPr>
            <a:spLocks noGrp="1"/>
          </p:cNvSpPr>
          <p:nvPr>
            <p:ph idx="1"/>
          </p:nvPr>
        </p:nvSpPr>
        <p:spPr>
          <a:xfrm>
            <a:off x="457200" y="1600200"/>
            <a:ext cx="8229600" cy="4709160"/>
          </a:xfrm>
        </p:spPr>
        <p:txBody>
          <a:bodyPr>
            <a:normAutofit/>
          </a:bodyPr>
          <a:lstStyle/>
          <a:p>
            <a:endParaRPr lang="en-US" dirty="0" smtClean="0"/>
          </a:p>
          <a:p>
            <a:r>
              <a:rPr lang="en-US" sz="3200" dirty="0" smtClean="0"/>
              <a:t>A single-person business could run database software on just one PC quite easily. However, in most businesses data will need to be accessed by multiple staff across a network, often simultaneously. Database server software handles this task, making databases available to all relevant employees</a:t>
            </a:r>
            <a:r>
              <a:rPr lang="en-US" sz="3200" dirty="0" smtClean="0">
                <a:solidFill>
                  <a:srgbClr val="00B050"/>
                </a:solidFill>
              </a:rPr>
              <a:t>. </a:t>
            </a:r>
            <a:endParaRPr lang="en-US" sz="3200" dirty="0">
              <a:solidFill>
                <a:srgbClr val="00B05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1326</TotalTime>
  <Words>3992</Words>
  <Application>Microsoft Office PowerPoint</Application>
  <PresentationFormat>On-screen Show (4:3)</PresentationFormat>
  <Paragraphs>380</Paragraphs>
  <Slides>67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Calibri</vt:lpstr>
      <vt:lpstr>Tw Cen MT</vt:lpstr>
      <vt:lpstr>Tw Cen MT Condensed</vt:lpstr>
      <vt:lpstr>Wingdings 3</vt:lpstr>
      <vt:lpstr>Integral</vt:lpstr>
      <vt:lpstr>PRESENTED BY  MOH MUKIT SHAHEEN 10TH DEC 2009</vt:lpstr>
      <vt:lpstr>PowerPoint Presentation</vt:lpstr>
      <vt:lpstr>DATABASe DEFINITION</vt:lpstr>
      <vt:lpstr>Types of database system</vt:lpstr>
      <vt:lpstr> What Are Database Objects? </vt:lpstr>
      <vt:lpstr>WHAT IS SQL</vt:lpstr>
      <vt:lpstr> History of SQL </vt:lpstr>
      <vt:lpstr>SQL Standards</vt:lpstr>
      <vt:lpstr>WHAT IS DATABASE SERVER</vt:lpstr>
      <vt:lpstr>WHAT IS DEFFERENCE BETWEEN SQL MYSQL AND PL/SQL</vt:lpstr>
      <vt:lpstr>Data Types in SQL Statements</vt:lpstr>
      <vt:lpstr>PowerPoint Presentation</vt:lpstr>
      <vt:lpstr>What Is a Schema?</vt:lpstr>
      <vt:lpstr>Types of SQL Commands </vt:lpstr>
      <vt:lpstr>Data Definition Language (DDL)</vt:lpstr>
      <vt:lpstr>Data Manipulation Language</vt:lpstr>
      <vt:lpstr>Data Query Language (DQL)</vt:lpstr>
      <vt:lpstr>Data Control Language (DCL)</vt:lpstr>
      <vt:lpstr>Transactionalcontrollanguage (TCL)</vt:lpstr>
      <vt:lpstr>Data Administration Commands</vt:lpstr>
      <vt:lpstr>PowerPoint Presentation</vt:lpstr>
      <vt:lpstr>Oracle/PLSQL: RPAD Function</vt:lpstr>
      <vt:lpstr>PowerPoint Presentation</vt:lpstr>
      <vt:lpstr>Oracle/PLSQL: LPAD Function</vt:lpstr>
      <vt:lpstr>PowerPoint Presentation</vt:lpstr>
      <vt:lpstr>        ORDER BY Statement </vt:lpstr>
      <vt:lpstr>          The NVL Function</vt:lpstr>
      <vt:lpstr>SQL DISTINCT </vt:lpstr>
      <vt:lpstr>Oracle/PLSQL: Substr Function</vt:lpstr>
      <vt:lpstr>PowerPoint Presentation</vt:lpstr>
      <vt:lpstr>PowerPoint Presentation</vt:lpstr>
      <vt:lpstr>SQL Aggregate Functions </vt:lpstr>
      <vt:lpstr>SQL UNION </vt:lpstr>
      <vt:lpstr>PowerPoint Presentation</vt:lpstr>
      <vt:lpstr>What is Procedure &amp; Function in PL/SQL</vt:lpstr>
      <vt:lpstr>Difference Between Function &amp; Procedure Syntax</vt:lpstr>
      <vt:lpstr>what is difference between function and stored procedure</vt:lpstr>
      <vt:lpstr>PowerPoint Presentation</vt:lpstr>
      <vt:lpstr>SQL Functions</vt:lpstr>
      <vt:lpstr>PowerPoint Presentation</vt:lpstr>
      <vt:lpstr>SQL AND &amp; OR Operators</vt:lpstr>
      <vt:lpstr>what’s the difference between the having clause and the where clause?   </vt:lpstr>
      <vt:lpstr>SQL Operator Precedence </vt:lpstr>
      <vt:lpstr>    PRIMARY KEYS,ALTERNATE KEYS, AND FOREIGN KEYS      </vt:lpstr>
      <vt:lpstr>What is Alternate key</vt:lpstr>
      <vt:lpstr>What is Foreign Key</vt:lpstr>
      <vt:lpstr>What is Cursors</vt:lpstr>
      <vt:lpstr>Type of Cursor</vt:lpstr>
      <vt:lpstr>What is meant by Trigger in PL/SQL</vt:lpstr>
      <vt:lpstr>Three Main parts of Trigger</vt:lpstr>
      <vt:lpstr>SELECT , SUBSTR</vt:lpstr>
      <vt:lpstr>PowerPoint Presentation</vt:lpstr>
      <vt:lpstr>WHERE, AND ,OR</vt:lpstr>
      <vt:lpstr>PowerPoint Presentation</vt:lpstr>
      <vt:lpstr>             IN,BETWEEN</vt:lpstr>
      <vt:lpstr>PowerPoint Presentation</vt:lpstr>
      <vt:lpstr>           Wildcard ,LIKE</vt:lpstr>
      <vt:lpstr>PowerPoint Presentation</vt:lpstr>
      <vt:lpstr>SELECT UNIQUE, CONCAT</vt:lpstr>
      <vt:lpstr>PowerPoint Presentation</vt:lpstr>
      <vt:lpstr>PowerPoint Presentation</vt:lpstr>
      <vt:lpstr>   TRUNCATE, CREATE VIEW </vt:lpstr>
      <vt:lpstr>PowerPoint Presentation</vt:lpstr>
      <vt:lpstr>      CREATE TABLE </vt:lpstr>
      <vt:lpstr>INSERT INTO, UPDATE  </vt:lpstr>
      <vt:lpstr>   Replace, DATEADD </vt:lpstr>
      <vt:lpstr>   DELETE, DROP TABLE </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DATABASE                          </dc:title>
  <dc:creator>Your User Name</dc:creator>
  <cp:lastModifiedBy>moh mukit</cp:lastModifiedBy>
  <cp:revision>148</cp:revision>
  <dcterms:created xsi:type="dcterms:W3CDTF">2011-07-26T02:02:14Z</dcterms:created>
  <dcterms:modified xsi:type="dcterms:W3CDTF">2017-08-07T17:18:19Z</dcterms:modified>
</cp:coreProperties>
</file>