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4"/>
  </p:notesMasterIdLst>
  <p:sldIdLst>
    <p:sldId id="278" r:id="rId2"/>
    <p:sldId id="285" r:id="rId3"/>
    <p:sldId id="294" r:id="rId4"/>
    <p:sldId id="279" r:id="rId5"/>
    <p:sldId id="280" r:id="rId6"/>
    <p:sldId id="297" r:id="rId7"/>
    <p:sldId id="295" r:id="rId8"/>
    <p:sldId id="296" r:id="rId9"/>
    <p:sldId id="281" r:id="rId10"/>
    <p:sldId id="298" r:id="rId11"/>
    <p:sldId id="299" r:id="rId12"/>
    <p:sldId id="293"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21AC0E-6C51-4B73-AC45-85B61A2FFE5A}" v="466" dt="2022-11-14T17:37:34.368"/>
    <p1510:client id="{E7AA50C8-4D2B-47F8-ADD5-B3AFEE43C236}" v="32" dt="2022-11-15T15:41:20.832"/>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0"/>
    <p:restoredTop sz="94609" autoAdjust="0"/>
  </p:normalViewPr>
  <p:slideViewPr>
    <p:cSldViewPr snapToGrid="0" snapToObjects="1">
      <p:cViewPr>
        <p:scale>
          <a:sx n="100" d="100"/>
          <a:sy n="100" d="100"/>
        </p:scale>
        <p:origin x="948" y="25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dirty="0"/>
              <a:t>Click to edit Master title style</a:t>
            </a:r>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dirty="0"/>
              <a:t>Click to edit Master title style</a:t>
            </a:r>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dirty="0"/>
              <a:t>Click to edit Master title style</a:t>
            </a:r>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dirty="0"/>
              <a:t>Click to edit Master title style</a:t>
            </a:r>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dirty="0"/>
              <a:t>Click to edit Master title style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dirty="0"/>
              <a:t>Click to edit Master title style</a:t>
            </a:r>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dirty="0"/>
              <a:t>Click to edit Master title style</a:t>
            </a:r>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dirty="0"/>
              <a:t>Click to edit Master title style</a:t>
            </a:r>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dirty="0"/>
              <a:t>Click to edit Master title style</a:t>
            </a:r>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dirty="0"/>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8.xml"/><Relationship Id="rId5" Type="http://schemas.openxmlformats.org/officeDocument/2006/relationships/image" Target="../media/image12.jpeg"/><Relationship Id="rId4" Type="http://schemas.openxmlformats.org/officeDocument/2006/relationships/image" Target="../media/image1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jpeg"/><Relationship Id="rId7" Type="http://schemas.openxmlformats.org/officeDocument/2006/relationships/image" Target="../media/image21.png"/><Relationship Id="rId2" Type="http://schemas.openxmlformats.org/officeDocument/2006/relationships/image" Target="../media/image16.jpeg"/><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Welcome to our presentation</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vert="horz" lIns="0" tIns="0" rIns="0" bIns="0" rtlCol="0" anchor="t">
            <a:noAutofit/>
          </a:bodyPr>
          <a:lstStyle/>
          <a:p>
            <a:r>
              <a:rPr lang="en-US" dirty="0">
                <a:cs typeface="Sabon Next LT"/>
              </a:rPr>
              <a:t>.</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gnifying glass showing decling performance">
            <a:extLst>
              <a:ext uri="{FF2B5EF4-FFF2-40B4-BE49-F238E27FC236}">
                <a16:creationId xmlns:a16="http://schemas.microsoft.com/office/drawing/2014/main" id="{3E8A52C9-AA7A-D803-720B-6045AC180629}"/>
              </a:ext>
            </a:extLst>
          </p:cNvPr>
          <p:cNvPicPr>
            <a:picLocks noChangeAspect="1"/>
          </p:cNvPicPr>
          <p:nvPr/>
        </p:nvPicPr>
        <p:blipFill rotWithShape="1">
          <a:blip r:embed="rId2"/>
          <a:srcRect t="3737" r="37017" b="5354"/>
          <a:stretch/>
        </p:blipFill>
        <p:spPr>
          <a:xfrm>
            <a:off x="6473364" y="584908"/>
            <a:ext cx="5718636" cy="5509675"/>
          </a:xfrm>
          <a:custGeom>
            <a:avLst/>
            <a:gdLst/>
            <a:ahLst/>
            <a:cxnLst/>
            <a:rect l="l" t="t" r="r" b="b"/>
            <a:pathLst>
              <a:path w="5718636" h="5509675">
                <a:moveTo>
                  <a:pt x="3045815" y="0"/>
                </a:moveTo>
                <a:lnTo>
                  <a:pt x="5718636" y="0"/>
                </a:lnTo>
                <a:lnTo>
                  <a:pt x="5718636" y="5509036"/>
                </a:lnTo>
                <a:lnTo>
                  <a:pt x="5215794" y="5509036"/>
                </a:lnTo>
                <a:lnTo>
                  <a:pt x="5215794" y="5509675"/>
                </a:lnTo>
                <a:lnTo>
                  <a:pt x="0" y="5509675"/>
                </a:lnTo>
                <a:lnTo>
                  <a:pt x="2542974" y="639"/>
                </a:lnTo>
                <a:lnTo>
                  <a:pt x="3045520" y="639"/>
                </a:lnTo>
                <a:close/>
              </a:path>
            </a:pathLst>
          </a:custGeom>
        </p:spPr>
      </p:pic>
      <p:sp>
        <p:nvSpPr>
          <p:cNvPr id="16" name="Freeform: Shape 15">
            <a:extLst>
              <a:ext uri="{FF2B5EF4-FFF2-40B4-BE49-F238E27FC236}">
                <a16:creationId xmlns:a16="http://schemas.microsoft.com/office/drawing/2014/main" id="{17CDB40A-75BB-4498-A20B-59C3984A3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5526"/>
            <a:ext cx="8349381" cy="5509038"/>
          </a:xfrm>
          <a:custGeom>
            <a:avLst/>
            <a:gdLst>
              <a:gd name="connsiteX0" fmla="*/ 0 w 8349381"/>
              <a:gd name="connsiteY0" fmla="*/ 0 h 5509038"/>
              <a:gd name="connsiteX1" fmla="*/ 8349381 w 8349381"/>
              <a:gd name="connsiteY1" fmla="*/ 0 h 5509038"/>
              <a:gd name="connsiteX2" fmla="*/ 5806407 w 8349381"/>
              <a:gd name="connsiteY2" fmla="*/ 5509038 h 5509038"/>
              <a:gd name="connsiteX3" fmla="*/ 0 w 8349381"/>
              <a:gd name="connsiteY3" fmla="*/ 5509038 h 5509038"/>
            </a:gdLst>
            <a:ahLst/>
            <a:cxnLst>
              <a:cxn ang="0">
                <a:pos x="connsiteX0" y="connsiteY0"/>
              </a:cxn>
              <a:cxn ang="0">
                <a:pos x="connsiteX1" y="connsiteY1"/>
              </a:cxn>
              <a:cxn ang="0">
                <a:pos x="connsiteX2" y="connsiteY2"/>
              </a:cxn>
              <a:cxn ang="0">
                <a:pos x="connsiteX3" y="connsiteY3"/>
              </a:cxn>
            </a:cxnLst>
            <a:rect l="l" t="t" r="r" b="b"/>
            <a:pathLst>
              <a:path w="8349381" h="5509038">
                <a:moveTo>
                  <a:pt x="0" y="0"/>
                </a:moveTo>
                <a:lnTo>
                  <a:pt x="8349381" y="0"/>
                </a:lnTo>
                <a:lnTo>
                  <a:pt x="5806407" y="5509038"/>
                </a:lnTo>
                <a:lnTo>
                  <a:pt x="0" y="550903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lumMod val="95000"/>
                </a:schemeClr>
              </a:solidFill>
            </a:endParaRPr>
          </a:p>
        </p:txBody>
      </p:sp>
      <p:sp>
        <p:nvSpPr>
          <p:cNvPr id="3" name="Text Placeholder 2">
            <a:extLst>
              <a:ext uri="{FF2B5EF4-FFF2-40B4-BE49-F238E27FC236}">
                <a16:creationId xmlns:a16="http://schemas.microsoft.com/office/drawing/2014/main" id="{DA7123B5-C4FA-9C0D-ADBB-9DA5D49ABB86}"/>
              </a:ext>
            </a:extLst>
          </p:cNvPr>
          <p:cNvSpPr>
            <a:spLocks noGrp="1"/>
          </p:cNvSpPr>
          <p:nvPr>
            <p:ph type="body" idx="1"/>
          </p:nvPr>
        </p:nvSpPr>
        <p:spPr>
          <a:xfrm>
            <a:off x="841249" y="3636670"/>
            <a:ext cx="5254752" cy="1759380"/>
          </a:xfrm>
        </p:spPr>
        <p:txBody>
          <a:bodyPr vert="horz" lIns="91440" tIns="45720" rIns="91440" bIns="45720" rtlCol="0" anchor="t">
            <a:noAutofit/>
          </a:bodyPr>
          <a:lstStyle/>
          <a:p>
            <a:pPr algn="l">
              <a:lnSpc>
                <a:spcPct val="90000"/>
              </a:lnSpc>
              <a:spcBef>
                <a:spcPts val="1000"/>
              </a:spcBef>
            </a:pPr>
            <a:r>
              <a:rPr lang="en-US" sz="1400" b="1" dirty="0">
                <a:solidFill>
                  <a:srgbClr val="FFFFFF"/>
                </a:solidFill>
              </a:rPr>
              <a:t>Maximum </a:t>
            </a:r>
            <a:r>
              <a:rPr lang="en-US" sz="1400" b="1" dirty="0" err="1">
                <a:solidFill>
                  <a:srgbClr val="FFFFFF"/>
                </a:solidFill>
              </a:rPr>
              <a:t>liklihood</a:t>
            </a:r>
            <a:r>
              <a:rPr lang="en-US" sz="1400" b="1" dirty="0">
                <a:solidFill>
                  <a:srgbClr val="FFFFFF"/>
                </a:solidFill>
              </a:rPr>
              <a:t> estimation in CFA models in maximum </a:t>
            </a:r>
            <a:r>
              <a:rPr lang="en-US" sz="1400" b="1" dirty="0" err="1">
                <a:solidFill>
                  <a:srgbClr val="FFFFFF"/>
                </a:solidFill>
              </a:rPr>
              <a:t>liklihood</a:t>
            </a:r>
            <a:r>
              <a:rPr lang="en-US" sz="1400" b="1" dirty="0">
                <a:solidFill>
                  <a:srgbClr val="FFFFFF"/>
                </a:solidFill>
              </a:rPr>
              <a:t>. Software programs but is outside the scope of the study. Maximum </a:t>
            </a:r>
            <a:r>
              <a:rPr lang="en-US" sz="1400" b="1" dirty="0" err="1">
                <a:solidFill>
                  <a:srgbClr val="FFFFFF"/>
                </a:solidFill>
              </a:rPr>
              <a:t>liklihood</a:t>
            </a:r>
            <a:r>
              <a:rPr lang="en-US" sz="1400" b="1" dirty="0">
                <a:solidFill>
                  <a:srgbClr val="FFFFFF"/>
                </a:solidFill>
              </a:rPr>
              <a:t> estimation future research assessing the effect of various the indicate. Maximum </a:t>
            </a:r>
            <a:r>
              <a:rPr lang="en-US" sz="1400" b="1" dirty="0" err="1">
                <a:solidFill>
                  <a:srgbClr val="FFFFFF"/>
                </a:solidFill>
              </a:rPr>
              <a:t>liklihood</a:t>
            </a:r>
            <a:r>
              <a:rPr lang="en-US" sz="1400" b="1" dirty="0">
                <a:solidFill>
                  <a:srgbClr val="FFFFFF"/>
                </a:solidFill>
              </a:rPr>
              <a:t> estimation is the present limitations and expected realistic the future development. To further facilities large polygenetic analyze we also consider the future development of IQ.</a:t>
            </a:r>
            <a:endParaRPr lang="en-US" sz="1400" b="1" dirty="0">
              <a:solidFill>
                <a:srgbClr val="FFFFFF"/>
              </a:solidFill>
              <a:cs typeface="Sabon Next LT"/>
            </a:endParaRPr>
          </a:p>
          <a:p>
            <a:pPr algn="l">
              <a:lnSpc>
                <a:spcPct val="90000"/>
              </a:lnSpc>
              <a:spcBef>
                <a:spcPts val="1000"/>
              </a:spcBef>
            </a:pPr>
            <a:endParaRPr lang="en-US" sz="1400" b="1" dirty="0">
              <a:solidFill>
                <a:srgbClr val="FFFFFF"/>
              </a:solidFill>
              <a:cs typeface="Sabon Next LT"/>
            </a:endParaRPr>
          </a:p>
        </p:txBody>
      </p:sp>
      <p:sp>
        <p:nvSpPr>
          <p:cNvPr id="2" name="Title 1">
            <a:extLst>
              <a:ext uri="{FF2B5EF4-FFF2-40B4-BE49-F238E27FC236}">
                <a16:creationId xmlns:a16="http://schemas.microsoft.com/office/drawing/2014/main" id="{FDFD9236-314F-E294-8CB4-12890299D9D8}"/>
              </a:ext>
            </a:extLst>
          </p:cNvPr>
          <p:cNvSpPr>
            <a:spLocks noGrp="1"/>
          </p:cNvSpPr>
          <p:nvPr>
            <p:ph type="title"/>
          </p:nvPr>
        </p:nvSpPr>
        <p:spPr>
          <a:xfrm>
            <a:off x="841248" y="1408814"/>
            <a:ext cx="5729673" cy="2235277"/>
          </a:xfrm>
        </p:spPr>
        <p:txBody>
          <a:bodyPr vert="horz" lIns="91440" tIns="45720" rIns="91440" bIns="45720" rtlCol="0" anchor="b">
            <a:normAutofit/>
          </a:bodyPr>
          <a:lstStyle/>
          <a:p>
            <a:pPr algn="l">
              <a:lnSpc>
                <a:spcPct val="90000"/>
              </a:lnSpc>
            </a:pPr>
            <a:r>
              <a:rPr lang="en-US" sz="4600">
                <a:solidFill>
                  <a:srgbClr val="FFFFFF"/>
                </a:solidFill>
              </a:rPr>
              <a:t>Future scope :</a:t>
            </a:r>
          </a:p>
          <a:p>
            <a:pPr algn="l">
              <a:lnSpc>
                <a:spcPct val="90000"/>
              </a:lnSpc>
            </a:pPr>
            <a:endParaRPr lang="en-US" sz="4600">
              <a:solidFill>
                <a:srgbClr val="FFFFFF"/>
              </a:solidFill>
            </a:endParaRPr>
          </a:p>
        </p:txBody>
      </p:sp>
    </p:spTree>
    <p:extLst>
      <p:ext uri="{BB962C8B-B14F-4D97-AF65-F5344CB8AC3E}">
        <p14:creationId xmlns:p14="http://schemas.microsoft.com/office/powerpoint/2010/main" val="693308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1BB80E73-E3F6-6015-C11B-999D28F375B9}"/>
              </a:ext>
            </a:extLst>
          </p:cNvPr>
          <p:cNvSpPr txBox="1"/>
          <p:nvPr/>
        </p:nvSpPr>
        <p:spPr>
          <a:xfrm>
            <a:off x="833002" y="365125"/>
            <a:ext cx="3973667" cy="581183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Bef>
                <a:spcPct val="0"/>
              </a:spcBef>
              <a:spcAft>
                <a:spcPts val="600"/>
              </a:spcAft>
            </a:pPr>
            <a:r>
              <a:rPr lang="en-US" sz="4400" b="1" kern="1200">
                <a:solidFill>
                  <a:srgbClr val="FFFFFF"/>
                </a:solidFill>
                <a:latin typeface="+mj-lt"/>
                <a:ea typeface="+mj-ea"/>
                <a:cs typeface="+mj-cs"/>
              </a:rPr>
              <a:t>References</a:t>
            </a:r>
            <a:r>
              <a:rPr lang="en-US" sz="4400" kern="1200">
                <a:solidFill>
                  <a:srgbClr val="FFFFFF"/>
                </a:solidFill>
                <a:latin typeface="+mj-lt"/>
                <a:ea typeface="+mj-ea"/>
                <a:cs typeface="+mj-cs"/>
              </a:rPr>
              <a:t>​</a:t>
            </a:r>
          </a:p>
        </p:txBody>
      </p:sp>
      <p:sp>
        <p:nvSpPr>
          <p:cNvPr id="4" name="TextBox 3">
            <a:extLst>
              <a:ext uri="{FF2B5EF4-FFF2-40B4-BE49-F238E27FC236}">
                <a16:creationId xmlns:a16="http://schemas.microsoft.com/office/drawing/2014/main" id="{DB838BDA-40AF-5E1D-1C64-F0979EF83414}"/>
              </a:ext>
            </a:extLst>
          </p:cNvPr>
          <p:cNvSpPr txBox="1"/>
          <p:nvPr/>
        </p:nvSpPr>
        <p:spPr>
          <a:xfrm>
            <a:off x="5356927" y="365125"/>
            <a:ext cx="5996871" cy="581183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Aft>
                <a:spcPts val="600"/>
              </a:spcAft>
            </a:pPr>
            <a:r>
              <a:rPr lang="en-US" sz="1700" dirty="0">
                <a:solidFill>
                  <a:srgbClr val="FFFFFF"/>
                </a:solidFill>
              </a:rPr>
              <a:t>1.Yang, Z. I. H. E. N. G., Nick Goldman, and A. Friday. "Comparison of models for nucleotide substitution used in maximum-likelihood phylogenetic estimation." Molecular biology and evolution 11.2 (1994): 316-324.​</a:t>
            </a:r>
            <a:endParaRPr lang="en-US" dirty="0"/>
          </a:p>
          <a:p>
            <a:pPr defTabSz="914400">
              <a:lnSpc>
                <a:spcPct val="90000"/>
              </a:lnSpc>
              <a:spcAft>
                <a:spcPts val="600"/>
              </a:spcAft>
            </a:pPr>
            <a:r>
              <a:rPr lang="en-US" sz="1700" dirty="0">
                <a:solidFill>
                  <a:srgbClr val="FFFFFF"/>
                </a:solidFill>
              </a:rPr>
              <a:t>​</a:t>
            </a:r>
            <a:endParaRPr lang="en-US" sz="1700" dirty="0">
              <a:solidFill>
                <a:srgbClr val="FFFFFF"/>
              </a:solidFill>
              <a:cs typeface="Sabon Next LT"/>
            </a:endParaRPr>
          </a:p>
          <a:p>
            <a:pPr defTabSz="914400">
              <a:lnSpc>
                <a:spcPct val="90000"/>
              </a:lnSpc>
              <a:spcAft>
                <a:spcPts val="600"/>
              </a:spcAft>
            </a:pPr>
            <a:r>
              <a:rPr lang="en-US" sz="1700" dirty="0">
                <a:solidFill>
                  <a:srgbClr val="FFFFFF"/>
                </a:solidFill>
              </a:rPr>
              <a:t>2.Richards, Francis SG. "A method of maximum‐likelihood estimation." Journal of the Royal Statistical Society: Series B (Methodological) 23.2 (1961): 469-475.​</a:t>
            </a:r>
            <a:endParaRPr lang="en-US" sz="1700" dirty="0">
              <a:solidFill>
                <a:srgbClr val="FFFFFF"/>
              </a:solidFill>
              <a:cs typeface="Sabon Next LT"/>
            </a:endParaRPr>
          </a:p>
          <a:p>
            <a:pPr defTabSz="914400">
              <a:lnSpc>
                <a:spcPct val="90000"/>
              </a:lnSpc>
              <a:spcAft>
                <a:spcPts val="600"/>
              </a:spcAft>
            </a:pPr>
            <a:r>
              <a:rPr lang="en-US" sz="1700" dirty="0">
                <a:solidFill>
                  <a:srgbClr val="FFFFFF"/>
                </a:solidFill>
              </a:rPr>
              <a:t>​</a:t>
            </a:r>
            <a:endParaRPr lang="en-US" sz="1700" dirty="0">
              <a:solidFill>
                <a:srgbClr val="FFFFFF"/>
              </a:solidFill>
              <a:cs typeface="Sabon Next LT"/>
            </a:endParaRPr>
          </a:p>
          <a:p>
            <a:pPr defTabSz="914400">
              <a:lnSpc>
                <a:spcPct val="90000"/>
              </a:lnSpc>
              <a:spcAft>
                <a:spcPts val="600"/>
              </a:spcAft>
            </a:pPr>
            <a:r>
              <a:rPr lang="en-US" sz="1700" dirty="0">
                <a:solidFill>
                  <a:srgbClr val="FFFFFF"/>
                </a:solidFill>
              </a:rPr>
              <a:t>3.Lokshin, Michael, and Zurab Sajaia. "Maximum likelihood estimation of endogenous switching regression models." The Stata Journal 4.3 (2004): 282-289.​</a:t>
            </a:r>
            <a:endParaRPr lang="en-US" sz="1700" dirty="0">
              <a:solidFill>
                <a:srgbClr val="FFFFFF"/>
              </a:solidFill>
              <a:cs typeface="Sabon Next LT"/>
            </a:endParaRPr>
          </a:p>
          <a:p>
            <a:pPr defTabSz="914400">
              <a:lnSpc>
                <a:spcPct val="90000"/>
              </a:lnSpc>
              <a:spcAft>
                <a:spcPts val="600"/>
              </a:spcAft>
            </a:pPr>
            <a:r>
              <a:rPr lang="en-US" sz="1700" dirty="0">
                <a:solidFill>
                  <a:srgbClr val="FFFFFF"/>
                </a:solidFill>
              </a:rPr>
              <a:t>​</a:t>
            </a:r>
            <a:endParaRPr lang="en-US" sz="1700" dirty="0">
              <a:solidFill>
                <a:srgbClr val="FFFFFF"/>
              </a:solidFill>
              <a:cs typeface="Sabon Next LT"/>
            </a:endParaRPr>
          </a:p>
          <a:p>
            <a:pPr defTabSz="914400">
              <a:lnSpc>
                <a:spcPct val="90000"/>
              </a:lnSpc>
              <a:spcAft>
                <a:spcPts val="600"/>
              </a:spcAft>
            </a:pPr>
            <a:r>
              <a:rPr lang="en-US" sz="1700" dirty="0">
                <a:solidFill>
                  <a:srgbClr val="FFFFFF"/>
                </a:solidFill>
              </a:rPr>
              <a:t>4.Karras C, Karras A, </a:t>
            </a:r>
            <a:r>
              <a:rPr lang="en-US" sz="1700" dirty="0" err="1">
                <a:solidFill>
                  <a:srgbClr val="FFFFFF"/>
                </a:solidFill>
              </a:rPr>
              <a:t>Avlonitis</a:t>
            </a:r>
            <a:r>
              <a:rPr lang="en-US" sz="1700" dirty="0">
                <a:solidFill>
                  <a:srgbClr val="FFFFFF"/>
                </a:solidFill>
              </a:rPr>
              <a:t> M, </a:t>
            </a:r>
            <a:r>
              <a:rPr lang="en-US" sz="1700" dirty="0" err="1">
                <a:solidFill>
                  <a:srgbClr val="FFFFFF"/>
                </a:solidFill>
              </a:rPr>
              <a:t>Giannoukou</a:t>
            </a:r>
            <a:r>
              <a:rPr lang="en-US" sz="1700" dirty="0">
                <a:solidFill>
                  <a:srgbClr val="FFFFFF"/>
                </a:solidFill>
              </a:rPr>
              <a:t> I, </a:t>
            </a:r>
            <a:r>
              <a:rPr lang="en-US" sz="1700" dirty="0" err="1">
                <a:solidFill>
                  <a:srgbClr val="FFFFFF"/>
                </a:solidFill>
              </a:rPr>
              <a:t>Sioutas</a:t>
            </a:r>
            <a:r>
              <a:rPr lang="en-US" sz="1700" dirty="0">
                <a:solidFill>
                  <a:srgbClr val="FFFFFF"/>
                </a:solidFill>
              </a:rPr>
              <a:t> S. Maximum likelihood estimators on MCMC sampling algorithms for decision making. </a:t>
            </a:r>
            <a:r>
              <a:rPr lang="en-US" sz="1700" dirty="0" err="1">
                <a:solidFill>
                  <a:srgbClr val="FFFFFF"/>
                </a:solidFill>
              </a:rPr>
              <a:t>InIFIP</a:t>
            </a:r>
            <a:r>
              <a:rPr lang="en-US" sz="1700" dirty="0">
                <a:solidFill>
                  <a:srgbClr val="FFFFFF"/>
                </a:solidFill>
              </a:rPr>
              <a:t> International Conference on Artificial Intelligence Applications and Innovations 2022 (pp. 345-356).</a:t>
            </a:r>
            <a:endParaRPr lang="en-US" sz="1700" dirty="0">
              <a:solidFill>
                <a:srgbClr val="FFFFFF"/>
              </a:solidFill>
              <a:cs typeface="Sabon Next LT"/>
            </a:endParaRPr>
          </a:p>
        </p:txBody>
      </p:sp>
    </p:spTree>
    <p:extLst>
      <p:ext uri="{BB962C8B-B14F-4D97-AF65-F5344CB8AC3E}">
        <p14:creationId xmlns:p14="http://schemas.microsoft.com/office/powerpoint/2010/main" val="346172571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37940BB-FBC4-492E-BD92-3B7B914D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4853988" y="320041"/>
            <a:ext cx="6707084" cy="3892668"/>
          </a:xfrm>
        </p:spPr>
        <p:txBody>
          <a:bodyPr>
            <a:normAutofit/>
          </a:bodyPr>
          <a:lstStyle/>
          <a:p>
            <a:r>
              <a:rPr lang="en-US" sz="660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4853699" y="4631161"/>
            <a:ext cx="6707366" cy="1569486"/>
          </a:xfrm>
        </p:spPr>
        <p:txBody>
          <a:bodyPr vert="horz" lIns="91440" tIns="0" rIns="91440" bIns="0" rtlCol="0">
            <a:normAutofit/>
          </a:bodyPr>
          <a:lstStyle/>
          <a:p>
            <a:r>
              <a:rPr lang="en-US">
                <a:cs typeface="Sabon Next LT"/>
              </a:rPr>
              <a:t>.</a:t>
            </a:r>
            <a:endParaRPr lang="en-US"/>
          </a:p>
        </p:txBody>
      </p:sp>
      <p:pic>
        <p:nvPicPr>
          <p:cNvPr id="7" name="Graphic 6" descr="Handshake">
            <a:extLst>
              <a:ext uri="{FF2B5EF4-FFF2-40B4-BE49-F238E27FC236}">
                <a16:creationId xmlns:a16="http://schemas.microsoft.com/office/drawing/2014/main" id="{53120622-3516-89C6-C2B2-A8457D33E2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0040" y="1226248"/>
            <a:ext cx="4087368" cy="4087368"/>
          </a:xfrm>
          <a:prstGeom prst="rect">
            <a:avLst/>
          </a:prstGeom>
        </p:spPr>
      </p:pic>
      <p:sp>
        <p:nvSpPr>
          <p:cNvPr id="2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987"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a:t> OUR TEAM</a:t>
            </a:r>
          </a:p>
        </p:txBody>
      </p:sp>
      <p:sp>
        <p:nvSpPr>
          <p:cNvPr id="73" name="Footer Placeholder 72">
            <a:extLst>
              <a:ext uri="{FF2B5EF4-FFF2-40B4-BE49-F238E27FC236}">
                <a16:creationId xmlns:a16="http://schemas.microsoft.com/office/drawing/2014/main" id="{253AA363-0A91-5CE9-7764-DD7813D6BF70}"/>
              </a:ext>
            </a:extLst>
          </p:cNvPr>
          <p:cNvSpPr>
            <a:spLocks noGrp="1"/>
          </p:cNvSpPr>
          <p:nvPr>
            <p:ph type="ftr" sz="quarter" idx="11"/>
          </p:nvPr>
        </p:nvSpPr>
        <p:spPr/>
        <p:txBody>
          <a:bodyPr/>
          <a:lstStyle/>
          <a:p>
            <a:r>
              <a:rPr lang="en-US" dirty="0">
                <a:latin typeface="Arial"/>
                <a:cs typeface="Arial"/>
              </a:rPr>
              <a:t>.</a:t>
            </a:r>
          </a:p>
        </p:txBody>
      </p:sp>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p:txBody>
          <a:bodyPr/>
          <a:lstStyle/>
          <a:p>
            <a:r>
              <a:rPr lang="en-US" dirty="0">
                <a:latin typeface="Arial"/>
                <a:cs typeface="Arial"/>
              </a:rPr>
              <a:t>Al-Mamun</a:t>
            </a:r>
            <a:endParaRPr lang="en-US" dirty="0"/>
          </a:p>
        </p:txBody>
      </p:sp>
      <p:sp>
        <p:nvSpPr>
          <p:cNvPr id="5" name="Text Placeholder 4">
            <a:extLst>
              <a:ext uri="{FF2B5EF4-FFF2-40B4-BE49-F238E27FC236}">
                <a16:creationId xmlns:a16="http://schemas.microsoft.com/office/drawing/2014/main" id="{91128191-45A5-DEA1-F978-421F83D5E664}"/>
              </a:ext>
            </a:extLst>
          </p:cNvPr>
          <p:cNvSpPr>
            <a:spLocks noGrp="1"/>
          </p:cNvSpPr>
          <p:nvPr>
            <p:ph type="body" sz="quarter" idx="15"/>
          </p:nvPr>
        </p:nvSpPr>
        <p:spPr/>
        <p:txBody>
          <a:bodyPr/>
          <a:lstStyle/>
          <a:p>
            <a:r>
              <a:rPr lang="en-US" dirty="0">
                <a:cs typeface="Sabon Next LT"/>
              </a:rPr>
              <a:t>ID: 191-15-2576</a:t>
            </a:r>
          </a:p>
        </p:txBody>
      </p:sp>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p:txBody>
          <a:bodyPr/>
          <a:lstStyle/>
          <a:p>
            <a:r>
              <a:rPr lang="en-US" dirty="0">
                <a:latin typeface="Arial"/>
                <a:cs typeface="Arial"/>
              </a:rPr>
              <a:t>Md. Robiul </a:t>
            </a:r>
            <a:r>
              <a:rPr lang="en-US" dirty="0" err="1">
                <a:latin typeface="Arial"/>
                <a:cs typeface="Arial"/>
              </a:rPr>
              <a:t>islam</a:t>
            </a:r>
            <a:endParaRPr lang="en-US" dirty="0" err="1"/>
          </a:p>
        </p:txBody>
      </p:sp>
      <p:sp>
        <p:nvSpPr>
          <p:cNvPr id="8" name="Text Placeholder 7">
            <a:extLst>
              <a:ext uri="{FF2B5EF4-FFF2-40B4-BE49-F238E27FC236}">
                <a16:creationId xmlns:a16="http://schemas.microsoft.com/office/drawing/2014/main" id="{F46AF003-A457-D7E6-F39B-1A85A426A3E5}"/>
              </a:ext>
            </a:extLst>
          </p:cNvPr>
          <p:cNvSpPr>
            <a:spLocks noGrp="1"/>
          </p:cNvSpPr>
          <p:nvPr>
            <p:ph type="body" sz="quarter" idx="18"/>
          </p:nvPr>
        </p:nvSpPr>
        <p:spPr/>
        <p:txBody>
          <a:bodyPr/>
          <a:lstStyle/>
          <a:p>
            <a:r>
              <a:rPr lang="en-US" dirty="0">
                <a:cs typeface="Sabon Next LT"/>
              </a:rPr>
              <a:t>ID; 191-15-2611</a:t>
            </a:r>
          </a:p>
        </p:txBody>
      </p:sp>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p:txBody>
          <a:bodyPr/>
          <a:lstStyle/>
          <a:p>
            <a:r>
              <a:rPr lang="en-US" dirty="0">
                <a:latin typeface="Arial"/>
                <a:cs typeface="Arial"/>
              </a:rPr>
              <a:t>Riad </a:t>
            </a:r>
            <a:r>
              <a:rPr lang="en-US" dirty="0" err="1">
                <a:latin typeface="Arial"/>
                <a:cs typeface="Arial"/>
              </a:rPr>
              <a:t>shalehin</a:t>
            </a:r>
            <a:r>
              <a:rPr lang="en-US" dirty="0">
                <a:latin typeface="Arial"/>
                <a:cs typeface="Arial"/>
              </a:rPr>
              <a:t> </a:t>
            </a:r>
            <a:r>
              <a:rPr lang="en-US" dirty="0" err="1">
                <a:latin typeface="Arial"/>
                <a:cs typeface="Arial"/>
              </a:rPr>
              <a:t>leon</a:t>
            </a:r>
            <a:r>
              <a:rPr lang="en-US" dirty="0">
                <a:latin typeface="Arial"/>
                <a:cs typeface="Arial"/>
              </a:rPr>
              <a:t>​</a:t>
            </a:r>
          </a:p>
        </p:txBody>
      </p:sp>
      <p:sp>
        <p:nvSpPr>
          <p:cNvPr id="11" name="Text Placeholder 10">
            <a:extLst>
              <a:ext uri="{FF2B5EF4-FFF2-40B4-BE49-F238E27FC236}">
                <a16:creationId xmlns:a16="http://schemas.microsoft.com/office/drawing/2014/main" id="{B3CED26D-9022-0D83-FB0D-E3471E6F7ECE}"/>
              </a:ext>
            </a:extLst>
          </p:cNvPr>
          <p:cNvSpPr>
            <a:spLocks noGrp="1"/>
          </p:cNvSpPr>
          <p:nvPr>
            <p:ph type="body" sz="quarter" idx="21"/>
          </p:nvPr>
        </p:nvSpPr>
        <p:spPr/>
        <p:txBody>
          <a:bodyPr/>
          <a:lstStyle/>
          <a:p>
            <a:r>
              <a:rPr lang="en-US" dirty="0"/>
              <a:t>ID:191-15-2613</a:t>
            </a:r>
          </a:p>
        </p:txBody>
      </p:sp>
      <p:sp>
        <p:nvSpPr>
          <p:cNvPr id="12" name="Text Placeholder 11">
            <a:extLst>
              <a:ext uri="{FF2B5EF4-FFF2-40B4-BE49-F238E27FC236}">
                <a16:creationId xmlns:a16="http://schemas.microsoft.com/office/drawing/2014/main" id="{518301B7-15C5-E184-096F-BF82F42163C2}"/>
              </a:ext>
            </a:extLst>
          </p:cNvPr>
          <p:cNvSpPr>
            <a:spLocks noGrp="1"/>
          </p:cNvSpPr>
          <p:nvPr>
            <p:ph type="body" sz="quarter" idx="22"/>
          </p:nvPr>
        </p:nvSpPr>
        <p:spPr/>
        <p:txBody>
          <a:bodyPr/>
          <a:lstStyle/>
          <a:p>
            <a:r>
              <a:rPr lang="en-US" dirty="0" err="1">
                <a:latin typeface="Arial"/>
                <a:cs typeface="Arial"/>
              </a:rPr>
              <a:t>Sakhawt</a:t>
            </a:r>
            <a:r>
              <a:rPr lang="en-US" dirty="0">
                <a:latin typeface="Arial"/>
                <a:cs typeface="Arial"/>
              </a:rPr>
              <a:t> hosen</a:t>
            </a:r>
            <a:endParaRPr lang="en-US" dirty="0"/>
          </a:p>
        </p:txBody>
      </p:sp>
      <p:sp>
        <p:nvSpPr>
          <p:cNvPr id="14" name="Text Placeholder 13">
            <a:extLst>
              <a:ext uri="{FF2B5EF4-FFF2-40B4-BE49-F238E27FC236}">
                <a16:creationId xmlns:a16="http://schemas.microsoft.com/office/drawing/2014/main" id="{DD57FB11-65D1-6B1C-8D88-F932BF765A7C}"/>
              </a:ext>
            </a:extLst>
          </p:cNvPr>
          <p:cNvSpPr>
            <a:spLocks noGrp="1"/>
          </p:cNvSpPr>
          <p:nvPr>
            <p:ph type="body" sz="quarter" idx="24"/>
          </p:nvPr>
        </p:nvSpPr>
        <p:spPr/>
        <p:txBody>
          <a:bodyPr/>
          <a:lstStyle/>
          <a:p>
            <a:r>
              <a:rPr lang="en-US" dirty="0"/>
              <a:t>ID:191-15-2586</a:t>
            </a:r>
          </a:p>
        </p:txBody>
      </p:sp>
      <p:pic>
        <p:nvPicPr>
          <p:cNvPr id="13" name="Picture 14">
            <a:extLst>
              <a:ext uri="{FF2B5EF4-FFF2-40B4-BE49-F238E27FC236}">
                <a16:creationId xmlns:a16="http://schemas.microsoft.com/office/drawing/2014/main" id="{8677E0F2-246B-75FA-2F8F-740B4CDD774B}"/>
              </a:ext>
            </a:extLst>
          </p:cNvPr>
          <p:cNvPicPr>
            <a:picLocks noGrp="1" noChangeAspect="1"/>
          </p:cNvPicPr>
          <p:nvPr>
            <p:ph type="pic" sz="quarter" idx="13"/>
          </p:nvPr>
        </p:nvPicPr>
        <p:blipFill rotWithShape="1">
          <a:blip r:embed="rId2"/>
          <a:srcRect t="2278" b="2278"/>
          <a:stretch/>
        </p:blipFill>
        <p:spPr/>
      </p:pic>
      <p:pic>
        <p:nvPicPr>
          <p:cNvPr id="19" name="Picture 20">
            <a:extLst>
              <a:ext uri="{FF2B5EF4-FFF2-40B4-BE49-F238E27FC236}">
                <a16:creationId xmlns:a16="http://schemas.microsoft.com/office/drawing/2014/main" id="{D2EDB8DA-9359-7E2D-5E3B-6A8C6B4D55FC}"/>
              </a:ext>
            </a:extLst>
          </p:cNvPr>
          <p:cNvPicPr>
            <a:picLocks noGrp="1" noChangeAspect="1"/>
          </p:cNvPicPr>
          <p:nvPr>
            <p:ph type="pic" sz="quarter" idx="17"/>
          </p:nvPr>
        </p:nvPicPr>
        <p:blipFill rotWithShape="1">
          <a:blip r:embed="rId3"/>
          <a:srcRect t="4843" b="4843"/>
          <a:stretch/>
        </p:blipFill>
        <p:spPr/>
      </p:pic>
      <p:pic>
        <p:nvPicPr>
          <p:cNvPr id="24" name="Picture 24">
            <a:extLst>
              <a:ext uri="{FF2B5EF4-FFF2-40B4-BE49-F238E27FC236}">
                <a16:creationId xmlns:a16="http://schemas.microsoft.com/office/drawing/2014/main" id="{0FB29300-9C2D-3E05-5F67-410D7BE2592E}"/>
              </a:ext>
            </a:extLst>
          </p:cNvPr>
          <p:cNvPicPr>
            <a:picLocks noGrp="1" noChangeAspect="1"/>
          </p:cNvPicPr>
          <p:nvPr>
            <p:ph type="pic" sz="quarter" idx="20"/>
          </p:nvPr>
        </p:nvPicPr>
        <p:blipFill rotWithShape="1">
          <a:blip r:embed="rId4"/>
          <a:srcRect t="31" b="31"/>
          <a:stretch/>
        </p:blipFill>
        <p:spPr/>
      </p:pic>
      <p:pic>
        <p:nvPicPr>
          <p:cNvPr id="27" name="Picture 27" descr="A picture containing person, grass, flower, outdoor&#10;&#10;Description automatically generated">
            <a:extLst>
              <a:ext uri="{FF2B5EF4-FFF2-40B4-BE49-F238E27FC236}">
                <a16:creationId xmlns:a16="http://schemas.microsoft.com/office/drawing/2014/main" id="{75ACA8ED-6935-AA7B-45D0-6E7886CABE20}"/>
              </a:ext>
            </a:extLst>
          </p:cNvPr>
          <p:cNvPicPr>
            <a:picLocks noGrp="1" noChangeAspect="1"/>
          </p:cNvPicPr>
          <p:nvPr>
            <p:ph type="pic" sz="quarter" idx="23"/>
          </p:nvPr>
        </p:nvPicPr>
        <p:blipFill rotWithShape="1">
          <a:blip r:embed="rId5"/>
          <a:srcRect t="12523" b="12523"/>
          <a:stretch/>
        </p:blipFill>
        <p:spPr/>
      </p:pic>
    </p:spTree>
    <p:extLst>
      <p:ext uri="{BB962C8B-B14F-4D97-AF65-F5344CB8AC3E}">
        <p14:creationId xmlns:p14="http://schemas.microsoft.com/office/powerpoint/2010/main" val="2011930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3F853258-0D21-B36E-0C82-DA847CEADFC2}"/>
              </a:ext>
            </a:extLst>
          </p:cNvPr>
          <p:cNvSpPr>
            <a:spLocks noGrp="1"/>
          </p:cNvSpPr>
          <p:nvPr>
            <p:ph type="title"/>
          </p:nvPr>
        </p:nvSpPr>
        <p:spPr>
          <a:xfrm>
            <a:off x="1220566" y="2353641"/>
            <a:ext cx="10354716" cy="2150719"/>
          </a:xfrm>
          <a:noFill/>
        </p:spPr>
        <p:txBody>
          <a:bodyPr vert="horz" lIns="91440" tIns="45720" rIns="91440" bIns="45720" rtlCol="0" anchor="ctr">
            <a:normAutofit/>
          </a:bodyPr>
          <a:lstStyle/>
          <a:p>
            <a:pPr algn="ctr">
              <a:lnSpc>
                <a:spcPct val="90000"/>
              </a:lnSpc>
            </a:pPr>
            <a:r>
              <a:rPr lang="en-US" sz="3600" dirty="0">
                <a:solidFill>
                  <a:srgbClr val="080808"/>
                </a:solidFill>
              </a:rPr>
              <a:t>Topic: </a:t>
            </a:r>
            <a:r>
              <a:rPr lang="en-US" sz="3600" b="0" dirty="0">
                <a:ea typeface="+mj-lt"/>
                <a:cs typeface="+mj-lt"/>
              </a:rPr>
              <a:t>maximum likelihood estimation</a:t>
            </a:r>
            <a:endParaRPr lang="en-US" sz="3600" kern="1200" dirty="0">
              <a:solidFill>
                <a:srgbClr val="080808"/>
              </a:solidFill>
              <a:latin typeface="+mj-lt"/>
              <a:ea typeface="+mj-ea"/>
              <a:cs typeface="+mj-cs"/>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92555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640080" y="325369"/>
            <a:ext cx="4368602" cy="1956841"/>
          </a:xfrm>
        </p:spPr>
        <p:txBody>
          <a:bodyPr vert="horz" lIns="91440" tIns="45720" rIns="91440" bIns="45720" rtlCol="0" anchor="b">
            <a:normAutofit/>
          </a:bodyPr>
          <a:lstStyle/>
          <a:p>
            <a:pPr>
              <a:lnSpc>
                <a:spcPct val="90000"/>
              </a:lnSpc>
            </a:pPr>
            <a:r>
              <a:rPr lang="en-US" sz="3400">
                <a:solidFill>
                  <a:schemeClr val="tx1"/>
                </a:solidFill>
              </a:rPr>
              <a:t>What is </a:t>
            </a:r>
            <a:r>
              <a:rPr lang="en-US" sz="3400" b="0">
                <a:solidFill>
                  <a:schemeClr val="tx1"/>
                </a:solidFill>
              </a:rPr>
              <a:t>Maximum likelihood estimation?</a:t>
            </a:r>
            <a:r>
              <a:rPr lang="en-US" sz="3400">
                <a:solidFill>
                  <a:schemeClr val="tx1"/>
                </a:solidFill>
              </a:rPr>
              <a:t> </a:t>
            </a:r>
            <a:endParaRPr lang="en-US" sz="3400" b="1">
              <a:solidFill>
                <a:schemeClr val="tx1"/>
              </a:solidFill>
            </a:endParaRPr>
          </a:p>
        </p:txBody>
      </p:sp>
      <p:sp>
        <p:nvSpPr>
          <p:cNvPr id="2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640080" y="2872899"/>
            <a:ext cx="4243589" cy="3320668"/>
          </a:xfr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a:solidFill>
                  <a:schemeClr val="tx1"/>
                </a:solidFill>
              </a:rPr>
              <a:t>Maximum likelihood estimation is a method of estimating the parameters of an assumed probability distribution, given some observed data. This is achieved by maximizing a likelihood function so that, under the assumed statistical model, the observed data is most probable.</a:t>
            </a:r>
          </a:p>
          <a:p>
            <a:pPr indent="-228600">
              <a:lnSpc>
                <a:spcPct val="90000"/>
              </a:lnSpc>
              <a:spcAft>
                <a:spcPts val="600"/>
              </a:spcAft>
              <a:buFont typeface="Arial" panose="020B0604020202020204" pitchFamily="34" charset="0"/>
              <a:buChar char="•"/>
            </a:pPr>
            <a:endParaRPr lang="en-US" sz="2200">
              <a:solidFill>
                <a:schemeClr val="tx1"/>
              </a:solidFill>
            </a:endParaRPr>
          </a:p>
        </p:txBody>
      </p:sp>
      <p:pic>
        <p:nvPicPr>
          <p:cNvPr id="5" name="Picture 4" descr="Financial graphs on a dark display">
            <a:extLst>
              <a:ext uri="{FF2B5EF4-FFF2-40B4-BE49-F238E27FC236}">
                <a16:creationId xmlns:a16="http://schemas.microsoft.com/office/drawing/2014/main" id="{EAFE81F5-1565-19BD-D647-B951A9B2EBA0}"/>
              </a:ext>
            </a:extLst>
          </p:cNvPr>
          <p:cNvPicPr>
            <a:picLocks noChangeAspect="1"/>
          </p:cNvPicPr>
          <p:nvPr/>
        </p:nvPicPr>
        <p:blipFill rotWithShape="1">
          <a:blip r:embed="rId2"/>
          <a:srcRect l="17133" r="2017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855531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6EBF06A5-4173-45DE-87B1-0791E098A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eck List Exam · Free vector graphic on Pixabay">
            <a:extLst>
              <a:ext uri="{FF2B5EF4-FFF2-40B4-BE49-F238E27FC236}">
                <a16:creationId xmlns:a16="http://schemas.microsoft.com/office/drawing/2014/main" id="{AF8EB21E-B6C0-F646-6352-653B8258D7E2}"/>
              </a:ext>
            </a:extLst>
          </p:cNvPr>
          <p:cNvPicPr>
            <a:picLocks noChangeAspect="1"/>
          </p:cNvPicPr>
          <p:nvPr/>
        </p:nvPicPr>
        <p:blipFill rotWithShape="1">
          <a:blip r:embed="rId2"/>
          <a:srcRect t="7368" b="7367"/>
          <a:stretch/>
        </p:blipFill>
        <p:spPr>
          <a:xfrm>
            <a:off x="5511589" y="523804"/>
            <a:ext cx="6680411" cy="5696039"/>
          </a:xfrm>
          <a:custGeom>
            <a:avLst/>
            <a:gdLst/>
            <a:ahLst/>
            <a:cxnLst/>
            <a:rect l="l" t="t" r="r" b="b"/>
            <a:pathLst>
              <a:path w="6680411" h="5696039">
                <a:moveTo>
                  <a:pt x="3592766" y="0"/>
                </a:moveTo>
                <a:lnTo>
                  <a:pt x="4718262" y="0"/>
                </a:lnTo>
                <a:lnTo>
                  <a:pt x="4718262" y="2"/>
                </a:lnTo>
                <a:lnTo>
                  <a:pt x="6680411" y="2"/>
                </a:lnTo>
                <a:lnTo>
                  <a:pt x="6680411" y="5696022"/>
                </a:lnTo>
                <a:lnTo>
                  <a:pt x="3888773" y="5696022"/>
                </a:lnTo>
                <a:lnTo>
                  <a:pt x="3888773" y="5696039"/>
                </a:lnTo>
                <a:lnTo>
                  <a:pt x="0" y="5696039"/>
                </a:lnTo>
                <a:lnTo>
                  <a:pt x="2763278" y="19"/>
                </a:lnTo>
                <a:lnTo>
                  <a:pt x="3447183" y="19"/>
                </a:lnTo>
                <a:lnTo>
                  <a:pt x="3447183" y="2"/>
                </a:lnTo>
                <a:lnTo>
                  <a:pt x="3592765" y="2"/>
                </a:lnTo>
                <a:close/>
              </a:path>
            </a:pathLst>
          </a:custGeom>
        </p:spPr>
      </p:pic>
      <p:sp>
        <p:nvSpPr>
          <p:cNvPr id="25" name="Freeform: Shape 24">
            <a:extLst>
              <a:ext uri="{FF2B5EF4-FFF2-40B4-BE49-F238E27FC236}">
                <a16:creationId xmlns:a16="http://schemas.microsoft.com/office/drawing/2014/main" id="{206E9F47-DC46-4A02-B5DB-26B56C39C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23805"/>
            <a:ext cx="7800441" cy="5696020"/>
          </a:xfrm>
          <a:custGeom>
            <a:avLst/>
            <a:gdLst>
              <a:gd name="connsiteX0" fmla="*/ 0 w 7800441"/>
              <a:gd name="connsiteY0" fmla="*/ 0 h 5696020"/>
              <a:gd name="connsiteX1" fmla="*/ 7800441 w 7800441"/>
              <a:gd name="connsiteY1" fmla="*/ 0 h 5696020"/>
              <a:gd name="connsiteX2" fmla="*/ 5037161 w 7800441"/>
              <a:gd name="connsiteY2" fmla="*/ 5696020 h 5696020"/>
              <a:gd name="connsiteX3" fmla="*/ 0 w 7800441"/>
              <a:gd name="connsiteY3" fmla="*/ 5696020 h 5696020"/>
            </a:gdLst>
            <a:ahLst/>
            <a:cxnLst>
              <a:cxn ang="0">
                <a:pos x="connsiteX0" y="connsiteY0"/>
              </a:cxn>
              <a:cxn ang="0">
                <a:pos x="connsiteX1" y="connsiteY1"/>
              </a:cxn>
              <a:cxn ang="0">
                <a:pos x="connsiteX2" y="connsiteY2"/>
              </a:cxn>
              <a:cxn ang="0">
                <a:pos x="connsiteX3" y="connsiteY3"/>
              </a:cxn>
            </a:cxnLst>
            <a:rect l="l" t="t" r="r" b="b"/>
            <a:pathLst>
              <a:path w="7800441" h="5696020">
                <a:moveTo>
                  <a:pt x="0" y="0"/>
                </a:moveTo>
                <a:lnTo>
                  <a:pt x="7800441" y="0"/>
                </a:lnTo>
                <a:lnTo>
                  <a:pt x="5037161" y="5696020"/>
                </a:lnTo>
                <a:lnTo>
                  <a:pt x="0" y="569602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841247" y="914400"/>
            <a:ext cx="5111877" cy="1095375"/>
          </a:xfrm>
        </p:spPr>
        <p:txBody>
          <a:bodyPr anchor="ctr">
            <a:normAutofit/>
          </a:bodyPr>
          <a:lstStyle/>
          <a:p>
            <a:pPr>
              <a:lnSpc>
                <a:spcPct val="90000"/>
              </a:lnSpc>
            </a:pPr>
            <a:r>
              <a:rPr lang="en-US" sz="3400">
                <a:solidFill>
                  <a:srgbClr val="FFFFFF"/>
                </a:solidFill>
                <a:ea typeface="+mj-lt"/>
                <a:cs typeface="+mj-lt"/>
              </a:rPr>
              <a:t>Five Major Steps in MLE:</a:t>
            </a:r>
            <a:endParaRPr lang="en-US" sz="3400">
              <a:solidFill>
                <a:srgbClr val="FFFFFF"/>
              </a:solidFill>
            </a:endParaRP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841248" y="2333625"/>
            <a:ext cx="4378452" cy="3543300"/>
          </a:xfrm>
        </p:spPr>
        <p:txBody>
          <a:bodyPr anchor="t">
            <a:normAutofit/>
          </a:bodyPr>
          <a:lstStyle/>
          <a:p>
            <a:pPr>
              <a:lnSpc>
                <a:spcPct val="90000"/>
              </a:lnSpc>
            </a:pPr>
            <a:endParaRPr lang="en-US" sz="2000" b="1">
              <a:solidFill>
                <a:srgbClr val="FFFFFF"/>
              </a:solidFill>
              <a:cs typeface="Sabon Next LT"/>
            </a:endParaRPr>
          </a:p>
          <a:p>
            <a:pPr marL="285750" indent="-285750">
              <a:lnSpc>
                <a:spcPct val="90000"/>
              </a:lnSpc>
              <a:buFont typeface="Arial"/>
              <a:buChar char="•"/>
            </a:pPr>
            <a:r>
              <a:rPr lang="en-US" sz="2000">
                <a:solidFill>
                  <a:srgbClr val="FFFFFF"/>
                </a:solidFill>
                <a:ea typeface="+mn-lt"/>
                <a:cs typeface="+mn-lt"/>
              </a:rPr>
              <a:t>Perform a certain experiment to collect the data.</a:t>
            </a:r>
            <a:endParaRPr lang="en-US" sz="2000">
              <a:solidFill>
                <a:srgbClr val="FFFFFF"/>
              </a:solidFill>
            </a:endParaRPr>
          </a:p>
          <a:p>
            <a:pPr marL="285750" indent="-285750">
              <a:lnSpc>
                <a:spcPct val="90000"/>
              </a:lnSpc>
              <a:buFont typeface="Arial"/>
              <a:buChar char="•"/>
            </a:pPr>
            <a:r>
              <a:rPr lang="en-US" sz="2000">
                <a:solidFill>
                  <a:srgbClr val="FFFFFF"/>
                </a:solidFill>
                <a:ea typeface="+mn-lt"/>
                <a:cs typeface="+mn-lt"/>
              </a:rPr>
              <a:t>Choose a parametric model of the data, with certain modifiable parameters.</a:t>
            </a:r>
            <a:endParaRPr lang="en-US" sz="2000">
              <a:solidFill>
                <a:srgbClr val="FFFFFF"/>
              </a:solidFill>
            </a:endParaRPr>
          </a:p>
          <a:p>
            <a:pPr marL="285750" indent="-285750">
              <a:lnSpc>
                <a:spcPct val="90000"/>
              </a:lnSpc>
              <a:buFont typeface="Arial"/>
              <a:buChar char="•"/>
            </a:pPr>
            <a:r>
              <a:rPr lang="en-US" sz="2000">
                <a:solidFill>
                  <a:srgbClr val="FFFFFF"/>
                </a:solidFill>
                <a:ea typeface="+mn-lt"/>
                <a:cs typeface="+mn-lt"/>
              </a:rPr>
              <a:t>Formulate the likelihood as an objective function to be maximized.</a:t>
            </a:r>
          </a:p>
          <a:p>
            <a:pPr marL="285750" indent="-285750">
              <a:lnSpc>
                <a:spcPct val="90000"/>
              </a:lnSpc>
              <a:buFont typeface="Arial"/>
              <a:buChar char="•"/>
            </a:pPr>
            <a:r>
              <a:rPr lang="en-US" sz="2000">
                <a:solidFill>
                  <a:srgbClr val="FFFFFF"/>
                </a:solidFill>
                <a:ea typeface="+mn-lt"/>
                <a:cs typeface="+mn-lt"/>
              </a:rPr>
              <a:t>Maximize the objective function and derive the parameters of the model.</a:t>
            </a:r>
          </a:p>
          <a:p>
            <a:pPr>
              <a:lnSpc>
                <a:spcPct val="90000"/>
              </a:lnSpc>
            </a:pPr>
            <a:endParaRPr lang="en-US" sz="2000">
              <a:solidFill>
                <a:srgbClr val="FFFFFF"/>
              </a:solidFill>
              <a:cs typeface="Sabon Next LT"/>
            </a:endParaRPr>
          </a:p>
        </p:txBody>
      </p:sp>
    </p:spTree>
    <p:extLst>
      <p:ext uri="{BB962C8B-B14F-4D97-AF65-F5344CB8AC3E}">
        <p14:creationId xmlns:p14="http://schemas.microsoft.com/office/powerpoint/2010/main" val="97962200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80677D43-DB57-4254-BD60-C0C10917D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155" y="457200"/>
            <a:ext cx="7898845" cy="5909113"/>
          </a:xfrm>
          <a:custGeom>
            <a:avLst/>
            <a:gdLst>
              <a:gd name="connsiteX0" fmla="*/ 3848214 w 7898845"/>
              <a:gd name="connsiteY0" fmla="*/ 0 h 5909113"/>
              <a:gd name="connsiteX1" fmla="*/ 7898845 w 7898845"/>
              <a:gd name="connsiteY1" fmla="*/ 0 h 5909113"/>
              <a:gd name="connsiteX2" fmla="*/ 7898845 w 7898845"/>
              <a:gd name="connsiteY2" fmla="*/ 5907437 h 5909113"/>
              <a:gd name="connsiteX3" fmla="*/ 7778213 w 7898845"/>
              <a:gd name="connsiteY3" fmla="*/ 5907437 h 5909113"/>
              <a:gd name="connsiteX4" fmla="*/ 7778213 w 7898845"/>
              <a:gd name="connsiteY4" fmla="*/ 5909093 h 5909113"/>
              <a:gd name="connsiteX5" fmla="*/ 7485321 w 7898845"/>
              <a:gd name="connsiteY5" fmla="*/ 5909093 h 5909113"/>
              <a:gd name="connsiteX6" fmla="*/ 7485321 w 7898845"/>
              <a:gd name="connsiteY6" fmla="*/ 5909094 h 5909113"/>
              <a:gd name="connsiteX7" fmla="*/ 4228895 w 7898845"/>
              <a:gd name="connsiteY7" fmla="*/ 5909094 h 5909113"/>
              <a:gd name="connsiteX8" fmla="*/ 4228895 w 7898845"/>
              <a:gd name="connsiteY8" fmla="*/ 5909112 h 5909113"/>
              <a:gd name="connsiteX9" fmla="*/ 3936003 w 7898845"/>
              <a:gd name="connsiteY9" fmla="*/ 5909112 h 5909113"/>
              <a:gd name="connsiteX10" fmla="*/ 3936003 w 7898845"/>
              <a:gd name="connsiteY10" fmla="*/ 5909113 h 5909113"/>
              <a:gd name="connsiteX11" fmla="*/ 0 w 7898845"/>
              <a:gd name="connsiteY11" fmla="*/ 5909113 h 5909113"/>
              <a:gd name="connsiteX12" fmla="*/ 2796838 w 7898845"/>
              <a:gd name="connsiteY12" fmla="*/ 1676 h 5909113"/>
              <a:gd name="connsiteX13" fmla="*/ 2916686 w 7898845"/>
              <a:gd name="connsiteY13" fmla="*/ 1676 h 5909113"/>
              <a:gd name="connsiteX14" fmla="*/ 2917470 w 7898845"/>
              <a:gd name="connsiteY14" fmla="*/ 20 h 5909113"/>
              <a:gd name="connsiteX15" fmla="*/ 3210362 w 7898845"/>
              <a:gd name="connsiteY15" fmla="*/ 20 h 5909113"/>
              <a:gd name="connsiteX16" fmla="*/ 3210362 w 7898845"/>
              <a:gd name="connsiteY16" fmla="*/ 19 h 5909113"/>
              <a:gd name="connsiteX17" fmla="*/ 3555322 w 7898845"/>
              <a:gd name="connsiteY17" fmla="*/ 19 h 5909113"/>
              <a:gd name="connsiteX18" fmla="*/ 3555322 w 7898845"/>
              <a:gd name="connsiteY18" fmla="*/ 1 h 5909113"/>
              <a:gd name="connsiteX19" fmla="*/ 3848214 w 7898845"/>
              <a:gd name="connsiteY19" fmla="*/ 1 h 590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898845" h="5909113">
                <a:moveTo>
                  <a:pt x="3848214" y="0"/>
                </a:moveTo>
                <a:lnTo>
                  <a:pt x="7898845" y="0"/>
                </a:lnTo>
                <a:lnTo>
                  <a:pt x="7898845" y="5907437"/>
                </a:lnTo>
                <a:lnTo>
                  <a:pt x="7778213" y="5907437"/>
                </a:lnTo>
                <a:lnTo>
                  <a:pt x="7778213" y="5909093"/>
                </a:lnTo>
                <a:lnTo>
                  <a:pt x="7485321" y="5909093"/>
                </a:lnTo>
                <a:lnTo>
                  <a:pt x="7485321" y="5909094"/>
                </a:lnTo>
                <a:lnTo>
                  <a:pt x="4228895" y="5909094"/>
                </a:lnTo>
                <a:lnTo>
                  <a:pt x="4228895" y="5909112"/>
                </a:lnTo>
                <a:lnTo>
                  <a:pt x="3936003" y="5909112"/>
                </a:lnTo>
                <a:lnTo>
                  <a:pt x="3936003" y="5909113"/>
                </a:lnTo>
                <a:lnTo>
                  <a:pt x="0" y="5909113"/>
                </a:lnTo>
                <a:lnTo>
                  <a:pt x="2796838" y="1676"/>
                </a:lnTo>
                <a:lnTo>
                  <a:pt x="2916686" y="1676"/>
                </a:lnTo>
                <a:lnTo>
                  <a:pt x="2917470" y="20"/>
                </a:lnTo>
                <a:lnTo>
                  <a:pt x="3210362" y="20"/>
                </a:lnTo>
                <a:lnTo>
                  <a:pt x="3210362" y="19"/>
                </a:lnTo>
                <a:lnTo>
                  <a:pt x="3555322" y="19"/>
                </a:lnTo>
                <a:lnTo>
                  <a:pt x="3555322" y="1"/>
                </a:lnTo>
                <a:lnTo>
                  <a:pt x="3848214" y="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F0924E5-8F0D-47CB-B59E-155AFCF8C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8858"/>
            <a:ext cx="6769978" cy="5907437"/>
          </a:xfrm>
          <a:custGeom>
            <a:avLst/>
            <a:gdLst>
              <a:gd name="connsiteX0" fmla="*/ 0 w 6769978"/>
              <a:gd name="connsiteY0" fmla="*/ 0 h 5905761"/>
              <a:gd name="connsiteX1" fmla="*/ 6769978 w 6769978"/>
              <a:gd name="connsiteY1" fmla="*/ 0 h 5905761"/>
              <a:gd name="connsiteX2" fmla="*/ 3973138 w 6769978"/>
              <a:gd name="connsiteY2" fmla="*/ 5905761 h 5905761"/>
              <a:gd name="connsiteX3" fmla="*/ 0 w 6769978"/>
              <a:gd name="connsiteY3" fmla="*/ 5905761 h 5905761"/>
            </a:gdLst>
            <a:ahLst/>
            <a:cxnLst>
              <a:cxn ang="0">
                <a:pos x="connsiteX0" y="connsiteY0"/>
              </a:cxn>
              <a:cxn ang="0">
                <a:pos x="connsiteX1" y="connsiteY1"/>
              </a:cxn>
              <a:cxn ang="0">
                <a:pos x="connsiteX2" y="connsiteY2"/>
              </a:cxn>
              <a:cxn ang="0">
                <a:pos x="connsiteX3" y="connsiteY3"/>
              </a:cxn>
            </a:cxnLst>
            <a:rect l="l" t="t" r="r" b="b"/>
            <a:pathLst>
              <a:path w="6769978" h="5905761">
                <a:moveTo>
                  <a:pt x="0" y="0"/>
                </a:moveTo>
                <a:lnTo>
                  <a:pt x="6769978" y="0"/>
                </a:lnTo>
                <a:lnTo>
                  <a:pt x="3973138" y="5905761"/>
                </a:lnTo>
                <a:lnTo>
                  <a:pt x="0" y="5905761"/>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4112A9-F121-0146-1608-8483D6FC79F3}"/>
              </a:ext>
            </a:extLst>
          </p:cNvPr>
          <p:cNvSpPr>
            <a:spLocks noGrp="1"/>
          </p:cNvSpPr>
          <p:nvPr>
            <p:ph type="title"/>
          </p:nvPr>
        </p:nvSpPr>
        <p:spPr>
          <a:xfrm>
            <a:off x="838201" y="1710127"/>
            <a:ext cx="3431650" cy="3666346"/>
          </a:xfrm>
        </p:spPr>
        <p:txBody>
          <a:bodyPr>
            <a:normAutofit/>
          </a:bodyPr>
          <a:lstStyle/>
          <a:p>
            <a:pPr>
              <a:lnSpc>
                <a:spcPct val="90000"/>
              </a:lnSpc>
            </a:pPr>
            <a:r>
              <a:rPr lang="en-US" sz="3400" b="0">
                <a:solidFill>
                  <a:schemeClr val="bg1"/>
                </a:solidFill>
                <a:ea typeface="+mj-lt"/>
                <a:cs typeface="+mj-lt"/>
              </a:rPr>
              <a:t>uses of maximum likelihood estimation</a:t>
            </a:r>
            <a:endParaRPr lang="en-US" sz="3400">
              <a:solidFill>
                <a:schemeClr val="bg1"/>
              </a:solidFill>
            </a:endParaRPr>
          </a:p>
        </p:txBody>
      </p:sp>
      <p:sp>
        <p:nvSpPr>
          <p:cNvPr id="3" name="Content Placeholder 2">
            <a:extLst>
              <a:ext uri="{FF2B5EF4-FFF2-40B4-BE49-F238E27FC236}">
                <a16:creationId xmlns:a16="http://schemas.microsoft.com/office/drawing/2014/main" id="{B3C68ABC-7E3A-886E-518E-7E0D98CC1B1F}"/>
              </a:ext>
            </a:extLst>
          </p:cNvPr>
          <p:cNvSpPr>
            <a:spLocks noGrp="1"/>
          </p:cNvSpPr>
          <p:nvPr>
            <p:ph idx="1"/>
          </p:nvPr>
        </p:nvSpPr>
        <p:spPr>
          <a:xfrm>
            <a:off x="6766560" y="1335024"/>
            <a:ext cx="4581144" cy="4416552"/>
          </a:xfrm>
        </p:spPr>
        <p:txBody>
          <a:bodyPr vert="horz" lIns="91440" tIns="45720" rIns="91440" bIns="45720" rtlCol="0" anchor="ctr">
            <a:normAutofit/>
          </a:bodyPr>
          <a:lstStyle/>
          <a:p>
            <a:r>
              <a:rPr lang="en-US" sz="2000" b="1">
                <a:ea typeface="+mn-lt"/>
                <a:cs typeface="+mn-lt"/>
              </a:rPr>
              <a:t>We can use MLE in order to get more robust parameter estimates. Thus, MLE can be defined as a method for estimating population parameters (such as the mean and variance for Normal, rate (lambda) for Poisson, etc.) from sample data such that the probability (likelihood) of obtaining the observed data is maximized.</a:t>
            </a:r>
            <a:endParaRPr lang="en-US" sz="2000" b="1">
              <a:cs typeface="Sabon Next LT"/>
            </a:endParaRPr>
          </a:p>
        </p:txBody>
      </p:sp>
    </p:spTree>
    <p:extLst>
      <p:ext uri="{BB962C8B-B14F-4D97-AF65-F5344CB8AC3E}">
        <p14:creationId xmlns:p14="http://schemas.microsoft.com/office/powerpoint/2010/main" val="2248810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6EBF06A5-4173-45DE-87B1-0791E098A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13" descr="A picture of an electromagnetic radiation">
            <a:extLst>
              <a:ext uri="{FF2B5EF4-FFF2-40B4-BE49-F238E27FC236}">
                <a16:creationId xmlns:a16="http://schemas.microsoft.com/office/drawing/2014/main" id="{91364457-DC35-1729-F419-EB821701F17D}"/>
              </a:ext>
            </a:extLst>
          </p:cNvPr>
          <p:cNvPicPr>
            <a:picLocks noChangeAspect="1"/>
          </p:cNvPicPr>
          <p:nvPr/>
        </p:nvPicPr>
        <p:blipFill rotWithShape="1">
          <a:blip r:embed="rId2"/>
          <a:srcRect l="10667" r="10755" b="1"/>
          <a:stretch/>
        </p:blipFill>
        <p:spPr>
          <a:xfrm>
            <a:off x="5511589" y="523804"/>
            <a:ext cx="6680411" cy="5696039"/>
          </a:xfrm>
          <a:custGeom>
            <a:avLst/>
            <a:gdLst/>
            <a:ahLst/>
            <a:cxnLst/>
            <a:rect l="l" t="t" r="r" b="b"/>
            <a:pathLst>
              <a:path w="6680411" h="5696039">
                <a:moveTo>
                  <a:pt x="3592766" y="0"/>
                </a:moveTo>
                <a:lnTo>
                  <a:pt x="4718262" y="0"/>
                </a:lnTo>
                <a:lnTo>
                  <a:pt x="4718262" y="2"/>
                </a:lnTo>
                <a:lnTo>
                  <a:pt x="6680411" y="2"/>
                </a:lnTo>
                <a:lnTo>
                  <a:pt x="6680411" y="5696022"/>
                </a:lnTo>
                <a:lnTo>
                  <a:pt x="3888773" y="5696022"/>
                </a:lnTo>
                <a:lnTo>
                  <a:pt x="3888773" y="5696039"/>
                </a:lnTo>
                <a:lnTo>
                  <a:pt x="0" y="5696039"/>
                </a:lnTo>
                <a:lnTo>
                  <a:pt x="2763278" y="19"/>
                </a:lnTo>
                <a:lnTo>
                  <a:pt x="3447183" y="19"/>
                </a:lnTo>
                <a:lnTo>
                  <a:pt x="3447183" y="2"/>
                </a:lnTo>
                <a:lnTo>
                  <a:pt x="3592765" y="2"/>
                </a:lnTo>
                <a:close/>
              </a:path>
            </a:pathLst>
          </a:custGeom>
        </p:spPr>
      </p:pic>
      <p:sp>
        <p:nvSpPr>
          <p:cNvPr id="42" name="Freeform: Shape 41">
            <a:extLst>
              <a:ext uri="{FF2B5EF4-FFF2-40B4-BE49-F238E27FC236}">
                <a16:creationId xmlns:a16="http://schemas.microsoft.com/office/drawing/2014/main" id="{206E9F47-DC46-4A02-B5DB-26B56C39C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23805"/>
            <a:ext cx="7800441" cy="5696020"/>
          </a:xfrm>
          <a:custGeom>
            <a:avLst/>
            <a:gdLst>
              <a:gd name="connsiteX0" fmla="*/ 0 w 7800441"/>
              <a:gd name="connsiteY0" fmla="*/ 0 h 5696020"/>
              <a:gd name="connsiteX1" fmla="*/ 7800441 w 7800441"/>
              <a:gd name="connsiteY1" fmla="*/ 0 h 5696020"/>
              <a:gd name="connsiteX2" fmla="*/ 5037161 w 7800441"/>
              <a:gd name="connsiteY2" fmla="*/ 5696020 h 5696020"/>
              <a:gd name="connsiteX3" fmla="*/ 0 w 7800441"/>
              <a:gd name="connsiteY3" fmla="*/ 5696020 h 5696020"/>
            </a:gdLst>
            <a:ahLst/>
            <a:cxnLst>
              <a:cxn ang="0">
                <a:pos x="connsiteX0" y="connsiteY0"/>
              </a:cxn>
              <a:cxn ang="0">
                <a:pos x="connsiteX1" y="connsiteY1"/>
              </a:cxn>
              <a:cxn ang="0">
                <a:pos x="connsiteX2" y="connsiteY2"/>
              </a:cxn>
              <a:cxn ang="0">
                <a:pos x="connsiteX3" y="connsiteY3"/>
              </a:cxn>
            </a:cxnLst>
            <a:rect l="l" t="t" r="r" b="b"/>
            <a:pathLst>
              <a:path w="7800441" h="5696020">
                <a:moveTo>
                  <a:pt x="0" y="0"/>
                </a:moveTo>
                <a:lnTo>
                  <a:pt x="7800441" y="0"/>
                </a:lnTo>
                <a:lnTo>
                  <a:pt x="5037161" y="5696020"/>
                </a:lnTo>
                <a:lnTo>
                  <a:pt x="0" y="569602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D0E4AEF2-E8AC-9BBD-4891-77190D8CA81F}"/>
              </a:ext>
            </a:extLst>
          </p:cNvPr>
          <p:cNvSpPr>
            <a:spLocks noGrp="1"/>
          </p:cNvSpPr>
          <p:nvPr>
            <p:ph type="title"/>
          </p:nvPr>
        </p:nvSpPr>
        <p:spPr>
          <a:xfrm>
            <a:off x="841247" y="914400"/>
            <a:ext cx="5111877" cy="1095375"/>
          </a:xfrm>
        </p:spPr>
        <p:txBody>
          <a:bodyPr anchor="ctr">
            <a:normAutofit/>
          </a:bodyPr>
          <a:lstStyle/>
          <a:p>
            <a:r>
              <a:rPr lang="en-US">
                <a:solidFill>
                  <a:srgbClr val="FFFFFF"/>
                </a:solidFill>
                <a:latin typeface="Raleway Black"/>
              </a:rPr>
              <a:t>MLE   Uses</a:t>
            </a:r>
            <a:endParaRPr lang="en-US">
              <a:solidFill>
                <a:srgbClr val="FFFFFF"/>
              </a:solidFill>
            </a:endParaRPr>
          </a:p>
        </p:txBody>
      </p:sp>
      <p:sp>
        <p:nvSpPr>
          <p:cNvPr id="3" name="Content Placeholder 2">
            <a:extLst>
              <a:ext uri="{FF2B5EF4-FFF2-40B4-BE49-F238E27FC236}">
                <a16:creationId xmlns:a16="http://schemas.microsoft.com/office/drawing/2014/main" id="{81E0CE97-BB30-9A8E-1C5A-45720DFFC314}"/>
              </a:ext>
            </a:extLst>
          </p:cNvPr>
          <p:cNvSpPr>
            <a:spLocks noGrp="1"/>
          </p:cNvSpPr>
          <p:nvPr>
            <p:ph idx="1"/>
          </p:nvPr>
        </p:nvSpPr>
        <p:spPr>
          <a:xfrm>
            <a:off x="841248" y="2333625"/>
            <a:ext cx="4378452" cy="3543300"/>
          </a:xfrm>
        </p:spPr>
        <p:txBody>
          <a:bodyPr anchor="t">
            <a:normAutofit/>
          </a:bodyPr>
          <a:lstStyle/>
          <a:p>
            <a:pPr>
              <a:lnSpc>
                <a:spcPct val="90000"/>
              </a:lnSpc>
              <a:spcBef>
                <a:spcPts val="0"/>
              </a:spcBef>
            </a:pPr>
            <a:r>
              <a:rPr lang="en-US" sz="1300">
                <a:solidFill>
                  <a:srgbClr val="FFFFFF"/>
                </a:solidFill>
                <a:latin typeface="Arial"/>
                <a:cs typeface="Arial"/>
              </a:rPr>
              <a:t>This model is used to estimate the likelihood of possible trees, by multiplying the estimated probability of each mutation event implied by the tree.</a:t>
            </a:r>
            <a:endParaRPr lang="en-US" sz="1300">
              <a:solidFill>
                <a:srgbClr val="FFFFFF"/>
              </a:solidFill>
              <a:ea typeface="+mn-lt"/>
              <a:cs typeface="+mn-lt"/>
            </a:endParaRPr>
          </a:p>
          <a:p>
            <a:pPr>
              <a:lnSpc>
                <a:spcPct val="90000"/>
              </a:lnSpc>
              <a:spcBef>
                <a:spcPts val="0"/>
              </a:spcBef>
            </a:pPr>
            <a:endParaRPr lang="en-US" sz="1300">
              <a:solidFill>
                <a:srgbClr val="FFFFFF"/>
              </a:solidFill>
              <a:ea typeface="+mn-lt"/>
              <a:cs typeface="+mn-lt"/>
            </a:endParaRPr>
          </a:p>
          <a:p>
            <a:pPr>
              <a:lnSpc>
                <a:spcPct val="90000"/>
              </a:lnSpc>
              <a:spcBef>
                <a:spcPts val="0"/>
              </a:spcBef>
            </a:pPr>
            <a:r>
              <a:rPr lang="en-US" sz="1300">
                <a:solidFill>
                  <a:srgbClr val="FFFFFF"/>
                </a:solidFill>
                <a:latin typeface="Arial"/>
                <a:cs typeface="Arial"/>
              </a:rPr>
              <a:t>The Maximum Likelihood Estimator is the value is that maximize our Parameter, </a:t>
            </a:r>
            <a:r>
              <a:rPr lang="el-GR" sz="1300">
                <a:solidFill>
                  <a:srgbClr val="FFFFFF"/>
                </a:solidFill>
                <a:latin typeface="Arial"/>
                <a:cs typeface="Arial"/>
              </a:rPr>
              <a:t>θ</a:t>
            </a:r>
            <a:r>
              <a:rPr lang="en-US" sz="1300">
                <a:solidFill>
                  <a:srgbClr val="FFFFFF"/>
                </a:solidFill>
                <a:latin typeface="Arial"/>
                <a:cs typeface="Arial"/>
              </a:rPr>
              <a:t>.</a:t>
            </a:r>
            <a:endParaRPr lang="en-US" sz="1300">
              <a:solidFill>
                <a:srgbClr val="FFFFFF"/>
              </a:solidFill>
              <a:ea typeface="+mn-lt"/>
              <a:cs typeface="+mn-lt"/>
            </a:endParaRPr>
          </a:p>
          <a:p>
            <a:pPr marL="285750" indent="-285750">
              <a:lnSpc>
                <a:spcPct val="90000"/>
              </a:lnSpc>
              <a:spcBef>
                <a:spcPts val="0"/>
              </a:spcBef>
              <a:buFont typeface="Arial,Sans-Serif"/>
              <a:buChar char="•"/>
            </a:pPr>
            <a:r>
              <a:rPr lang="en-US" sz="1300">
                <a:solidFill>
                  <a:srgbClr val="FFFFFF"/>
                </a:solidFill>
                <a:latin typeface="Arial"/>
                <a:cs typeface="Arial"/>
              </a:rPr>
              <a:t>Value of </a:t>
            </a:r>
            <a:r>
              <a:rPr lang="el-GR" sz="1300">
                <a:solidFill>
                  <a:srgbClr val="FFFFFF"/>
                </a:solidFill>
                <a:latin typeface="Arial"/>
                <a:cs typeface="Arial"/>
              </a:rPr>
              <a:t>θ</a:t>
            </a:r>
            <a:r>
              <a:rPr lang="en-US" sz="1300">
                <a:solidFill>
                  <a:srgbClr val="FFFFFF"/>
                </a:solidFill>
                <a:latin typeface="Arial"/>
                <a:cs typeface="Arial"/>
              </a:rPr>
              <a:t> that maximizes L (</a:t>
            </a:r>
            <a:r>
              <a:rPr lang="el-GR" sz="1300">
                <a:solidFill>
                  <a:srgbClr val="FFFFFF"/>
                </a:solidFill>
                <a:latin typeface="Arial"/>
                <a:cs typeface="Arial"/>
              </a:rPr>
              <a:t>θ</a:t>
            </a:r>
            <a:r>
              <a:rPr lang="en-US" sz="1300">
                <a:solidFill>
                  <a:srgbClr val="FFFFFF"/>
                </a:solidFill>
                <a:latin typeface="Arial"/>
                <a:cs typeface="Arial"/>
              </a:rPr>
              <a:t>| x1,x2….xn)</a:t>
            </a:r>
            <a:endParaRPr lang="en-US" sz="1300">
              <a:solidFill>
                <a:srgbClr val="FFFFFF"/>
              </a:solidFill>
              <a:ea typeface="+mn-lt"/>
              <a:cs typeface="+mn-lt"/>
            </a:endParaRPr>
          </a:p>
          <a:p>
            <a:pPr>
              <a:lnSpc>
                <a:spcPct val="90000"/>
              </a:lnSpc>
              <a:spcBef>
                <a:spcPts val="0"/>
              </a:spcBef>
            </a:pPr>
            <a:endParaRPr lang="en-US" sz="1300">
              <a:solidFill>
                <a:srgbClr val="FFFFFF"/>
              </a:solidFill>
              <a:ea typeface="+mn-lt"/>
              <a:cs typeface="+mn-lt"/>
            </a:endParaRPr>
          </a:p>
          <a:p>
            <a:pPr>
              <a:lnSpc>
                <a:spcPct val="90000"/>
              </a:lnSpc>
              <a:spcBef>
                <a:spcPts val="0"/>
              </a:spcBef>
            </a:pPr>
            <a:r>
              <a:rPr lang="en-US" sz="1300">
                <a:solidFill>
                  <a:srgbClr val="FFFFFF"/>
                </a:solidFill>
                <a:latin typeface="Arial"/>
                <a:cs typeface="Arial"/>
              </a:rPr>
              <a:t>Can Apply MLE to different types of distributions ( normal. Binomial, Position etc).</a:t>
            </a:r>
            <a:endParaRPr lang="en-US" sz="1300">
              <a:solidFill>
                <a:srgbClr val="FFFFFF"/>
              </a:solidFill>
              <a:ea typeface="+mn-lt"/>
              <a:cs typeface="+mn-lt"/>
            </a:endParaRPr>
          </a:p>
          <a:p>
            <a:pPr>
              <a:lnSpc>
                <a:spcPct val="90000"/>
              </a:lnSpc>
              <a:spcBef>
                <a:spcPts val="0"/>
              </a:spcBef>
            </a:pPr>
            <a:endParaRPr lang="en-US" sz="1300">
              <a:solidFill>
                <a:srgbClr val="FFFFFF"/>
              </a:solidFill>
              <a:ea typeface="+mn-lt"/>
              <a:cs typeface="+mn-lt"/>
            </a:endParaRPr>
          </a:p>
          <a:p>
            <a:pPr>
              <a:lnSpc>
                <a:spcPct val="90000"/>
              </a:lnSpc>
              <a:spcBef>
                <a:spcPts val="0"/>
              </a:spcBef>
            </a:pPr>
            <a:r>
              <a:rPr lang="en-US" sz="1300">
                <a:solidFill>
                  <a:srgbClr val="FFFFFF"/>
                </a:solidFill>
                <a:latin typeface="Arial"/>
                <a:cs typeface="Arial"/>
              </a:rPr>
              <a:t>Coin-filp example (binomial distribution).</a:t>
            </a:r>
            <a:endParaRPr lang="en-US" sz="1300">
              <a:solidFill>
                <a:srgbClr val="FFFFFF"/>
              </a:solidFill>
              <a:ea typeface="+mn-lt"/>
              <a:cs typeface="+mn-lt"/>
            </a:endParaRPr>
          </a:p>
          <a:p>
            <a:pPr marL="285750" indent="-285750">
              <a:lnSpc>
                <a:spcPct val="90000"/>
              </a:lnSpc>
              <a:spcBef>
                <a:spcPts val="0"/>
              </a:spcBef>
              <a:buFont typeface="Arial,Sans-Serif"/>
              <a:buChar char="•"/>
            </a:pPr>
            <a:r>
              <a:rPr lang="en-US" sz="1300">
                <a:solidFill>
                  <a:srgbClr val="FFFFFF"/>
                </a:solidFill>
                <a:latin typeface="Arial"/>
                <a:cs typeface="Arial"/>
              </a:rPr>
              <a:t>Find parameters that give you that the highest likelihood of your observed coin-flips.</a:t>
            </a:r>
            <a:endParaRPr lang="en-US" sz="1300">
              <a:solidFill>
                <a:srgbClr val="FFFFFF"/>
              </a:solidFill>
              <a:ea typeface="+mn-lt"/>
              <a:cs typeface="+mn-lt"/>
            </a:endParaRPr>
          </a:p>
          <a:p>
            <a:pPr>
              <a:lnSpc>
                <a:spcPct val="90000"/>
              </a:lnSpc>
              <a:spcBef>
                <a:spcPts val="0"/>
              </a:spcBef>
            </a:pPr>
            <a:endParaRPr lang="en-US" sz="1300">
              <a:solidFill>
                <a:srgbClr val="FFFFFF"/>
              </a:solidFill>
              <a:ea typeface="+mn-lt"/>
              <a:cs typeface="+mn-lt"/>
            </a:endParaRPr>
          </a:p>
          <a:p>
            <a:pPr>
              <a:lnSpc>
                <a:spcPct val="90000"/>
              </a:lnSpc>
              <a:spcBef>
                <a:spcPts val="0"/>
              </a:spcBef>
            </a:pPr>
            <a:r>
              <a:rPr lang="en-US" sz="1300">
                <a:solidFill>
                  <a:srgbClr val="FFFFFF"/>
                </a:solidFill>
                <a:latin typeface="Arial"/>
                <a:cs typeface="Arial"/>
              </a:rPr>
              <a:t>Despite the fact that a number of recent studies assert that the method of concatenating multiple gene data before phylogenetic analysis works</a:t>
            </a:r>
            <a:endParaRPr lang="en-US" sz="1300">
              <a:solidFill>
                <a:srgbClr val="FFFFFF"/>
              </a:solidFill>
              <a:ea typeface="+mn-lt"/>
              <a:cs typeface="+mn-lt"/>
            </a:endParaRPr>
          </a:p>
          <a:p>
            <a:pPr>
              <a:lnSpc>
                <a:spcPct val="90000"/>
              </a:lnSpc>
            </a:pPr>
            <a:endParaRPr lang="en-US" sz="1300">
              <a:solidFill>
                <a:srgbClr val="FFFFFF"/>
              </a:solidFill>
              <a:cs typeface="Sabon Next LT"/>
            </a:endParaRPr>
          </a:p>
        </p:txBody>
      </p:sp>
      <p:sp>
        <p:nvSpPr>
          <p:cNvPr id="4" name="Footer Placeholder 3">
            <a:extLst>
              <a:ext uri="{FF2B5EF4-FFF2-40B4-BE49-F238E27FC236}">
                <a16:creationId xmlns:a16="http://schemas.microsoft.com/office/drawing/2014/main" id="{7E37F543-F965-5CF5-A43D-4DC10312336F}"/>
              </a:ext>
            </a:extLst>
          </p:cNvPr>
          <p:cNvSpPr>
            <a:spLocks noGrp="1"/>
          </p:cNvSpPr>
          <p:nvPr>
            <p:ph type="ftr" sz="quarter" idx="11"/>
          </p:nvPr>
        </p:nvSpPr>
        <p:spPr>
          <a:xfrm>
            <a:off x="3127022" y="6356350"/>
            <a:ext cx="4299803" cy="365125"/>
          </a:xfrm>
        </p:spPr>
        <p:txBody>
          <a:bodyPr anchor="ctr">
            <a:normAutofit/>
          </a:bodyPr>
          <a:lstStyle/>
          <a:p>
            <a:pPr algn="r">
              <a:spcAft>
                <a:spcPts val="600"/>
              </a:spcAft>
            </a:pPr>
            <a:r>
              <a:rPr lang="en-US">
                <a:solidFill>
                  <a:srgbClr val="898989"/>
                </a:solidFill>
                <a:latin typeface="Arial"/>
                <a:cs typeface="Arial"/>
              </a:rPr>
              <a:t>.</a:t>
            </a:r>
          </a:p>
        </p:txBody>
      </p:sp>
      <p:sp>
        <p:nvSpPr>
          <p:cNvPr id="5" name="Slide Number Placeholder 4">
            <a:extLst>
              <a:ext uri="{FF2B5EF4-FFF2-40B4-BE49-F238E27FC236}">
                <a16:creationId xmlns:a16="http://schemas.microsoft.com/office/drawing/2014/main" id="{A19A1A9A-FAD2-165A-AE95-F930B419C176}"/>
              </a:ext>
            </a:extLst>
          </p:cNvPr>
          <p:cNvSpPr>
            <a:spLocks noGrp="1"/>
          </p:cNvSpPr>
          <p:nvPr>
            <p:ph type="sldNum" sz="quarter" idx="12"/>
          </p:nvPr>
        </p:nvSpPr>
        <p:spPr>
          <a:xfrm>
            <a:off x="8610600" y="6356350"/>
            <a:ext cx="2743200" cy="365125"/>
          </a:xfrm>
        </p:spPr>
        <p:txBody>
          <a:bodyPr anchor="ctr">
            <a:normAutofit/>
          </a:bodyPr>
          <a:lstStyle/>
          <a:p>
            <a:pPr>
              <a:spcAft>
                <a:spcPts val="600"/>
              </a:spcAft>
            </a:pPr>
            <a:r>
              <a:rPr lang="en-US">
                <a:solidFill>
                  <a:srgbClr val="898989"/>
                </a:solidFill>
              </a:rPr>
              <a:t>.</a:t>
            </a:r>
          </a:p>
        </p:txBody>
      </p:sp>
    </p:spTree>
    <p:extLst>
      <p:ext uri="{BB962C8B-B14F-4D97-AF65-F5344CB8AC3E}">
        <p14:creationId xmlns:p14="http://schemas.microsoft.com/office/powerpoint/2010/main" val="92129756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23845-CB44-DCBF-11B6-ECBCE15C5163}"/>
              </a:ext>
            </a:extLst>
          </p:cNvPr>
          <p:cNvSpPr>
            <a:spLocks noGrp="1"/>
          </p:cNvSpPr>
          <p:nvPr>
            <p:ph type="title"/>
          </p:nvPr>
        </p:nvSpPr>
        <p:spPr>
          <a:xfrm>
            <a:off x="543292" y="353510"/>
            <a:ext cx="10671048" cy="768096"/>
          </a:xfrm>
        </p:spPr>
        <p:txBody>
          <a:bodyPr/>
          <a:lstStyle/>
          <a:p>
            <a:pPr algn="ctr"/>
            <a:r>
              <a:rPr lang="en-US" sz="3200" dirty="0">
                <a:solidFill>
                  <a:srgbClr val="0DB7C4"/>
                </a:solidFill>
                <a:latin typeface="Dosis"/>
              </a:rPr>
              <a:t>Maximum Likelihood Estimation Data (Example)</a:t>
            </a:r>
            <a:r>
              <a:rPr lang="en-US" sz="3200" dirty="0">
                <a:latin typeface="Dosis"/>
                <a:ea typeface="Dosis"/>
                <a:cs typeface="Dosis"/>
              </a:rPr>
              <a:t>​</a:t>
            </a:r>
            <a:endParaRPr lang="en-US" sz="3200">
              <a:solidFill>
                <a:schemeClr val="tx1"/>
              </a:solidFill>
              <a:latin typeface="Raleway Black"/>
            </a:endParaRPr>
          </a:p>
        </p:txBody>
      </p:sp>
      <p:pic>
        <p:nvPicPr>
          <p:cNvPr id="6" name="Picture 6" descr="Radar chart&#10;&#10;Description automatically generated">
            <a:extLst>
              <a:ext uri="{FF2B5EF4-FFF2-40B4-BE49-F238E27FC236}">
                <a16:creationId xmlns:a16="http://schemas.microsoft.com/office/drawing/2014/main" id="{50CAED1D-1B61-B395-7DA3-2D191273EF06}"/>
              </a:ext>
            </a:extLst>
          </p:cNvPr>
          <p:cNvPicPr>
            <a:picLocks noGrp="1" noChangeAspect="1"/>
          </p:cNvPicPr>
          <p:nvPr>
            <p:ph sz="half" idx="1"/>
          </p:nvPr>
        </p:nvPicPr>
        <p:blipFill>
          <a:blip r:embed="rId2"/>
          <a:stretch>
            <a:fillRect/>
          </a:stretch>
        </p:blipFill>
        <p:spPr>
          <a:xfrm>
            <a:off x="297424" y="1216288"/>
            <a:ext cx="2746794" cy="1924050"/>
          </a:xfrm>
        </p:spPr>
      </p:pic>
      <p:sp>
        <p:nvSpPr>
          <p:cNvPr id="4" name="Footer Placeholder 3">
            <a:extLst>
              <a:ext uri="{FF2B5EF4-FFF2-40B4-BE49-F238E27FC236}">
                <a16:creationId xmlns:a16="http://schemas.microsoft.com/office/drawing/2014/main" id="{80F1F084-3AC8-95AE-1360-2C576DC71571}"/>
              </a:ext>
            </a:extLst>
          </p:cNvPr>
          <p:cNvSpPr>
            <a:spLocks noGrp="1"/>
          </p:cNvSpPr>
          <p:nvPr>
            <p:ph type="ftr" sz="quarter" idx="11"/>
          </p:nvPr>
        </p:nvSpPr>
        <p:spPr/>
        <p:txBody>
          <a:bodyPr/>
          <a:lstStyle/>
          <a:p>
            <a:r>
              <a:rPr lang="en-US" dirty="0"/>
              <a:t>.</a:t>
            </a:r>
          </a:p>
        </p:txBody>
      </p:sp>
      <p:sp>
        <p:nvSpPr>
          <p:cNvPr id="5" name="TextBox 4">
            <a:extLst>
              <a:ext uri="{FF2B5EF4-FFF2-40B4-BE49-F238E27FC236}">
                <a16:creationId xmlns:a16="http://schemas.microsoft.com/office/drawing/2014/main" id="{2CF3B540-DBAB-B655-7CD0-D3B33FDE2E52}"/>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solidFill>
                <a:srgbClr val="F1F1F1"/>
              </a:solidFill>
              <a:latin typeface="YouTube Sans"/>
            </a:endParaRPr>
          </a:p>
        </p:txBody>
      </p:sp>
      <p:pic>
        <p:nvPicPr>
          <p:cNvPr id="7" name="Picture 7" descr="Diagram, radar chart&#10;&#10;Description automatically generated">
            <a:extLst>
              <a:ext uri="{FF2B5EF4-FFF2-40B4-BE49-F238E27FC236}">
                <a16:creationId xmlns:a16="http://schemas.microsoft.com/office/drawing/2014/main" id="{606D7740-E9EC-7F8F-8EDC-38934D1A02FA}"/>
              </a:ext>
            </a:extLst>
          </p:cNvPr>
          <p:cNvPicPr>
            <a:picLocks noChangeAspect="1"/>
          </p:cNvPicPr>
          <p:nvPr/>
        </p:nvPicPr>
        <p:blipFill>
          <a:blip r:embed="rId3"/>
          <a:stretch>
            <a:fillRect/>
          </a:stretch>
        </p:blipFill>
        <p:spPr>
          <a:xfrm>
            <a:off x="303722" y="3295561"/>
            <a:ext cx="2670594" cy="2394728"/>
          </a:xfrm>
          <a:prstGeom prst="rect">
            <a:avLst/>
          </a:prstGeom>
        </p:spPr>
      </p:pic>
      <p:pic>
        <p:nvPicPr>
          <p:cNvPr id="8" name="Picture 8" descr="Table&#10;&#10;Description automatically generated">
            <a:extLst>
              <a:ext uri="{FF2B5EF4-FFF2-40B4-BE49-F238E27FC236}">
                <a16:creationId xmlns:a16="http://schemas.microsoft.com/office/drawing/2014/main" id="{6D4B0870-AE5B-C8AF-3150-34B941F9554D}"/>
              </a:ext>
            </a:extLst>
          </p:cNvPr>
          <p:cNvPicPr>
            <a:picLocks noChangeAspect="1"/>
          </p:cNvPicPr>
          <p:nvPr/>
        </p:nvPicPr>
        <p:blipFill>
          <a:blip r:embed="rId4"/>
          <a:stretch>
            <a:fillRect/>
          </a:stretch>
        </p:blipFill>
        <p:spPr>
          <a:xfrm>
            <a:off x="3833004" y="1221213"/>
            <a:ext cx="3706483" cy="1583233"/>
          </a:xfrm>
          <a:prstGeom prst="rect">
            <a:avLst/>
          </a:prstGeom>
        </p:spPr>
      </p:pic>
      <p:grpSp>
        <p:nvGrpSpPr>
          <p:cNvPr id="9" name="Group 8">
            <a:extLst>
              <a:ext uri="{FF2B5EF4-FFF2-40B4-BE49-F238E27FC236}">
                <a16:creationId xmlns:a16="http://schemas.microsoft.com/office/drawing/2014/main" id="{B6159E1F-6CA2-45D5-44F5-290624CE9B47}"/>
              </a:ext>
            </a:extLst>
          </p:cNvPr>
          <p:cNvGrpSpPr/>
          <p:nvPr/>
        </p:nvGrpSpPr>
        <p:grpSpPr>
          <a:xfrm>
            <a:off x="3832394" y="3015623"/>
            <a:ext cx="6698962" cy="2893607"/>
            <a:chOff x="3818017" y="3015623"/>
            <a:chExt cx="5117453" cy="1930324"/>
          </a:xfrm>
        </p:grpSpPr>
        <p:sp>
          <p:nvSpPr>
            <p:cNvPr id="10" name="TextBox 2">
              <a:extLst>
                <a:ext uri="{FF2B5EF4-FFF2-40B4-BE49-F238E27FC236}">
                  <a16:creationId xmlns:a16="http://schemas.microsoft.com/office/drawing/2014/main" id="{B03D7E0F-081A-D8EB-4D4D-6A264C766191}"/>
                </a:ext>
              </a:extLst>
            </p:cNvPr>
            <p:cNvSpPr txBox="1"/>
            <p:nvPr/>
          </p:nvSpPr>
          <p:spPr>
            <a:xfrm>
              <a:off x="3818017" y="3906932"/>
              <a:ext cx="273131" cy="40011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sz="2000" dirty="0">
                  <a:solidFill>
                    <a:schemeClr val="bg2"/>
                  </a:solidFill>
                  <a:latin typeface="Aharoni" panose="02010803020104030203" pitchFamily="2" charset="-79"/>
                  <a:cs typeface="Aharoni" panose="02010803020104030203" pitchFamily="2" charset="-79"/>
                </a:rPr>
                <a:t>=</a:t>
              </a:r>
            </a:p>
          </p:txBody>
        </p:sp>
        <p:pic>
          <p:nvPicPr>
            <p:cNvPr id="11" name="Picture 10">
              <a:extLst>
                <a:ext uri="{FF2B5EF4-FFF2-40B4-BE49-F238E27FC236}">
                  <a16:creationId xmlns:a16="http://schemas.microsoft.com/office/drawing/2014/main" id="{98A30C76-7EF7-5117-DA3B-8E6F7F949F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9054" y="3015623"/>
              <a:ext cx="4705350" cy="576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1">
              <a:extLst>
                <a:ext uri="{FF2B5EF4-FFF2-40B4-BE49-F238E27FC236}">
                  <a16:creationId xmlns:a16="http://schemas.microsoft.com/office/drawing/2014/main" id="{5A8A3282-5EBB-5E7F-953B-42C74119B1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80291" y="3389573"/>
              <a:ext cx="4321257" cy="610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a:extLst>
                <a:ext uri="{FF2B5EF4-FFF2-40B4-BE49-F238E27FC236}">
                  <a16:creationId xmlns:a16="http://schemas.microsoft.com/office/drawing/2014/main" id="{7E450246-7D6F-0685-73E9-D7BE39012F7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91148" y="3940541"/>
              <a:ext cx="4844322" cy="70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3">
              <a:extLst>
                <a:ext uri="{FF2B5EF4-FFF2-40B4-BE49-F238E27FC236}">
                  <a16:creationId xmlns:a16="http://schemas.microsoft.com/office/drawing/2014/main" id="{F85F40B0-7194-D395-F72E-591FCDCEC60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8017" y="4577037"/>
              <a:ext cx="1447800" cy="368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0" name="TextBox 19">
            <a:extLst>
              <a:ext uri="{FF2B5EF4-FFF2-40B4-BE49-F238E27FC236}">
                <a16:creationId xmlns:a16="http://schemas.microsoft.com/office/drawing/2014/main" id="{F71443ED-1DE0-B275-EA80-AD227800673D}"/>
              </a:ext>
            </a:extLst>
          </p:cNvPr>
          <p:cNvSpPr txBox="1"/>
          <p:nvPr/>
        </p:nvSpPr>
        <p:spPr>
          <a:xfrm>
            <a:off x="4451230" y="2725947"/>
            <a:ext cx="59062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b="1" dirty="0">
                <a:solidFill>
                  <a:srgbClr val="FFFF00"/>
                </a:solidFill>
                <a:latin typeface="Arial"/>
              </a:rPr>
              <a:t>π</a:t>
            </a:r>
            <a:r>
              <a:rPr lang="en-US" b="1" dirty="0">
                <a:solidFill>
                  <a:srgbClr val="FFFF00"/>
                </a:solidFill>
                <a:latin typeface="Arial"/>
              </a:rPr>
              <a:t>A = 0.138, </a:t>
            </a:r>
            <a:r>
              <a:rPr lang="el-GR" b="1" dirty="0">
                <a:solidFill>
                  <a:srgbClr val="FFFF00"/>
                </a:solidFill>
                <a:latin typeface="Arial"/>
              </a:rPr>
              <a:t>π</a:t>
            </a:r>
            <a:r>
              <a:rPr lang="en-US" b="1" dirty="0">
                <a:solidFill>
                  <a:srgbClr val="FFFF00"/>
                </a:solidFill>
                <a:latin typeface="Arial"/>
              </a:rPr>
              <a:t>C = 0.188, </a:t>
            </a:r>
            <a:r>
              <a:rPr lang="el-GR" b="1" dirty="0">
                <a:solidFill>
                  <a:srgbClr val="FFFF00"/>
                </a:solidFill>
                <a:latin typeface="Arial"/>
              </a:rPr>
              <a:t>π</a:t>
            </a:r>
            <a:r>
              <a:rPr lang="en-US" b="1" dirty="0">
                <a:solidFill>
                  <a:srgbClr val="FFFF00"/>
                </a:solidFill>
                <a:latin typeface="Arial"/>
              </a:rPr>
              <a:t>G = 0.495, </a:t>
            </a:r>
            <a:r>
              <a:rPr lang="el-GR" b="1" dirty="0">
                <a:solidFill>
                  <a:srgbClr val="FFFF00"/>
                </a:solidFill>
                <a:latin typeface="Arial"/>
              </a:rPr>
              <a:t>π</a:t>
            </a:r>
            <a:r>
              <a:rPr lang="en-US" b="1" dirty="0">
                <a:solidFill>
                  <a:srgbClr val="FFFF00"/>
                </a:solidFill>
                <a:latin typeface="Arial"/>
              </a:rPr>
              <a:t>T = 0.179</a:t>
            </a:r>
            <a:r>
              <a:rPr lang="en-US" b="1" dirty="0">
                <a:solidFill>
                  <a:srgbClr val="FFFF00"/>
                </a:solidFill>
                <a:latin typeface="Arial"/>
                <a:cs typeface="Arial"/>
              </a:rPr>
              <a:t>​</a:t>
            </a:r>
            <a:endParaRPr lang="en-US" b="1">
              <a:solidFill>
                <a:srgbClr val="FFFF00"/>
              </a:solidFill>
              <a:cs typeface="Sabon Next LT"/>
            </a:endParaRPr>
          </a:p>
        </p:txBody>
      </p:sp>
      <p:sp>
        <p:nvSpPr>
          <p:cNvPr id="21" name="TextBox 1">
            <a:extLst>
              <a:ext uri="{FF2B5EF4-FFF2-40B4-BE49-F238E27FC236}">
                <a16:creationId xmlns:a16="http://schemas.microsoft.com/office/drawing/2014/main" id="{7E04239E-FBC7-96C0-AA4F-02A378CB7EAD}"/>
              </a:ext>
            </a:extLst>
          </p:cNvPr>
          <p:cNvSpPr txBox="1"/>
          <p:nvPr/>
        </p:nvSpPr>
        <p:spPr>
          <a:xfrm>
            <a:off x="4674" y="2404278"/>
            <a:ext cx="1295400" cy="307777"/>
          </a:xfrm>
          <a:prstGeom prst="rect">
            <a:avLst/>
          </a:prstGeom>
          <a:solidFill>
            <a:srgbClr val="FFC000"/>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b="1" dirty="0">
                <a:solidFill>
                  <a:schemeClr val="bg1"/>
                </a:solidFill>
                <a:latin typeface="Dosis" panose="020B0604020202020204" charset="0"/>
              </a:rPr>
              <a:t>History (Given)</a:t>
            </a:r>
          </a:p>
        </p:txBody>
      </p:sp>
      <p:sp>
        <p:nvSpPr>
          <p:cNvPr id="25" name="TextBox 24">
            <a:extLst>
              <a:ext uri="{FF2B5EF4-FFF2-40B4-BE49-F238E27FC236}">
                <a16:creationId xmlns:a16="http://schemas.microsoft.com/office/drawing/2014/main" id="{185599AD-5E84-F124-FB0B-DE61D4C4160F}"/>
              </a:ext>
            </a:extLst>
          </p:cNvPr>
          <p:cNvSpPr txBox="1"/>
          <p:nvPr/>
        </p:nvSpPr>
        <p:spPr>
          <a:xfrm>
            <a:off x="-63260" y="554390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FFF00"/>
                </a:solidFill>
                <a:latin typeface="Dosis"/>
              </a:rPr>
              <a:t>Branch Length (Given)</a:t>
            </a:r>
            <a:r>
              <a:rPr lang="en-US" dirty="0">
                <a:solidFill>
                  <a:srgbClr val="FFFF00"/>
                </a:solidFill>
                <a:latin typeface="Dosis"/>
              </a:rPr>
              <a:t>​</a:t>
            </a:r>
            <a:endParaRPr lang="en-US" dirty="0">
              <a:solidFill>
                <a:srgbClr val="FFFF00"/>
              </a:solidFill>
              <a:cs typeface="Sabon Next LT"/>
            </a:endParaRPr>
          </a:p>
        </p:txBody>
      </p:sp>
    </p:spTree>
    <p:extLst>
      <p:ext uri="{BB962C8B-B14F-4D97-AF65-F5344CB8AC3E}">
        <p14:creationId xmlns:p14="http://schemas.microsoft.com/office/powerpoint/2010/main" val="1726135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524000" y="1552130"/>
            <a:ext cx="9144000" cy="3274592"/>
          </a:xfrm>
        </p:spPr>
        <p:txBody>
          <a:bodyPr vert="horz" lIns="91440" tIns="45720" rIns="91440" bIns="45720" rtlCol="0" anchor="ctr">
            <a:normAutofit/>
          </a:bodyPr>
          <a:lstStyle/>
          <a:p>
            <a:pPr>
              <a:lnSpc>
                <a:spcPct val="90000"/>
              </a:lnSpc>
            </a:pPr>
            <a:r>
              <a:rPr lang="en-US" sz="1800" b="0" kern="1200">
                <a:solidFill>
                  <a:schemeClr val="tx1"/>
                </a:solidFill>
                <a:latin typeface="+mj-lt"/>
                <a:ea typeface="+mj-ea"/>
                <a:cs typeface="+mj-cs"/>
              </a:rPr>
              <a:t>1. maximum likelihood estimation in wireless sensor networks</a:t>
            </a:r>
            <a:br>
              <a:rPr lang="en-US" sz="1800" b="0" kern="1200">
                <a:solidFill>
                  <a:schemeClr val="tx1"/>
                </a:solidFill>
                <a:latin typeface="+mj-lt"/>
                <a:ea typeface="+mj-ea"/>
                <a:cs typeface="+mj-cs"/>
              </a:rPr>
            </a:br>
            <a:br>
              <a:rPr lang="en-US" sz="1800" b="0" kern="1200">
                <a:solidFill>
                  <a:schemeClr val="tx1"/>
                </a:solidFill>
                <a:latin typeface="+mj-lt"/>
                <a:ea typeface="+mj-ea"/>
                <a:cs typeface="+mj-cs"/>
              </a:rPr>
            </a:br>
            <a:r>
              <a:rPr lang="en-US" sz="1800" b="0" kern="1200">
                <a:solidFill>
                  <a:schemeClr val="tx1"/>
                </a:solidFill>
                <a:latin typeface="+mj-lt"/>
                <a:ea typeface="+mj-ea"/>
                <a:cs typeface="+mj-cs"/>
              </a:rPr>
              <a:t>2. Development of stock correlation network models </a:t>
            </a:r>
            <a:r>
              <a:rPr lang="en-US" sz="1800" kern="1200">
                <a:solidFill>
                  <a:schemeClr val="tx1"/>
                </a:solidFill>
                <a:latin typeface="+mj-lt"/>
                <a:ea typeface="+mj-ea"/>
                <a:cs typeface="+mj-cs"/>
              </a:rPr>
              <a:t>using maximum likelihood </a:t>
            </a:r>
            <a:r>
              <a:rPr lang="en-US" sz="1800" b="0" kern="1200">
                <a:solidFill>
                  <a:schemeClr val="tx1"/>
                </a:solidFill>
                <a:latin typeface="+mj-lt"/>
                <a:ea typeface="+mj-ea"/>
                <a:cs typeface="+mj-cs"/>
              </a:rPr>
              <a:t>method </a:t>
            </a:r>
            <a:br>
              <a:rPr lang="en-US" sz="1800" b="0" kern="1200">
                <a:solidFill>
                  <a:schemeClr val="tx1"/>
                </a:solidFill>
                <a:latin typeface="+mj-lt"/>
                <a:ea typeface="+mj-ea"/>
                <a:cs typeface="+mj-cs"/>
              </a:rPr>
            </a:br>
            <a:br>
              <a:rPr lang="en-US" sz="1800" b="0" kern="1200">
                <a:solidFill>
                  <a:schemeClr val="tx1"/>
                </a:solidFill>
                <a:latin typeface="+mj-lt"/>
                <a:ea typeface="+mj-ea"/>
                <a:cs typeface="+mj-cs"/>
              </a:rPr>
            </a:br>
            <a:r>
              <a:rPr lang="en-US" sz="1800" b="0" kern="1200">
                <a:solidFill>
                  <a:schemeClr val="tx1"/>
                </a:solidFill>
                <a:latin typeface="+mj-lt"/>
                <a:ea typeface="+mj-ea"/>
                <a:cs typeface="+mj-cs"/>
              </a:rPr>
              <a:t>3. Sparse logistic </a:t>
            </a:r>
            <a:r>
              <a:rPr lang="en-US" sz="1800" kern="1200">
                <a:solidFill>
                  <a:schemeClr val="tx1"/>
                </a:solidFill>
                <a:latin typeface="+mj-lt"/>
                <a:ea typeface="+mj-ea"/>
                <a:cs typeface="+mj-cs"/>
              </a:rPr>
              <a:t>maximum likelihood estimation </a:t>
            </a:r>
            <a:r>
              <a:rPr lang="en-US" sz="1800" b="0" kern="1200">
                <a:solidFill>
                  <a:schemeClr val="tx1"/>
                </a:solidFill>
                <a:latin typeface="+mj-lt"/>
                <a:ea typeface="+mj-ea"/>
                <a:cs typeface="+mj-cs"/>
              </a:rPr>
              <a:t>for optimal well-being determinants</a:t>
            </a:r>
            <a:endParaRPr lang="en-US" sz="1800" kern="1200">
              <a:solidFill>
                <a:schemeClr val="tx1"/>
              </a:solidFill>
              <a:latin typeface="+mj-lt"/>
              <a:ea typeface="+mj-ea"/>
              <a:cs typeface="+mj-cs"/>
            </a:endParaRPr>
          </a:p>
          <a:p>
            <a:pPr>
              <a:lnSpc>
                <a:spcPct val="90000"/>
              </a:lnSpc>
            </a:pPr>
            <a:br>
              <a:rPr lang="en-US" sz="1800" b="0" kern="1200">
                <a:solidFill>
                  <a:schemeClr val="tx1"/>
                </a:solidFill>
                <a:latin typeface="+mj-lt"/>
                <a:ea typeface="+mj-ea"/>
                <a:cs typeface="+mj-cs"/>
              </a:rPr>
            </a:br>
            <a:endParaRPr lang="en-US" sz="1800" kern="1200">
              <a:solidFill>
                <a:schemeClr val="tx1"/>
              </a:solidFill>
              <a:latin typeface="+mj-lt"/>
              <a:ea typeface="+mj-ea"/>
              <a:cs typeface="+mj-cs"/>
            </a:endParaRPr>
          </a:p>
          <a:p>
            <a:pPr>
              <a:lnSpc>
                <a:spcPct val="90000"/>
              </a:lnSpc>
            </a:pPr>
            <a:endParaRPr lang="en-US" sz="1800" b="1" kern="120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524000" y="5514052"/>
            <a:ext cx="9144000" cy="651910"/>
          </a:xfrm>
        </p:spPr>
        <p:txBody>
          <a:bodyPr vert="horz" lIns="91440" tIns="45720" rIns="91440" bIns="45720" rtlCol="0" anchor="ctr">
            <a:normAutofit/>
          </a:bodyPr>
          <a:lstStyle/>
          <a:p>
            <a:pPr>
              <a:lnSpc>
                <a:spcPct val="90000"/>
              </a:lnSpc>
              <a:spcBef>
                <a:spcPts val="1000"/>
              </a:spcBef>
            </a:pPr>
            <a:r>
              <a:rPr lang="en-US" kern="1200">
                <a:solidFill>
                  <a:schemeClr val="tx1"/>
                </a:solidFill>
                <a:latin typeface="+mn-lt"/>
                <a:ea typeface="+mn-ea"/>
                <a:cs typeface="+mn-cs"/>
              </a:rPr>
              <a:t>.</a:t>
            </a: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F4C718F-9AFE-BAEE-FA02-C98BD2D39D47}"/>
              </a:ext>
            </a:extLst>
          </p:cNvPr>
          <p:cNvSpPr txBox="1"/>
          <p:nvPr/>
        </p:nvSpPr>
        <p:spPr>
          <a:xfrm>
            <a:off x="2104354" y="711503"/>
            <a:ext cx="799170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rgbClr val="00B0F0"/>
                </a:solidFill>
                <a:ea typeface="+mn-lt"/>
                <a:cs typeface="+mn-lt"/>
              </a:rPr>
              <a:t>Research sector use</a:t>
            </a:r>
          </a:p>
        </p:txBody>
      </p:sp>
    </p:spTree>
    <p:extLst>
      <p:ext uri="{BB962C8B-B14F-4D97-AF65-F5344CB8AC3E}">
        <p14:creationId xmlns:p14="http://schemas.microsoft.com/office/powerpoint/2010/main" val="2952923800"/>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 id="{18518462-57BD-4B9F-9628-24DEFF39786A}" vid="{86105DA6-E613-46C4-BC07-43C4C2AF65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427</Words>
  <Application>Microsoft Office PowerPoint</Application>
  <PresentationFormat>Widescreen</PresentationFormat>
  <Paragraphs>130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Welcome to our presentation</vt:lpstr>
      <vt:lpstr> OUR TEAM</vt:lpstr>
      <vt:lpstr>Topic: maximum likelihood estimation</vt:lpstr>
      <vt:lpstr>What is Maximum likelihood estimation? </vt:lpstr>
      <vt:lpstr>Five Major Steps in MLE:</vt:lpstr>
      <vt:lpstr>uses of maximum likelihood estimation</vt:lpstr>
      <vt:lpstr>MLE   Uses</vt:lpstr>
      <vt:lpstr>Maximum Likelihood Estimation Data (Example)​</vt:lpstr>
      <vt:lpstr>1. maximum likelihood estimation in wireless sensor networks  2. Development of stock correlation network models using maximum likelihood method   3. Sparse logistic maximum likelihood estimation for optimal well-being determinants   </vt:lpstr>
      <vt:lpstr>Future scope :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dc:title>
  <dc:subject/>
  <dc:creator/>
  <cp:lastModifiedBy/>
  <cp:revision>303</cp:revision>
  <dcterms:created xsi:type="dcterms:W3CDTF">2022-11-14T06:52:08Z</dcterms:created>
  <dcterms:modified xsi:type="dcterms:W3CDTF">2022-11-15T16:24:21Z</dcterms:modified>
</cp:coreProperties>
</file>