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gkVqmYZY9kCLQVkLZxeUD7nUUb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27"/>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7"/>
          <p:cNvSpPr txBox="1"/>
          <p:nvPr>
            <p:ph idx="1" type="body"/>
          </p:nvPr>
        </p:nvSpPr>
        <p:spPr>
          <a:xfrm>
            <a:off x="457200" y="1676520"/>
            <a:ext cx="822924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27"/>
          <p:cNvSpPr txBox="1"/>
          <p:nvPr>
            <p:ph idx="2" type="body"/>
          </p:nvPr>
        </p:nvSpPr>
        <p:spPr>
          <a:xfrm>
            <a:off x="457200" y="3746160"/>
            <a:ext cx="822924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28"/>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8"/>
          <p:cNvSpPr txBox="1"/>
          <p:nvPr>
            <p:ph idx="1" type="body"/>
          </p:nvPr>
        </p:nvSpPr>
        <p:spPr>
          <a:xfrm>
            <a:off x="45720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28"/>
          <p:cNvSpPr txBox="1"/>
          <p:nvPr>
            <p:ph idx="2" type="body"/>
          </p:nvPr>
        </p:nvSpPr>
        <p:spPr>
          <a:xfrm>
            <a:off x="467424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28"/>
          <p:cNvSpPr txBox="1"/>
          <p:nvPr>
            <p:ph idx="3" type="body"/>
          </p:nvPr>
        </p:nvSpPr>
        <p:spPr>
          <a:xfrm>
            <a:off x="457200" y="374616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28"/>
          <p:cNvSpPr txBox="1"/>
          <p:nvPr>
            <p:ph idx="4" type="body"/>
          </p:nvPr>
        </p:nvSpPr>
        <p:spPr>
          <a:xfrm>
            <a:off x="4674240" y="374616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29"/>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 type="body"/>
          </p:nvPr>
        </p:nvSpPr>
        <p:spPr>
          <a:xfrm>
            <a:off x="457200" y="167652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29"/>
          <p:cNvSpPr txBox="1"/>
          <p:nvPr>
            <p:ph idx="2" type="body"/>
          </p:nvPr>
        </p:nvSpPr>
        <p:spPr>
          <a:xfrm>
            <a:off x="3239640" y="167652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29"/>
          <p:cNvSpPr txBox="1"/>
          <p:nvPr>
            <p:ph idx="3" type="body"/>
          </p:nvPr>
        </p:nvSpPr>
        <p:spPr>
          <a:xfrm>
            <a:off x="6022080" y="167652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29"/>
          <p:cNvSpPr txBox="1"/>
          <p:nvPr>
            <p:ph idx="4" type="body"/>
          </p:nvPr>
        </p:nvSpPr>
        <p:spPr>
          <a:xfrm>
            <a:off x="457200" y="374616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29"/>
          <p:cNvSpPr txBox="1"/>
          <p:nvPr>
            <p:ph idx="5" type="body"/>
          </p:nvPr>
        </p:nvSpPr>
        <p:spPr>
          <a:xfrm>
            <a:off x="3239640" y="374616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29"/>
          <p:cNvSpPr txBox="1"/>
          <p:nvPr>
            <p:ph idx="6" type="body"/>
          </p:nvPr>
        </p:nvSpPr>
        <p:spPr>
          <a:xfrm>
            <a:off x="6022080" y="374616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3" name="Shape 73"/>
        <p:cNvGrpSpPr/>
        <p:nvPr/>
      </p:nvGrpSpPr>
      <p:grpSpPr>
        <a:xfrm>
          <a:off x="0" y="0"/>
          <a:ext cx="0" cy="0"/>
          <a:chOff x="0" y="0"/>
          <a:chExt cx="0" cy="0"/>
        </a:xfrm>
      </p:grpSpPr>
      <p:sp>
        <p:nvSpPr>
          <p:cNvPr id="74" name="Google Shape;74;p30"/>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0"/>
          <p:cNvSpPr txBox="1"/>
          <p:nvPr>
            <p:ph idx="1" type="subTitle"/>
          </p:nvPr>
        </p:nvSpPr>
        <p:spPr>
          <a:xfrm>
            <a:off x="457200" y="1676520"/>
            <a:ext cx="8229240" cy="39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6" name="Shape 76"/>
        <p:cNvGrpSpPr/>
        <p:nvPr/>
      </p:nvGrpSpPr>
      <p:grpSpPr>
        <a:xfrm>
          <a:off x="0" y="0"/>
          <a:ext cx="0" cy="0"/>
          <a:chOff x="0" y="0"/>
          <a:chExt cx="0" cy="0"/>
        </a:xfrm>
      </p:grpSpPr>
      <p:sp>
        <p:nvSpPr>
          <p:cNvPr id="77" name="Google Shape;77;p31"/>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 type="body"/>
          </p:nvPr>
        </p:nvSpPr>
        <p:spPr>
          <a:xfrm>
            <a:off x="457200" y="1676520"/>
            <a:ext cx="8229240" cy="3962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9" name="Shape 79"/>
        <p:cNvGrpSpPr/>
        <p:nvPr/>
      </p:nvGrpSpPr>
      <p:grpSpPr>
        <a:xfrm>
          <a:off x="0" y="0"/>
          <a:ext cx="0" cy="0"/>
          <a:chOff x="0" y="0"/>
          <a:chExt cx="0" cy="0"/>
        </a:xfrm>
      </p:grpSpPr>
      <p:sp>
        <p:nvSpPr>
          <p:cNvPr id="80" name="Google Shape;80;p32"/>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2"/>
          <p:cNvSpPr txBox="1"/>
          <p:nvPr>
            <p:ph idx="1" type="body"/>
          </p:nvPr>
        </p:nvSpPr>
        <p:spPr>
          <a:xfrm>
            <a:off x="457200" y="1676520"/>
            <a:ext cx="4015800" cy="3962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32"/>
          <p:cNvSpPr txBox="1"/>
          <p:nvPr>
            <p:ph idx="2" type="body"/>
          </p:nvPr>
        </p:nvSpPr>
        <p:spPr>
          <a:xfrm>
            <a:off x="4674240" y="1676520"/>
            <a:ext cx="4015800" cy="3962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33"/>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5" name="Shape 85"/>
        <p:cNvGrpSpPr/>
        <p:nvPr/>
      </p:nvGrpSpPr>
      <p:grpSpPr>
        <a:xfrm>
          <a:off x="0" y="0"/>
          <a:ext cx="0" cy="0"/>
          <a:chOff x="0" y="0"/>
          <a:chExt cx="0" cy="0"/>
        </a:xfrm>
      </p:grpSpPr>
      <p:sp>
        <p:nvSpPr>
          <p:cNvPr id="86" name="Google Shape;86;p34"/>
          <p:cNvSpPr txBox="1"/>
          <p:nvPr>
            <p:ph idx="1" type="subTitle"/>
          </p:nvPr>
        </p:nvSpPr>
        <p:spPr>
          <a:xfrm>
            <a:off x="457200" y="274680"/>
            <a:ext cx="8229240" cy="5297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7" name="Shape 87"/>
        <p:cNvGrpSpPr/>
        <p:nvPr/>
      </p:nvGrpSpPr>
      <p:grpSpPr>
        <a:xfrm>
          <a:off x="0" y="0"/>
          <a:ext cx="0" cy="0"/>
          <a:chOff x="0" y="0"/>
          <a:chExt cx="0" cy="0"/>
        </a:xfrm>
      </p:grpSpPr>
      <p:sp>
        <p:nvSpPr>
          <p:cNvPr id="88" name="Google Shape;88;p35"/>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5"/>
          <p:cNvSpPr txBox="1"/>
          <p:nvPr>
            <p:ph idx="1" type="body"/>
          </p:nvPr>
        </p:nvSpPr>
        <p:spPr>
          <a:xfrm>
            <a:off x="45720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35"/>
          <p:cNvSpPr txBox="1"/>
          <p:nvPr>
            <p:ph idx="2" type="body"/>
          </p:nvPr>
        </p:nvSpPr>
        <p:spPr>
          <a:xfrm>
            <a:off x="4674240" y="1676520"/>
            <a:ext cx="4015800" cy="3962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35"/>
          <p:cNvSpPr txBox="1"/>
          <p:nvPr>
            <p:ph idx="3" type="body"/>
          </p:nvPr>
        </p:nvSpPr>
        <p:spPr>
          <a:xfrm>
            <a:off x="457200" y="374616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19"/>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9"/>
          <p:cNvSpPr txBox="1"/>
          <p:nvPr>
            <p:ph idx="1" type="subTitle"/>
          </p:nvPr>
        </p:nvSpPr>
        <p:spPr>
          <a:xfrm>
            <a:off x="457200" y="1676520"/>
            <a:ext cx="8229240" cy="39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2" name="Shape 92"/>
        <p:cNvGrpSpPr/>
        <p:nvPr/>
      </p:nvGrpSpPr>
      <p:grpSpPr>
        <a:xfrm>
          <a:off x="0" y="0"/>
          <a:ext cx="0" cy="0"/>
          <a:chOff x="0" y="0"/>
          <a:chExt cx="0" cy="0"/>
        </a:xfrm>
      </p:grpSpPr>
      <p:sp>
        <p:nvSpPr>
          <p:cNvPr id="93" name="Google Shape;93;p36"/>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6"/>
          <p:cNvSpPr txBox="1"/>
          <p:nvPr>
            <p:ph idx="1" type="body"/>
          </p:nvPr>
        </p:nvSpPr>
        <p:spPr>
          <a:xfrm>
            <a:off x="457200" y="1676520"/>
            <a:ext cx="4015800" cy="3962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36"/>
          <p:cNvSpPr txBox="1"/>
          <p:nvPr>
            <p:ph idx="2" type="body"/>
          </p:nvPr>
        </p:nvSpPr>
        <p:spPr>
          <a:xfrm>
            <a:off x="467424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36"/>
          <p:cNvSpPr txBox="1"/>
          <p:nvPr>
            <p:ph idx="3" type="body"/>
          </p:nvPr>
        </p:nvSpPr>
        <p:spPr>
          <a:xfrm>
            <a:off x="4674240" y="374616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7" name="Shape 97"/>
        <p:cNvGrpSpPr/>
        <p:nvPr/>
      </p:nvGrpSpPr>
      <p:grpSpPr>
        <a:xfrm>
          <a:off x="0" y="0"/>
          <a:ext cx="0" cy="0"/>
          <a:chOff x="0" y="0"/>
          <a:chExt cx="0" cy="0"/>
        </a:xfrm>
      </p:grpSpPr>
      <p:sp>
        <p:nvSpPr>
          <p:cNvPr id="98" name="Google Shape;98;p37"/>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7"/>
          <p:cNvSpPr txBox="1"/>
          <p:nvPr>
            <p:ph idx="1" type="body"/>
          </p:nvPr>
        </p:nvSpPr>
        <p:spPr>
          <a:xfrm>
            <a:off x="45720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37"/>
          <p:cNvSpPr txBox="1"/>
          <p:nvPr>
            <p:ph idx="2" type="body"/>
          </p:nvPr>
        </p:nvSpPr>
        <p:spPr>
          <a:xfrm>
            <a:off x="467424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37"/>
          <p:cNvSpPr txBox="1"/>
          <p:nvPr>
            <p:ph idx="3" type="body"/>
          </p:nvPr>
        </p:nvSpPr>
        <p:spPr>
          <a:xfrm>
            <a:off x="457200" y="3746160"/>
            <a:ext cx="822924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2" name="Shape 102"/>
        <p:cNvGrpSpPr/>
        <p:nvPr/>
      </p:nvGrpSpPr>
      <p:grpSpPr>
        <a:xfrm>
          <a:off x="0" y="0"/>
          <a:ext cx="0" cy="0"/>
          <a:chOff x="0" y="0"/>
          <a:chExt cx="0" cy="0"/>
        </a:xfrm>
      </p:grpSpPr>
      <p:sp>
        <p:nvSpPr>
          <p:cNvPr id="103" name="Google Shape;103;p38"/>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8"/>
          <p:cNvSpPr txBox="1"/>
          <p:nvPr>
            <p:ph idx="1" type="body"/>
          </p:nvPr>
        </p:nvSpPr>
        <p:spPr>
          <a:xfrm>
            <a:off x="457200" y="1676520"/>
            <a:ext cx="822924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38"/>
          <p:cNvSpPr txBox="1"/>
          <p:nvPr>
            <p:ph idx="2" type="body"/>
          </p:nvPr>
        </p:nvSpPr>
        <p:spPr>
          <a:xfrm>
            <a:off x="457200" y="3746160"/>
            <a:ext cx="822924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6" name="Shape 106"/>
        <p:cNvGrpSpPr/>
        <p:nvPr/>
      </p:nvGrpSpPr>
      <p:grpSpPr>
        <a:xfrm>
          <a:off x="0" y="0"/>
          <a:ext cx="0" cy="0"/>
          <a:chOff x="0" y="0"/>
          <a:chExt cx="0" cy="0"/>
        </a:xfrm>
      </p:grpSpPr>
      <p:sp>
        <p:nvSpPr>
          <p:cNvPr id="107" name="Google Shape;107;p39"/>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9"/>
          <p:cNvSpPr txBox="1"/>
          <p:nvPr>
            <p:ph idx="1" type="body"/>
          </p:nvPr>
        </p:nvSpPr>
        <p:spPr>
          <a:xfrm>
            <a:off x="45720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39"/>
          <p:cNvSpPr txBox="1"/>
          <p:nvPr>
            <p:ph idx="2" type="body"/>
          </p:nvPr>
        </p:nvSpPr>
        <p:spPr>
          <a:xfrm>
            <a:off x="467424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39"/>
          <p:cNvSpPr txBox="1"/>
          <p:nvPr>
            <p:ph idx="3" type="body"/>
          </p:nvPr>
        </p:nvSpPr>
        <p:spPr>
          <a:xfrm>
            <a:off x="457200" y="374616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39"/>
          <p:cNvSpPr txBox="1"/>
          <p:nvPr>
            <p:ph idx="4" type="body"/>
          </p:nvPr>
        </p:nvSpPr>
        <p:spPr>
          <a:xfrm>
            <a:off x="4674240" y="374616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2" name="Shape 112"/>
        <p:cNvGrpSpPr/>
        <p:nvPr/>
      </p:nvGrpSpPr>
      <p:grpSpPr>
        <a:xfrm>
          <a:off x="0" y="0"/>
          <a:ext cx="0" cy="0"/>
          <a:chOff x="0" y="0"/>
          <a:chExt cx="0" cy="0"/>
        </a:xfrm>
      </p:grpSpPr>
      <p:sp>
        <p:nvSpPr>
          <p:cNvPr id="113" name="Google Shape;113;p40"/>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0"/>
          <p:cNvSpPr txBox="1"/>
          <p:nvPr>
            <p:ph idx="1" type="body"/>
          </p:nvPr>
        </p:nvSpPr>
        <p:spPr>
          <a:xfrm>
            <a:off x="457200" y="167652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40"/>
          <p:cNvSpPr txBox="1"/>
          <p:nvPr>
            <p:ph idx="2" type="body"/>
          </p:nvPr>
        </p:nvSpPr>
        <p:spPr>
          <a:xfrm>
            <a:off x="3239640" y="167652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40"/>
          <p:cNvSpPr txBox="1"/>
          <p:nvPr>
            <p:ph idx="3" type="body"/>
          </p:nvPr>
        </p:nvSpPr>
        <p:spPr>
          <a:xfrm>
            <a:off x="6022080" y="167652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40"/>
          <p:cNvSpPr txBox="1"/>
          <p:nvPr>
            <p:ph idx="4" type="body"/>
          </p:nvPr>
        </p:nvSpPr>
        <p:spPr>
          <a:xfrm>
            <a:off x="457200" y="374616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40"/>
          <p:cNvSpPr txBox="1"/>
          <p:nvPr>
            <p:ph idx="5" type="body"/>
          </p:nvPr>
        </p:nvSpPr>
        <p:spPr>
          <a:xfrm>
            <a:off x="3239640" y="374616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 name="Google Shape;119;p40"/>
          <p:cNvSpPr txBox="1"/>
          <p:nvPr>
            <p:ph idx="6" type="body"/>
          </p:nvPr>
        </p:nvSpPr>
        <p:spPr>
          <a:xfrm>
            <a:off x="6022080" y="3746160"/>
            <a:ext cx="26496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20"/>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 type="body"/>
          </p:nvPr>
        </p:nvSpPr>
        <p:spPr>
          <a:xfrm>
            <a:off x="457200" y="1676520"/>
            <a:ext cx="8229240" cy="3962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21"/>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1"/>
          <p:cNvSpPr txBox="1"/>
          <p:nvPr>
            <p:ph idx="1" type="body"/>
          </p:nvPr>
        </p:nvSpPr>
        <p:spPr>
          <a:xfrm>
            <a:off x="457200" y="1676520"/>
            <a:ext cx="4015800" cy="3962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21"/>
          <p:cNvSpPr txBox="1"/>
          <p:nvPr>
            <p:ph idx="2" type="body"/>
          </p:nvPr>
        </p:nvSpPr>
        <p:spPr>
          <a:xfrm>
            <a:off x="4674240" y="1676520"/>
            <a:ext cx="4015800" cy="3962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2"/>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23"/>
          <p:cNvSpPr txBox="1"/>
          <p:nvPr>
            <p:ph idx="1" type="subTitle"/>
          </p:nvPr>
        </p:nvSpPr>
        <p:spPr>
          <a:xfrm>
            <a:off x="457200" y="274680"/>
            <a:ext cx="8229240" cy="5297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24"/>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 type="body"/>
          </p:nvPr>
        </p:nvSpPr>
        <p:spPr>
          <a:xfrm>
            <a:off x="45720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24"/>
          <p:cNvSpPr txBox="1"/>
          <p:nvPr>
            <p:ph idx="2" type="body"/>
          </p:nvPr>
        </p:nvSpPr>
        <p:spPr>
          <a:xfrm>
            <a:off x="4674240" y="1676520"/>
            <a:ext cx="4015800" cy="3962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24"/>
          <p:cNvSpPr txBox="1"/>
          <p:nvPr>
            <p:ph idx="3" type="body"/>
          </p:nvPr>
        </p:nvSpPr>
        <p:spPr>
          <a:xfrm>
            <a:off x="457200" y="374616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25"/>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5"/>
          <p:cNvSpPr txBox="1"/>
          <p:nvPr>
            <p:ph idx="1" type="body"/>
          </p:nvPr>
        </p:nvSpPr>
        <p:spPr>
          <a:xfrm>
            <a:off x="457200" y="1676520"/>
            <a:ext cx="4015800" cy="3962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25"/>
          <p:cNvSpPr txBox="1"/>
          <p:nvPr>
            <p:ph idx="2" type="body"/>
          </p:nvPr>
        </p:nvSpPr>
        <p:spPr>
          <a:xfrm>
            <a:off x="467424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25"/>
          <p:cNvSpPr txBox="1"/>
          <p:nvPr>
            <p:ph idx="3" type="body"/>
          </p:nvPr>
        </p:nvSpPr>
        <p:spPr>
          <a:xfrm>
            <a:off x="4674240" y="374616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26"/>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6"/>
          <p:cNvSpPr txBox="1"/>
          <p:nvPr>
            <p:ph idx="1" type="body"/>
          </p:nvPr>
        </p:nvSpPr>
        <p:spPr>
          <a:xfrm>
            <a:off x="45720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26"/>
          <p:cNvSpPr txBox="1"/>
          <p:nvPr>
            <p:ph idx="2" type="body"/>
          </p:nvPr>
        </p:nvSpPr>
        <p:spPr>
          <a:xfrm>
            <a:off x="4674240" y="1676520"/>
            <a:ext cx="401580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26"/>
          <p:cNvSpPr txBox="1"/>
          <p:nvPr>
            <p:ph idx="3" type="body"/>
          </p:nvPr>
        </p:nvSpPr>
        <p:spPr>
          <a:xfrm>
            <a:off x="457200" y="3746160"/>
            <a:ext cx="8229240" cy="1889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5"/>
          <p:cNvSpPr/>
          <p:nvPr/>
        </p:nvSpPr>
        <p:spPr>
          <a:xfrm>
            <a:off x="2819520" y="0"/>
            <a:ext cx="6324120" cy="685440"/>
          </a:xfrm>
          <a:prstGeom prst="rect">
            <a:avLst/>
          </a:prstGeom>
          <a:solidFill>
            <a:srgbClr val="205867"/>
          </a:solidFill>
          <a:ln cap="flat" cmpd="sng" w="25400">
            <a:solidFill>
              <a:srgbClr val="395E89"/>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b="1" i="0" lang="en-US" sz="2000" u="none" cap="none" strike="noStrike">
                <a:solidFill>
                  <a:srgbClr val="FFFFFF"/>
                </a:solidFill>
                <a:latin typeface="Calibri"/>
                <a:ea typeface="Calibri"/>
                <a:cs typeface="Calibri"/>
                <a:sym typeface="Calibri"/>
              </a:rPr>
              <a:t>Final Year Defense</a:t>
            </a:r>
            <a:endParaRPr b="0" i="0" sz="2000" u="none" cap="none" strike="noStrike">
              <a:latin typeface="Arial"/>
              <a:ea typeface="Arial"/>
              <a:cs typeface="Arial"/>
              <a:sym typeface="Arial"/>
            </a:endParaRPr>
          </a:p>
        </p:txBody>
      </p:sp>
      <p:pic>
        <p:nvPicPr>
          <p:cNvPr id="7" name="Google Shape;7;p15"/>
          <p:cNvPicPr preferRelativeResize="0"/>
          <p:nvPr/>
        </p:nvPicPr>
        <p:blipFill rotWithShape="1">
          <a:blip r:embed="rId1">
            <a:alphaModFix/>
          </a:blip>
          <a:srcRect b="0" l="0" r="0" t="0"/>
          <a:stretch/>
        </p:blipFill>
        <p:spPr>
          <a:xfrm>
            <a:off x="109440" y="81000"/>
            <a:ext cx="2176200" cy="574200"/>
          </a:xfrm>
          <a:prstGeom prst="rect">
            <a:avLst/>
          </a:prstGeom>
          <a:noFill/>
          <a:ln>
            <a:noFill/>
          </a:ln>
        </p:spPr>
      </p:pic>
      <p:sp>
        <p:nvSpPr>
          <p:cNvPr id="8" name="Google Shape;8;p15"/>
          <p:cNvSpPr/>
          <p:nvPr/>
        </p:nvSpPr>
        <p:spPr>
          <a:xfrm>
            <a:off x="685800" y="3200400"/>
            <a:ext cx="3809520" cy="533160"/>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160">
              <a:srgbClr val="000000">
                <a:alpha val="37647"/>
              </a:srgbClr>
            </a:outerShdw>
          </a:effectLst>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Calibri"/>
                <a:ea typeface="Calibri"/>
                <a:cs typeface="Calibri"/>
                <a:sym typeface="Calibri"/>
              </a:rPr>
              <a:t>Presented by</a:t>
            </a:r>
            <a:endParaRPr b="0" i="0" sz="2400" u="none" cap="none" strike="noStrike">
              <a:latin typeface="Arial"/>
              <a:ea typeface="Arial"/>
              <a:cs typeface="Arial"/>
              <a:sym typeface="Arial"/>
            </a:endParaRPr>
          </a:p>
        </p:txBody>
      </p:sp>
      <p:sp>
        <p:nvSpPr>
          <p:cNvPr id="9" name="Google Shape;9;p15"/>
          <p:cNvSpPr/>
          <p:nvPr/>
        </p:nvSpPr>
        <p:spPr>
          <a:xfrm>
            <a:off x="4800600" y="3200400"/>
            <a:ext cx="3962160" cy="533160"/>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160">
              <a:srgbClr val="000000">
                <a:alpha val="37647"/>
              </a:srgbClr>
            </a:outerShdw>
          </a:effectLst>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Calibri"/>
                <a:ea typeface="Calibri"/>
                <a:cs typeface="Calibri"/>
                <a:sym typeface="Calibri"/>
              </a:rPr>
              <a:t>Supervised by</a:t>
            </a:r>
            <a:endParaRPr b="0" i="0" sz="2400" u="none" cap="none" strike="noStrike">
              <a:latin typeface="Arial"/>
              <a:ea typeface="Arial"/>
              <a:cs typeface="Arial"/>
              <a:sym typeface="Arial"/>
            </a:endParaRPr>
          </a:p>
        </p:txBody>
      </p:sp>
      <p:sp>
        <p:nvSpPr>
          <p:cNvPr id="10" name="Google Shape;10;p15"/>
          <p:cNvSpPr txBox="1"/>
          <p:nvPr>
            <p:ph type="title"/>
          </p:nvPr>
        </p:nvSpPr>
        <p:spPr>
          <a:xfrm>
            <a:off x="685800" y="1143000"/>
            <a:ext cx="7772040" cy="17521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5"/>
          <p:cNvSpPr txBox="1"/>
          <p:nvPr>
            <p:ph idx="1" type="body"/>
          </p:nvPr>
        </p:nvSpPr>
        <p:spPr>
          <a:xfrm>
            <a:off x="4800600" y="3886200"/>
            <a:ext cx="3962160" cy="220932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 name="Google Shape;12;p15"/>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15"/>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15"/>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pic>
        <p:nvPicPr>
          <p:cNvPr id="64" name="Google Shape;64;p17"/>
          <p:cNvPicPr preferRelativeResize="0"/>
          <p:nvPr/>
        </p:nvPicPr>
        <p:blipFill rotWithShape="1">
          <a:blip r:embed="rId1">
            <a:alphaModFix/>
          </a:blip>
          <a:srcRect b="0" l="0" r="0" t="0"/>
          <a:stretch/>
        </p:blipFill>
        <p:spPr>
          <a:xfrm>
            <a:off x="228600" y="5943600"/>
            <a:ext cx="1153800" cy="304560"/>
          </a:xfrm>
          <a:prstGeom prst="rect">
            <a:avLst/>
          </a:prstGeom>
          <a:noFill/>
          <a:ln>
            <a:noFill/>
          </a:ln>
        </p:spPr>
      </p:pic>
      <p:sp>
        <p:nvSpPr>
          <p:cNvPr id="65" name="Google Shape;65;p17"/>
          <p:cNvSpPr/>
          <p:nvPr/>
        </p:nvSpPr>
        <p:spPr>
          <a:xfrm>
            <a:off x="1752480" y="5943600"/>
            <a:ext cx="7381440" cy="38052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b="1" i="0" lang="en-US" sz="2000" u="none" cap="none" strike="noStrike">
                <a:solidFill>
                  <a:srgbClr val="FFFFFF"/>
                </a:solidFill>
                <a:latin typeface="Calibri"/>
                <a:ea typeface="Calibri"/>
                <a:cs typeface="Calibri"/>
                <a:sym typeface="Calibri"/>
              </a:rPr>
              <a:t>Final Year Defense</a:t>
            </a:r>
            <a:endParaRPr b="0" i="0" sz="2000" u="none" cap="none" strike="noStrike">
              <a:latin typeface="Arial"/>
              <a:ea typeface="Arial"/>
              <a:cs typeface="Arial"/>
              <a:sym typeface="Arial"/>
            </a:endParaRPr>
          </a:p>
        </p:txBody>
      </p:sp>
      <p:sp>
        <p:nvSpPr>
          <p:cNvPr id="66" name="Google Shape;66;p17"/>
          <p:cNvSpPr/>
          <p:nvPr/>
        </p:nvSpPr>
        <p:spPr>
          <a:xfrm>
            <a:off x="0" y="0"/>
            <a:ext cx="9143640" cy="22824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7"/>
          <p:cNvSpPr txBox="1"/>
          <p:nvPr>
            <p:ph type="title"/>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8" name="Google Shape;68;p17"/>
          <p:cNvSpPr txBox="1"/>
          <p:nvPr>
            <p:ph idx="1" type="body"/>
          </p:nvPr>
        </p:nvSpPr>
        <p:spPr>
          <a:xfrm>
            <a:off x="457200" y="1676520"/>
            <a:ext cx="8229240" cy="39621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9" name="Google Shape;69;p17"/>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0" name="Google Shape;70;p17"/>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1" name="Google Shape;71;p17"/>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
          <p:cNvSpPr txBox="1"/>
          <p:nvPr/>
        </p:nvSpPr>
        <p:spPr>
          <a:xfrm>
            <a:off x="685800" y="1143000"/>
            <a:ext cx="7772100" cy="1752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None/>
            </a:pPr>
            <a:r>
              <a:rPr b="1" i="0" lang="en-US" sz="4400" u="none" cap="none" strike="noStrike">
                <a:solidFill>
                  <a:srgbClr val="17365D"/>
                </a:solidFill>
                <a:latin typeface="Calibri"/>
                <a:ea typeface="Calibri"/>
                <a:cs typeface="Calibri"/>
                <a:sym typeface="Calibri"/>
              </a:rPr>
              <a:t>Survival Analysis of Heart Failure Patients using </a:t>
            </a:r>
            <a:r>
              <a:rPr b="1" lang="en-US" sz="4400">
                <a:solidFill>
                  <a:srgbClr val="17365D"/>
                </a:solidFill>
                <a:latin typeface="Calibri"/>
                <a:ea typeface="Calibri"/>
                <a:cs typeface="Calibri"/>
                <a:sym typeface="Calibri"/>
              </a:rPr>
              <a:t>Machine Learning </a:t>
            </a:r>
            <a:endParaRPr b="0" i="0" sz="4400" u="none" cap="none" strike="noStrike">
              <a:solidFill>
                <a:srgbClr val="000000"/>
              </a:solidFill>
              <a:latin typeface="Arial"/>
              <a:ea typeface="Arial"/>
              <a:cs typeface="Arial"/>
              <a:sym typeface="Arial"/>
            </a:endParaRPr>
          </a:p>
        </p:txBody>
      </p:sp>
      <p:sp>
        <p:nvSpPr>
          <p:cNvPr id="125" name="Google Shape;125;p1"/>
          <p:cNvSpPr txBox="1"/>
          <p:nvPr/>
        </p:nvSpPr>
        <p:spPr>
          <a:xfrm>
            <a:off x="685800" y="3886200"/>
            <a:ext cx="3885840" cy="2209320"/>
          </a:xfrm>
          <a:prstGeom prst="rect">
            <a:avLst/>
          </a:prstGeom>
          <a:noFill/>
          <a:ln>
            <a:noFill/>
          </a:ln>
        </p:spPr>
        <p:txBody>
          <a:bodyPr anchorCtr="0" anchor="t" bIns="45700" lIns="91425" spcFirstLastPara="1" rIns="91425" wrap="square" tIns="45700">
            <a:normAutofit fontScale="55000" lnSpcReduction="10000"/>
          </a:bodyPr>
          <a:lstStyle/>
          <a:p>
            <a:pPr indent="0" lvl="0" marL="0" marR="0" rtl="0" algn="ctr">
              <a:lnSpc>
                <a:spcPct val="100000"/>
              </a:lnSpc>
              <a:spcBef>
                <a:spcPts val="0"/>
              </a:spcBef>
              <a:spcAft>
                <a:spcPts val="0"/>
              </a:spcAft>
              <a:buNone/>
            </a:pPr>
            <a:r>
              <a:rPr b="1" i="0" lang="en-US" sz="3564" u="none" cap="none" strike="noStrike">
                <a:solidFill>
                  <a:srgbClr val="376092"/>
                </a:solidFill>
              </a:rPr>
              <a:t>Al-Mamun</a:t>
            </a:r>
            <a:endParaRPr i="0" sz="3564" u="none" cap="none" strike="noStrike"/>
          </a:p>
          <a:p>
            <a:pPr indent="0" lvl="0" marL="0" marR="0" rtl="0" algn="ctr">
              <a:lnSpc>
                <a:spcPct val="100000"/>
              </a:lnSpc>
              <a:spcBef>
                <a:spcPts val="0"/>
              </a:spcBef>
              <a:spcAft>
                <a:spcPts val="0"/>
              </a:spcAft>
              <a:buNone/>
            </a:pPr>
            <a:r>
              <a:t/>
            </a:r>
            <a:endParaRPr i="0" sz="3564" u="none" cap="none" strike="noStrike"/>
          </a:p>
          <a:p>
            <a:pPr indent="0" lvl="0" marL="0" marR="0" rtl="0" algn="ctr">
              <a:lnSpc>
                <a:spcPct val="100000"/>
              </a:lnSpc>
              <a:spcBef>
                <a:spcPts val="0"/>
              </a:spcBef>
              <a:spcAft>
                <a:spcPts val="0"/>
              </a:spcAft>
              <a:buNone/>
            </a:pPr>
            <a:r>
              <a:rPr b="1" i="0" lang="en-US" sz="3564" u="none" cap="none" strike="noStrike">
                <a:solidFill>
                  <a:srgbClr val="376092"/>
                </a:solidFill>
              </a:rPr>
              <a:t>191-15-2576</a:t>
            </a:r>
            <a:endParaRPr b="1" i="0" sz="3564" u="none" cap="none" strike="noStrike">
              <a:solidFill>
                <a:srgbClr val="376092"/>
              </a:solidFill>
            </a:endParaRPr>
          </a:p>
          <a:p>
            <a:pPr indent="0" lvl="0" marL="0" marR="0" rtl="0" algn="ctr">
              <a:lnSpc>
                <a:spcPct val="100000"/>
              </a:lnSpc>
              <a:spcBef>
                <a:spcPts val="0"/>
              </a:spcBef>
              <a:spcAft>
                <a:spcPts val="0"/>
              </a:spcAft>
              <a:buNone/>
            </a:pPr>
            <a:r>
              <a:t/>
            </a:r>
            <a:endParaRPr b="1" sz="3564">
              <a:solidFill>
                <a:srgbClr val="376092"/>
              </a:solidFill>
            </a:endParaRPr>
          </a:p>
          <a:p>
            <a:pPr indent="0" lvl="0" marL="0" marR="0" rtl="0" algn="l">
              <a:lnSpc>
                <a:spcPct val="100000"/>
              </a:lnSpc>
              <a:spcBef>
                <a:spcPts val="0"/>
              </a:spcBef>
              <a:spcAft>
                <a:spcPts val="0"/>
              </a:spcAft>
              <a:buNone/>
            </a:pPr>
            <a:r>
              <a:rPr b="1" lang="en-US" sz="3564">
                <a:solidFill>
                  <a:srgbClr val="376092"/>
                </a:solidFill>
              </a:rPr>
              <a:t>       </a:t>
            </a:r>
            <a:r>
              <a:rPr b="1" i="0" lang="en-US" sz="3564" u="none" cap="none" strike="noStrike">
                <a:solidFill>
                  <a:srgbClr val="376092"/>
                </a:solidFill>
              </a:rPr>
              <a:t>    </a:t>
            </a:r>
            <a:r>
              <a:rPr b="1" i="0" lang="en-US" sz="3564" u="none" cap="none" strike="noStrike">
                <a:solidFill>
                  <a:srgbClr val="376092"/>
                </a:solidFill>
              </a:rPr>
              <a:t>Riad Shal</a:t>
            </a:r>
            <a:r>
              <a:rPr b="1" lang="en-US" sz="3564">
                <a:solidFill>
                  <a:srgbClr val="376092"/>
                </a:solidFill>
              </a:rPr>
              <a:t>a</a:t>
            </a:r>
            <a:r>
              <a:rPr b="1" i="0" lang="en-US" sz="3564" u="none" cap="none" strike="noStrike">
                <a:solidFill>
                  <a:srgbClr val="376092"/>
                </a:solidFill>
              </a:rPr>
              <a:t>hin Leon </a:t>
            </a:r>
            <a:endParaRPr i="0" sz="3564" u="none" cap="none" strike="noStrike"/>
          </a:p>
          <a:p>
            <a:pPr indent="0" lvl="0" marL="0" marR="0" rtl="0" algn="ctr">
              <a:lnSpc>
                <a:spcPct val="100000"/>
              </a:lnSpc>
              <a:spcBef>
                <a:spcPts val="0"/>
              </a:spcBef>
              <a:spcAft>
                <a:spcPts val="0"/>
              </a:spcAft>
              <a:buNone/>
            </a:pPr>
            <a:r>
              <a:rPr b="1" i="0" lang="en-US" sz="3564" u="none" cap="none" strike="noStrike">
                <a:solidFill>
                  <a:srgbClr val="376092"/>
                </a:solidFill>
              </a:rPr>
              <a:t> 191- 15- 2613</a:t>
            </a:r>
            <a:endParaRPr i="0" sz="3564" u="none" cap="none" strike="noStrike"/>
          </a:p>
          <a:p>
            <a:pPr indent="0" lvl="0" marL="0" marR="0" rtl="0" algn="ctr">
              <a:lnSpc>
                <a:spcPct val="100000"/>
              </a:lnSpc>
              <a:spcBef>
                <a:spcPts val="0"/>
              </a:spcBef>
              <a:spcAft>
                <a:spcPts val="0"/>
              </a:spcAft>
              <a:buNone/>
            </a:pPr>
            <a:r>
              <a:t/>
            </a:r>
            <a:endParaRPr b="0" i="0" sz="2800" u="none" cap="none" strike="noStrike">
              <a:latin typeface="Arial"/>
              <a:ea typeface="Arial"/>
              <a:cs typeface="Arial"/>
              <a:sym typeface="Arial"/>
            </a:endParaRPr>
          </a:p>
          <a:p>
            <a:pPr indent="0" lvl="0" marL="0" marR="0" rtl="0" algn="ctr">
              <a:lnSpc>
                <a:spcPct val="100000"/>
              </a:lnSpc>
              <a:spcBef>
                <a:spcPts val="541"/>
              </a:spcBef>
              <a:spcAft>
                <a:spcPts val="0"/>
              </a:spcAft>
              <a:buNone/>
            </a:pPr>
            <a:r>
              <a:t/>
            </a:r>
            <a:endParaRPr b="0" i="0" sz="2800" u="none" cap="none" strike="noStrike">
              <a:latin typeface="Arial"/>
              <a:ea typeface="Arial"/>
              <a:cs typeface="Arial"/>
              <a:sym typeface="Arial"/>
            </a:endParaRPr>
          </a:p>
        </p:txBody>
      </p:sp>
      <p:sp>
        <p:nvSpPr>
          <p:cNvPr id="126" name="Google Shape;126;p1"/>
          <p:cNvSpPr txBox="1"/>
          <p:nvPr/>
        </p:nvSpPr>
        <p:spPr>
          <a:xfrm>
            <a:off x="4800600" y="3886200"/>
            <a:ext cx="3962160" cy="2209320"/>
          </a:xfrm>
          <a:prstGeom prst="rect">
            <a:avLst/>
          </a:prstGeom>
          <a:noFill/>
          <a:ln>
            <a:noFill/>
          </a:ln>
        </p:spPr>
        <p:txBody>
          <a:bodyPr anchorCtr="0" anchor="t" bIns="45700" lIns="91425" spcFirstLastPara="1" rIns="91425" wrap="square" tIns="45700">
            <a:normAutofit lnSpcReduction="20000"/>
          </a:bodyPr>
          <a:lstStyle/>
          <a:p>
            <a:pPr indent="-342720" lvl="0" marL="343080" marR="0" rtl="0" algn="ctr">
              <a:lnSpc>
                <a:spcPct val="100000"/>
              </a:lnSpc>
              <a:spcBef>
                <a:spcPts val="0"/>
              </a:spcBef>
              <a:spcAft>
                <a:spcPts val="0"/>
              </a:spcAft>
              <a:buNone/>
            </a:pPr>
            <a:r>
              <a:t/>
            </a:r>
            <a:endParaRPr b="0" i="0" sz="3200" u="none" cap="none" strike="noStrike">
              <a:solidFill>
                <a:srgbClr val="000000"/>
              </a:solidFill>
              <a:latin typeface="Calibri"/>
              <a:ea typeface="Calibri"/>
              <a:cs typeface="Calibri"/>
              <a:sym typeface="Calibri"/>
            </a:endParaRPr>
          </a:p>
          <a:p>
            <a:pPr indent="-342720" lvl="0" marL="343080" marR="0" rtl="0" algn="ctr">
              <a:lnSpc>
                <a:spcPct val="100000"/>
              </a:lnSpc>
              <a:spcBef>
                <a:spcPts val="0"/>
              </a:spcBef>
              <a:spcAft>
                <a:spcPts val="0"/>
              </a:spcAft>
              <a:buNone/>
            </a:pPr>
            <a:r>
              <a:rPr b="1" lang="en-US" sz="1800">
                <a:solidFill>
                  <a:srgbClr val="385D8A"/>
                </a:solidFill>
                <a:latin typeface="Times New Roman"/>
                <a:ea typeface="Times New Roman"/>
                <a:cs typeface="Times New Roman"/>
                <a:sym typeface="Times New Roman"/>
              </a:rPr>
              <a:t>Dr. </a:t>
            </a:r>
            <a:r>
              <a:rPr b="1" i="0" lang="en-US" sz="1800" u="none" cap="none" strike="noStrike">
                <a:solidFill>
                  <a:srgbClr val="385D8A"/>
                </a:solidFill>
                <a:latin typeface="Times New Roman"/>
                <a:ea typeface="Times New Roman"/>
                <a:cs typeface="Times New Roman"/>
                <a:sym typeface="Times New Roman"/>
              </a:rPr>
              <a:t>S.M. Aminul Haque</a:t>
            </a:r>
            <a:endParaRPr i="0" sz="1800" u="none" cap="none" strike="noStrike">
              <a:solidFill>
                <a:srgbClr val="385D8A"/>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800">
                <a:solidFill>
                  <a:srgbClr val="385D8A"/>
                </a:solidFill>
                <a:latin typeface="Times New Roman"/>
                <a:ea typeface="Times New Roman"/>
                <a:cs typeface="Times New Roman"/>
                <a:sym typeface="Times New Roman"/>
              </a:rPr>
              <a:t>Associate professor &amp; Associate Head</a:t>
            </a:r>
            <a:endParaRPr i="0" sz="1800" u="none" cap="none" strike="noStrike">
              <a:solidFill>
                <a:srgbClr val="385D8A"/>
              </a:solidFill>
              <a:latin typeface="Times New Roman"/>
              <a:ea typeface="Times New Roman"/>
              <a:cs typeface="Times New Roman"/>
              <a:sym typeface="Times New Roman"/>
            </a:endParaRPr>
          </a:p>
          <a:p>
            <a:pPr indent="-342720" lvl="0" marL="343080" marR="0" rtl="0" algn="ctr">
              <a:lnSpc>
                <a:spcPct val="100000"/>
              </a:lnSpc>
              <a:spcBef>
                <a:spcPts val="800"/>
              </a:spcBef>
              <a:spcAft>
                <a:spcPts val="0"/>
              </a:spcAft>
              <a:buNone/>
            </a:pPr>
            <a:r>
              <a:rPr i="0" lang="en-US" sz="1800" u="none" cap="none" strike="noStrike">
                <a:solidFill>
                  <a:srgbClr val="385D8A"/>
                </a:solidFill>
                <a:latin typeface="Times New Roman"/>
                <a:ea typeface="Times New Roman"/>
                <a:cs typeface="Times New Roman"/>
                <a:sym typeface="Times New Roman"/>
              </a:rPr>
              <a:t>Department of CSE</a:t>
            </a:r>
            <a:endParaRPr i="0" sz="1800" u="none" cap="none" strike="noStrike">
              <a:solidFill>
                <a:srgbClr val="385D8A"/>
              </a:solidFill>
              <a:latin typeface="Times New Roman"/>
              <a:ea typeface="Times New Roman"/>
              <a:cs typeface="Times New Roman"/>
              <a:sym typeface="Times New Roman"/>
            </a:endParaRPr>
          </a:p>
          <a:p>
            <a:pPr indent="-342720" lvl="0" marL="343080" marR="0" rtl="0" algn="ctr">
              <a:lnSpc>
                <a:spcPct val="150000"/>
              </a:lnSpc>
              <a:spcBef>
                <a:spcPts val="0"/>
              </a:spcBef>
              <a:spcAft>
                <a:spcPts val="0"/>
              </a:spcAft>
              <a:buNone/>
            </a:pPr>
            <a:r>
              <a:rPr i="0" lang="en-US" sz="1800" u="none" cap="none" strike="noStrike">
                <a:solidFill>
                  <a:srgbClr val="385D8A"/>
                </a:solidFill>
                <a:latin typeface="Times New Roman"/>
                <a:ea typeface="Times New Roman"/>
                <a:cs typeface="Times New Roman"/>
                <a:sym typeface="Times New Roman"/>
              </a:rPr>
              <a:t>Daffodil International University</a:t>
            </a:r>
            <a:endParaRPr i="0" sz="1800" u="none" cap="none" strike="noStrike">
              <a:solidFill>
                <a:srgbClr val="385D8A"/>
              </a:solidFill>
              <a:latin typeface="Times New Roman"/>
              <a:ea typeface="Times New Roman"/>
              <a:cs typeface="Times New Roman"/>
              <a:sym typeface="Times New Roman"/>
            </a:endParaRPr>
          </a:p>
          <a:p>
            <a:pPr indent="-342720" lvl="0" marL="343080" marR="0" rtl="0" algn="ctr">
              <a:lnSpc>
                <a:spcPct val="100000"/>
              </a:lnSpc>
              <a:spcBef>
                <a:spcPts val="541"/>
              </a:spcBef>
              <a:spcAft>
                <a:spcPts val="0"/>
              </a:spcAft>
              <a:buNone/>
            </a:pPr>
            <a:r>
              <a:t/>
            </a:r>
            <a:endParaRPr b="0" i="0" sz="2800" u="none" cap="none" strike="noStrike">
              <a:solidFill>
                <a:srgbClr val="000000"/>
              </a:solidFill>
              <a:latin typeface="Calibri"/>
              <a:ea typeface="Calibri"/>
              <a:cs typeface="Calibri"/>
              <a:sym typeface="Calibri"/>
            </a:endParaRPr>
          </a:p>
        </p:txBody>
      </p:sp>
      <p:sp>
        <p:nvSpPr>
          <p:cNvPr id="127" name="Google Shape;127;p1"/>
          <p:cNvSpPr/>
          <p:nvPr/>
        </p:nvSpPr>
        <p:spPr>
          <a:xfrm>
            <a:off x="3271510" y="6269320"/>
            <a:ext cx="3037200" cy="36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3"/>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br>
              <a:rPr b="0" i="0" lang="en-US" sz="1800" u="none" cap="none" strike="noStrike"/>
            </a:br>
            <a:r>
              <a:rPr b="1" i="0" lang="en-US" sz="4400" u="none" cap="none" strike="noStrike">
                <a:solidFill>
                  <a:srgbClr val="366092"/>
                </a:solidFill>
                <a:latin typeface="Calibri"/>
                <a:ea typeface="Calibri"/>
                <a:cs typeface="Calibri"/>
                <a:sym typeface="Calibri"/>
              </a:rPr>
              <a:t>Outcome</a:t>
            </a:r>
            <a:br>
              <a:rPr b="0" i="0" lang="en-US" sz="1800" u="none" cap="none" strike="noStrike"/>
            </a:br>
            <a:endParaRPr b="0" i="0" sz="4400" u="none" cap="none" strike="noStrike">
              <a:solidFill>
                <a:srgbClr val="000000"/>
              </a:solidFill>
              <a:latin typeface="Arial"/>
              <a:ea typeface="Arial"/>
              <a:cs typeface="Arial"/>
              <a:sym typeface="Arial"/>
            </a:endParaRPr>
          </a:p>
        </p:txBody>
      </p:sp>
      <p:sp>
        <p:nvSpPr>
          <p:cNvPr id="189" name="Google Shape;189;p13"/>
          <p:cNvSpPr txBox="1"/>
          <p:nvPr/>
        </p:nvSpPr>
        <p:spPr>
          <a:xfrm>
            <a:off x="457400" y="1288075"/>
            <a:ext cx="8229300" cy="43077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561"/>
              </a:spcBef>
              <a:spcAft>
                <a:spcPts val="0"/>
              </a:spcAft>
              <a:buNone/>
            </a:pPr>
            <a:r>
              <a:t/>
            </a:r>
            <a:endParaRPr b="0" i="0" sz="3200" u="none" cap="none" strike="noStrike">
              <a:solidFill>
                <a:srgbClr val="000000"/>
              </a:solidFill>
              <a:latin typeface="Calibri"/>
              <a:ea typeface="Calibri"/>
              <a:cs typeface="Calibri"/>
              <a:sym typeface="Calibri"/>
            </a:endParaRPr>
          </a:p>
        </p:txBody>
      </p:sp>
      <p:sp>
        <p:nvSpPr>
          <p:cNvPr id="190" name="Google Shape;190;p13"/>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pic>
        <p:nvPicPr>
          <p:cNvPr id="191" name="Google Shape;191;p13"/>
          <p:cNvPicPr preferRelativeResize="0"/>
          <p:nvPr/>
        </p:nvPicPr>
        <p:blipFill>
          <a:blip r:embed="rId3">
            <a:alphaModFix/>
          </a:blip>
          <a:stretch>
            <a:fillRect/>
          </a:stretch>
        </p:blipFill>
        <p:spPr>
          <a:xfrm>
            <a:off x="1833575" y="1905000"/>
            <a:ext cx="5476875" cy="349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br>
              <a:rPr b="0" i="0" lang="en-US" sz="1800" u="none" cap="none" strike="noStrike"/>
            </a:br>
            <a:r>
              <a:rPr b="1" i="0" lang="en-US" sz="4400" u="none" cap="none" strike="noStrike">
                <a:solidFill>
                  <a:srgbClr val="366092"/>
                </a:solidFill>
                <a:latin typeface="Calibri"/>
                <a:ea typeface="Calibri"/>
                <a:cs typeface="Calibri"/>
                <a:sym typeface="Calibri"/>
              </a:rPr>
              <a:t>Reference</a:t>
            </a:r>
            <a:br>
              <a:rPr b="0" i="0" lang="en-US" sz="1800" u="none" cap="none" strike="noStrike"/>
            </a:br>
            <a:endParaRPr b="0" i="0" sz="4400" u="none" cap="none" strike="noStrike">
              <a:solidFill>
                <a:srgbClr val="000000"/>
              </a:solidFill>
              <a:latin typeface="Arial"/>
              <a:ea typeface="Arial"/>
              <a:cs typeface="Arial"/>
              <a:sym typeface="Arial"/>
            </a:endParaRPr>
          </a:p>
        </p:txBody>
      </p:sp>
      <p:sp>
        <p:nvSpPr>
          <p:cNvPr id="197" name="Google Shape;197;p14"/>
          <p:cNvSpPr txBox="1"/>
          <p:nvPr/>
        </p:nvSpPr>
        <p:spPr>
          <a:xfrm>
            <a:off x="457200" y="1676520"/>
            <a:ext cx="8229240" cy="396216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Effect of heart failure on the outcome of COVID-19 — A meta-analysis and systematic review Year published Accepted 3 July 2020</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Rajkumar, A., &amp; Reena, G. S. (2010). Diagnosis of heart disease using data mining algorithm. Global journal of computer science and technology, 10(10), 38-43.</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HEART FAILURE PREDICTION USING MACHINE LEARNING TECHNIQUYear  </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1600">
                <a:solidFill>
                  <a:schemeClr val="dk1"/>
                </a:solidFill>
                <a:latin typeface="Times New Roman"/>
                <a:ea typeface="Times New Roman"/>
                <a:cs typeface="Times New Roman"/>
                <a:sym typeface="Times New Roman"/>
              </a:rPr>
              <a:t> published Accepted 29 Jan 2021</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Wisaeng, K. (2014). Predict the diagnosis of heart disease using feature selection and the k-nearest neighbor algorithm. Applied Mathematical Sciences, 8(83), 4103-4113.</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Enriko, I. K. A., Suryanegara, M., &amp; Gunawan, D. (2016). Heart disease prediction system using k- Nearest neighbor algorithm with simplified patient's health parameters. Journal of Telecommunication, Electronic and Computer Engineering (JTEC), 8(12), 59-65.</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457200" marR="0" rtl="0" algn="l">
              <a:lnSpc>
                <a:spcPct val="100000"/>
              </a:lnSpc>
              <a:spcBef>
                <a:spcPts val="360"/>
              </a:spcBef>
              <a:spcAft>
                <a:spcPts val="0"/>
              </a:spcAft>
              <a:buNone/>
            </a:pPr>
            <a:r>
              <a:t/>
            </a:r>
            <a:endParaRPr>
              <a:latin typeface="Times New Roman"/>
              <a:ea typeface="Times New Roman"/>
              <a:cs typeface="Times New Roman"/>
              <a:sym typeface="Times New Roman"/>
            </a:endParaRPr>
          </a:p>
          <a:p>
            <a:pPr indent="0" lvl="0" marL="0" marR="0" rtl="0" algn="l">
              <a:lnSpc>
                <a:spcPct val="100000"/>
              </a:lnSpc>
              <a:spcBef>
                <a:spcPts val="641"/>
              </a:spcBef>
              <a:spcAft>
                <a:spcPts val="0"/>
              </a:spcAft>
              <a:buNone/>
            </a:pPr>
            <a:r>
              <a:t/>
            </a:r>
            <a:endParaRPr b="0" i="0" u="none" cap="none" strike="noStrike">
              <a:solidFill>
                <a:srgbClr val="000000"/>
              </a:solidFill>
              <a:latin typeface="Calibri"/>
              <a:ea typeface="Calibri"/>
              <a:cs typeface="Calibri"/>
              <a:sym typeface="Calibri"/>
            </a:endParaRPr>
          </a:p>
        </p:txBody>
      </p:sp>
      <p:sp>
        <p:nvSpPr>
          <p:cNvPr id="198" name="Google Shape;198;p14"/>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
          <p:cNvSpPr txBox="1"/>
          <p:nvPr/>
        </p:nvSpPr>
        <p:spPr>
          <a:xfrm>
            <a:off x="457200" y="274680"/>
            <a:ext cx="8229240" cy="114264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None/>
            </a:pPr>
            <a:r>
              <a:rPr b="1" i="0" lang="en-US" sz="4400" u="none" cap="none" strike="noStrike">
                <a:solidFill>
                  <a:srgbClr val="376092"/>
                </a:solidFill>
                <a:latin typeface="Calibri"/>
                <a:ea typeface="Calibri"/>
                <a:cs typeface="Calibri"/>
                <a:sym typeface="Calibri"/>
              </a:rPr>
              <a:t>Table of Contents</a:t>
            </a:r>
            <a:endParaRPr b="0" i="0" sz="4400" u="none" cap="none" strike="noStrike">
              <a:solidFill>
                <a:srgbClr val="000000"/>
              </a:solidFill>
              <a:latin typeface="Arial"/>
              <a:ea typeface="Arial"/>
              <a:cs typeface="Arial"/>
              <a:sym typeface="Arial"/>
            </a:endParaRPr>
          </a:p>
        </p:txBody>
      </p:sp>
      <p:sp>
        <p:nvSpPr>
          <p:cNvPr id="133" name="Google Shape;133;p2"/>
          <p:cNvSpPr txBox="1"/>
          <p:nvPr/>
        </p:nvSpPr>
        <p:spPr>
          <a:xfrm>
            <a:off x="457200" y="1676520"/>
            <a:ext cx="8229240" cy="3962160"/>
          </a:xfrm>
          <a:prstGeom prst="rect">
            <a:avLst/>
          </a:prstGeom>
          <a:noFill/>
          <a:ln>
            <a:noFill/>
          </a:ln>
        </p:spPr>
        <p:txBody>
          <a:bodyPr anchorCtr="0" anchor="t" bIns="45700" lIns="91425" spcFirstLastPara="1" rIns="91425" wrap="square" tIns="45700">
            <a:normAutofit/>
          </a:bodyPr>
          <a:lstStyle/>
          <a:p>
            <a:pPr indent="-380520" lvl="0" marL="457200" marR="0" rtl="0" algn="l">
              <a:lnSpc>
                <a:spcPct val="100000"/>
              </a:lnSpc>
              <a:spcBef>
                <a:spcPts val="0"/>
              </a:spcBef>
              <a:spcAft>
                <a:spcPts val="0"/>
              </a:spcAft>
              <a:buClr>
                <a:srgbClr val="385D8A"/>
              </a:buClr>
              <a:buSzPts val="2400"/>
              <a:buFont typeface="Calibri"/>
              <a:buChar char="❖"/>
            </a:pPr>
            <a:r>
              <a:rPr b="0" i="0" lang="en-US" sz="2400" u="none" cap="none" strike="noStrike">
                <a:solidFill>
                  <a:srgbClr val="000000"/>
                </a:solidFill>
                <a:latin typeface="Times New Roman"/>
                <a:ea typeface="Times New Roman"/>
                <a:cs typeface="Times New Roman"/>
                <a:sym typeface="Times New Roman"/>
              </a:rPr>
              <a:t>Introduction</a:t>
            </a:r>
            <a:endParaRPr b="0" i="0" sz="2400" u="none" cap="none" strike="noStrike">
              <a:solidFill>
                <a:srgbClr val="000000"/>
              </a:solidFill>
              <a:latin typeface="Calibri"/>
              <a:ea typeface="Calibri"/>
              <a:cs typeface="Calibri"/>
              <a:sym typeface="Calibri"/>
            </a:endParaRPr>
          </a:p>
          <a:p>
            <a:pPr indent="-380520" lvl="0" marL="457200" marR="0" rtl="0" algn="l">
              <a:lnSpc>
                <a:spcPct val="100000"/>
              </a:lnSpc>
              <a:spcBef>
                <a:spcPts val="0"/>
              </a:spcBef>
              <a:spcAft>
                <a:spcPts val="0"/>
              </a:spcAft>
              <a:buClr>
                <a:srgbClr val="385D8A"/>
              </a:buClr>
              <a:buSzPts val="2400"/>
              <a:buFont typeface="Calibri"/>
              <a:buChar char="❖"/>
            </a:pPr>
            <a:r>
              <a:rPr b="0" i="0" lang="en-US" sz="2400" u="none" cap="none" strike="noStrike">
                <a:solidFill>
                  <a:srgbClr val="000000"/>
                </a:solidFill>
                <a:latin typeface="Times New Roman"/>
                <a:ea typeface="Times New Roman"/>
                <a:cs typeface="Times New Roman"/>
                <a:sym typeface="Times New Roman"/>
              </a:rPr>
              <a:t>Motivation</a:t>
            </a:r>
            <a:endParaRPr b="0" i="0" sz="2400" u="none" cap="none" strike="noStrike">
              <a:solidFill>
                <a:srgbClr val="000000"/>
              </a:solidFill>
              <a:latin typeface="Calibri"/>
              <a:ea typeface="Calibri"/>
              <a:cs typeface="Calibri"/>
              <a:sym typeface="Calibri"/>
            </a:endParaRPr>
          </a:p>
          <a:p>
            <a:pPr indent="-380520" lvl="0" marL="457200" marR="0" rtl="0" algn="l">
              <a:lnSpc>
                <a:spcPct val="100000"/>
              </a:lnSpc>
              <a:spcBef>
                <a:spcPts val="0"/>
              </a:spcBef>
              <a:spcAft>
                <a:spcPts val="0"/>
              </a:spcAft>
              <a:buClr>
                <a:srgbClr val="385D8A"/>
              </a:buClr>
              <a:buSzPts val="2400"/>
              <a:buFont typeface="Calibri"/>
              <a:buChar char="❖"/>
            </a:pPr>
            <a:r>
              <a:rPr b="0" i="0" lang="en-US" sz="2400" u="none" cap="none" strike="noStrike">
                <a:solidFill>
                  <a:srgbClr val="000000"/>
                </a:solidFill>
                <a:latin typeface="Times New Roman"/>
                <a:ea typeface="Times New Roman"/>
                <a:cs typeface="Times New Roman"/>
                <a:sym typeface="Times New Roman"/>
              </a:rPr>
              <a:t>Objectives</a:t>
            </a:r>
            <a:endParaRPr b="0" i="0" sz="2400" u="none" cap="none" strike="noStrike">
              <a:solidFill>
                <a:srgbClr val="000000"/>
              </a:solidFill>
              <a:latin typeface="Calibri"/>
              <a:ea typeface="Calibri"/>
              <a:cs typeface="Calibri"/>
              <a:sym typeface="Calibri"/>
            </a:endParaRPr>
          </a:p>
          <a:p>
            <a:pPr indent="-380520" lvl="0" marL="457200" marR="0" rtl="0" algn="l">
              <a:lnSpc>
                <a:spcPct val="100000"/>
              </a:lnSpc>
              <a:spcBef>
                <a:spcPts val="0"/>
              </a:spcBef>
              <a:spcAft>
                <a:spcPts val="0"/>
              </a:spcAft>
              <a:buClr>
                <a:srgbClr val="385D8A"/>
              </a:buClr>
              <a:buSzPts val="2400"/>
              <a:buFont typeface="Calibri"/>
              <a:buChar char="❖"/>
            </a:pPr>
            <a:r>
              <a:rPr b="0" i="0" lang="en-US" sz="2400" u="none" cap="none" strike="noStrike">
                <a:solidFill>
                  <a:srgbClr val="000000"/>
                </a:solidFill>
                <a:latin typeface="Times New Roman"/>
                <a:ea typeface="Times New Roman"/>
                <a:cs typeface="Times New Roman"/>
                <a:sym typeface="Times New Roman"/>
              </a:rPr>
              <a:t>Methodology</a:t>
            </a:r>
            <a:endParaRPr b="0" i="0" sz="2400" u="none" cap="none" strike="noStrike">
              <a:solidFill>
                <a:srgbClr val="000000"/>
              </a:solidFill>
              <a:latin typeface="Calibri"/>
              <a:ea typeface="Calibri"/>
              <a:cs typeface="Calibri"/>
              <a:sym typeface="Calibri"/>
            </a:endParaRPr>
          </a:p>
          <a:p>
            <a:pPr indent="-380520" lvl="1" marL="914400" marR="0" rtl="0" algn="l">
              <a:lnSpc>
                <a:spcPct val="100000"/>
              </a:lnSpc>
              <a:spcBef>
                <a:spcPts val="0"/>
              </a:spcBef>
              <a:spcAft>
                <a:spcPts val="0"/>
              </a:spcAft>
              <a:buClr>
                <a:srgbClr val="385D8A"/>
              </a:buClr>
              <a:buSzPts val="2400"/>
              <a:buFont typeface="Calibri"/>
              <a:buChar char="➢"/>
            </a:pPr>
            <a:r>
              <a:rPr b="0" i="0" lang="en-US" sz="2400" u="none" cap="none" strike="noStrike">
                <a:solidFill>
                  <a:srgbClr val="000000"/>
                </a:solidFill>
                <a:latin typeface="Times New Roman"/>
                <a:ea typeface="Times New Roman"/>
                <a:cs typeface="Times New Roman"/>
                <a:sym typeface="Times New Roman"/>
              </a:rPr>
              <a:t>Data Collection</a:t>
            </a:r>
            <a:endParaRPr b="0" i="0" sz="2400" u="none" cap="none" strike="noStrike">
              <a:solidFill>
                <a:srgbClr val="000000"/>
              </a:solidFill>
              <a:latin typeface="Calibri"/>
              <a:ea typeface="Calibri"/>
              <a:cs typeface="Calibri"/>
              <a:sym typeface="Calibri"/>
            </a:endParaRPr>
          </a:p>
          <a:p>
            <a:pPr indent="-380519" lvl="1" marL="914400" marR="0" rtl="0" algn="l">
              <a:lnSpc>
                <a:spcPct val="100000"/>
              </a:lnSpc>
              <a:spcBef>
                <a:spcPts val="0"/>
              </a:spcBef>
              <a:spcAft>
                <a:spcPts val="0"/>
              </a:spcAft>
              <a:buClr>
                <a:srgbClr val="385D8A"/>
              </a:buClr>
              <a:buSzPts val="2400"/>
              <a:buFont typeface="Calibri"/>
              <a:buChar char="➢"/>
            </a:pPr>
            <a:r>
              <a:rPr b="0" i="0" lang="en-US" sz="2400" u="none" cap="none" strike="noStrike">
                <a:solidFill>
                  <a:srgbClr val="000000"/>
                </a:solidFill>
                <a:latin typeface="Times New Roman"/>
                <a:ea typeface="Times New Roman"/>
                <a:cs typeface="Times New Roman"/>
                <a:sym typeface="Times New Roman"/>
              </a:rPr>
              <a:t>Data Preprocessing</a:t>
            </a:r>
            <a:endParaRPr b="0" i="0" sz="2400" u="none" cap="none" strike="noStrike">
              <a:solidFill>
                <a:srgbClr val="000000"/>
              </a:solidFill>
              <a:latin typeface="Calibri"/>
              <a:ea typeface="Calibri"/>
              <a:cs typeface="Calibri"/>
              <a:sym typeface="Calibri"/>
            </a:endParaRPr>
          </a:p>
          <a:p>
            <a:pPr indent="-380520" lvl="0" marL="457200" marR="0" rtl="0" algn="l">
              <a:lnSpc>
                <a:spcPct val="100000"/>
              </a:lnSpc>
              <a:spcBef>
                <a:spcPts val="0"/>
              </a:spcBef>
              <a:spcAft>
                <a:spcPts val="0"/>
              </a:spcAft>
              <a:buClr>
                <a:srgbClr val="385D8A"/>
              </a:buClr>
              <a:buSzPts val="2400"/>
              <a:buFont typeface="Calibri"/>
              <a:buChar char="❖"/>
            </a:pPr>
            <a:r>
              <a:rPr b="0" i="0" lang="en-US" sz="2400" u="none" cap="none" strike="noStrike">
                <a:solidFill>
                  <a:srgbClr val="000000"/>
                </a:solidFill>
                <a:latin typeface="Times New Roman"/>
                <a:ea typeface="Times New Roman"/>
                <a:cs typeface="Times New Roman"/>
                <a:sym typeface="Times New Roman"/>
              </a:rPr>
              <a:t>Outcome</a:t>
            </a:r>
            <a:endParaRPr b="0" i="0" sz="2400" u="none" cap="none" strike="noStrike">
              <a:solidFill>
                <a:srgbClr val="000000"/>
              </a:solidFill>
              <a:latin typeface="Calibri"/>
              <a:ea typeface="Calibri"/>
              <a:cs typeface="Calibri"/>
              <a:sym typeface="Calibri"/>
            </a:endParaRPr>
          </a:p>
          <a:p>
            <a:pPr indent="-380520" lvl="0" marL="457200" marR="0" rtl="0" algn="l">
              <a:lnSpc>
                <a:spcPct val="100000"/>
              </a:lnSpc>
              <a:spcBef>
                <a:spcPts val="0"/>
              </a:spcBef>
              <a:spcAft>
                <a:spcPts val="0"/>
              </a:spcAft>
              <a:buClr>
                <a:srgbClr val="385D8A"/>
              </a:buClr>
              <a:buSzPts val="2400"/>
              <a:buFont typeface="Calibri"/>
              <a:buChar char="❖"/>
            </a:pPr>
            <a:r>
              <a:rPr b="0" i="0" lang="en-US" sz="2400" u="none" cap="none" strike="noStrike">
                <a:solidFill>
                  <a:srgbClr val="000000"/>
                </a:solidFill>
                <a:latin typeface="Times New Roman"/>
                <a:ea typeface="Times New Roman"/>
                <a:cs typeface="Times New Roman"/>
                <a:sym typeface="Times New Roman"/>
              </a:rPr>
              <a:t>References</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134" name="Google Shape;134;p2"/>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4400" u="none" cap="none" strike="noStrike">
                <a:solidFill>
                  <a:srgbClr val="376092"/>
                </a:solidFill>
                <a:latin typeface="Calibri"/>
                <a:ea typeface="Calibri"/>
                <a:cs typeface="Calibri"/>
                <a:sym typeface="Calibri"/>
              </a:rPr>
              <a:t>Introduction</a:t>
            </a:r>
            <a:endParaRPr b="0" i="0" sz="4400" u="none" cap="none" strike="noStrike">
              <a:solidFill>
                <a:srgbClr val="000000"/>
              </a:solidFill>
              <a:latin typeface="Arial"/>
              <a:ea typeface="Arial"/>
              <a:cs typeface="Arial"/>
              <a:sym typeface="Arial"/>
            </a:endParaRPr>
          </a:p>
        </p:txBody>
      </p:sp>
      <p:sp>
        <p:nvSpPr>
          <p:cNvPr id="140" name="Google Shape;140;p3"/>
          <p:cNvSpPr txBox="1"/>
          <p:nvPr/>
        </p:nvSpPr>
        <p:spPr>
          <a:xfrm>
            <a:off x="457200" y="1280160"/>
            <a:ext cx="8229300" cy="435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2200" u="none" cap="none" strike="noStrike">
                <a:solidFill>
                  <a:schemeClr val="dk1"/>
                </a:solidFill>
                <a:latin typeface="Times New Roman"/>
                <a:ea typeface="Times New Roman"/>
                <a:cs typeface="Times New Roman"/>
                <a:sym typeface="Times New Roman"/>
              </a:rPr>
              <a:t>Heart failure is the state in which muscles in the heart wall get fade and</a:t>
            </a:r>
            <a:endParaRPr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641"/>
              </a:spcBef>
              <a:spcAft>
                <a:spcPts val="0"/>
              </a:spcAft>
              <a:buNone/>
            </a:pPr>
            <a:r>
              <a:rPr i="0" lang="en-US" sz="2200" u="none" cap="none" strike="noStrike">
                <a:solidFill>
                  <a:schemeClr val="dk1"/>
                </a:solidFill>
                <a:latin typeface="Times New Roman"/>
                <a:ea typeface="Times New Roman"/>
                <a:cs typeface="Times New Roman"/>
                <a:sym typeface="Times New Roman"/>
              </a:rPr>
              <a:t>enlarge, limiting heart pumping of blood. The ventricles of heart can</a:t>
            </a:r>
            <a:endParaRPr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641"/>
              </a:spcBef>
              <a:spcAft>
                <a:spcPts val="0"/>
              </a:spcAft>
              <a:buClr>
                <a:srgbClr val="000000"/>
              </a:buClr>
              <a:buFont typeface="Arial"/>
              <a:buNone/>
            </a:pPr>
            <a:r>
              <a:rPr i="0" lang="en-US" sz="2200" u="none" cap="none" strike="noStrike">
                <a:solidFill>
                  <a:schemeClr val="dk1"/>
                </a:solidFill>
                <a:latin typeface="Times New Roman"/>
                <a:ea typeface="Times New Roman"/>
                <a:cs typeface="Times New Roman"/>
                <a:sym typeface="Times New Roman"/>
              </a:rPr>
              <a:t>get inflexible and do not fill properly between beats. </a:t>
            </a:r>
            <a:endParaRPr sz="2200">
              <a:latin typeface="Times New Roman"/>
              <a:ea typeface="Times New Roman"/>
              <a:cs typeface="Times New Roman"/>
              <a:sym typeface="Times New Roman"/>
            </a:endParaRPr>
          </a:p>
          <a:p>
            <a:pPr indent="0" lvl="0" marL="0" marR="0" rtl="0" algn="l">
              <a:lnSpc>
                <a:spcPct val="100000"/>
              </a:lnSpc>
              <a:spcBef>
                <a:spcPts val="641"/>
              </a:spcBef>
              <a:spcAft>
                <a:spcPts val="0"/>
              </a:spcAft>
              <a:buSzPts val="1100"/>
              <a:buNone/>
            </a:pPr>
            <a:r>
              <a:rPr lang="en-US" sz="2200">
                <a:solidFill>
                  <a:schemeClr val="dk1"/>
                </a:solidFill>
                <a:latin typeface="Times New Roman"/>
                <a:ea typeface="Times New Roman"/>
                <a:cs typeface="Times New Roman"/>
                <a:sym typeface="Times New Roman"/>
              </a:rPr>
              <a:t>The main reason behind heart failure include coronary heart disease,</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641"/>
              </a:spcBef>
              <a:spcAft>
                <a:spcPts val="0"/>
              </a:spcAft>
              <a:buSzPts val="1100"/>
              <a:buNone/>
            </a:pPr>
            <a:r>
              <a:rPr lang="en-US" sz="2200">
                <a:solidFill>
                  <a:schemeClr val="dk1"/>
                </a:solidFill>
                <a:latin typeface="Times New Roman"/>
                <a:ea typeface="Times New Roman"/>
                <a:cs typeface="Times New Roman"/>
                <a:sym typeface="Times New Roman"/>
              </a:rPr>
              <a:t>diabetes, high blood pressure and other diseases like HIV, alcohol</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641"/>
              </a:spcBef>
              <a:spcAft>
                <a:spcPts val="0"/>
              </a:spcAft>
              <a:buSzPts val="1100"/>
              <a:buNone/>
            </a:pPr>
            <a:r>
              <a:rPr lang="en-US" sz="2200">
                <a:solidFill>
                  <a:schemeClr val="dk1"/>
                </a:solidFill>
                <a:latin typeface="Times New Roman"/>
                <a:ea typeface="Times New Roman"/>
                <a:cs typeface="Times New Roman"/>
                <a:sym typeface="Times New Roman"/>
              </a:rPr>
              <a:t>abuse or cocaine, thyroid disorders, excess of vitamin E in body,</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641"/>
              </a:spcBef>
              <a:spcAft>
                <a:spcPts val="0"/>
              </a:spcAft>
              <a:buSzPts val="1100"/>
              <a:buNone/>
            </a:pPr>
            <a:r>
              <a:rPr lang="en-US" sz="2200">
                <a:solidFill>
                  <a:schemeClr val="dk1"/>
                </a:solidFill>
                <a:latin typeface="Times New Roman"/>
                <a:ea typeface="Times New Roman"/>
                <a:cs typeface="Times New Roman"/>
                <a:sym typeface="Times New Roman"/>
              </a:rPr>
              <a:t>radiation or chemotherapy, etc</a:t>
            </a:r>
            <a:r>
              <a:rPr lang="en-US" sz="2000">
                <a:solidFill>
                  <a:schemeClr val="dk1"/>
                </a:solidFill>
              </a:rPr>
              <a:t>.</a:t>
            </a:r>
            <a:r>
              <a:rPr lang="en-US" sz="1700">
                <a:solidFill>
                  <a:schemeClr val="dk1"/>
                </a:solidFill>
              </a:rPr>
              <a:t> </a:t>
            </a:r>
            <a:endParaRPr sz="2000"/>
          </a:p>
          <a:p>
            <a:pPr indent="0" lvl="0" marL="0" marR="0" rtl="0" algn="l">
              <a:lnSpc>
                <a:spcPct val="100000"/>
              </a:lnSpc>
              <a:spcBef>
                <a:spcPts val="641"/>
              </a:spcBef>
              <a:spcAft>
                <a:spcPts val="0"/>
              </a:spcAft>
              <a:buNone/>
            </a:pPr>
            <a:r>
              <a:t/>
            </a:r>
            <a:endParaRPr b="0" i="0" sz="3200" u="none" cap="none" strike="noStrike">
              <a:solidFill>
                <a:srgbClr val="000000"/>
              </a:solidFill>
              <a:latin typeface="Calibri"/>
              <a:ea typeface="Calibri"/>
              <a:cs typeface="Calibri"/>
              <a:sym typeface="Calibri"/>
            </a:endParaRPr>
          </a:p>
        </p:txBody>
      </p:sp>
      <p:sp>
        <p:nvSpPr>
          <p:cNvPr id="141" name="Google Shape;141;p3"/>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4400" u="none" cap="none" strike="noStrike">
                <a:solidFill>
                  <a:srgbClr val="376092"/>
                </a:solidFill>
                <a:latin typeface="Calibri"/>
                <a:ea typeface="Calibri"/>
                <a:cs typeface="Calibri"/>
                <a:sym typeface="Calibri"/>
              </a:rPr>
              <a:t>Motivation</a:t>
            </a:r>
            <a:endParaRPr b="0" i="0" sz="4400" u="none" cap="none" strike="noStrike">
              <a:solidFill>
                <a:srgbClr val="000000"/>
              </a:solidFill>
              <a:latin typeface="Arial"/>
              <a:ea typeface="Arial"/>
              <a:cs typeface="Arial"/>
              <a:sym typeface="Arial"/>
            </a:endParaRPr>
          </a:p>
        </p:txBody>
      </p:sp>
      <p:sp>
        <p:nvSpPr>
          <p:cNvPr id="147" name="Google Shape;147;p4"/>
          <p:cNvSpPr txBox="1"/>
          <p:nvPr/>
        </p:nvSpPr>
        <p:spPr>
          <a:xfrm>
            <a:off x="457200" y="1676520"/>
            <a:ext cx="8229240" cy="3962160"/>
          </a:xfrm>
          <a:prstGeom prst="rect">
            <a:avLst/>
          </a:prstGeom>
          <a:noFill/>
          <a:ln>
            <a:noFill/>
          </a:ln>
        </p:spPr>
        <p:txBody>
          <a:bodyPr anchorCtr="0" anchor="t" bIns="45700" lIns="91425" spcFirstLastPara="1" rIns="91425" wrap="square" tIns="45700">
            <a:noAutofit/>
          </a:bodyPr>
          <a:lstStyle/>
          <a:p>
            <a:pPr indent="-387350" lvl="0" marL="457200" marR="0" rtl="0" algn="l">
              <a:lnSpc>
                <a:spcPct val="100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Delay to take immediate treatment for the heart failure is one of the main reason for the high rate of death.</a:t>
            </a:r>
            <a:endParaRPr sz="25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sz="3000">
              <a:latin typeface="Times New Roman"/>
              <a:ea typeface="Times New Roman"/>
              <a:cs typeface="Times New Roman"/>
              <a:sym typeface="Times New Roman"/>
            </a:endParaRPr>
          </a:p>
          <a:p>
            <a:pPr indent="-387350" lvl="0" marL="457200" marR="0" rtl="0" algn="l">
              <a:lnSpc>
                <a:spcPct val="100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Proper treatment is key to get rid of from a disease .Most of the time a patient of heart disease is unable to get it .</a:t>
            </a:r>
            <a:endParaRPr sz="25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200">
              <a:latin typeface="Times New Roman"/>
              <a:ea typeface="Times New Roman"/>
              <a:cs typeface="Times New Roman"/>
              <a:sym typeface="Times New Roman"/>
            </a:endParaRPr>
          </a:p>
          <a:p>
            <a:pPr indent="0" lvl="0" marL="0" marR="0" rtl="0" algn="l">
              <a:lnSpc>
                <a:spcPct val="100000"/>
              </a:lnSpc>
              <a:spcBef>
                <a:spcPts val="641"/>
              </a:spcBef>
              <a:spcAft>
                <a:spcPts val="0"/>
              </a:spcAft>
              <a:buNone/>
            </a:pPr>
            <a:r>
              <a:t/>
            </a:r>
            <a:endParaRPr b="0" i="0" sz="3200" u="none" cap="none" strike="noStrike">
              <a:solidFill>
                <a:srgbClr val="000000"/>
              </a:solidFill>
              <a:latin typeface="Calibri"/>
              <a:ea typeface="Calibri"/>
              <a:cs typeface="Calibri"/>
              <a:sym typeface="Calibri"/>
            </a:endParaRPr>
          </a:p>
        </p:txBody>
      </p:sp>
      <p:sp>
        <p:nvSpPr>
          <p:cNvPr id="148" name="Google Shape;148;p4"/>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4400" u="none" cap="none" strike="noStrike">
                <a:solidFill>
                  <a:srgbClr val="376092"/>
                </a:solidFill>
                <a:latin typeface="Calibri"/>
                <a:ea typeface="Calibri"/>
                <a:cs typeface="Calibri"/>
                <a:sym typeface="Calibri"/>
              </a:rPr>
              <a:t>Objectives</a:t>
            </a:r>
            <a:endParaRPr b="0" i="0" sz="4400" u="none" cap="none" strike="noStrike">
              <a:solidFill>
                <a:srgbClr val="000000"/>
              </a:solidFill>
              <a:latin typeface="Arial"/>
              <a:ea typeface="Arial"/>
              <a:cs typeface="Arial"/>
              <a:sym typeface="Arial"/>
            </a:endParaRPr>
          </a:p>
        </p:txBody>
      </p:sp>
      <p:sp>
        <p:nvSpPr>
          <p:cNvPr id="154" name="Google Shape;154;p5"/>
          <p:cNvSpPr txBox="1"/>
          <p:nvPr/>
        </p:nvSpPr>
        <p:spPr>
          <a:xfrm>
            <a:off x="457200" y="1676520"/>
            <a:ext cx="8229240" cy="3962160"/>
          </a:xfrm>
          <a:prstGeom prst="rect">
            <a:avLst/>
          </a:prstGeom>
          <a:noFill/>
          <a:ln>
            <a:noFill/>
          </a:ln>
        </p:spPr>
        <p:txBody>
          <a:bodyPr anchorCtr="0" anchor="t" bIns="45700" lIns="91425" spcFirstLastPara="1" rIns="91425" wrap="square" tIns="45700">
            <a:noAutofit/>
          </a:bodyPr>
          <a:lstStyle/>
          <a:p>
            <a:pPr indent="-368300" lvl="0" marL="457200" marR="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To predict the patient heart condition immediately.</a:t>
            </a:r>
            <a:endParaRPr sz="2200">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200">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To reach timely appropriate treatment for patient.</a:t>
            </a:r>
            <a:endParaRPr sz="2200">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200">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Interpret the actual state of patient.</a:t>
            </a:r>
            <a:endParaRPr sz="2200">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200">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Using different types of machine learning algorithms to predict</a:t>
            </a:r>
            <a:endParaRPr sz="2200">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200">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rPr lang="en-US" sz="2200">
                <a:latin typeface="Times New Roman"/>
                <a:ea typeface="Times New Roman"/>
                <a:cs typeface="Times New Roman"/>
                <a:sym typeface="Times New Roman"/>
              </a:rPr>
              <a:t>patient situation.</a:t>
            </a:r>
            <a:endParaRPr sz="2200">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200">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Finding out the best algorithm for predicting patient Circumstance.</a:t>
            </a:r>
            <a:endParaRPr sz="2200">
              <a:latin typeface="Times New Roman"/>
              <a:ea typeface="Times New Roman"/>
              <a:cs typeface="Times New Roman"/>
              <a:sym typeface="Times New Roman"/>
            </a:endParaRPr>
          </a:p>
          <a:p>
            <a:pPr indent="0" lvl="0" marL="50760" marR="0" rtl="0" algn="just">
              <a:lnSpc>
                <a:spcPct val="100000"/>
              </a:lnSpc>
              <a:spcBef>
                <a:spcPts val="0"/>
              </a:spcBef>
              <a:spcAft>
                <a:spcPts val="0"/>
              </a:spcAft>
              <a:buNone/>
            </a:pPr>
            <a:r>
              <a:t/>
            </a:r>
            <a:endParaRPr sz="2800">
              <a:latin typeface="Times New Roman"/>
              <a:ea typeface="Times New Roman"/>
              <a:cs typeface="Times New Roman"/>
              <a:sym typeface="Times New Roman"/>
            </a:endParaRPr>
          </a:p>
          <a:p>
            <a:pPr indent="0" lvl="0" marL="50760" marR="0" rtl="0" algn="l">
              <a:lnSpc>
                <a:spcPct val="100000"/>
              </a:lnSpc>
              <a:spcBef>
                <a:spcPts val="641"/>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561"/>
              </a:spcBef>
              <a:spcAft>
                <a:spcPts val="0"/>
              </a:spcAft>
              <a:buNone/>
            </a:pPr>
            <a:r>
              <a:t/>
            </a:r>
            <a:endParaRPr b="0" i="0" sz="2800" u="none" cap="none" strike="noStrike">
              <a:solidFill>
                <a:srgbClr val="000000"/>
              </a:solidFill>
              <a:latin typeface="Calibri"/>
              <a:ea typeface="Calibri"/>
              <a:cs typeface="Calibri"/>
              <a:sym typeface="Calibri"/>
            </a:endParaRPr>
          </a:p>
        </p:txBody>
      </p:sp>
      <p:sp>
        <p:nvSpPr>
          <p:cNvPr id="155" name="Google Shape;155;p5"/>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6"/>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4400" u="none" cap="none" strike="noStrike">
                <a:solidFill>
                  <a:srgbClr val="366092"/>
                </a:solidFill>
                <a:latin typeface="Calibri"/>
                <a:ea typeface="Calibri"/>
                <a:cs typeface="Calibri"/>
                <a:sym typeface="Calibri"/>
              </a:rPr>
              <a:t>Methodology</a:t>
            </a:r>
            <a:endParaRPr b="0" i="0" sz="4400" u="none" cap="none" strike="noStrike">
              <a:solidFill>
                <a:srgbClr val="000000"/>
              </a:solidFill>
              <a:latin typeface="Arial"/>
              <a:ea typeface="Arial"/>
              <a:cs typeface="Arial"/>
              <a:sym typeface="Arial"/>
            </a:endParaRPr>
          </a:p>
        </p:txBody>
      </p:sp>
      <p:sp>
        <p:nvSpPr>
          <p:cNvPr id="161" name="Google Shape;161;p6"/>
          <p:cNvSpPr txBox="1"/>
          <p:nvPr/>
        </p:nvSpPr>
        <p:spPr>
          <a:xfrm>
            <a:off x="457200" y="1676520"/>
            <a:ext cx="8229240" cy="39621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Times New Roman"/>
                <a:ea typeface="Times New Roman"/>
                <a:cs typeface="Times New Roman"/>
                <a:sym typeface="Times New Roman"/>
              </a:rPr>
              <a:t>In our approach -</a:t>
            </a:r>
            <a:endParaRPr sz="1600">
              <a:solidFill>
                <a:schemeClr val="dk1"/>
              </a:solidFill>
              <a:latin typeface="Times New Roman"/>
              <a:ea typeface="Times New Roman"/>
              <a:cs typeface="Times New Roman"/>
              <a:sym typeface="Times New Roman"/>
            </a:endParaRPr>
          </a:p>
          <a:p>
            <a:pPr indent="0" lvl="0" marL="0" rtl="0" algn="l">
              <a:spcBef>
                <a:spcPts val="5"/>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1896110" rtl="0" algn="l">
              <a:lnSpc>
                <a:spcPct val="158750"/>
              </a:lnSpc>
              <a:spcBef>
                <a:spcPts val="5"/>
              </a:spcBef>
              <a:spcAft>
                <a:spcPts val="0"/>
              </a:spcAft>
              <a:buNone/>
            </a:pPr>
            <a:r>
              <a:rPr b="1" lang="en-US" sz="1600">
                <a:solidFill>
                  <a:schemeClr val="dk1"/>
                </a:solidFill>
                <a:latin typeface="Times New Roman"/>
                <a:ea typeface="Times New Roman"/>
                <a:cs typeface="Times New Roman"/>
                <a:sym typeface="Times New Roman"/>
              </a:rPr>
              <a:t> Step-1:</a:t>
            </a:r>
            <a:r>
              <a:rPr lang="en-US" sz="1600">
                <a:solidFill>
                  <a:schemeClr val="dk1"/>
                </a:solidFill>
                <a:latin typeface="Times New Roman"/>
                <a:ea typeface="Times New Roman"/>
                <a:cs typeface="Times New Roman"/>
                <a:sym typeface="Times New Roman"/>
              </a:rPr>
              <a:t> Our dataset is chosen, which has Heart Failure Clinical Records.</a:t>
            </a:r>
            <a:endParaRPr sz="1600">
              <a:solidFill>
                <a:schemeClr val="dk1"/>
              </a:solidFill>
              <a:latin typeface="Times New Roman"/>
              <a:ea typeface="Times New Roman"/>
              <a:cs typeface="Times New Roman"/>
              <a:sym typeface="Times New Roman"/>
            </a:endParaRPr>
          </a:p>
          <a:p>
            <a:pPr indent="0" lvl="0" marL="0" marR="1896110" rtl="0" algn="l">
              <a:lnSpc>
                <a:spcPct val="158750"/>
              </a:lnSpc>
              <a:spcBef>
                <a:spcPts val="5"/>
              </a:spcBef>
              <a:spcAft>
                <a:spcPts val="0"/>
              </a:spcAft>
              <a:buNone/>
            </a:pPr>
            <a:r>
              <a:rPr b="1" lang="en-US" sz="1600">
                <a:solidFill>
                  <a:schemeClr val="dk1"/>
                </a:solidFill>
                <a:latin typeface="Times New Roman"/>
                <a:ea typeface="Times New Roman"/>
                <a:cs typeface="Times New Roman"/>
                <a:sym typeface="Times New Roman"/>
              </a:rPr>
              <a:t> Step-2: </a:t>
            </a:r>
            <a:r>
              <a:rPr lang="en-US" sz="1600">
                <a:solidFill>
                  <a:schemeClr val="dk1"/>
                </a:solidFill>
                <a:latin typeface="Times New Roman"/>
                <a:ea typeface="Times New Roman"/>
                <a:cs typeface="Times New Roman"/>
                <a:sym typeface="Times New Roman"/>
              </a:rPr>
              <a:t>Who can live and who can't is classified in the dataset.</a:t>
            </a:r>
            <a:endParaRPr sz="1600">
              <a:solidFill>
                <a:schemeClr val="dk1"/>
              </a:solidFill>
              <a:latin typeface="Times New Roman"/>
              <a:ea typeface="Times New Roman"/>
              <a:cs typeface="Times New Roman"/>
              <a:sym typeface="Times New Roman"/>
            </a:endParaRPr>
          </a:p>
          <a:p>
            <a:pPr indent="0" lvl="0" marL="0" rtl="0" algn="l">
              <a:spcBef>
                <a:spcPts val="990"/>
              </a:spcBef>
              <a:spcAft>
                <a:spcPts val="0"/>
              </a:spcAft>
              <a:buNone/>
            </a:pPr>
            <a:r>
              <a:rPr b="1" lang="en-US" sz="1600">
                <a:solidFill>
                  <a:schemeClr val="dk1"/>
                </a:solidFill>
                <a:latin typeface="Times New Roman"/>
                <a:ea typeface="Times New Roman"/>
                <a:cs typeface="Times New Roman"/>
                <a:sym typeface="Times New Roman"/>
              </a:rPr>
              <a:t>Step-3:</a:t>
            </a:r>
            <a:r>
              <a:rPr lang="en-US" sz="1600">
                <a:solidFill>
                  <a:schemeClr val="dk1"/>
                </a:solidFill>
                <a:latin typeface="Times New Roman"/>
                <a:ea typeface="Times New Roman"/>
                <a:cs typeface="Times New Roman"/>
                <a:sym typeface="Times New Roman"/>
              </a:rPr>
              <a:t> To load the dataset, type in the data.</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600">
                <a:solidFill>
                  <a:schemeClr val="dk1"/>
                </a:solidFill>
                <a:latin typeface="Times New Roman"/>
                <a:ea typeface="Times New Roman"/>
                <a:cs typeface="Times New Roman"/>
                <a:sym typeface="Times New Roman"/>
              </a:rPr>
              <a:t>Step-4: </a:t>
            </a:r>
            <a:r>
              <a:rPr lang="en-US" sz="1600">
                <a:solidFill>
                  <a:schemeClr val="dk1"/>
                </a:solidFill>
                <a:latin typeface="Times New Roman"/>
                <a:ea typeface="Times New Roman"/>
                <a:cs typeface="Times New Roman"/>
                <a:sym typeface="Times New Roman"/>
              </a:rPr>
              <a:t>Using ML algorithm python.</a:t>
            </a:r>
            <a:endParaRPr sz="1600">
              <a:solidFill>
                <a:schemeClr val="dk1"/>
              </a:solidFill>
              <a:latin typeface="Times New Roman"/>
              <a:ea typeface="Times New Roman"/>
              <a:cs typeface="Times New Roman"/>
              <a:sym typeface="Times New Roman"/>
            </a:endParaRPr>
          </a:p>
          <a:p>
            <a:pPr indent="0" lvl="0" marL="0" marR="1896110" rtl="0" algn="l">
              <a:lnSpc>
                <a:spcPct val="173750"/>
              </a:lnSpc>
              <a:spcBef>
                <a:spcPts val="645"/>
              </a:spcBef>
              <a:spcAft>
                <a:spcPts val="0"/>
              </a:spcAft>
              <a:buNone/>
            </a:pPr>
            <a:r>
              <a:rPr b="1" lang="en-US" sz="1600">
                <a:solidFill>
                  <a:schemeClr val="dk1"/>
                </a:solidFill>
                <a:latin typeface="Times New Roman"/>
                <a:ea typeface="Times New Roman"/>
                <a:cs typeface="Times New Roman"/>
                <a:sym typeface="Times New Roman"/>
              </a:rPr>
              <a:t>Step-5: </a:t>
            </a:r>
            <a:r>
              <a:rPr lang="en-US" sz="1600">
                <a:solidFill>
                  <a:schemeClr val="dk1"/>
                </a:solidFill>
                <a:latin typeface="Times New Roman"/>
                <a:ea typeface="Times New Roman"/>
                <a:cs typeface="Times New Roman"/>
                <a:sym typeface="Times New Roman"/>
              </a:rPr>
              <a:t>Various machine learning algorithms are compared for their levels of accuracy.</a:t>
            </a:r>
            <a:endParaRPr sz="1600">
              <a:solidFill>
                <a:schemeClr val="dk1"/>
              </a:solidFill>
              <a:latin typeface="Times New Roman"/>
              <a:ea typeface="Times New Roman"/>
              <a:cs typeface="Times New Roman"/>
              <a:sym typeface="Times New Roman"/>
            </a:endParaRPr>
          </a:p>
          <a:p>
            <a:pPr indent="0" lvl="0" marL="0" marR="1896110" rtl="0" algn="l">
              <a:lnSpc>
                <a:spcPct val="173750"/>
              </a:lnSpc>
              <a:spcBef>
                <a:spcPts val="645"/>
              </a:spcBef>
              <a:spcAft>
                <a:spcPts val="0"/>
              </a:spcAft>
              <a:buNone/>
            </a:pPr>
            <a:r>
              <a:rPr b="1" lang="en-US" sz="1600">
                <a:solidFill>
                  <a:schemeClr val="dk1"/>
                </a:solidFill>
                <a:latin typeface="Times New Roman"/>
                <a:ea typeface="Times New Roman"/>
                <a:cs typeface="Times New Roman"/>
                <a:sym typeface="Times New Roman"/>
              </a:rPr>
              <a:t>Step-6: </a:t>
            </a:r>
            <a:r>
              <a:rPr lang="en-US" sz="1600">
                <a:solidFill>
                  <a:schemeClr val="dk1"/>
                </a:solidFill>
                <a:latin typeface="Times New Roman"/>
                <a:ea typeface="Times New Roman"/>
                <a:cs typeface="Times New Roman"/>
                <a:sym typeface="Times New Roman"/>
              </a:rPr>
              <a:t>The Logistic Regression Algorithm ensures the greatest precision.</a:t>
            </a:r>
            <a:endParaRPr sz="1600">
              <a:solidFill>
                <a:schemeClr val="dk1"/>
              </a:solidFill>
              <a:latin typeface="Times New Roman"/>
              <a:ea typeface="Times New Roman"/>
              <a:cs typeface="Times New Roman"/>
              <a:sym typeface="Times New Roman"/>
            </a:endParaRPr>
          </a:p>
          <a:p>
            <a:pPr indent="0" lvl="0" marL="0" rtl="0" algn="l">
              <a:spcBef>
                <a:spcPts val="410"/>
              </a:spcBef>
              <a:spcAft>
                <a:spcPts val="0"/>
              </a:spcAft>
              <a:buNone/>
            </a:pPr>
            <a:r>
              <a:rPr b="1" lang="en-US" sz="1600">
                <a:solidFill>
                  <a:schemeClr val="dk1"/>
                </a:solidFill>
                <a:latin typeface="Times New Roman"/>
                <a:ea typeface="Times New Roman"/>
                <a:cs typeface="Times New Roman"/>
                <a:sym typeface="Times New Roman"/>
              </a:rPr>
              <a:t>Step-7:</a:t>
            </a:r>
            <a:r>
              <a:rPr lang="en-US" sz="1600">
                <a:solidFill>
                  <a:schemeClr val="dk1"/>
                </a:solidFill>
                <a:latin typeface="Times New Roman"/>
                <a:ea typeface="Times New Roman"/>
                <a:cs typeface="Times New Roman"/>
                <a:sym typeface="Times New Roman"/>
              </a:rPr>
              <a:t> Calculate the performance of the model.</a:t>
            </a:r>
            <a:endParaRPr sz="1600">
              <a:solidFill>
                <a:schemeClr val="dk1"/>
              </a:solidFill>
              <a:latin typeface="Times New Roman"/>
              <a:ea typeface="Times New Roman"/>
              <a:cs typeface="Times New Roman"/>
              <a:sym typeface="Times New Roman"/>
            </a:endParaRPr>
          </a:p>
          <a:p>
            <a:pPr indent="0" lvl="0" marL="0" marR="0" rtl="0" algn="l">
              <a:lnSpc>
                <a:spcPct val="115000"/>
              </a:lnSpc>
              <a:spcBef>
                <a:spcPts val="1001"/>
              </a:spcBef>
              <a:spcAft>
                <a:spcPts val="0"/>
              </a:spcAft>
              <a:buNone/>
            </a:pPr>
            <a:r>
              <a:t/>
            </a:r>
            <a:endParaRPr>
              <a:latin typeface="Times New Roman"/>
              <a:ea typeface="Times New Roman"/>
              <a:cs typeface="Times New Roman"/>
              <a:sym typeface="Times New Roman"/>
            </a:endParaRPr>
          </a:p>
          <a:p>
            <a:pPr indent="0" lvl="0" marL="0" marR="0" rtl="0" algn="l">
              <a:lnSpc>
                <a:spcPct val="100000"/>
              </a:lnSpc>
              <a:spcBef>
                <a:spcPts val="1321"/>
              </a:spcBef>
              <a:spcAft>
                <a:spcPts val="0"/>
              </a:spcAft>
              <a:buNone/>
            </a:pPr>
            <a:r>
              <a:t/>
            </a:r>
            <a:endParaRPr b="0" i="0" sz="1600" u="none" cap="none" strike="noStrike">
              <a:solidFill>
                <a:srgbClr val="000000"/>
              </a:solidFill>
              <a:latin typeface="Calibri"/>
              <a:ea typeface="Calibri"/>
              <a:cs typeface="Calibri"/>
              <a:sym typeface="Calibri"/>
            </a:endParaRPr>
          </a:p>
        </p:txBody>
      </p:sp>
      <p:sp>
        <p:nvSpPr>
          <p:cNvPr id="162" name="Google Shape;162;p6"/>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br>
              <a:rPr b="0" i="0" lang="en-US" sz="1800" u="none" cap="none" strike="noStrike"/>
            </a:br>
            <a:r>
              <a:rPr b="1" i="0" lang="en-US" sz="4400" u="none" cap="none" strike="noStrike">
                <a:solidFill>
                  <a:srgbClr val="366092"/>
                </a:solidFill>
                <a:latin typeface="Calibri"/>
                <a:ea typeface="Calibri"/>
                <a:cs typeface="Calibri"/>
                <a:sym typeface="Calibri"/>
              </a:rPr>
              <a:t>Data Collection</a:t>
            </a:r>
            <a:br>
              <a:rPr b="0" i="0" lang="en-US" sz="1800" u="none" cap="none" strike="noStrike"/>
            </a:br>
            <a:endParaRPr b="0" i="0" sz="4400" u="none" cap="none" strike="noStrike">
              <a:solidFill>
                <a:srgbClr val="000000"/>
              </a:solidFill>
              <a:latin typeface="Arial"/>
              <a:ea typeface="Arial"/>
              <a:cs typeface="Arial"/>
              <a:sym typeface="Arial"/>
            </a:endParaRPr>
          </a:p>
        </p:txBody>
      </p:sp>
      <p:sp>
        <p:nvSpPr>
          <p:cNvPr id="168" name="Google Shape;168;p7"/>
          <p:cNvSpPr txBox="1"/>
          <p:nvPr/>
        </p:nvSpPr>
        <p:spPr>
          <a:xfrm>
            <a:off x="457200" y="1676520"/>
            <a:ext cx="8229240" cy="3962160"/>
          </a:xfrm>
          <a:prstGeom prst="rect">
            <a:avLst/>
          </a:prstGeom>
          <a:noFill/>
          <a:ln>
            <a:noFill/>
          </a:ln>
        </p:spPr>
        <p:txBody>
          <a:bodyPr anchorCtr="0" anchor="t" bIns="45700" lIns="91425" spcFirstLastPara="1" rIns="91425" wrap="square" tIns="45700">
            <a:noAutofit/>
          </a:bodyPr>
          <a:lstStyle/>
          <a:p>
            <a:pPr indent="-342900" lvl="0" marL="457200" marR="549910" rtl="0" algn="just">
              <a:lnSpc>
                <a:spcPct val="20875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Through Kaggle, we acquired this data collection. Making our analysis superior. A number of research publications were also examined; several of them focused on cardiac attacks. Our study examines the survivability of heart attacks that occur early specifically. Heart disease is on the rise right now. We aim to create a system that will help our people live longer by reducing heart disease deaths.</a:t>
            </a:r>
            <a:endParaRPr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641"/>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69" name="Google Shape;169;p7"/>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br>
              <a:rPr b="0" i="0" lang="en-US" sz="1800" u="none" cap="none" strike="noStrike"/>
            </a:br>
            <a:r>
              <a:rPr b="1" i="0" lang="en-US" sz="4400" u="none" cap="none" strike="noStrike">
                <a:solidFill>
                  <a:srgbClr val="366092"/>
                </a:solidFill>
                <a:latin typeface="Calibri"/>
                <a:ea typeface="Calibri"/>
                <a:cs typeface="Calibri"/>
                <a:sym typeface="Calibri"/>
              </a:rPr>
              <a:t>Data Preprocessing</a:t>
            </a:r>
            <a:br>
              <a:rPr b="0" i="0" lang="en-US" sz="1800" u="none" cap="none" strike="noStrike"/>
            </a:br>
            <a:endParaRPr b="0" i="0" sz="4400" u="none" cap="none" strike="noStrike">
              <a:solidFill>
                <a:srgbClr val="000000"/>
              </a:solidFill>
              <a:latin typeface="Arial"/>
              <a:ea typeface="Arial"/>
              <a:cs typeface="Arial"/>
              <a:sym typeface="Arial"/>
            </a:endParaRPr>
          </a:p>
        </p:txBody>
      </p:sp>
      <p:sp>
        <p:nvSpPr>
          <p:cNvPr id="175" name="Google Shape;175;p8"/>
          <p:cNvSpPr txBox="1"/>
          <p:nvPr/>
        </p:nvSpPr>
        <p:spPr>
          <a:xfrm>
            <a:off x="457200" y="1676520"/>
            <a:ext cx="8229240" cy="3962160"/>
          </a:xfrm>
          <a:prstGeom prst="rect">
            <a:avLst/>
          </a:prstGeom>
          <a:noFill/>
          <a:ln>
            <a:noFill/>
          </a:ln>
        </p:spPr>
        <p:txBody>
          <a:bodyPr anchorCtr="0" anchor="t" bIns="45700" lIns="91425" spcFirstLastPara="1" rIns="91425" wrap="square" tIns="45700">
            <a:noAutofit/>
          </a:bodyPr>
          <a:lstStyle/>
          <a:p>
            <a:pPr indent="0" lvl="0" marL="457200" marR="580390" rtl="0" algn="just">
              <a:lnSpc>
                <a:spcPct val="150000"/>
              </a:lnSpc>
              <a:spcBef>
                <a:spcPts val="55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marR="580390" rtl="0" algn="just">
              <a:lnSpc>
                <a:spcPct val="150000"/>
              </a:lnSpc>
              <a:spcBef>
                <a:spcPts val="55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marR="580390" rtl="0" algn="just">
              <a:lnSpc>
                <a:spcPct val="150000"/>
              </a:lnSpc>
              <a:spcBef>
                <a:spcPts val="55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marR="580390" rtl="0" algn="just">
              <a:lnSpc>
                <a:spcPct val="150000"/>
              </a:lnSpc>
              <a:spcBef>
                <a:spcPts val="550"/>
              </a:spcBef>
              <a:spcAft>
                <a:spcPts val="0"/>
              </a:spcAft>
              <a:buNone/>
            </a:pPr>
            <a:r>
              <a:rPr lang="en-US" sz="1800">
                <a:solidFill>
                  <a:schemeClr val="dk1"/>
                </a:solidFill>
                <a:latin typeface="Times New Roman"/>
                <a:ea typeface="Times New Roman"/>
                <a:cs typeface="Times New Roman"/>
                <a:sym typeface="Times New Roman"/>
              </a:rPr>
              <a:t>We compared predictions using an 80% model train and 20% testing sets and improved the overall predictive performance in comparison to previous methods.</a:t>
            </a:r>
            <a:endParaRPr i="0" sz="3800" u="none" cap="none" strike="noStrike">
              <a:solidFill>
                <a:schemeClr val="dk1"/>
              </a:solidFill>
              <a:latin typeface="Calibri"/>
              <a:ea typeface="Calibri"/>
              <a:cs typeface="Calibri"/>
              <a:sym typeface="Calibri"/>
            </a:endParaRPr>
          </a:p>
          <a:p>
            <a:pPr indent="0" lvl="0" marL="0" marR="0" rtl="0" algn="l">
              <a:lnSpc>
                <a:spcPct val="100000"/>
              </a:lnSpc>
              <a:spcBef>
                <a:spcPts val="1642"/>
              </a:spcBef>
              <a:spcAft>
                <a:spcPts val="0"/>
              </a:spcAft>
              <a:buNone/>
            </a:pPr>
            <a:r>
              <a:t/>
            </a:r>
            <a:endParaRPr b="0" i="0" sz="3200" u="none" cap="none" strike="noStrike">
              <a:solidFill>
                <a:srgbClr val="000000"/>
              </a:solidFill>
              <a:latin typeface="Calibri"/>
              <a:ea typeface="Calibri"/>
              <a:cs typeface="Calibri"/>
              <a:sym typeface="Calibri"/>
            </a:endParaRPr>
          </a:p>
        </p:txBody>
      </p:sp>
      <p:sp>
        <p:nvSpPr>
          <p:cNvPr id="176" name="Google Shape;176;p8"/>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br>
              <a:rPr b="0" i="0" lang="en-US" sz="1800" u="none" cap="none" strike="noStrike"/>
            </a:br>
            <a:r>
              <a:rPr b="1" i="0" lang="en-US" sz="4400" u="none" cap="none" strike="noStrike">
                <a:solidFill>
                  <a:srgbClr val="366092"/>
                </a:solidFill>
                <a:latin typeface="Calibri"/>
                <a:ea typeface="Calibri"/>
                <a:cs typeface="Calibri"/>
                <a:sym typeface="Calibri"/>
              </a:rPr>
              <a:t>Building the Network</a:t>
            </a:r>
            <a:br>
              <a:rPr b="0" i="0" lang="en-US" sz="1800" u="none" cap="none" strike="noStrike"/>
            </a:br>
            <a:endParaRPr b="0" i="0" sz="4400" u="none" cap="none" strike="noStrike">
              <a:solidFill>
                <a:srgbClr val="000000"/>
              </a:solidFill>
              <a:latin typeface="Arial"/>
              <a:ea typeface="Arial"/>
              <a:cs typeface="Arial"/>
              <a:sym typeface="Arial"/>
            </a:endParaRPr>
          </a:p>
        </p:txBody>
      </p:sp>
      <p:sp>
        <p:nvSpPr>
          <p:cNvPr id="182" name="Google Shape;182;p9"/>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pic>
        <p:nvPicPr>
          <p:cNvPr id="183" name="Google Shape;183;p9"/>
          <p:cNvPicPr preferRelativeResize="0"/>
          <p:nvPr/>
        </p:nvPicPr>
        <p:blipFill>
          <a:blip r:embed="rId3">
            <a:alphaModFix/>
          </a:blip>
          <a:stretch>
            <a:fillRect/>
          </a:stretch>
        </p:blipFill>
        <p:spPr>
          <a:xfrm>
            <a:off x="1539975" y="1250475"/>
            <a:ext cx="6306526" cy="4257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2011-07-17T02:56:35Z</dcterms:created>
  <dc:creator>Valued Acer Customer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Acer</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14</vt:i4>
  </property>
</Properties>
</file>