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1"/>
  </p:notesMasterIdLst>
  <p:sldIdLst>
    <p:sldId id="256" r:id="rId2"/>
    <p:sldId id="257" r:id="rId3"/>
    <p:sldId id="258" r:id="rId4"/>
    <p:sldId id="259" r:id="rId5"/>
    <p:sldId id="289" r:id="rId6"/>
    <p:sldId id="260" r:id="rId7"/>
    <p:sldId id="291" r:id="rId8"/>
    <p:sldId id="288" r:id="rId9"/>
    <p:sldId id="29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4" autoAdjust="0"/>
    <p:restoredTop sz="94384" autoAdjust="0"/>
  </p:normalViewPr>
  <p:slideViewPr>
    <p:cSldViewPr snapToGrid="0">
      <p:cViewPr varScale="1">
        <p:scale>
          <a:sx n="70" d="100"/>
          <a:sy n="70" d="100"/>
        </p:scale>
        <p:origin x="1392" y="78"/>
      </p:cViewPr>
      <p:guideLst/>
    </p:cSldViewPr>
  </p:slideViewPr>
  <p:notesTextViewPr>
    <p:cViewPr>
      <p:scale>
        <a:sx n="1" d="1"/>
        <a:sy n="1" d="1"/>
      </p:scale>
      <p:origin x="0" y="0"/>
    </p:cViewPr>
  </p:notesTextViewPr>
  <p:sorterViewPr>
    <p:cViewPr>
      <p:scale>
        <a:sx n="100" d="100"/>
        <a:sy n="100" d="100"/>
      </p:scale>
      <p:origin x="0" y="-1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691EF-EAB2-48B9-B485-5553FAB137A7}" type="datetimeFigureOut">
              <a:rPr lang="en-US" smtClean="0"/>
              <a:t>7/1/2021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F9770-D2F0-411C-8256-0FEE81DF7A44}" type="slidenum">
              <a:rPr lang="en-US" smtClean="0"/>
              <a:t>‹#›</a:t>
            </a:fld>
            <a:endParaRPr lang="en-US"/>
          </a:p>
        </p:txBody>
      </p:sp>
    </p:spTree>
    <p:extLst>
      <p:ext uri="{BB962C8B-B14F-4D97-AF65-F5344CB8AC3E}">
        <p14:creationId xmlns:p14="http://schemas.microsoft.com/office/powerpoint/2010/main" val="4184943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EF9770-D2F0-411C-8256-0FEE81DF7A44}" type="slidenum">
              <a:rPr lang="en-US" smtClean="0"/>
              <a:t>1</a:t>
            </a:fld>
            <a:endParaRPr lang="en-US"/>
          </a:p>
        </p:txBody>
      </p:sp>
    </p:spTree>
    <p:extLst>
      <p:ext uri="{BB962C8B-B14F-4D97-AF65-F5344CB8AC3E}">
        <p14:creationId xmlns:p14="http://schemas.microsoft.com/office/powerpoint/2010/main" val="353866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87DE6118-2437-4B30-8E3C-4D2BE6020583}" type="datetimeFigureOut">
              <a:rPr lang="en-US" smtClean="0"/>
              <a:pPr/>
              <a:t>7/1/2021</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251765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01276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351133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539891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87DE6118-2437-4B30-8E3C-4D2BE6020583}" type="datetimeFigureOut">
              <a:rPr lang="en-US" smtClean="0"/>
              <a:pPr/>
              <a:t>7/1/2021</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456690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537667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901821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661981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48869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7DE6118-2437-4B30-8E3C-4D2BE6020583}" type="datetimeFigureOut">
              <a:rPr lang="en-US" smtClean="0"/>
              <a:pPr/>
              <a:t>7/1/2021</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23162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7DE6118-2437-4B30-8E3C-4D2BE6020583}" type="datetimeFigureOut">
              <a:rPr lang="en-US" smtClean="0"/>
              <a:pPr/>
              <a:t>7/1/2021</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03000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87DE6118-2437-4B30-8E3C-4D2BE6020583}" type="datetimeFigureOut">
              <a:rPr lang="en-US" smtClean="0"/>
              <a:pPr/>
              <a:t>7/1/2021</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E57DC2-970A-4B3E-BB1C-7A09969E49DF}" type="slidenum">
              <a:rPr lang="en-US" smtClean="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962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userDrawn="1">
          <p15:clr>
            <a:srgbClr val="F26B43"/>
          </p15:clr>
        </p15:guide>
        <p15:guide id="4" orient="horz" pos="1440" userDrawn="1">
          <p15:clr>
            <a:srgbClr val="F26B43"/>
          </p15:clr>
        </p15:guide>
        <p15:guide id="5" orient="horz" pos="3696" userDrawn="1">
          <p15:clr>
            <a:srgbClr val="F26B43"/>
          </p15:clr>
        </p15:guide>
        <p15:guide id="6" orient="horz" pos="432" userDrawn="1">
          <p15:clr>
            <a:srgbClr val="F26B43"/>
          </p15:clr>
        </p15:guide>
        <p15:guide id="7" orient="horz" pos="1512" userDrawn="1">
          <p15:clr>
            <a:srgbClr val="F26B43"/>
          </p15:clr>
        </p15:guide>
        <p15:guide id="8" pos="5184" userDrawn="1">
          <p15:clr>
            <a:srgbClr val="F26B43"/>
          </p15:clr>
        </p15:guide>
        <p15:guide id="9" pos="702" userDrawn="1">
          <p15:clr>
            <a:srgbClr val="F26B43"/>
          </p15:clr>
        </p15:guide>
        <p15:guide id="10" pos="6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253" y="2016856"/>
            <a:ext cx="8361229" cy="2098226"/>
          </a:xfrm>
        </p:spPr>
        <p:txBody>
          <a:bodyPr/>
          <a:lstStyle/>
          <a:p>
            <a:r>
              <a:rPr lang="en-US" sz="5400" dirty="0" smtClean="0">
                <a:solidFill>
                  <a:schemeClr val="bg1">
                    <a:lumMod val="50000"/>
                  </a:schemeClr>
                </a:solidFill>
                <a:latin typeface="Arial Black" panose="020B0A04020102020204" pitchFamily="34" charset="0"/>
              </a:rPr>
              <a:t>“Supermarket </a:t>
            </a:r>
            <a:r>
              <a:rPr lang="en-US" sz="5400" dirty="0">
                <a:solidFill>
                  <a:schemeClr val="bg1">
                    <a:lumMod val="50000"/>
                  </a:schemeClr>
                </a:solidFill>
                <a:latin typeface="Arial Black" panose="020B0A04020102020204" pitchFamily="34" charset="0"/>
              </a:rPr>
              <a:t>Billing </a:t>
            </a:r>
            <a:r>
              <a:rPr lang="en-US" sz="5400" dirty="0" smtClean="0">
                <a:solidFill>
                  <a:schemeClr val="bg1">
                    <a:lumMod val="50000"/>
                  </a:schemeClr>
                </a:solidFill>
                <a:latin typeface="Arial Black" panose="020B0A04020102020204" pitchFamily="34" charset="0"/>
              </a:rPr>
              <a:t>System”</a:t>
            </a:r>
            <a:endParaRPr lang="en-US" sz="5400" dirty="0">
              <a:solidFill>
                <a:schemeClr val="bg1">
                  <a:lumMod val="50000"/>
                </a:schemeClr>
              </a:solidFill>
              <a:latin typeface="Arial Black" panose="020B0A040201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704" y="74741"/>
            <a:ext cx="900328" cy="900328"/>
          </a:xfrm>
          <a:prstGeom prst="rect">
            <a:avLst/>
          </a:prstGeom>
        </p:spPr>
      </p:pic>
      <p:sp>
        <p:nvSpPr>
          <p:cNvPr id="4" name="TextBox 3"/>
          <p:cNvSpPr txBox="1"/>
          <p:nvPr/>
        </p:nvSpPr>
        <p:spPr>
          <a:xfrm>
            <a:off x="1501253" y="1083049"/>
            <a:ext cx="6701051" cy="923330"/>
          </a:xfrm>
          <a:prstGeom prst="rect">
            <a:avLst/>
          </a:prstGeom>
          <a:noFill/>
        </p:spPr>
        <p:txBody>
          <a:bodyPr wrap="square" rtlCol="0">
            <a:spAutoFit/>
          </a:bodyPr>
          <a:lstStyle/>
          <a:p>
            <a:r>
              <a:rPr lang="en-US" b="1" dirty="0" smtClean="0">
                <a:solidFill>
                  <a:schemeClr val="tx2">
                    <a:lumMod val="90000"/>
                    <a:lumOff val="10000"/>
                  </a:schemeClr>
                </a:solidFill>
                <a:latin typeface="Bahnschrift" panose="020B0502040204020203" pitchFamily="34" charset="0"/>
              </a:rPr>
              <a:t>DHAKA </a:t>
            </a:r>
            <a:r>
              <a:rPr lang="en-US" b="1" dirty="0">
                <a:solidFill>
                  <a:schemeClr val="tx2">
                    <a:lumMod val="90000"/>
                    <a:lumOff val="10000"/>
                  </a:schemeClr>
                </a:solidFill>
                <a:latin typeface="Bahnschrift" panose="020B0502040204020203" pitchFamily="34" charset="0"/>
              </a:rPr>
              <a:t>UNIVERSITY OF ENGINEERING &amp; </a:t>
            </a:r>
            <a:r>
              <a:rPr lang="en-US" b="1" dirty="0" smtClean="0">
                <a:solidFill>
                  <a:schemeClr val="tx2">
                    <a:lumMod val="90000"/>
                    <a:lumOff val="10000"/>
                  </a:schemeClr>
                </a:solidFill>
                <a:latin typeface="Bahnschrift" panose="020B0502040204020203" pitchFamily="34" charset="0"/>
              </a:rPr>
              <a:t>TECHNOLGY,GAZIPUR</a:t>
            </a:r>
          </a:p>
          <a:p>
            <a:endParaRPr lang="en-US" b="1" dirty="0">
              <a:latin typeface="Bahnschrift" panose="020B0502040204020203" pitchFamily="34" charset="0"/>
            </a:endParaRPr>
          </a:p>
          <a:p>
            <a:r>
              <a:rPr lang="en-US" b="1" dirty="0" smtClean="0">
                <a:solidFill>
                  <a:schemeClr val="bg1"/>
                </a:solidFill>
                <a:latin typeface="Bahnschrift" panose="020B0502040204020203" pitchFamily="34" charset="0"/>
              </a:rPr>
              <a:t>   </a:t>
            </a:r>
            <a:endParaRPr lang="en-US" b="1" dirty="0">
              <a:solidFill>
                <a:schemeClr val="bg1"/>
              </a:solidFill>
              <a:latin typeface="Bahnschrift" panose="020B0502040204020203" pitchFamily="34" charset="0"/>
            </a:endParaRPr>
          </a:p>
        </p:txBody>
      </p:sp>
      <p:sp>
        <p:nvSpPr>
          <p:cNvPr id="5" name="TextBox 4"/>
          <p:cNvSpPr txBox="1"/>
          <p:nvPr/>
        </p:nvSpPr>
        <p:spPr>
          <a:xfrm>
            <a:off x="1617259" y="1356494"/>
            <a:ext cx="6469038" cy="646331"/>
          </a:xfrm>
          <a:prstGeom prst="rect">
            <a:avLst/>
          </a:prstGeom>
          <a:noFill/>
        </p:spPr>
        <p:txBody>
          <a:bodyPr wrap="square" rtlCol="0">
            <a:spAutoFit/>
          </a:bodyPr>
          <a:lstStyle/>
          <a:p>
            <a:r>
              <a:rPr lang="en-US" b="1" dirty="0">
                <a:solidFill>
                  <a:schemeClr val="tx2">
                    <a:lumMod val="90000"/>
                    <a:lumOff val="10000"/>
                  </a:schemeClr>
                </a:solidFill>
                <a:latin typeface="Bahnschrift" panose="020B0502040204020203" pitchFamily="34" charset="0"/>
              </a:rPr>
              <a:t>DEPARTMENT OF COMPUTER SCIENCE AND ENGINEERING</a:t>
            </a:r>
          </a:p>
          <a:p>
            <a:endParaRPr lang="en-US" dirty="0"/>
          </a:p>
        </p:txBody>
      </p:sp>
      <p:sp>
        <p:nvSpPr>
          <p:cNvPr id="6" name="TextBox 5"/>
          <p:cNvSpPr txBox="1"/>
          <p:nvPr/>
        </p:nvSpPr>
        <p:spPr>
          <a:xfrm>
            <a:off x="1310185" y="1886898"/>
            <a:ext cx="6892119" cy="323165"/>
          </a:xfrm>
          <a:prstGeom prst="rect">
            <a:avLst/>
          </a:prstGeom>
          <a:noFill/>
        </p:spPr>
        <p:txBody>
          <a:bodyPr wrap="square" rtlCol="0">
            <a:spAutoFit/>
          </a:bodyPr>
          <a:lstStyle/>
          <a:p>
            <a:r>
              <a:rPr lang="en-US" sz="1500" dirty="0">
                <a:solidFill>
                  <a:schemeClr val="tx2"/>
                </a:solidFill>
                <a:latin typeface="Bahnschrift" panose="020B0502040204020203" pitchFamily="34" charset="0"/>
              </a:rPr>
              <a:t>PRESENTATION ABOUT OBJECT ORIENTED PROGRAMING FINAL PROJECT ON</a:t>
            </a:r>
          </a:p>
        </p:txBody>
      </p:sp>
      <p:sp>
        <p:nvSpPr>
          <p:cNvPr id="7" name="TextBox 6"/>
          <p:cNvSpPr txBox="1"/>
          <p:nvPr/>
        </p:nvSpPr>
        <p:spPr>
          <a:xfrm>
            <a:off x="1037229" y="4424263"/>
            <a:ext cx="7438029" cy="338554"/>
          </a:xfrm>
          <a:prstGeom prst="rect">
            <a:avLst/>
          </a:prstGeom>
          <a:noFill/>
        </p:spPr>
        <p:txBody>
          <a:bodyPr wrap="square" rtlCol="0">
            <a:spAutoFit/>
          </a:bodyPr>
          <a:lstStyle/>
          <a:p>
            <a:r>
              <a:rPr lang="en-US" sz="1600" dirty="0">
                <a:solidFill>
                  <a:schemeClr val="tx2"/>
                </a:solidFill>
                <a:latin typeface="Bahnschrift" panose="020B0502040204020203" pitchFamily="34" charset="0"/>
              </a:rPr>
              <a:t>COURSE NAME: OBJECT ORIENTED PROGRAMMING LANGUAGE SESSIONAL</a:t>
            </a:r>
          </a:p>
        </p:txBody>
      </p:sp>
      <p:sp>
        <p:nvSpPr>
          <p:cNvPr id="8" name="TextBox 7"/>
          <p:cNvSpPr txBox="1"/>
          <p:nvPr/>
        </p:nvSpPr>
        <p:spPr>
          <a:xfrm>
            <a:off x="1048738" y="4773294"/>
            <a:ext cx="3446058" cy="369332"/>
          </a:xfrm>
          <a:prstGeom prst="rect">
            <a:avLst/>
          </a:prstGeom>
          <a:noFill/>
        </p:spPr>
        <p:txBody>
          <a:bodyPr wrap="square" rtlCol="0">
            <a:spAutoFit/>
          </a:bodyPr>
          <a:lstStyle/>
          <a:p>
            <a:r>
              <a:rPr lang="en-US" dirty="0">
                <a:solidFill>
                  <a:schemeClr val="tx2"/>
                </a:solidFill>
                <a:latin typeface="Bahnschrift" panose="020B0502040204020203" pitchFamily="34" charset="0"/>
              </a:rPr>
              <a:t>COURSE CODE: CSE 1122</a:t>
            </a:r>
          </a:p>
        </p:txBody>
      </p:sp>
      <p:sp>
        <p:nvSpPr>
          <p:cNvPr id="9" name="TextBox 8"/>
          <p:cNvSpPr txBox="1"/>
          <p:nvPr/>
        </p:nvSpPr>
        <p:spPr>
          <a:xfrm>
            <a:off x="3414071" y="5404235"/>
            <a:ext cx="3411940" cy="1354217"/>
          </a:xfrm>
          <a:prstGeom prst="rect">
            <a:avLst/>
          </a:prstGeom>
          <a:noFill/>
        </p:spPr>
        <p:txBody>
          <a:bodyPr wrap="square" rtlCol="0">
            <a:spAutoFit/>
          </a:bodyPr>
          <a:lstStyle/>
          <a:p>
            <a:r>
              <a:rPr lang="en-US" sz="1600" dirty="0" smtClean="0">
                <a:solidFill>
                  <a:schemeClr val="tx2"/>
                </a:solidFill>
                <a:latin typeface="Bahnschrift" panose="020B0502040204020203" pitchFamily="34" charset="0"/>
              </a:rPr>
              <a:t>Presented By:</a:t>
            </a:r>
          </a:p>
          <a:p>
            <a:r>
              <a:rPr lang="en-US" sz="1600" dirty="0" smtClean="0">
                <a:solidFill>
                  <a:schemeClr val="tx2"/>
                </a:solidFill>
                <a:latin typeface="Bahnschrift" panose="020B0502040204020203" pitchFamily="34" charset="0"/>
              </a:rPr>
              <a:t>Name: Abdullah Al Mamun</a:t>
            </a:r>
          </a:p>
          <a:p>
            <a:r>
              <a:rPr lang="en-US" sz="1600" dirty="0" smtClean="0">
                <a:solidFill>
                  <a:schemeClr val="tx2"/>
                </a:solidFill>
                <a:latin typeface="Bahnschrift" panose="020B0502040204020203" pitchFamily="34" charset="0"/>
              </a:rPr>
              <a:t>ID:194011</a:t>
            </a:r>
          </a:p>
          <a:p>
            <a:r>
              <a:rPr lang="en-US" sz="1600" dirty="0" smtClean="0">
                <a:solidFill>
                  <a:schemeClr val="tx2"/>
                </a:solidFill>
                <a:latin typeface="Bahnschrift" panose="020B0502040204020203" pitchFamily="34" charset="0"/>
              </a:rPr>
              <a:t>CSE 2/1</a:t>
            </a:r>
          </a:p>
          <a:p>
            <a:endParaRPr lang="en-US" dirty="0"/>
          </a:p>
        </p:txBody>
      </p:sp>
      <p:sp>
        <p:nvSpPr>
          <p:cNvPr id="10" name="TextBox 9"/>
          <p:cNvSpPr txBox="1"/>
          <p:nvPr/>
        </p:nvSpPr>
        <p:spPr>
          <a:xfrm>
            <a:off x="447253" y="5404235"/>
            <a:ext cx="4230807" cy="830997"/>
          </a:xfrm>
          <a:prstGeom prst="rect">
            <a:avLst/>
          </a:prstGeom>
          <a:noFill/>
        </p:spPr>
        <p:txBody>
          <a:bodyPr wrap="square" rtlCol="0">
            <a:spAutoFit/>
          </a:bodyPr>
          <a:lstStyle/>
          <a:p>
            <a:r>
              <a:rPr lang="en-US" sz="1600" dirty="0" smtClean="0">
                <a:solidFill>
                  <a:schemeClr val="tx2"/>
                </a:solidFill>
                <a:latin typeface="Bahnschrift" panose="020B0502040204020203" pitchFamily="34" charset="0"/>
              </a:rPr>
              <a:t>Presented To:</a:t>
            </a:r>
          </a:p>
          <a:p>
            <a:r>
              <a:rPr lang="en-US" sz="1600" dirty="0" err="1" smtClean="0">
                <a:solidFill>
                  <a:schemeClr val="tx2"/>
                </a:solidFill>
                <a:latin typeface="Bahnschrift" panose="020B0502040204020203" pitchFamily="34" charset="0"/>
              </a:rPr>
              <a:t>Mss.Sabah</a:t>
            </a:r>
            <a:r>
              <a:rPr lang="en-US" sz="1600" dirty="0" smtClean="0">
                <a:solidFill>
                  <a:schemeClr val="tx2"/>
                </a:solidFill>
                <a:latin typeface="Bahnschrift" panose="020B0502040204020203" pitchFamily="34" charset="0"/>
              </a:rPr>
              <a:t> </a:t>
            </a:r>
            <a:r>
              <a:rPr lang="en-US" sz="1600" dirty="0" err="1" smtClean="0">
                <a:solidFill>
                  <a:schemeClr val="tx2"/>
                </a:solidFill>
                <a:latin typeface="Bahnschrift" panose="020B0502040204020203" pitchFamily="34" charset="0"/>
              </a:rPr>
              <a:t>Binte</a:t>
            </a:r>
            <a:r>
              <a:rPr lang="en-US" sz="1600" dirty="0" smtClean="0">
                <a:solidFill>
                  <a:schemeClr val="tx2"/>
                </a:solidFill>
                <a:latin typeface="Bahnschrift" panose="020B0502040204020203" pitchFamily="34" charset="0"/>
              </a:rPr>
              <a:t> Noor</a:t>
            </a:r>
          </a:p>
          <a:p>
            <a:r>
              <a:rPr lang="en-US" sz="1600" dirty="0" smtClean="0">
                <a:solidFill>
                  <a:schemeClr val="tx2"/>
                </a:solidFill>
                <a:latin typeface="Bahnschrift" panose="020B0502040204020203" pitchFamily="34" charset="0"/>
              </a:rPr>
              <a:t>Assistant </a:t>
            </a:r>
            <a:r>
              <a:rPr lang="en-US" sz="1600" dirty="0" err="1" smtClean="0">
                <a:solidFill>
                  <a:schemeClr val="tx2"/>
                </a:solidFill>
                <a:latin typeface="Bahnschrift" panose="020B0502040204020203" pitchFamily="34" charset="0"/>
              </a:rPr>
              <a:t>Professor,CSE</a:t>
            </a:r>
            <a:endParaRPr lang="en-US" sz="1600" dirty="0">
              <a:solidFill>
                <a:schemeClr val="tx2"/>
              </a:solidFill>
              <a:latin typeface="Bahnschrift" panose="020B0502040204020203" pitchFamily="34" charset="0"/>
            </a:endParaRPr>
          </a:p>
        </p:txBody>
      </p:sp>
    </p:spTree>
    <p:extLst>
      <p:ext uri="{BB962C8B-B14F-4D97-AF65-F5344CB8AC3E}">
        <p14:creationId xmlns:p14="http://schemas.microsoft.com/office/powerpoint/2010/main" val="18389694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5103" y="359071"/>
            <a:ext cx="8757634" cy="400110"/>
          </a:xfrm>
          <a:prstGeom prst="rect">
            <a:avLst/>
          </a:prstGeom>
          <a:noFill/>
        </p:spPr>
        <p:txBody>
          <a:bodyPr wrap="square" rtlCol="0">
            <a:spAutoFit/>
          </a:bodyPr>
          <a:lstStyle/>
          <a:p>
            <a:r>
              <a:rPr lang="en-US" sz="2000" b="1" dirty="0">
                <a:solidFill>
                  <a:srgbClr val="FFC000"/>
                </a:solidFill>
                <a:latin typeface="Bahnschrift" panose="020B0502040204020203" pitchFamily="34" charset="0"/>
              </a:rPr>
              <a:t>OBJECTIVES OF THE PROPOSED SYSTEM</a:t>
            </a:r>
          </a:p>
        </p:txBody>
      </p:sp>
      <p:sp>
        <p:nvSpPr>
          <p:cNvPr id="6" name="TextBox 5"/>
          <p:cNvSpPr txBox="1"/>
          <p:nvPr/>
        </p:nvSpPr>
        <p:spPr>
          <a:xfrm>
            <a:off x="485103" y="759181"/>
            <a:ext cx="9968248" cy="532453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schemeClr val="tx2"/>
                </a:solidFill>
              </a:rPr>
              <a:t>To reduce time for the organization</a:t>
            </a:r>
          </a:p>
          <a:p>
            <a:endParaRPr lang="en-US" sz="1600" dirty="0">
              <a:solidFill>
                <a:schemeClr val="tx2"/>
              </a:solidFill>
            </a:endParaRPr>
          </a:p>
          <a:p>
            <a:pPr marL="285750" indent="-285750">
              <a:buFont typeface="Wingdings" panose="05000000000000000000" pitchFamily="2" charset="2"/>
              <a:buChar char="Ø"/>
            </a:pPr>
            <a:r>
              <a:rPr lang="en-US" sz="1600" dirty="0">
                <a:solidFill>
                  <a:schemeClr val="tx2"/>
                </a:solidFill>
              </a:rPr>
              <a:t>To increase efficiency and accuracy of the system</a:t>
            </a:r>
          </a:p>
          <a:p>
            <a:endParaRPr lang="en-US" sz="1600" dirty="0">
              <a:solidFill>
                <a:schemeClr val="tx2"/>
              </a:solidFill>
            </a:endParaRPr>
          </a:p>
          <a:p>
            <a:pPr marL="285750" indent="-285750">
              <a:buFont typeface="Wingdings" panose="05000000000000000000" pitchFamily="2" charset="2"/>
              <a:buChar char="Ø"/>
            </a:pPr>
            <a:r>
              <a:rPr lang="en-US" sz="1600" dirty="0">
                <a:solidFill>
                  <a:schemeClr val="tx2"/>
                </a:solidFill>
              </a:rPr>
              <a:t> To reduce pressure on the </a:t>
            </a:r>
            <a:r>
              <a:rPr lang="en-US" sz="1600" dirty="0" err="1">
                <a:solidFill>
                  <a:schemeClr val="tx2"/>
                </a:solidFill>
              </a:rPr>
              <a:t>labour</a:t>
            </a:r>
            <a:r>
              <a:rPr lang="en-US" sz="1600" dirty="0">
                <a:solidFill>
                  <a:schemeClr val="tx2"/>
                </a:solidFill>
              </a:rPr>
              <a:t> and relieving man</a:t>
            </a:r>
          </a:p>
          <a:p>
            <a:r>
              <a:rPr lang="en-US" sz="1600" dirty="0">
                <a:solidFill>
                  <a:schemeClr val="tx2"/>
                </a:solidFill>
              </a:rPr>
              <a:t>power from repetitive and dull job</a:t>
            </a:r>
          </a:p>
          <a:p>
            <a:endParaRPr lang="en-US" sz="1600" dirty="0">
              <a:solidFill>
                <a:schemeClr val="tx2"/>
              </a:solidFill>
            </a:endParaRPr>
          </a:p>
          <a:p>
            <a:pPr marL="285750" indent="-285750">
              <a:buFont typeface="Wingdings" panose="05000000000000000000" pitchFamily="2" charset="2"/>
              <a:buChar char="Ø"/>
            </a:pPr>
            <a:r>
              <a:rPr lang="en-US" sz="1600" dirty="0">
                <a:solidFill>
                  <a:schemeClr val="tx2"/>
                </a:solidFill>
              </a:rPr>
              <a:t>To make the retrieval of information faster</a:t>
            </a:r>
          </a:p>
          <a:p>
            <a:endParaRPr lang="en-US" sz="1600" dirty="0">
              <a:solidFill>
                <a:schemeClr val="tx2"/>
              </a:solidFill>
            </a:endParaRPr>
          </a:p>
          <a:p>
            <a:pPr marL="285750" indent="-285750">
              <a:buFont typeface="Wingdings" panose="05000000000000000000" pitchFamily="2" charset="2"/>
              <a:buChar char="Ø"/>
            </a:pPr>
            <a:r>
              <a:rPr lang="en-US" sz="1600" dirty="0">
                <a:solidFill>
                  <a:schemeClr val="tx2"/>
                </a:solidFill>
              </a:rPr>
              <a:t>To make the system more feasible</a:t>
            </a:r>
          </a:p>
          <a:p>
            <a:endParaRPr lang="en-US" sz="1600" dirty="0">
              <a:solidFill>
                <a:schemeClr val="tx2"/>
              </a:solidFill>
            </a:endParaRPr>
          </a:p>
          <a:p>
            <a:pPr marL="285750" indent="-285750">
              <a:buFont typeface="Wingdings" panose="05000000000000000000" pitchFamily="2" charset="2"/>
              <a:buChar char="Ø"/>
            </a:pPr>
            <a:r>
              <a:rPr lang="en-US" sz="1600" dirty="0">
                <a:solidFill>
                  <a:schemeClr val="tx2"/>
                </a:solidFill>
              </a:rPr>
              <a:t>To reduce large amount of paper work</a:t>
            </a:r>
          </a:p>
          <a:p>
            <a:endParaRPr lang="en-US" sz="1600" dirty="0">
              <a:solidFill>
                <a:schemeClr val="tx2"/>
              </a:solidFill>
            </a:endParaRPr>
          </a:p>
          <a:p>
            <a:pPr marL="285750" indent="-285750">
              <a:buFont typeface="Wingdings" panose="05000000000000000000" pitchFamily="2" charset="2"/>
              <a:buChar char="Ø"/>
            </a:pPr>
            <a:r>
              <a:rPr lang="en-US" sz="1600" dirty="0">
                <a:solidFill>
                  <a:schemeClr val="tx2"/>
                </a:solidFill>
              </a:rPr>
              <a:t>To make the system more reliable to avoid any</a:t>
            </a:r>
          </a:p>
          <a:p>
            <a:r>
              <a:rPr lang="en-US" sz="1600" dirty="0">
                <a:solidFill>
                  <a:schemeClr val="tx2"/>
                </a:solidFill>
              </a:rPr>
              <a:t>ambiguity.</a:t>
            </a:r>
          </a:p>
          <a:p>
            <a:endParaRPr lang="en-US" sz="1600" dirty="0">
              <a:solidFill>
                <a:schemeClr val="tx2"/>
              </a:solidFill>
            </a:endParaRPr>
          </a:p>
          <a:p>
            <a:pPr marL="285750" indent="-285750">
              <a:buFont typeface="Wingdings" panose="05000000000000000000" pitchFamily="2" charset="2"/>
              <a:buChar char="Ø"/>
            </a:pPr>
            <a:r>
              <a:rPr lang="en-US" sz="1600" dirty="0">
                <a:solidFill>
                  <a:schemeClr val="tx2"/>
                </a:solidFill>
              </a:rPr>
              <a:t>To reduce the cost factor of the system</a:t>
            </a:r>
          </a:p>
          <a:p>
            <a:endParaRPr lang="en-US" sz="1600" dirty="0">
              <a:solidFill>
                <a:schemeClr val="tx2"/>
              </a:solidFill>
            </a:endParaRPr>
          </a:p>
          <a:p>
            <a:pPr marL="285750" indent="-285750">
              <a:buFont typeface="Wingdings" panose="05000000000000000000" pitchFamily="2" charset="2"/>
              <a:buChar char="Ø"/>
            </a:pPr>
            <a:r>
              <a:rPr lang="en-US" sz="1600" dirty="0">
                <a:solidFill>
                  <a:schemeClr val="tx2"/>
                </a:solidFill>
              </a:rPr>
              <a:t>To make the system more flexible.</a:t>
            </a:r>
          </a:p>
          <a:p>
            <a:pPr marL="285750" indent="-28575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27753188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3002" y="257579"/>
            <a:ext cx="3361386" cy="584775"/>
          </a:xfrm>
          <a:prstGeom prst="rect">
            <a:avLst/>
          </a:prstGeom>
          <a:noFill/>
        </p:spPr>
        <p:txBody>
          <a:bodyPr wrap="square" rtlCol="0">
            <a:spAutoFit/>
          </a:bodyPr>
          <a:lstStyle/>
          <a:p>
            <a:r>
              <a:rPr lang="en-US" sz="3200" dirty="0">
                <a:solidFill>
                  <a:schemeClr val="accent6"/>
                </a:solidFill>
                <a:latin typeface="Arial Black" panose="020B0A04020102020204" pitchFamily="34" charset="0"/>
              </a:rPr>
              <a:t>Introduction</a:t>
            </a:r>
          </a:p>
        </p:txBody>
      </p:sp>
      <p:sp>
        <p:nvSpPr>
          <p:cNvPr id="3" name="TextBox 2"/>
          <p:cNvSpPr txBox="1"/>
          <p:nvPr/>
        </p:nvSpPr>
        <p:spPr>
          <a:xfrm>
            <a:off x="556612" y="938620"/>
            <a:ext cx="11178862" cy="5355312"/>
          </a:xfrm>
          <a:prstGeom prst="rect">
            <a:avLst/>
          </a:prstGeom>
          <a:noFill/>
        </p:spPr>
        <p:txBody>
          <a:bodyPr wrap="square" rtlCol="0">
            <a:spAutoFit/>
          </a:bodyPr>
          <a:lstStyle/>
          <a:p>
            <a:r>
              <a:rPr lang="en-US" dirty="0">
                <a:latin typeface="Bahnschrift" panose="020B0502040204020203" pitchFamily="34" charset="0"/>
                <a:ea typeface="Arial Unicode MS" panose="020B0604020202020204" pitchFamily="34" charset="-128"/>
                <a:cs typeface="Arial Unicode MS" panose="020B0604020202020204" pitchFamily="34" charset="-128"/>
              </a:rPr>
              <a:t>The project is on Supermarket Billing. Supermarket is the place where customers </a:t>
            </a:r>
            <a:endParaRPr lang="en-US" dirty="0" smtClean="0">
              <a:latin typeface="Bahnschrift" panose="020B0502040204020203" pitchFamily="34" charset="0"/>
              <a:ea typeface="Arial Unicode MS" panose="020B0604020202020204" pitchFamily="34" charset="-128"/>
              <a:cs typeface="Arial Unicode MS" panose="020B0604020202020204" pitchFamily="34" charset="-128"/>
            </a:endParaRP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come </a:t>
            </a:r>
            <a:r>
              <a:rPr lang="en-US" dirty="0">
                <a:latin typeface="Bahnschrift" panose="020B0502040204020203" pitchFamily="34" charset="0"/>
                <a:ea typeface="Arial Unicode MS" panose="020B0604020202020204" pitchFamily="34" charset="-128"/>
                <a:cs typeface="Arial Unicode MS" panose="020B0604020202020204" pitchFamily="34" charset="-128"/>
              </a:rPr>
              <a:t>to purchase their  daily using products and pay for that. So there is a need </a:t>
            </a:r>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to</a:t>
            </a: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 </a:t>
            </a:r>
            <a:r>
              <a:rPr lang="en-US" dirty="0">
                <a:latin typeface="Bahnschrift" panose="020B0502040204020203" pitchFamily="34" charset="0"/>
                <a:ea typeface="Arial Unicode MS" panose="020B0604020202020204" pitchFamily="34" charset="-128"/>
                <a:cs typeface="Arial Unicode MS" panose="020B0604020202020204" pitchFamily="34" charset="-128"/>
              </a:rPr>
              <a:t>calculate how many products are sold and to  generate the bill for the customer. </a:t>
            </a:r>
            <a:endParaRPr lang="en-US" dirty="0" smtClean="0">
              <a:latin typeface="Bahnschrift" panose="020B0502040204020203" pitchFamily="34" charset="0"/>
              <a:ea typeface="Arial Unicode MS" panose="020B0604020202020204" pitchFamily="34" charset="-128"/>
              <a:cs typeface="Arial Unicode MS" panose="020B0604020202020204" pitchFamily="34" charset="-128"/>
            </a:endParaRP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a:t>
            </a:r>
            <a:r>
              <a:rPr lang="en-US" dirty="0">
                <a:latin typeface="Bahnschrift" panose="020B0502040204020203" pitchFamily="34" charset="0"/>
                <a:ea typeface="Arial Unicode MS" panose="020B0604020202020204" pitchFamily="34" charset="-128"/>
                <a:cs typeface="Arial Unicode MS" panose="020B0604020202020204" pitchFamily="34" charset="-128"/>
              </a:rPr>
              <a:t>Super Market billing system” aims at developing into software that can be used </a:t>
            </a:r>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at</a:t>
            </a: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 </a:t>
            </a:r>
            <a:r>
              <a:rPr lang="en-US" dirty="0">
                <a:latin typeface="Bahnschrift" panose="020B0502040204020203" pitchFamily="34" charset="0"/>
                <a:ea typeface="Arial Unicode MS" panose="020B0604020202020204" pitchFamily="34" charset="-128"/>
                <a:cs typeface="Arial Unicode MS" panose="020B0604020202020204" pitchFamily="34" charset="-128"/>
              </a:rPr>
              <a:t>places like Shopping malls, Super Markets to easily maneuver the daily tasks </a:t>
            </a:r>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of</a:t>
            </a: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 </a:t>
            </a:r>
            <a:r>
              <a:rPr lang="en-US" dirty="0">
                <a:latin typeface="Bahnschrift" panose="020B0502040204020203" pitchFamily="34" charset="0"/>
                <a:ea typeface="Arial Unicode MS" panose="020B0604020202020204" pitchFamily="34" charset="-128"/>
                <a:cs typeface="Arial Unicode MS" panose="020B0604020202020204" pitchFamily="34" charset="-128"/>
              </a:rPr>
              <a:t>taking the order, calculating the bill etc. The main advantage of this project is </a:t>
            </a:r>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that</a:t>
            </a: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 </a:t>
            </a:r>
            <a:r>
              <a:rPr lang="en-US" dirty="0">
                <a:latin typeface="Bahnschrift" panose="020B0502040204020203" pitchFamily="34" charset="0"/>
                <a:ea typeface="Arial Unicode MS" panose="020B0604020202020204" pitchFamily="34" charset="-128"/>
                <a:cs typeface="Arial Unicode MS" panose="020B0604020202020204" pitchFamily="34" charset="-128"/>
              </a:rPr>
              <a:t>it converts all the manual work which is time consuming and error prone to fully </a:t>
            </a:r>
            <a:endParaRPr lang="en-US" dirty="0" smtClean="0">
              <a:latin typeface="Bahnschrift" panose="020B0502040204020203" pitchFamily="34" charset="0"/>
              <a:ea typeface="Arial Unicode MS" panose="020B0604020202020204" pitchFamily="34" charset="-128"/>
              <a:cs typeface="Arial Unicode MS" panose="020B0604020202020204" pitchFamily="34" charset="-128"/>
            </a:endParaRP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automated </a:t>
            </a:r>
            <a:r>
              <a:rPr lang="en-US" dirty="0">
                <a:latin typeface="Bahnschrift" panose="020B0502040204020203" pitchFamily="34" charset="0"/>
                <a:ea typeface="Arial Unicode MS" panose="020B0604020202020204" pitchFamily="34" charset="-128"/>
                <a:cs typeface="Arial Unicode MS" panose="020B0604020202020204" pitchFamily="34" charset="-128"/>
              </a:rPr>
              <a:t>system which helps in eliminating all the paper work, saves  time, </a:t>
            </a:r>
            <a:endParaRPr lang="en-US" dirty="0" smtClean="0">
              <a:latin typeface="Bahnschrift" panose="020B0502040204020203" pitchFamily="34" charset="0"/>
              <a:ea typeface="Arial Unicode MS" panose="020B0604020202020204" pitchFamily="34" charset="-128"/>
              <a:cs typeface="Arial Unicode MS" panose="020B0604020202020204" pitchFamily="34" charset="-128"/>
            </a:endParaRP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Improves </a:t>
            </a:r>
            <a:r>
              <a:rPr lang="en-US" dirty="0">
                <a:latin typeface="Bahnschrift" panose="020B0502040204020203" pitchFamily="34" charset="0"/>
                <a:ea typeface="Arial Unicode MS" panose="020B0604020202020204" pitchFamily="34" charset="-128"/>
                <a:cs typeface="Arial Unicode MS" panose="020B0604020202020204" pitchFamily="34" charset="-128"/>
              </a:rPr>
              <a:t>customer services. It also speeds up various processes such as </a:t>
            </a:r>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addition</a:t>
            </a: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 </a:t>
            </a:r>
            <a:r>
              <a:rPr lang="en-US" dirty="0">
                <a:latin typeface="Bahnschrift" panose="020B0502040204020203" pitchFamily="34" charset="0"/>
                <a:ea typeface="Arial Unicode MS" panose="020B0604020202020204" pitchFamily="34" charset="-128"/>
                <a:cs typeface="Arial Unicode MS" panose="020B0604020202020204" pitchFamily="34" charset="-128"/>
              </a:rPr>
              <a:t>of new items to the menu, deletion of items from the menu, modification of </a:t>
            </a:r>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details</a:t>
            </a: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 </a:t>
            </a:r>
            <a:r>
              <a:rPr lang="en-US" dirty="0">
                <a:latin typeface="Bahnschrift" panose="020B0502040204020203" pitchFamily="34" charset="0"/>
                <a:ea typeface="Arial Unicode MS" panose="020B0604020202020204" pitchFamily="34" charset="-128"/>
                <a:cs typeface="Arial Unicode MS" panose="020B0604020202020204" pitchFamily="34" charset="-128"/>
              </a:rPr>
              <a:t>of items and calculation of bills thus providing convenience to the workers as </a:t>
            </a:r>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well</a:t>
            </a: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 </a:t>
            </a:r>
            <a:r>
              <a:rPr lang="en-US" dirty="0">
                <a:latin typeface="Bahnschrift" panose="020B0502040204020203" pitchFamily="34" charset="0"/>
                <a:ea typeface="Arial Unicode MS" panose="020B0604020202020204" pitchFamily="34" charset="-128"/>
                <a:cs typeface="Arial Unicode MS" panose="020B0604020202020204" pitchFamily="34" charset="-128"/>
              </a:rPr>
              <a:t>as customers. In the development of the project , selection of an appropriate </a:t>
            </a:r>
            <a:endParaRPr lang="en-US" dirty="0" smtClean="0">
              <a:latin typeface="Bahnschrift" panose="020B0502040204020203" pitchFamily="34" charset="0"/>
              <a:ea typeface="Arial Unicode MS" panose="020B0604020202020204" pitchFamily="34" charset="-128"/>
              <a:cs typeface="Arial Unicode MS" panose="020B0604020202020204" pitchFamily="34" charset="-128"/>
            </a:endParaRP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programming </a:t>
            </a:r>
            <a:r>
              <a:rPr lang="en-US" dirty="0">
                <a:latin typeface="Bahnschrift" panose="020B0502040204020203" pitchFamily="34" charset="0"/>
                <a:ea typeface="Arial Unicode MS" panose="020B0604020202020204" pitchFamily="34" charset="-128"/>
                <a:cs typeface="Arial Unicode MS" panose="020B0604020202020204" pitchFamily="34" charset="-128"/>
              </a:rPr>
              <a:t>language and a platform is of primary importance. The major part </a:t>
            </a:r>
            <a:endParaRPr lang="en-US" dirty="0" smtClean="0">
              <a:latin typeface="Bahnschrift" panose="020B0502040204020203" pitchFamily="34" charset="0"/>
              <a:ea typeface="Arial Unicode MS" panose="020B0604020202020204" pitchFamily="34" charset="-128"/>
              <a:cs typeface="Arial Unicode MS" panose="020B0604020202020204" pitchFamily="34" charset="-128"/>
            </a:endParaRP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of </a:t>
            </a:r>
            <a:r>
              <a:rPr lang="en-US" dirty="0">
                <a:latin typeface="Bahnschrift" panose="020B0502040204020203" pitchFamily="34" charset="0"/>
                <a:ea typeface="Arial Unicode MS" panose="020B0604020202020204" pitchFamily="34" charset="-128"/>
                <a:cs typeface="Arial Unicode MS" panose="020B0604020202020204" pitchFamily="34" charset="-128"/>
              </a:rPr>
              <a:t>the credit  goes to the software environment chosen by the developer. </a:t>
            </a:r>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Selection</a:t>
            </a: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 </a:t>
            </a:r>
            <a:r>
              <a:rPr lang="en-US" dirty="0">
                <a:latin typeface="Bahnschrift" panose="020B0502040204020203" pitchFamily="34" charset="0"/>
                <a:ea typeface="Arial Unicode MS" panose="020B0604020202020204" pitchFamily="34" charset="-128"/>
                <a:cs typeface="Arial Unicode MS" panose="020B0604020202020204" pitchFamily="34" charset="-128"/>
              </a:rPr>
              <a:t>of a language from the ocean of languages is very difficult , a developer has </a:t>
            </a:r>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to</a:t>
            </a: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 </a:t>
            </a:r>
            <a:r>
              <a:rPr lang="en-US" dirty="0">
                <a:latin typeface="Bahnschrift" panose="020B0502040204020203" pitchFamily="34" charset="0"/>
                <a:ea typeface="Arial Unicode MS" panose="020B0604020202020204" pitchFamily="34" charset="-128"/>
                <a:cs typeface="Arial Unicode MS" panose="020B0604020202020204" pitchFamily="34" charset="-128"/>
              </a:rPr>
              <a:t>consider various features and functionalities that a particular language can </a:t>
            </a:r>
            <a:endParaRPr lang="en-US" dirty="0" smtClean="0">
              <a:latin typeface="Bahnschrift" panose="020B0502040204020203" pitchFamily="34" charset="0"/>
              <a:ea typeface="Arial Unicode MS" panose="020B0604020202020204" pitchFamily="34" charset="-128"/>
              <a:cs typeface="Arial Unicode MS" panose="020B0604020202020204" pitchFamily="34" charset="-128"/>
            </a:endParaRP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provide</a:t>
            </a:r>
            <a:r>
              <a:rPr lang="en-US" dirty="0">
                <a:latin typeface="Bahnschrift" panose="020B0502040204020203" pitchFamily="34" charset="0"/>
                <a:ea typeface="Arial Unicode MS" panose="020B0604020202020204" pitchFamily="34" charset="-128"/>
                <a:cs typeface="Arial Unicode MS" panose="020B0604020202020204" pitchFamily="34" charset="-128"/>
              </a:rPr>
              <a:t>. In this project </a:t>
            </a:r>
            <a:r>
              <a:rPr lang="en-US" dirty="0" err="1">
                <a:latin typeface="Bahnschrift" panose="020B0502040204020203" pitchFamily="34" charset="0"/>
                <a:ea typeface="Arial Unicode MS" panose="020B0604020202020204" pitchFamily="34" charset="-128"/>
                <a:cs typeface="Arial Unicode MS" panose="020B0604020202020204" pitchFamily="34" charset="-128"/>
              </a:rPr>
              <a:t>c++</a:t>
            </a:r>
            <a:r>
              <a:rPr lang="en-US" dirty="0">
                <a:latin typeface="Bahnschrift" panose="020B0502040204020203" pitchFamily="34" charset="0"/>
                <a:ea typeface="Arial Unicode MS" panose="020B0604020202020204" pitchFamily="34" charset="-128"/>
                <a:cs typeface="Arial Unicode MS" panose="020B0604020202020204" pitchFamily="34" charset="-128"/>
              </a:rPr>
              <a:t> language is used to maintain all the data. It </a:t>
            </a:r>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provides</a:t>
            </a: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 </a:t>
            </a:r>
            <a:r>
              <a:rPr lang="en-US" dirty="0">
                <a:latin typeface="Bahnschrift" panose="020B0502040204020203" pitchFamily="34" charset="0"/>
                <a:ea typeface="Arial Unicode MS" panose="020B0604020202020204" pitchFamily="34" charset="-128"/>
                <a:cs typeface="Arial Unicode MS" panose="020B0604020202020204" pitchFamily="34" charset="-128"/>
              </a:rPr>
              <a:t>many  features like file handling ,data can be easily maintained and many </a:t>
            </a:r>
            <a:endParaRPr lang="en-US" dirty="0" smtClean="0">
              <a:latin typeface="Bahnschrift" panose="020B0502040204020203" pitchFamily="34" charset="0"/>
              <a:ea typeface="Arial Unicode MS" panose="020B0604020202020204" pitchFamily="34" charset="-128"/>
              <a:cs typeface="Arial Unicode MS" panose="020B0604020202020204" pitchFamily="34" charset="-128"/>
            </a:endParaRPr>
          </a:p>
          <a:p>
            <a:r>
              <a:rPr lang="en-US" dirty="0" smtClean="0">
                <a:latin typeface="Bahnschrift" panose="020B0502040204020203" pitchFamily="34" charset="0"/>
                <a:ea typeface="Arial Unicode MS" panose="020B0604020202020204" pitchFamily="34" charset="-128"/>
                <a:cs typeface="Arial Unicode MS" panose="020B0604020202020204" pitchFamily="34" charset="-128"/>
              </a:rPr>
              <a:t>features </a:t>
            </a:r>
            <a:r>
              <a:rPr lang="en-US" dirty="0">
                <a:latin typeface="Bahnschrift" panose="020B0502040204020203" pitchFamily="34" charset="0"/>
                <a:ea typeface="Arial Unicode MS" panose="020B0604020202020204" pitchFamily="34" charset="-128"/>
                <a:cs typeface="Arial Unicode MS" panose="020B0604020202020204" pitchFamily="34" charset="-128"/>
              </a:rPr>
              <a:t>that are required while doing a project.</a:t>
            </a:r>
          </a:p>
        </p:txBody>
      </p:sp>
    </p:spTree>
    <p:extLst>
      <p:ext uri="{BB962C8B-B14F-4D97-AF65-F5344CB8AC3E}">
        <p14:creationId xmlns:p14="http://schemas.microsoft.com/office/powerpoint/2010/main" val="21038072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41511" y="260652"/>
            <a:ext cx="6542469" cy="369332"/>
          </a:xfrm>
          <a:prstGeom prst="rect">
            <a:avLst/>
          </a:prstGeom>
          <a:noFill/>
        </p:spPr>
        <p:txBody>
          <a:bodyPr wrap="square" rtlCol="0">
            <a:spAutoFit/>
          </a:bodyPr>
          <a:lstStyle/>
          <a:p>
            <a:r>
              <a:rPr lang="en-US" b="1" dirty="0">
                <a:solidFill>
                  <a:schemeClr val="accent6"/>
                </a:solidFill>
                <a:latin typeface="Arial Black" panose="020B0A04020102020204" pitchFamily="34" charset="0"/>
              </a:rPr>
              <a:t>ADVANTAGES OF THE PROPOSED SYSTEM</a:t>
            </a:r>
            <a:endParaRPr lang="en-US" dirty="0">
              <a:solidFill>
                <a:schemeClr val="accent6"/>
              </a:solidFill>
              <a:latin typeface="Arial Black" panose="020B0A04020102020204" pitchFamily="34" charset="0"/>
            </a:endParaRPr>
          </a:p>
        </p:txBody>
      </p:sp>
      <p:sp>
        <p:nvSpPr>
          <p:cNvPr id="7" name="TextBox 6"/>
          <p:cNvSpPr txBox="1"/>
          <p:nvPr/>
        </p:nvSpPr>
        <p:spPr>
          <a:xfrm>
            <a:off x="810920" y="766461"/>
            <a:ext cx="10187189" cy="5724644"/>
          </a:xfrm>
          <a:prstGeom prst="rect">
            <a:avLst/>
          </a:prstGeom>
          <a:noFill/>
        </p:spPr>
        <p:txBody>
          <a:bodyPr wrap="square" rtlCol="0">
            <a:spAutoFit/>
          </a:bodyPr>
          <a:lstStyle/>
          <a:p>
            <a:pPr marL="285750" indent="-285750">
              <a:buFont typeface="Wingdings" panose="05000000000000000000" pitchFamily="2" charset="2"/>
              <a:buChar char="Ø"/>
            </a:pPr>
            <a:r>
              <a:rPr lang="en-US" dirty="0"/>
              <a:t>Converts all the manual work which is time consuming and error prone to </a:t>
            </a:r>
            <a:r>
              <a:rPr lang="en-US" dirty="0" smtClean="0"/>
              <a:t>fully</a:t>
            </a:r>
          </a:p>
          <a:p>
            <a:r>
              <a:rPr lang="en-US" dirty="0" smtClean="0"/>
              <a:t> </a:t>
            </a:r>
            <a:r>
              <a:rPr lang="en-US" dirty="0"/>
              <a:t>automated System</a:t>
            </a:r>
          </a:p>
          <a:p>
            <a:pPr marL="285750" indent="-285750">
              <a:buFont typeface="Wingdings" panose="05000000000000000000" pitchFamily="2" charset="2"/>
              <a:buChar char="Ø"/>
            </a:pPr>
            <a:r>
              <a:rPr lang="en-US" dirty="0" smtClean="0"/>
              <a:t>Helps </a:t>
            </a:r>
            <a:r>
              <a:rPr lang="en-US" dirty="0"/>
              <a:t>in eliminating all the paper work, saves time and improves </a:t>
            </a:r>
            <a:r>
              <a:rPr lang="en-US" dirty="0" smtClean="0"/>
              <a:t>customer</a:t>
            </a:r>
          </a:p>
          <a:p>
            <a:r>
              <a:rPr lang="en-US" dirty="0" smtClean="0"/>
              <a:t> </a:t>
            </a:r>
            <a:r>
              <a:rPr lang="en-US" dirty="0"/>
              <a:t>services.</a:t>
            </a:r>
          </a:p>
          <a:p>
            <a:pPr marL="285750" indent="-285750">
              <a:buFont typeface="Wingdings" panose="05000000000000000000" pitchFamily="2" charset="2"/>
              <a:buChar char="Ø"/>
            </a:pPr>
            <a:r>
              <a:rPr lang="en-US" dirty="0" smtClean="0"/>
              <a:t>Makes </a:t>
            </a:r>
            <a:r>
              <a:rPr lang="en-US" dirty="0"/>
              <a:t>the addition of items in the menu, deletion of items and modification </a:t>
            </a:r>
            <a:r>
              <a:rPr lang="en-US" dirty="0" smtClean="0"/>
              <a:t>of</a:t>
            </a:r>
          </a:p>
          <a:p>
            <a:r>
              <a:rPr lang="en-US" dirty="0" smtClean="0"/>
              <a:t> </a:t>
            </a:r>
            <a:r>
              <a:rPr lang="en-US" dirty="0"/>
              <a:t>items in the menu   easier and faster.</a:t>
            </a:r>
          </a:p>
          <a:p>
            <a:pPr marL="285750" indent="-285750">
              <a:buFont typeface="Wingdings" panose="05000000000000000000" pitchFamily="2" charset="2"/>
              <a:buChar char="Ø"/>
            </a:pPr>
            <a:r>
              <a:rPr lang="en-US" dirty="0" smtClean="0"/>
              <a:t>C</a:t>
            </a:r>
            <a:r>
              <a:rPr lang="en-US" dirty="0"/>
              <a:t>++ has support for most of the web servers available today</a:t>
            </a:r>
          </a:p>
          <a:p>
            <a:pPr marL="285750" indent="-285750">
              <a:buFont typeface="Wingdings" panose="05000000000000000000" pitchFamily="2" charset="2"/>
              <a:buChar char="Ø"/>
            </a:pPr>
            <a:r>
              <a:rPr lang="en-US" dirty="0" smtClean="0"/>
              <a:t>Bills </a:t>
            </a:r>
            <a:r>
              <a:rPr lang="en-US" dirty="0"/>
              <a:t>can be calculated more easily and with more accuracy</a:t>
            </a:r>
          </a:p>
          <a:p>
            <a:pPr marL="285750" indent="-285750">
              <a:buFont typeface="Wingdings" panose="05000000000000000000" pitchFamily="2" charset="2"/>
              <a:buChar char="Ø"/>
            </a:pPr>
            <a:r>
              <a:rPr lang="en-US" dirty="0" smtClean="0"/>
              <a:t>Reduces </a:t>
            </a:r>
            <a:r>
              <a:rPr lang="en-US" dirty="0"/>
              <a:t>pressure on the </a:t>
            </a:r>
            <a:r>
              <a:rPr lang="en-US" dirty="0" err="1"/>
              <a:t>labour</a:t>
            </a:r>
            <a:r>
              <a:rPr lang="en-US" dirty="0"/>
              <a:t>.</a:t>
            </a:r>
          </a:p>
          <a:p>
            <a:pPr marL="285750" indent="-285750">
              <a:buFont typeface="Wingdings" panose="05000000000000000000" pitchFamily="2" charset="2"/>
              <a:buChar char="Ø"/>
            </a:pPr>
            <a:r>
              <a:rPr lang="en-US" dirty="0" smtClean="0"/>
              <a:t>Makes </a:t>
            </a:r>
            <a:r>
              <a:rPr lang="en-US" dirty="0"/>
              <a:t>the system more feasible and flexible and thus retrieval of information </a:t>
            </a:r>
            <a:endParaRPr lang="en-US" dirty="0" smtClean="0"/>
          </a:p>
          <a:p>
            <a:r>
              <a:rPr lang="en-US" dirty="0" smtClean="0"/>
              <a:t>becomes </a:t>
            </a:r>
            <a:r>
              <a:rPr lang="en-US" dirty="0"/>
              <a:t>convenient</a:t>
            </a:r>
            <a:r>
              <a:rPr lang="en-US" dirty="0" smtClean="0"/>
              <a:t>.</a:t>
            </a:r>
          </a:p>
          <a:p>
            <a:endParaRPr lang="en-US" dirty="0"/>
          </a:p>
          <a:p>
            <a:endParaRPr lang="en-US" dirty="0"/>
          </a:p>
          <a:p>
            <a:r>
              <a:rPr lang="en-US" sz="2400" b="1" dirty="0">
                <a:solidFill>
                  <a:schemeClr val="accent6"/>
                </a:solidFill>
                <a:latin typeface="Arial Rounded MT Bold" panose="020F0704030504030204" pitchFamily="34" charset="0"/>
              </a:rPr>
              <a:t>Disadvantages:</a:t>
            </a:r>
            <a:endParaRPr lang="en-US" sz="2400" dirty="0">
              <a:solidFill>
                <a:schemeClr val="accent6"/>
              </a:solidFill>
              <a:latin typeface="Arial Rounded MT Bold" panose="020F0704030504030204" pitchFamily="34" charset="0"/>
            </a:endParaRPr>
          </a:p>
          <a:p>
            <a:pPr>
              <a:buNone/>
            </a:pPr>
            <a:endParaRPr lang="en-US" dirty="0"/>
          </a:p>
          <a:p>
            <a:pPr marL="285750" indent="-285750">
              <a:buFont typeface="Wingdings" panose="05000000000000000000" pitchFamily="2" charset="2"/>
              <a:buChar char="Ø"/>
            </a:pPr>
            <a:r>
              <a:rPr lang="en-US" dirty="0"/>
              <a:t>There is lack of personal attention.</a:t>
            </a:r>
          </a:p>
          <a:p>
            <a:pPr marL="285750" indent="-285750">
              <a:buFont typeface="Wingdings" panose="05000000000000000000" pitchFamily="2" charset="2"/>
              <a:buChar char="Ø"/>
            </a:pPr>
            <a:r>
              <a:rPr lang="en-US" dirty="0"/>
              <a:t> It require large and extensive premises.</a:t>
            </a:r>
          </a:p>
          <a:p>
            <a:pPr marL="285750" indent="-285750">
              <a:buFont typeface="Wingdings" panose="05000000000000000000" pitchFamily="2" charset="2"/>
              <a:buChar char="Ø"/>
            </a:pPr>
            <a:r>
              <a:rPr lang="en-US" dirty="0"/>
              <a:t>Goods which require explanation by</a:t>
            </a:r>
          </a:p>
          <a:p>
            <a:pPr marL="285750" indent="-285750">
              <a:buFont typeface="Wingdings" panose="05000000000000000000" pitchFamily="2" charset="2"/>
              <a:buChar char="Ø"/>
            </a:pPr>
            <a:r>
              <a:rPr lang="en-US" dirty="0"/>
              <a:t>salesman cannot be sold in such markets.</a:t>
            </a:r>
          </a:p>
          <a:p>
            <a:endParaRPr lang="en-US" dirty="0"/>
          </a:p>
        </p:txBody>
      </p:sp>
    </p:spTree>
    <p:extLst>
      <p:ext uri="{BB962C8B-B14F-4D97-AF65-F5344CB8AC3E}">
        <p14:creationId xmlns:p14="http://schemas.microsoft.com/office/powerpoint/2010/main" val="41068636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51881" y="232012"/>
            <a:ext cx="4708478" cy="523220"/>
          </a:xfrm>
          <a:prstGeom prst="rect">
            <a:avLst/>
          </a:prstGeom>
          <a:noFill/>
        </p:spPr>
        <p:txBody>
          <a:bodyPr wrap="square" rtlCol="0">
            <a:spAutoFit/>
          </a:bodyPr>
          <a:lstStyle/>
          <a:p>
            <a:r>
              <a:rPr lang="en-US" sz="2800" b="1" dirty="0" smtClean="0">
                <a:solidFill>
                  <a:schemeClr val="accent6"/>
                </a:solidFill>
                <a:latin typeface="Bahnschrift SemiBold" panose="020B0502040204020203" pitchFamily="34" charset="0"/>
              </a:rPr>
              <a:t>          Project Diagram</a:t>
            </a:r>
            <a:endParaRPr lang="en-US" sz="2800" b="1" dirty="0">
              <a:solidFill>
                <a:schemeClr val="accent6"/>
              </a:solidFill>
              <a:latin typeface="Bahnschrift SemiBold"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573" y="896147"/>
            <a:ext cx="4149740" cy="5961853"/>
          </a:xfrm>
          <a:prstGeom prst="rect">
            <a:avLst/>
          </a:prstGeom>
        </p:spPr>
      </p:pic>
    </p:spTree>
    <p:extLst>
      <p:ext uri="{BB962C8B-B14F-4D97-AF65-F5344CB8AC3E}">
        <p14:creationId xmlns:p14="http://schemas.microsoft.com/office/powerpoint/2010/main" val="155144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5020" y="0"/>
            <a:ext cx="4043967" cy="461665"/>
          </a:xfrm>
          <a:prstGeom prst="rect">
            <a:avLst/>
          </a:prstGeom>
          <a:noFill/>
        </p:spPr>
        <p:txBody>
          <a:bodyPr wrap="square" rtlCol="0">
            <a:spAutoFit/>
          </a:bodyPr>
          <a:lstStyle/>
          <a:p>
            <a:r>
              <a:rPr lang="en-US" sz="2400" dirty="0">
                <a:solidFill>
                  <a:schemeClr val="accent6"/>
                </a:solidFill>
                <a:latin typeface="Arial Black" panose="020B0A04020102020204" pitchFamily="34" charset="0"/>
              </a:rPr>
              <a:t>Working</a:t>
            </a:r>
          </a:p>
        </p:txBody>
      </p:sp>
      <p:sp>
        <p:nvSpPr>
          <p:cNvPr id="3" name="TextBox 2"/>
          <p:cNvSpPr txBox="1"/>
          <p:nvPr/>
        </p:nvSpPr>
        <p:spPr>
          <a:xfrm>
            <a:off x="655093" y="270594"/>
            <a:ext cx="10888545" cy="6971139"/>
          </a:xfrm>
          <a:prstGeom prst="rect">
            <a:avLst/>
          </a:prstGeom>
          <a:noFill/>
        </p:spPr>
        <p:txBody>
          <a:bodyPr wrap="square" rtlCol="0">
            <a:spAutoFit/>
          </a:bodyPr>
          <a:lstStyle/>
          <a:p>
            <a:r>
              <a:rPr lang="en-US" sz="1100" dirty="0"/>
              <a:t>This project mainly consist of three menus</a:t>
            </a:r>
          </a:p>
          <a:p>
            <a:r>
              <a:rPr lang="en-US" sz="1100" dirty="0"/>
              <a:t>Customer</a:t>
            </a:r>
          </a:p>
          <a:p>
            <a:r>
              <a:rPr lang="en-US" sz="1100" dirty="0" smtClean="0"/>
              <a:t>Admin</a:t>
            </a:r>
            <a:endParaRPr lang="en-US" sz="1100" dirty="0"/>
          </a:p>
          <a:p>
            <a:r>
              <a:rPr lang="en-US" sz="1100" dirty="0"/>
              <a:t>Exit</a:t>
            </a:r>
          </a:p>
          <a:p>
            <a:r>
              <a:rPr lang="en-US" sz="1100" dirty="0" err="1"/>
              <a:t>Custormer</a:t>
            </a:r>
            <a:r>
              <a:rPr lang="en-US" sz="1100" dirty="0"/>
              <a:t> Menu shows product list with Product no.,</a:t>
            </a:r>
          </a:p>
          <a:p>
            <a:r>
              <a:rPr lang="en-US" sz="1100" dirty="0"/>
              <a:t>name and price. This menu is used to place order. The</a:t>
            </a:r>
          </a:p>
          <a:p>
            <a:r>
              <a:rPr lang="en-US" sz="1100" dirty="0"/>
              <a:t>steps involved are:-</a:t>
            </a:r>
          </a:p>
          <a:p>
            <a:r>
              <a:rPr lang="en-US" sz="1100" dirty="0"/>
              <a:t>1.Enter the product no. of the product from</a:t>
            </a:r>
          </a:p>
          <a:p>
            <a:r>
              <a:rPr lang="en-US" sz="1100" dirty="0"/>
              <a:t>the list</a:t>
            </a:r>
          </a:p>
          <a:p>
            <a:r>
              <a:rPr lang="en-US" sz="1100" dirty="0"/>
              <a:t>2.Enter the quantity</a:t>
            </a:r>
          </a:p>
          <a:p>
            <a:r>
              <a:rPr lang="en-US" sz="1100" dirty="0"/>
              <a:t>3.Then place your order</a:t>
            </a:r>
          </a:p>
          <a:p>
            <a:r>
              <a:rPr lang="en-US" sz="1100" dirty="0"/>
              <a:t>Administration menu consist of the following options:</a:t>
            </a:r>
          </a:p>
          <a:p>
            <a:r>
              <a:rPr lang="en-US" sz="1100" dirty="0"/>
              <a:t>1. Create Product</a:t>
            </a:r>
          </a:p>
          <a:p>
            <a:r>
              <a:rPr lang="en-US" sz="1100" dirty="0"/>
              <a:t>2.Display all product</a:t>
            </a:r>
          </a:p>
          <a:p>
            <a:r>
              <a:rPr lang="en-US" sz="1100" dirty="0"/>
              <a:t>3.Query</a:t>
            </a:r>
          </a:p>
          <a:p>
            <a:r>
              <a:rPr lang="en-US" sz="1100" dirty="0"/>
              <a:t>4.Modify product</a:t>
            </a:r>
          </a:p>
          <a:p>
            <a:r>
              <a:rPr lang="en-US" sz="1100" dirty="0"/>
              <a:t>5.Delete product</a:t>
            </a:r>
          </a:p>
          <a:p>
            <a:r>
              <a:rPr lang="en-US" sz="1100" dirty="0"/>
              <a:t>6.View product menu</a:t>
            </a:r>
          </a:p>
          <a:p>
            <a:r>
              <a:rPr lang="en-US" sz="1100" dirty="0"/>
              <a:t>7.Back to menu</a:t>
            </a:r>
          </a:p>
          <a:p>
            <a:r>
              <a:rPr lang="en-US" sz="1100" dirty="0"/>
              <a:t>Enter choice</a:t>
            </a:r>
          </a:p>
          <a:p>
            <a:r>
              <a:rPr lang="en-US" sz="1100" dirty="0"/>
              <a:t> When we choose the first option i.e. Create product,</a:t>
            </a:r>
          </a:p>
          <a:p>
            <a:r>
              <a:rPr lang="en-US" sz="1100" dirty="0"/>
              <a:t>we need to mention product no, name, price, and</a:t>
            </a:r>
          </a:p>
          <a:p>
            <a:r>
              <a:rPr lang="en-US" sz="1100" dirty="0"/>
              <a:t>discount of the product to create product.</a:t>
            </a:r>
          </a:p>
          <a:p>
            <a:r>
              <a:rPr lang="en-US" sz="1100" dirty="0"/>
              <a:t> When we choose the second option i.e. Display all</a:t>
            </a:r>
          </a:p>
          <a:p>
            <a:r>
              <a:rPr lang="en-US" sz="1100" dirty="0"/>
              <a:t>product, then all the details of the product is</a:t>
            </a:r>
          </a:p>
          <a:p>
            <a:r>
              <a:rPr lang="en-US" sz="1100" dirty="0"/>
              <a:t>displayed one by one with product no., name, price</a:t>
            </a:r>
          </a:p>
          <a:p>
            <a:r>
              <a:rPr lang="en-US" sz="1100" dirty="0"/>
              <a:t>and discount.</a:t>
            </a:r>
          </a:p>
          <a:p>
            <a:r>
              <a:rPr lang="en-US" sz="1100" dirty="0"/>
              <a:t> If we choose the third option i.e. Query, the we have</a:t>
            </a:r>
          </a:p>
          <a:p>
            <a:r>
              <a:rPr lang="en-US" sz="1100" dirty="0"/>
              <a:t>to enter the product no. to see the details of the</a:t>
            </a:r>
          </a:p>
          <a:p>
            <a:r>
              <a:rPr lang="en-US" sz="1100" dirty="0"/>
              <a:t>respective product.</a:t>
            </a:r>
          </a:p>
          <a:p>
            <a:r>
              <a:rPr lang="en-US" sz="1100" dirty="0"/>
              <a:t> 4th option i.e. Modify product is used to modify the</a:t>
            </a:r>
          </a:p>
          <a:p>
            <a:r>
              <a:rPr lang="en-US" sz="1100" dirty="0"/>
              <a:t>product list, we have to mention new product no.,</a:t>
            </a:r>
          </a:p>
          <a:p>
            <a:r>
              <a:rPr lang="en-US" sz="1100" dirty="0"/>
              <a:t>name, price and discount.</a:t>
            </a:r>
          </a:p>
          <a:p>
            <a:r>
              <a:rPr lang="en-US" sz="1100" dirty="0"/>
              <a:t> When we choose the 5th option i.e. Delete product,</a:t>
            </a:r>
          </a:p>
          <a:p>
            <a:r>
              <a:rPr lang="en-US" sz="1100" dirty="0"/>
              <a:t>then we have to mention the product no, of those</a:t>
            </a:r>
          </a:p>
          <a:p>
            <a:r>
              <a:rPr lang="en-US" sz="1100" dirty="0"/>
              <a:t>product which is to be deleted.</a:t>
            </a:r>
          </a:p>
          <a:p>
            <a:r>
              <a:rPr lang="en-US" sz="1100" dirty="0"/>
              <a:t> If we choose the 7th option i.e. View Product menu,</a:t>
            </a:r>
          </a:p>
          <a:p>
            <a:r>
              <a:rPr lang="en-US" sz="1100" dirty="0"/>
              <a:t>then product menu is displayed.</a:t>
            </a:r>
          </a:p>
          <a:p>
            <a:r>
              <a:rPr lang="en-US" sz="1100" dirty="0"/>
              <a:t>Exit menu is used to come out of the program</a:t>
            </a:r>
            <a:endParaRPr lang="en-US" sz="1100" dirty="0" smtClean="0"/>
          </a:p>
          <a:p>
            <a:endParaRPr lang="en-US" dirty="0"/>
          </a:p>
        </p:txBody>
      </p:sp>
    </p:spTree>
    <p:extLst>
      <p:ext uri="{BB962C8B-B14F-4D97-AF65-F5344CB8AC3E}">
        <p14:creationId xmlns:p14="http://schemas.microsoft.com/office/powerpoint/2010/main" val="40557304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4679" y="0"/>
            <a:ext cx="3671248" cy="461665"/>
          </a:xfrm>
          <a:prstGeom prst="rect">
            <a:avLst/>
          </a:prstGeom>
          <a:noFill/>
        </p:spPr>
        <p:txBody>
          <a:bodyPr wrap="square" rtlCol="0">
            <a:spAutoFit/>
          </a:bodyPr>
          <a:lstStyle/>
          <a:p>
            <a:r>
              <a:rPr lang="en-US" sz="2400" b="1" dirty="0" smtClean="0">
                <a:solidFill>
                  <a:schemeClr val="accent6"/>
                </a:solidFill>
              </a:rPr>
              <a:t>                OUTPUT</a:t>
            </a:r>
            <a:endParaRPr lang="en-US" sz="2400" b="1"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56" y="622972"/>
            <a:ext cx="3384645" cy="26220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303" y="622972"/>
            <a:ext cx="4014541" cy="250391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8990" y="3126887"/>
            <a:ext cx="6748096" cy="1844842"/>
          </a:xfrm>
          <a:prstGeom prst="rect">
            <a:avLst/>
          </a:prstGeom>
        </p:spPr>
      </p:pic>
      <p:pic>
        <p:nvPicPr>
          <p:cNvPr id="2" name="Picture 1"/>
          <p:cNvPicPr>
            <a:picLocks noChangeAspect="1"/>
          </p:cNvPicPr>
          <p:nvPr/>
        </p:nvPicPr>
        <p:blipFill>
          <a:blip r:embed="rId5"/>
          <a:stretch>
            <a:fillRect/>
          </a:stretch>
        </p:blipFill>
        <p:spPr>
          <a:xfrm>
            <a:off x="4898826" y="4322414"/>
            <a:ext cx="4190586" cy="2535586"/>
          </a:xfrm>
          <a:prstGeom prst="rect">
            <a:avLst/>
          </a:prstGeom>
        </p:spPr>
      </p:pic>
    </p:spTree>
    <p:extLst>
      <p:ext uri="{BB962C8B-B14F-4D97-AF65-F5344CB8AC3E}">
        <p14:creationId xmlns:p14="http://schemas.microsoft.com/office/powerpoint/2010/main" val="5654382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5342" y="300250"/>
            <a:ext cx="8366078" cy="1692771"/>
          </a:xfrm>
          <a:prstGeom prst="rect">
            <a:avLst/>
          </a:prstGeom>
          <a:noFill/>
        </p:spPr>
        <p:txBody>
          <a:bodyPr wrap="square" rtlCol="0">
            <a:spAutoFit/>
          </a:bodyPr>
          <a:lstStyle/>
          <a:p>
            <a:endParaRPr lang="en-US" b="1" dirty="0" smtClean="0">
              <a:solidFill>
                <a:schemeClr val="accent6"/>
              </a:solidFill>
              <a:latin typeface="Bahnschrift" panose="020B0502040204020203" pitchFamily="34" charset="0"/>
            </a:endParaRPr>
          </a:p>
          <a:p>
            <a:endParaRPr lang="en-US" b="1" dirty="0">
              <a:solidFill>
                <a:schemeClr val="accent6"/>
              </a:solidFill>
              <a:latin typeface="Bahnschrift" panose="020B0502040204020203" pitchFamily="34" charset="0"/>
            </a:endParaRPr>
          </a:p>
          <a:p>
            <a:endParaRPr lang="en-US" b="1" dirty="0" smtClean="0">
              <a:solidFill>
                <a:schemeClr val="accent6"/>
              </a:solidFill>
              <a:latin typeface="Bahnschrift" panose="020B0502040204020203" pitchFamily="34" charset="0"/>
            </a:endParaRPr>
          </a:p>
          <a:p>
            <a:r>
              <a:rPr lang="en-US" sz="3200" b="1" dirty="0" smtClean="0">
                <a:solidFill>
                  <a:schemeClr val="accent6"/>
                </a:solidFill>
                <a:latin typeface="Bahnschrift" panose="020B0502040204020203" pitchFamily="34" charset="0"/>
              </a:rPr>
              <a:t>CONCLUSION :</a:t>
            </a:r>
            <a:endParaRPr lang="en-US" sz="3200" b="1" dirty="0">
              <a:solidFill>
                <a:schemeClr val="accent6"/>
              </a:solidFill>
              <a:latin typeface="Bahnschrift" panose="020B0502040204020203" pitchFamily="34" charset="0"/>
            </a:endParaRPr>
          </a:p>
          <a:p>
            <a:endParaRPr lang="en-US" dirty="0">
              <a:solidFill>
                <a:schemeClr val="accent6"/>
              </a:solidFill>
              <a:latin typeface="Bahnschrift" panose="020B0502040204020203" pitchFamily="34" charset="0"/>
            </a:endParaRPr>
          </a:p>
        </p:txBody>
      </p:sp>
      <p:sp>
        <p:nvSpPr>
          <p:cNvPr id="4" name="TextBox 3"/>
          <p:cNvSpPr txBox="1"/>
          <p:nvPr/>
        </p:nvSpPr>
        <p:spPr>
          <a:xfrm>
            <a:off x="955342" y="1791226"/>
            <a:ext cx="7779225" cy="2585323"/>
          </a:xfrm>
          <a:prstGeom prst="rect">
            <a:avLst/>
          </a:prstGeom>
          <a:noFill/>
        </p:spPr>
        <p:txBody>
          <a:bodyPr wrap="square" rtlCol="0">
            <a:spAutoFit/>
          </a:bodyPr>
          <a:lstStyle/>
          <a:p>
            <a:r>
              <a:rPr lang="en-US" dirty="0" smtClean="0"/>
              <a:t>My </a:t>
            </a:r>
            <a:r>
              <a:rPr lang="en-US" dirty="0"/>
              <a:t>project and implementation is on Supermarket Billing System. We have successfully completed it. We take this opportunity to express our sense of indebtedness and gratitude to all those people who helped us in completing this project and implementation.</a:t>
            </a:r>
          </a:p>
          <a:p>
            <a:r>
              <a:rPr lang="en-US" dirty="0" smtClean="0"/>
              <a:t>This </a:t>
            </a:r>
            <a:r>
              <a:rPr lang="en-US" dirty="0"/>
              <a:t>project and implementation has contributed a lot to our knowledge that has proved to be a value addition for </a:t>
            </a:r>
            <a:r>
              <a:rPr lang="en-US" dirty="0" smtClean="0"/>
              <a:t>me.</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3614438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9051" y="1802101"/>
            <a:ext cx="6270922" cy="2098226"/>
          </a:xfrm>
        </p:spPr>
        <p:txBody>
          <a:bodyPr/>
          <a:lstStyle/>
          <a:p>
            <a:r>
              <a:rPr lang="en-US" sz="6600" dirty="0" smtClean="0">
                <a:solidFill>
                  <a:schemeClr val="bg1">
                    <a:lumMod val="50000"/>
                  </a:schemeClr>
                </a:solidFill>
                <a:latin typeface="Arial Rounded MT Bold" panose="020F0704030504030204" pitchFamily="34" charset="0"/>
              </a:rPr>
              <a:t>Thank you</a:t>
            </a:r>
            <a:endParaRPr lang="en-US" sz="6600" dirty="0">
              <a:solidFill>
                <a:schemeClr val="bg1">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37567869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461</TotalTime>
  <Words>902</Words>
  <Application>Microsoft Office PowerPoint</Application>
  <PresentationFormat>On-screen Show (4:3)</PresentationFormat>
  <Paragraphs>126</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 Unicode MS</vt:lpstr>
      <vt:lpstr>Arial Black</vt:lpstr>
      <vt:lpstr>Arial Rounded MT Bold</vt:lpstr>
      <vt:lpstr>Bahnschrift</vt:lpstr>
      <vt:lpstr>Bahnschrift SemiBold</vt:lpstr>
      <vt:lpstr>Calibri</vt:lpstr>
      <vt:lpstr>Franklin Gothic Book</vt:lpstr>
      <vt:lpstr>Wingdings</vt:lpstr>
      <vt:lpstr>Crop</vt:lpstr>
      <vt:lpstr>“Supermarket Billing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Billing System</dc:title>
  <dc:creator>Abdullah Al Mamun</dc:creator>
  <cp:lastModifiedBy>Abdullah Al Mamun</cp:lastModifiedBy>
  <cp:revision>35</cp:revision>
  <dcterms:created xsi:type="dcterms:W3CDTF">2021-06-26T10:58:43Z</dcterms:created>
  <dcterms:modified xsi:type="dcterms:W3CDTF">2021-07-01T03:31:28Z</dcterms:modified>
</cp:coreProperties>
</file>