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2" r:id="rId3"/>
    <p:sldId id="261" r:id="rId4"/>
    <p:sldId id="263" r:id="rId5"/>
    <p:sldId id="268" r:id="rId6"/>
    <p:sldId id="269" r:id="rId7"/>
    <p:sldId id="270" r:id="rId8"/>
    <p:sldId id="271" r:id="rId9"/>
    <p:sldId id="272" r:id="rId10"/>
    <p:sldId id="264" r:id="rId11"/>
    <p:sldId id="281" r:id="rId12"/>
    <p:sldId id="282" r:id="rId13"/>
    <p:sldId id="283" r:id="rId14"/>
    <p:sldId id="284" r:id="rId15"/>
    <p:sldId id="285" r:id="rId16"/>
    <p:sldId id="287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8119-A0A6-D51C-3EE5-2A660D40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A991-2301-D7B5-813A-6D01A507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9320-EE09-853D-FA8C-37FCFBA0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1465-7283-47C9-F406-A835397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B9C9-A213-F0B4-8A8E-97AAA5C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9024-CD1A-E2D8-F17C-55FD7299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2F198-808F-A465-6615-17E613FF6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707-20CB-C2C4-04FF-F42242DD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A9AC-E495-73D0-B358-BD807D77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CD41-390F-41CE-DE58-2E21DE4F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A7D6-879F-8148-0632-E2C96339D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59AC-40AF-80F8-CD1E-386FA577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49C7-BD52-EDEA-2CD0-679A414E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6D2E3-D530-3FD9-5DA6-731B8ABF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0EC5-E18A-0AFE-9119-81DF232E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D00F-B07F-20A0-3A88-3C23DDE7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C405-014B-EFFB-603E-142C1FF4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83CA-1375-310A-E1B9-4E6E24F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11D8-C2AE-D494-5614-A49A4B4D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FDBC-9F8D-FE72-93DD-64483373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DD19-5F34-4B16-A8CF-7CAE5B93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61F6-A546-6A2D-EC88-EE5F32F5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6B6E-FCA6-E7BD-29DA-87595261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C1B3-36DC-FBAB-863F-A3D700A9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31590-8C6B-DD9B-85A8-BD788C1F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0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BD1F-F185-01E5-7B58-E45191A5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E1E5-0735-8E3B-1EE4-FA190089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1B596-21A8-96E3-F7B2-6A320BEB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20D4-C129-CBEC-207C-E482F00F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212B-0932-EAD5-AE98-4E45C9C7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A3F5-B8EF-6032-8ABF-58F68DD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627C-FEBB-66F8-C856-B287A9F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18D82-DF9A-97A3-5EE1-97884B6D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FB4F-55DA-D0F8-7084-4D6031CA8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91EA5-58D5-A3BE-4A70-5AD6E1AD7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68560-8490-4CE2-0BA9-4BBBB65E1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35443-9267-FEC6-C8D6-6C98E6B5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00224-6D8F-3A92-4536-EAE94D76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F1536-BF6F-5B3D-31FA-586D3E7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E91E-E65A-10A6-7868-ECAA717B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B2DB0-1499-F415-BE6C-5CF40326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554F-6493-92E5-A89D-1519D462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E6B38-0AAF-7889-35B7-A01444E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5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25EB-753A-02F1-C10B-17DCB13D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C0735-974D-E551-B7AB-8BED250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954C-D75B-CAA5-13BA-F823F96B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9DFA-4E4B-1EC8-48B7-B4643555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702-291A-94D3-5F58-8D201DBD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3159D-AB44-CB19-414E-81E5B4AD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4795-D4B2-5BF7-E1C8-39272B54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A156-701B-1E24-B8FD-BF5F8952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3E3D4-C91B-377D-3DF9-B4300868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1008-61B5-1D10-30C4-2E13699A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F3B03-695D-2995-24C7-16E6BEEFA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7F1D7-1E12-BF28-B1DC-E84C9E989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AF22-F15E-66E2-8520-E2E23B33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F3AA-EA06-A8AB-0D8D-0B2DFF97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B823E-CEB2-43D7-6040-B23D7E7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5458-DB7F-918C-46A3-EC2ED8F4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8C5C-AB7D-ECBE-42B1-FB034C34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B28A-913D-8B5F-AA3B-D4DC83A87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D2EA-566E-4DA5-9072-AE3A442480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C785-3859-1FE4-3655-1CBBF0DEA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3C58C-D11B-2B4E-9980-12A18CF09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3CBF-9F87-4057-A381-751EC62DA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B019C-C541-B9DE-72A2-6974ED109CC1}"/>
              </a:ext>
            </a:extLst>
          </p:cNvPr>
          <p:cNvSpPr txBox="1"/>
          <p:nvPr/>
        </p:nvSpPr>
        <p:spPr>
          <a:xfrm>
            <a:off x="867833" y="321733"/>
            <a:ext cx="10456333" cy="2277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Ahsanullah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 Engineering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	: EEE-4134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	: VLSI-I Lab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CB987A-381A-AA66-2EE2-625F2BBF3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2155"/>
              </p:ext>
            </p:extLst>
          </p:nvPr>
        </p:nvGraphicFramePr>
        <p:xfrm>
          <a:off x="1269999" y="3335867"/>
          <a:ext cx="9651999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733">
                  <a:extLst>
                    <a:ext uri="{9D8B030D-6E8A-4147-A177-3AD203B41FA5}">
                      <a16:colId xmlns:a16="http://schemas.microsoft.com/office/drawing/2014/main" val="927332156"/>
                    </a:ext>
                  </a:extLst>
                </a:gridCol>
                <a:gridCol w="5223933">
                  <a:extLst>
                    <a:ext uri="{9D8B030D-6E8A-4147-A177-3AD203B41FA5}">
                      <a16:colId xmlns:a16="http://schemas.microsoft.com/office/drawing/2014/main" val="3503728498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1546729277"/>
                    </a:ext>
                  </a:extLst>
                </a:gridCol>
              </a:tblGrid>
              <a:tr h="2689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By[GROUP-01]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39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0693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Mamunar Rahoman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20200105196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52096"/>
                  </a:ext>
                </a:extLst>
              </a:tr>
              <a:tr h="2689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98771"/>
                  </a:ext>
                </a:extLst>
              </a:tr>
              <a:tr h="618565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Ms. Oli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Lowna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Baroi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 Professor</a:t>
                      </a:r>
                    </a:p>
                    <a:p>
                      <a:pPr algn="just"/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Department of Electrical and Electronic Engineering</a:t>
                      </a:r>
                    </a:p>
                    <a:p>
                      <a:pPr algn="just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Ahsanullah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 of Science and Technology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09786"/>
                  </a:ext>
                </a:extLst>
              </a:tr>
              <a:tr h="618565">
                <a:tc gridSpan="3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Nafiz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Imtiaz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Lecturer Grade-II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Department of Electrical and Electronic Engineering</a:t>
                      </a:r>
                    </a:p>
                    <a:p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Ahsanullah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 of Science and Technology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8BB0C-3887-756F-FAEE-858C95CC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E3909-FD0D-2473-40FD-89B8AD4CAA80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36FEF-D041-C441-A500-6CC3E5E1BC21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106AE-7525-68D5-1379-2407CAD7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19822"/>
              </p:ext>
            </p:extLst>
          </p:nvPr>
        </p:nvGraphicFramePr>
        <p:xfrm>
          <a:off x="275493" y="921888"/>
          <a:ext cx="116410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446">
                  <a:extLst>
                    <a:ext uri="{9D8B030D-6E8A-4147-A177-3AD203B41FA5}">
                      <a16:colId xmlns:a16="http://schemas.microsoft.com/office/drawing/2014/main" val="3694312996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055195215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894775912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809629723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616154118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2890101945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4215800149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1278413271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623276808"/>
                    </a:ext>
                  </a:extLst>
                </a:gridCol>
              </a:tblGrid>
              <a:tr h="290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Delay(s)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without Buffer(W)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with Buffer(W)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Delay Product(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Area(m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Buffer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Buffer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DRC Error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LVS Error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15993"/>
                  </a:ext>
                </a:extLst>
              </a:tr>
              <a:tr h="290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40.67E-12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5.202E-6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2.114E-16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52.446E-6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0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E4C0B-77C2-D7D8-DF54-58A1FEDECCDC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0E6E-F0D8-A5C8-4759-2523B80A5273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Name	: Full Adder using intermediate XNOR (A,B) Signal.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EA02F-BD9E-00C0-A0C1-5AC740AD1C11}"/>
              </a:ext>
            </a:extLst>
          </p:cNvPr>
          <p:cNvSpPr txBox="1"/>
          <p:nvPr/>
        </p:nvSpPr>
        <p:spPr>
          <a:xfrm>
            <a:off x="275492" y="628697"/>
            <a:ext cx="1164101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	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5E80C-52A7-F3E7-9768-C4F4C4EA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97" y="1404277"/>
            <a:ext cx="6715805" cy="40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B3B1-09E1-DB50-50EB-BCE61731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DFD21-729E-42BB-41CA-0548F6F25FF9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80B7A-2C3D-D8E7-E4F1-12246CCEBEA8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Over Cadence Virtuoso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BE95D-2513-504A-C583-97BC6B8BF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838" y="595679"/>
            <a:ext cx="11641015" cy="60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4486-D72E-43DD-73C9-A57743F4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A77D8-2188-3875-7B7C-2ABCF7CEB0E1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6C26A-FC45-D10C-4CD8-3C135FCB26C7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Logic-Level Over Cadence Virtuoso without using Buffer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9E251-E176-ED63-EC9B-8D190063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591329"/>
            <a:ext cx="11641015" cy="60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4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31C1-8FB7-7C57-9D60-A01F84A0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77DF8-C87E-B033-C1A6-5681A40AE51C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31396-62B0-D1C5-C6E1-31DFFF141136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Logic-Level Over Cadence Virtuoso using Buffer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20FC-3A87-F937-C1B5-41CCCBFBA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628698"/>
            <a:ext cx="11641015" cy="59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29ED4-92C9-46E0-EDC9-F95BA25A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70D7B2-D67B-FBB9-1EF8-BF99300568D5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44B5E-8947-1B96-5DFB-7F8919131052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diagram Cadence Virtuoso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C1AFC-DE80-5F8A-E4E4-5761D604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628697"/>
            <a:ext cx="11641015" cy="59831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358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3CD3-44EC-303A-A239-1DEEE558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4FE3F-888B-355D-D3AB-5F288875E5CF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124C0-2BE7-68F8-82F3-C3690BCEBD8F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41958-F194-4950-CA55-963D8951A023}"/>
              </a:ext>
            </a:extLst>
          </p:cNvPr>
          <p:cNvGraphicFramePr>
            <a:graphicFrameLocks noGrp="1"/>
          </p:cNvGraphicFramePr>
          <p:nvPr/>
        </p:nvGraphicFramePr>
        <p:xfrm>
          <a:off x="275493" y="921888"/>
          <a:ext cx="1164101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446">
                  <a:extLst>
                    <a:ext uri="{9D8B030D-6E8A-4147-A177-3AD203B41FA5}">
                      <a16:colId xmlns:a16="http://schemas.microsoft.com/office/drawing/2014/main" val="3694312996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055195215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894775912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809629723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616154118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2890101945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4215800149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1278413271"/>
                    </a:ext>
                  </a:extLst>
                </a:gridCol>
                <a:gridCol w="1293446">
                  <a:extLst>
                    <a:ext uri="{9D8B030D-6E8A-4147-A177-3AD203B41FA5}">
                      <a16:colId xmlns:a16="http://schemas.microsoft.com/office/drawing/2014/main" val="3623276808"/>
                    </a:ext>
                  </a:extLst>
                </a:gridCol>
              </a:tblGrid>
              <a:tr h="290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Delay(s)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without Buffer(W)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with Buffer(W)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Delay Product(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Area(µm</a:t>
                      </a:r>
                      <a:r>
                        <a:rPr lang="en-US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Buffer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Buffer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DRC Error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LVS Error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15993"/>
                  </a:ext>
                </a:extLst>
              </a:tr>
              <a:tr h="290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51.32E-12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168.4E-9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1.973E-16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38.677E-6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2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8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8BB0C-3887-756F-FAEE-858C95CC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E3909-FD0D-2473-40FD-89B8AD4CAA80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36FEF-D041-C441-A500-6CC3E5E1BC21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B7392-0963-998C-2CCB-B6C3B57E7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94642"/>
              </p:ext>
            </p:extLst>
          </p:nvPr>
        </p:nvGraphicFramePr>
        <p:xfrm>
          <a:off x="721782" y="628697"/>
          <a:ext cx="10748433" cy="33267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48691">
                  <a:extLst>
                    <a:ext uri="{9D8B030D-6E8A-4147-A177-3AD203B41FA5}">
                      <a16:colId xmlns:a16="http://schemas.microsoft.com/office/drawing/2014/main" val="3384308630"/>
                    </a:ext>
                  </a:extLst>
                </a:gridCol>
                <a:gridCol w="2364025">
                  <a:extLst>
                    <a:ext uri="{9D8B030D-6E8A-4147-A177-3AD203B41FA5}">
                      <a16:colId xmlns:a16="http://schemas.microsoft.com/office/drawing/2014/main" val="3364440224"/>
                    </a:ext>
                  </a:extLst>
                </a:gridCol>
                <a:gridCol w="3435717">
                  <a:extLst>
                    <a:ext uri="{9D8B030D-6E8A-4147-A177-3AD203B41FA5}">
                      <a16:colId xmlns:a16="http://schemas.microsoft.com/office/drawing/2014/main" val="207339361"/>
                    </a:ext>
                  </a:extLst>
                </a:gridCol>
              </a:tblGrid>
              <a:tr h="330668"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Comparison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38461"/>
                  </a:ext>
                </a:extLst>
              </a:tr>
              <a:tr h="4008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12-T MBA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X-NOR-I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49843"/>
                  </a:ext>
                </a:extLst>
              </a:tr>
              <a:tr h="33067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40.67E-12 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51.32E-12 </a:t>
                      </a: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50384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Power Without Buffer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13.11E-3 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168.4E-9 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29318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Power with Buffer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5.202E-6 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2.44E-6 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06412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Delay Product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2.114E-16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1.973E-16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53186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Area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52.446E-6 µm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38.677E-6 µm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34261"/>
                  </a:ext>
                </a:extLst>
              </a:tr>
              <a:tr h="35421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 without Buffer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23598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Transistor with Buffer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85532"/>
                  </a:ext>
                </a:extLst>
              </a:tr>
              <a:tr h="26716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DRC Error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24043"/>
                  </a:ext>
                </a:extLst>
              </a:tr>
              <a:tr h="30737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LVS Error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965" marR="4496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72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312E440-BAB1-2E36-D3E6-DF17F7A85C18}"/>
              </a:ext>
            </a:extLst>
          </p:cNvPr>
          <p:cNvSpPr/>
          <p:nvPr/>
        </p:nvSpPr>
        <p:spPr>
          <a:xfrm>
            <a:off x="4650730" y="4859331"/>
            <a:ext cx="2890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latin typeface="Algerian" panose="04020705040A02060702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921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C063-C710-317A-4DAF-56079BAB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D4B3E-5AA2-4C35-B31A-7FF923B3339F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85E1E-3983-5EAA-A20A-57A4140FC211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	: A Novel Multiplexer-Based Low-Power Full Adder.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E91CD-266A-BECD-45F8-D3EA42982858}"/>
              </a:ext>
            </a:extLst>
          </p:cNvPr>
          <p:cNvSpPr txBox="1"/>
          <p:nvPr/>
        </p:nvSpPr>
        <p:spPr>
          <a:xfrm>
            <a:off x="275492" y="628697"/>
            <a:ext cx="1164101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		: The objective of this project-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present a novel low-power multiplexer based 1-bit full adder circuit called MBA-12T.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advantages over conventional 28-transistor CMOS and other 10-transistor adders in terms of power consumption and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suitability of the new adder for building larger low-power high-performance VLSI systems.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352960-3AA3-9E84-EBB4-E56B36B21B78}"/>
              </a:ext>
            </a:extLst>
          </p:cNvPr>
          <p:cNvSpPr txBox="1"/>
          <p:nvPr/>
        </p:nvSpPr>
        <p:spPr>
          <a:xfrm>
            <a:off x="275491" y="1657539"/>
            <a:ext cx="11641015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of Full Adder	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500B01F-F6A2-EBE1-5EF9-36FF2540FF72}"/>
              </a:ext>
            </a:extLst>
          </p:cNvPr>
          <p:cNvGrpSpPr/>
          <p:nvPr/>
        </p:nvGrpSpPr>
        <p:grpSpPr>
          <a:xfrm>
            <a:off x="1093695" y="2281197"/>
            <a:ext cx="4334263" cy="3937734"/>
            <a:chOff x="4048636" y="2211223"/>
            <a:chExt cx="4334263" cy="393773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5ABBE20-B147-751E-A8E4-70BBD8FD66E4}"/>
                </a:ext>
              </a:extLst>
            </p:cNvPr>
            <p:cNvGrpSpPr/>
            <p:nvPr/>
          </p:nvGrpSpPr>
          <p:grpSpPr>
            <a:xfrm>
              <a:off x="4192463" y="2211223"/>
              <a:ext cx="3807069" cy="3433437"/>
              <a:chOff x="2400300" y="2387071"/>
              <a:chExt cx="3085396" cy="319604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B0FE64F-6EED-C61B-8F6C-CFEE9F08A7FC}"/>
                  </a:ext>
                </a:extLst>
              </p:cNvPr>
              <p:cNvGrpSpPr/>
              <p:nvPr/>
            </p:nvGrpSpPr>
            <p:grpSpPr>
              <a:xfrm>
                <a:off x="2400300" y="2387071"/>
                <a:ext cx="1055077" cy="2083858"/>
                <a:chOff x="4519246" y="2228808"/>
                <a:chExt cx="1055077" cy="2083858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6DA6ADB-719D-0D25-190F-787D804C672E}"/>
                    </a:ext>
                  </a:extLst>
                </p:cNvPr>
                <p:cNvSpPr/>
                <p:nvPr/>
              </p:nvSpPr>
              <p:spPr>
                <a:xfrm>
                  <a:off x="4519246" y="2892668"/>
                  <a:ext cx="1055077" cy="75613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33EA2A19-B0A8-7DFE-D992-7A06EAD46100}"/>
                    </a:ext>
                  </a:extLst>
                </p:cNvPr>
                <p:cNvCxnSpPr/>
                <p:nvPr/>
              </p:nvCxnSpPr>
              <p:spPr>
                <a:xfrm>
                  <a:off x="4800600" y="2505808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9EE466EC-263F-A30F-060D-CD260B69954E}"/>
                    </a:ext>
                  </a:extLst>
                </p:cNvPr>
                <p:cNvCxnSpPr/>
                <p:nvPr/>
              </p:nvCxnSpPr>
              <p:spPr>
                <a:xfrm>
                  <a:off x="5269524" y="2505808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149B665-1D98-2C70-03DB-634A43C7A4AF}"/>
                    </a:ext>
                  </a:extLst>
                </p:cNvPr>
                <p:cNvSpPr/>
                <p:nvPr/>
              </p:nvSpPr>
              <p:spPr>
                <a:xfrm>
                  <a:off x="5125895" y="2228809"/>
                  <a:ext cx="287259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1BEC547-80D4-BEB4-F112-C5EAAB06ED4D}"/>
                    </a:ext>
                  </a:extLst>
                </p:cNvPr>
                <p:cNvSpPr/>
                <p:nvPr/>
              </p:nvSpPr>
              <p:spPr>
                <a:xfrm>
                  <a:off x="4652964" y="2228808"/>
                  <a:ext cx="295274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DD8F947-1F77-5CA4-2475-BF123E6D1B75}"/>
                    </a:ext>
                  </a:extLst>
                </p:cNvPr>
                <p:cNvSpPr/>
                <p:nvPr/>
              </p:nvSpPr>
              <p:spPr>
                <a:xfrm>
                  <a:off x="4839035" y="3132237"/>
                  <a:ext cx="415499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sz="1200" b="1" cap="none" spc="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A203F075-F99D-A65C-662F-71BA49401E30}"/>
                    </a:ext>
                  </a:extLst>
                </p:cNvPr>
                <p:cNvCxnSpPr/>
                <p:nvPr/>
              </p:nvCxnSpPr>
              <p:spPr>
                <a:xfrm>
                  <a:off x="4833173" y="3648807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8C2E32CD-08E1-7CBE-2066-F2D4068383F1}"/>
                    </a:ext>
                  </a:extLst>
                </p:cNvPr>
                <p:cNvCxnSpPr/>
                <p:nvPr/>
              </p:nvCxnSpPr>
              <p:spPr>
                <a:xfrm>
                  <a:off x="5269524" y="3648807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20A2344C-6C05-732A-CF24-EF2F0C58A8C7}"/>
                    </a:ext>
                  </a:extLst>
                </p:cNvPr>
                <p:cNvSpPr/>
                <p:nvPr/>
              </p:nvSpPr>
              <p:spPr>
                <a:xfrm>
                  <a:off x="5093330" y="4024882"/>
                  <a:ext cx="346570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S0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D3FAF3-FA32-8648-3AC6-ECC104C7FDD5}"/>
                    </a:ext>
                  </a:extLst>
                </p:cNvPr>
                <p:cNvSpPr/>
                <p:nvPr/>
              </p:nvSpPr>
              <p:spPr>
                <a:xfrm>
                  <a:off x="4653348" y="4035667"/>
                  <a:ext cx="372218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C0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40921AF-5CE8-5869-2576-E0C80A4CBA21}"/>
                  </a:ext>
                </a:extLst>
              </p:cNvPr>
              <p:cNvGrpSpPr/>
              <p:nvPr/>
            </p:nvGrpSpPr>
            <p:grpSpPr>
              <a:xfrm>
                <a:off x="4430619" y="2387071"/>
                <a:ext cx="1055077" cy="2083858"/>
                <a:chOff x="4519246" y="2228808"/>
                <a:chExt cx="1055077" cy="208385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E9F6045-9065-1E49-3718-86C003B29657}"/>
                    </a:ext>
                  </a:extLst>
                </p:cNvPr>
                <p:cNvSpPr/>
                <p:nvPr/>
              </p:nvSpPr>
              <p:spPr>
                <a:xfrm>
                  <a:off x="4519246" y="2892668"/>
                  <a:ext cx="1055077" cy="75613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4CB64FB5-D6FC-FAAC-7E2F-671559D6E706}"/>
                    </a:ext>
                  </a:extLst>
                </p:cNvPr>
                <p:cNvCxnSpPr/>
                <p:nvPr/>
              </p:nvCxnSpPr>
              <p:spPr>
                <a:xfrm>
                  <a:off x="4800600" y="2505808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D873A0F8-B15C-CFEC-6E4D-C6745553CA3F}"/>
                    </a:ext>
                  </a:extLst>
                </p:cNvPr>
                <p:cNvCxnSpPr/>
                <p:nvPr/>
              </p:nvCxnSpPr>
              <p:spPr>
                <a:xfrm>
                  <a:off x="5269524" y="2505808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F5914B-4F7C-C104-BD3B-8BF3BDB61545}"/>
                    </a:ext>
                  </a:extLst>
                </p:cNvPr>
                <p:cNvSpPr/>
                <p:nvPr/>
              </p:nvSpPr>
              <p:spPr>
                <a:xfrm>
                  <a:off x="5096239" y="2228809"/>
                  <a:ext cx="346570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S0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6E490D1-2D5D-1B8B-DD55-50E32D58E28E}"/>
                    </a:ext>
                  </a:extLst>
                </p:cNvPr>
                <p:cNvSpPr/>
                <p:nvPr/>
              </p:nvSpPr>
              <p:spPr>
                <a:xfrm>
                  <a:off x="4652965" y="2228808"/>
                  <a:ext cx="295274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C6C2E8E-F1E4-31C7-B90F-1F2F15A3F0EA}"/>
                    </a:ext>
                  </a:extLst>
                </p:cNvPr>
                <p:cNvSpPr/>
                <p:nvPr/>
              </p:nvSpPr>
              <p:spPr>
                <a:xfrm>
                  <a:off x="4839035" y="3132237"/>
                  <a:ext cx="415499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lang="en-US" sz="1200" b="1" cap="none" spc="0" dirty="0">
                      <a:ln w="0"/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6530C2DC-DE2F-4C75-D308-A67CB8327483}"/>
                    </a:ext>
                  </a:extLst>
                </p:cNvPr>
                <p:cNvCxnSpPr/>
                <p:nvPr/>
              </p:nvCxnSpPr>
              <p:spPr>
                <a:xfrm>
                  <a:off x="4833173" y="3648807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AB38D85-504C-19EA-50EE-CDD92B4AAC56}"/>
                    </a:ext>
                  </a:extLst>
                </p:cNvPr>
                <p:cNvCxnSpPr/>
                <p:nvPr/>
              </p:nvCxnSpPr>
              <p:spPr>
                <a:xfrm>
                  <a:off x="5269524" y="3648807"/>
                  <a:ext cx="0" cy="38686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5B6B583E-C449-E8CA-1031-4FD1B1704B43}"/>
                    </a:ext>
                  </a:extLst>
                </p:cNvPr>
                <p:cNvSpPr/>
                <p:nvPr/>
              </p:nvSpPr>
              <p:spPr>
                <a:xfrm>
                  <a:off x="5131802" y="4024882"/>
                  <a:ext cx="269625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441FF9D-4C56-D3F3-BBDC-3D3D27F55248}"/>
                    </a:ext>
                  </a:extLst>
                </p:cNvPr>
                <p:cNvSpPr/>
                <p:nvPr/>
              </p:nvSpPr>
              <p:spPr>
                <a:xfrm>
                  <a:off x="4653348" y="4035667"/>
                  <a:ext cx="372218" cy="276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dirty="0">
                      <a:ln w="0"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C1</a:t>
                  </a:r>
                  <a:endPara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D0BCD4A-2366-45E6-B8C2-ACDD1E666450}"/>
                  </a:ext>
                </a:extLst>
              </p:cNvPr>
              <p:cNvSpPr/>
              <p:nvPr/>
            </p:nvSpPr>
            <p:spPr>
              <a:xfrm>
                <a:off x="3727938" y="5194260"/>
                <a:ext cx="624254" cy="3888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A01CCFB-A451-74B6-7572-9004893591F7}"/>
                  </a:ext>
                </a:extLst>
              </p:cNvPr>
              <p:cNvSpPr/>
              <p:nvPr/>
            </p:nvSpPr>
            <p:spPr>
              <a:xfrm>
                <a:off x="3832316" y="5250187"/>
                <a:ext cx="41549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0F5CB71D-3317-0A39-2E2B-D168347EA517}"/>
                  </a:ext>
                </a:extLst>
              </p:cNvPr>
              <p:cNvCxnSpPr>
                <a:cxnSpLocks/>
                <a:stCxn id="75" idx="2"/>
                <a:endCxn id="60" idx="0"/>
              </p:cNvCxnSpPr>
              <p:nvPr/>
            </p:nvCxnSpPr>
            <p:spPr>
              <a:xfrm rot="5400000">
                <a:off x="4033783" y="4477212"/>
                <a:ext cx="723331" cy="710765"/>
              </a:xfrm>
              <a:prstGeom prst="bentConnector3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593626D4-183E-027C-7D5D-BD4C65184EFF}"/>
                  </a:ext>
                </a:extLst>
              </p:cNvPr>
              <p:cNvCxnSpPr>
                <a:cxnSpLocks/>
                <a:stCxn id="85" idx="2"/>
                <a:endCxn id="60" idx="1"/>
              </p:cNvCxnSpPr>
              <p:nvPr/>
            </p:nvCxnSpPr>
            <p:spPr>
              <a:xfrm rot="16200000" flipH="1">
                <a:off x="2765345" y="4426094"/>
                <a:ext cx="917759" cy="1007427"/>
              </a:xfrm>
              <a:prstGeom prst="bentConnector2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77E03D-BF43-D024-0C5B-710374A1EF38}"/>
                  </a:ext>
                </a:extLst>
              </p:cNvPr>
              <p:cNvSpPr/>
              <p:nvPr/>
            </p:nvSpPr>
            <p:spPr>
              <a:xfrm>
                <a:off x="4914582" y="5250187"/>
                <a:ext cx="295274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BA5546E-B2D4-088E-3400-36390E21410D}"/>
                  </a:ext>
                </a:extLst>
              </p:cNvPr>
              <p:cNvCxnSpPr>
                <a:stCxn id="60" idx="3"/>
                <a:endCxn id="64" idx="1"/>
              </p:cNvCxnSpPr>
              <p:nvPr/>
            </p:nvCxnSpPr>
            <p:spPr>
              <a:xfrm flipV="1">
                <a:off x="4352192" y="5388687"/>
                <a:ext cx="5623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C02F45-5599-5C36-71E0-0D751D435D35}"/>
                </a:ext>
              </a:extLst>
            </p:cNvPr>
            <p:cNvSpPr/>
            <p:nvPr/>
          </p:nvSpPr>
          <p:spPr>
            <a:xfrm>
              <a:off x="4048636" y="5871958"/>
              <a:ext cx="433426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	: Block Diagram for working principle of Full Adder</a:t>
              </a:r>
            </a:p>
          </p:txBody>
        </p:sp>
      </p:grp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E22A371-0CDC-E7FC-BC53-60142B21E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35835"/>
              </p:ext>
            </p:extLst>
          </p:nvPr>
        </p:nvGraphicFramePr>
        <p:xfrm>
          <a:off x="8001041" y="2457676"/>
          <a:ext cx="2372945" cy="3113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589">
                  <a:extLst>
                    <a:ext uri="{9D8B030D-6E8A-4147-A177-3AD203B41FA5}">
                      <a16:colId xmlns:a16="http://schemas.microsoft.com/office/drawing/2014/main" val="3074988064"/>
                    </a:ext>
                  </a:extLst>
                </a:gridCol>
                <a:gridCol w="474589">
                  <a:extLst>
                    <a:ext uri="{9D8B030D-6E8A-4147-A177-3AD203B41FA5}">
                      <a16:colId xmlns:a16="http://schemas.microsoft.com/office/drawing/2014/main" val="2008671069"/>
                    </a:ext>
                  </a:extLst>
                </a:gridCol>
                <a:gridCol w="474589">
                  <a:extLst>
                    <a:ext uri="{9D8B030D-6E8A-4147-A177-3AD203B41FA5}">
                      <a16:colId xmlns:a16="http://schemas.microsoft.com/office/drawing/2014/main" val="4085862470"/>
                    </a:ext>
                  </a:extLst>
                </a:gridCol>
                <a:gridCol w="474589">
                  <a:extLst>
                    <a:ext uri="{9D8B030D-6E8A-4147-A177-3AD203B41FA5}">
                      <a16:colId xmlns:a16="http://schemas.microsoft.com/office/drawing/2014/main" val="4179324378"/>
                    </a:ext>
                  </a:extLst>
                </a:gridCol>
                <a:gridCol w="474589">
                  <a:extLst>
                    <a:ext uri="{9D8B030D-6E8A-4147-A177-3AD203B41FA5}">
                      <a16:colId xmlns:a16="http://schemas.microsoft.com/office/drawing/2014/main" val="1984534875"/>
                    </a:ext>
                  </a:extLst>
                </a:gridCol>
              </a:tblGrid>
              <a:tr h="31135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Truth Table of Full Adder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9926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Cout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26592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93453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54571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0313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67017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06556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60702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31329"/>
                  </a:ext>
                </a:extLst>
              </a:tr>
              <a:tr h="3113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3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3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E4C0B-77C2-D7D8-DF54-58A1FEDECCDC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0E6E-F0D8-A5C8-4759-2523B80A5273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Name	: New MBA(Multiplexer Based Full Adder)-12 Transistor Full Adder.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EA02F-BD9E-00C0-A0C1-5AC740AD1C11}"/>
              </a:ext>
            </a:extLst>
          </p:cNvPr>
          <p:cNvSpPr txBox="1"/>
          <p:nvPr/>
        </p:nvSpPr>
        <p:spPr>
          <a:xfrm>
            <a:off x="275492" y="628697"/>
            <a:ext cx="11641015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	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A067C-29D1-AF06-8631-D77DF9236687}"/>
              </a:ext>
            </a:extLst>
          </p:cNvPr>
          <p:cNvGrpSpPr/>
          <p:nvPr/>
        </p:nvGrpSpPr>
        <p:grpSpPr>
          <a:xfrm>
            <a:off x="1776411" y="1095720"/>
            <a:ext cx="8639175" cy="4666559"/>
            <a:chOff x="1776411" y="930928"/>
            <a:chExt cx="8639175" cy="46665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45D1DB-26BC-4F27-315B-583F369A2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411" y="930928"/>
              <a:ext cx="8639175" cy="43148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469813-4C98-D7CF-7779-DF7FBECA5516}"/>
                </a:ext>
              </a:extLst>
            </p:cNvPr>
            <p:cNvSpPr/>
            <p:nvPr/>
          </p:nvSpPr>
          <p:spPr>
            <a:xfrm>
              <a:off x="4225934" y="5320488"/>
              <a:ext cx="374012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cap="none" spc="0" dirty="0">
                  <a:ln w="0"/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	: Schematic diagram of New MBA-12T Full Adder.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0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B3B1-09E1-DB50-50EB-BCE61731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DFD21-729E-42BB-41CA-0548F6F25FF9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80B7A-2C3D-D8E7-E4F1-12246CCEBEA8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 Over Cadence Virtuoso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B7EAF-E675-BE06-D083-952ABA8F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" y="607200"/>
            <a:ext cx="11641014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11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4486-D72E-43DD-73C9-A57743F4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A77D8-2188-3875-7B7C-2ABCF7CEB0E1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6C26A-FC45-D10C-4CD8-3C135FCB26C7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Logic-Level Over Cadence Virtuoso without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12A4D-4D77-BC82-02B2-F33560767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607200"/>
            <a:ext cx="11641015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69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31C1-8FB7-7C57-9D60-A01F84A0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77DF8-C87E-B033-C1A6-5681A40AE51C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31396-62B0-D1C5-C6E1-31DFFF141136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Logic-Level Over Cadence Virtuoso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D5D7E-F9DC-889F-8CA0-CFD63681B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1" y="607200"/>
            <a:ext cx="11641015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83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29ED4-92C9-46E0-EDC9-F95BA25A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70D7B2-D67B-FBB9-1EF8-BF99300568D5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44B5E-8947-1B96-5DFB-7F8919131052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diagram Cadence Virtuoso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C1AFC-DE80-5F8A-E4E4-5761D604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607200"/>
            <a:ext cx="11641014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96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D3CC5-B78C-115C-5F54-E754E6C6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5A5CD-ECA5-3A73-0FAE-41B80EB3D7A1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DA1EF-EBD3-9754-712E-7991080C96DC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DRC Check over Cadence Virtuoso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7DF17-C454-CA07-EC53-6236BB435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585703"/>
            <a:ext cx="11641015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165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4629E-CE6C-2351-0805-8E8A57B9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7C44E-3EF6-9A1C-6C27-8BC5C99BC726}"/>
              </a:ext>
            </a:extLst>
          </p:cNvPr>
          <p:cNvSpPr/>
          <p:nvPr/>
        </p:nvSpPr>
        <p:spPr>
          <a:xfrm>
            <a:off x="143608" y="171450"/>
            <a:ext cx="11904784" cy="6515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97457-22F3-EE08-CB62-C0F3C289FBB9}"/>
              </a:ext>
            </a:extLst>
          </p:cNvPr>
          <p:cNvSpPr txBox="1"/>
          <p:nvPr/>
        </p:nvSpPr>
        <p:spPr>
          <a:xfrm>
            <a:off x="275492" y="246185"/>
            <a:ext cx="116410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LVS Check over Cadence Virtuoso using Buffer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F95F4-74FE-F769-6BB0-7BD5D02B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492" y="607200"/>
            <a:ext cx="11641015" cy="602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8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556</Words>
  <Application>Microsoft Office PowerPoint</Application>
  <PresentationFormat>Widescreen</PresentationFormat>
  <Paragraphs>246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Mamunar Rahoman</dc:creator>
  <cp:lastModifiedBy>Mamunar Rahoman</cp:lastModifiedBy>
  <cp:revision>52</cp:revision>
  <dcterms:created xsi:type="dcterms:W3CDTF">2024-02-02T17:41:03Z</dcterms:created>
  <dcterms:modified xsi:type="dcterms:W3CDTF">2024-02-09T17:21:17Z</dcterms:modified>
</cp:coreProperties>
</file>