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8119-A0A6-D51C-3EE5-2A660D401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01A991-2301-D7B5-813A-6D01A507F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F69320-EE09-853D-FA8C-37FCFBA0D982}"/>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5" name="Footer Placeholder 4">
            <a:extLst>
              <a:ext uri="{FF2B5EF4-FFF2-40B4-BE49-F238E27FC236}">
                <a16:creationId xmlns:a16="http://schemas.microsoft.com/office/drawing/2014/main" id="{26821465-7283-47C9-F406-A83539712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BB9C9-A213-F0B4-8A8E-97AAA5CE5ECA}"/>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13048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9024-CD1A-E2D8-F17C-55FD72993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32F198-808F-A465-6615-17E613FF6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40707-20CB-C2C4-04FF-F42242DD0980}"/>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5" name="Footer Placeholder 4">
            <a:extLst>
              <a:ext uri="{FF2B5EF4-FFF2-40B4-BE49-F238E27FC236}">
                <a16:creationId xmlns:a16="http://schemas.microsoft.com/office/drawing/2014/main" id="{7A32A9AC-E495-73D0-B358-BD807D77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CCD41-390F-41CE-DE58-2E21DE4F9F13}"/>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84525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1A7D6-879F-8148-0632-E2C96339D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FE59AC-40AF-80F8-CD1E-386FA5777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049C7-BD52-EDEA-2CD0-679A414E6323}"/>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5" name="Footer Placeholder 4">
            <a:extLst>
              <a:ext uri="{FF2B5EF4-FFF2-40B4-BE49-F238E27FC236}">
                <a16:creationId xmlns:a16="http://schemas.microsoft.com/office/drawing/2014/main" id="{3EA6D2E3-D530-3FD9-5DA6-731B8ABFB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C0EC5-E18A-0AFE-9119-81DF232E0C41}"/>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397593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D00F-B07F-20A0-3A88-3C23DDE70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38C405-014B-EFFB-603E-142C1FF4F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783CA-1375-310A-E1B9-4E6E24F9810A}"/>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5" name="Footer Placeholder 4">
            <a:extLst>
              <a:ext uri="{FF2B5EF4-FFF2-40B4-BE49-F238E27FC236}">
                <a16:creationId xmlns:a16="http://schemas.microsoft.com/office/drawing/2014/main" id="{B7F411D8-C2AE-D494-5614-A49A4B4D0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FFDBC-9F8D-FE72-93DD-64483373756D}"/>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2574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D19-5F34-4B16-A8CF-7CAE5B93A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761F6-A546-6A2D-EC88-EE5F32F5CF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666B6E-FCA6-E7BD-29DA-87595261342C}"/>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5" name="Footer Placeholder 4">
            <a:extLst>
              <a:ext uri="{FF2B5EF4-FFF2-40B4-BE49-F238E27FC236}">
                <a16:creationId xmlns:a16="http://schemas.microsoft.com/office/drawing/2014/main" id="{2172C1B3-36DC-FBAB-863F-A3D700A99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31590-8C6B-DD9B-85A8-BD788C1FB723}"/>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377110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BD1F-F185-01E5-7B58-E45191A52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4E1E5-0735-8E3B-1EE4-FA190089C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1B596-21A8-96E3-F7B2-6A320BEBB3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320D4-C129-CBEC-207C-E482F00F10FF}"/>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6" name="Footer Placeholder 5">
            <a:extLst>
              <a:ext uri="{FF2B5EF4-FFF2-40B4-BE49-F238E27FC236}">
                <a16:creationId xmlns:a16="http://schemas.microsoft.com/office/drawing/2014/main" id="{8E10212B-0932-EAD5-AE98-4E45C9C7F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BA3F5-B8EF-6032-8ABF-58F68DDF1756}"/>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277993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627C-FEBB-66F8-C856-B287A9F2F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A18D82-DF9A-97A3-5EE1-97884B6DA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BAFB4F-55DA-D0F8-7084-4D6031CA8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91EA5-58D5-A3BE-4A70-5AD6E1AD7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68560-8490-4CE2-0BA9-4BBBB65E1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35443-9267-FEC6-C8D6-6C98E6B5FF3D}"/>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8" name="Footer Placeholder 7">
            <a:extLst>
              <a:ext uri="{FF2B5EF4-FFF2-40B4-BE49-F238E27FC236}">
                <a16:creationId xmlns:a16="http://schemas.microsoft.com/office/drawing/2014/main" id="{C0500224-6D8F-3A92-4536-EAE94D768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DF1536-BF6F-5B3D-31FA-586D3E758EA0}"/>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258668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E91E-E65A-10A6-7868-ECAA717BE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5B2DB0-1499-F415-BE6C-5CF403261EFD}"/>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4" name="Footer Placeholder 3">
            <a:extLst>
              <a:ext uri="{FF2B5EF4-FFF2-40B4-BE49-F238E27FC236}">
                <a16:creationId xmlns:a16="http://schemas.microsoft.com/office/drawing/2014/main" id="{D4A4554F-6493-92E5-A89D-1519D4629D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3E6B38-0AAF-7889-35B7-A01444E5F0A4}"/>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177385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225EB-753A-02F1-C10B-17DCB13D44A4}"/>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3" name="Footer Placeholder 2">
            <a:extLst>
              <a:ext uri="{FF2B5EF4-FFF2-40B4-BE49-F238E27FC236}">
                <a16:creationId xmlns:a16="http://schemas.microsoft.com/office/drawing/2014/main" id="{F7EC0735-974D-E551-B7AB-8BED25044C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60954C-D75B-CAA5-13BA-F823F96BAD71}"/>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244838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9DFA-4E4B-1EC8-48B7-B46435552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B8702-291A-94D3-5F58-8D201DBD6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C3159D-AB44-CB19-414E-81E5B4AD2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A4795-D4B2-5BF7-E1C8-39272B543780}"/>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6" name="Footer Placeholder 5">
            <a:extLst>
              <a:ext uri="{FF2B5EF4-FFF2-40B4-BE49-F238E27FC236}">
                <a16:creationId xmlns:a16="http://schemas.microsoft.com/office/drawing/2014/main" id="{E97DA156-701B-1E24-B8FD-BF5F8952F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3E3D4-C91B-377D-3DF9-B43008687668}"/>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30289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1008-61B5-1D10-30C4-2E13699A7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3F3B03-695D-2995-24C7-16E6BEEFA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27F1D7-1E12-BF28-B1DC-E84C9E989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5AF22-F15E-66E2-8520-E2E23B33FFC8}"/>
              </a:ext>
            </a:extLst>
          </p:cNvPr>
          <p:cNvSpPr>
            <a:spLocks noGrp="1"/>
          </p:cNvSpPr>
          <p:nvPr>
            <p:ph type="dt" sz="half" idx="10"/>
          </p:nvPr>
        </p:nvSpPr>
        <p:spPr/>
        <p:txBody>
          <a:bodyPr/>
          <a:lstStyle/>
          <a:p>
            <a:fld id="{1557D2EA-566E-4DA5-9072-AE3A442480C7}" type="datetimeFigureOut">
              <a:rPr lang="en-US" smtClean="0"/>
              <a:t>3/14/2024</a:t>
            </a:fld>
            <a:endParaRPr lang="en-US"/>
          </a:p>
        </p:txBody>
      </p:sp>
      <p:sp>
        <p:nvSpPr>
          <p:cNvPr id="6" name="Footer Placeholder 5">
            <a:extLst>
              <a:ext uri="{FF2B5EF4-FFF2-40B4-BE49-F238E27FC236}">
                <a16:creationId xmlns:a16="http://schemas.microsoft.com/office/drawing/2014/main" id="{F89DF3AA-EA06-A8AB-0D8D-0B2DFF972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B823E-CEB2-43D7-6040-B23D7E7FC30E}"/>
              </a:ext>
            </a:extLst>
          </p:cNvPr>
          <p:cNvSpPr>
            <a:spLocks noGrp="1"/>
          </p:cNvSpPr>
          <p:nvPr>
            <p:ph type="sldNum" sz="quarter" idx="12"/>
          </p:nvPr>
        </p:nvSpPr>
        <p:spPr/>
        <p:txBody>
          <a:bodyPr/>
          <a:lstStyle/>
          <a:p>
            <a:fld id="{95E53CBF-9F87-4057-A381-751EC62DACED}" type="slidenum">
              <a:rPr lang="en-US" smtClean="0"/>
              <a:t>‹#›</a:t>
            </a:fld>
            <a:endParaRPr lang="en-US"/>
          </a:p>
        </p:txBody>
      </p:sp>
    </p:spTree>
    <p:extLst>
      <p:ext uri="{BB962C8B-B14F-4D97-AF65-F5344CB8AC3E}">
        <p14:creationId xmlns:p14="http://schemas.microsoft.com/office/powerpoint/2010/main" val="203497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65458-DB7F-918C-46A3-EC2ED8F45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798C5C-AB7D-ECBE-42B1-FB034C34E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7B28A-913D-8B5F-AA3B-D4DC83A87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D2EA-566E-4DA5-9072-AE3A442480C7}" type="datetimeFigureOut">
              <a:rPr lang="en-US" smtClean="0"/>
              <a:t>3/14/2024</a:t>
            </a:fld>
            <a:endParaRPr lang="en-US"/>
          </a:p>
        </p:txBody>
      </p:sp>
      <p:sp>
        <p:nvSpPr>
          <p:cNvPr id="5" name="Footer Placeholder 4">
            <a:extLst>
              <a:ext uri="{FF2B5EF4-FFF2-40B4-BE49-F238E27FC236}">
                <a16:creationId xmlns:a16="http://schemas.microsoft.com/office/drawing/2014/main" id="{D788C785-3859-1FE4-3655-1CBBF0DEA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23C58C-D11B-2B4E-9980-12A18CF09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53CBF-9F87-4057-A381-751EC62DACED}" type="slidenum">
              <a:rPr lang="en-US" smtClean="0"/>
              <a:t>‹#›</a:t>
            </a:fld>
            <a:endParaRPr lang="en-US"/>
          </a:p>
        </p:txBody>
      </p:sp>
    </p:spTree>
    <p:extLst>
      <p:ext uri="{BB962C8B-B14F-4D97-AF65-F5344CB8AC3E}">
        <p14:creationId xmlns:p14="http://schemas.microsoft.com/office/powerpoint/2010/main" val="38892213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EB019C-C541-B9DE-72A2-6974ED109CC1}"/>
              </a:ext>
            </a:extLst>
          </p:cNvPr>
          <p:cNvSpPr txBox="1"/>
          <p:nvPr/>
        </p:nvSpPr>
        <p:spPr>
          <a:xfrm>
            <a:off x="867833" y="321733"/>
            <a:ext cx="10456333" cy="2277547"/>
          </a:xfrm>
          <a:prstGeom prst="rect">
            <a:avLst/>
          </a:prstGeom>
          <a:noFill/>
          <a:ln>
            <a:solidFill>
              <a:schemeClr val="accent1"/>
            </a:solidFill>
          </a:ln>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Ahsanullah</a:t>
            </a:r>
            <a:r>
              <a:rPr lang="en-US" sz="2000" b="1" dirty="0">
                <a:latin typeface="Times New Roman" panose="02020603050405020304" pitchFamily="18" charset="0"/>
                <a:cs typeface="Times New Roman" panose="02020603050405020304" pitchFamily="18" charset="0"/>
              </a:rPr>
              <a:t> University of Science and Technology</a:t>
            </a:r>
          </a:p>
          <a:p>
            <a:pPr algn="ctr"/>
            <a:r>
              <a:rPr lang="en-US" sz="1400" dirty="0">
                <a:latin typeface="Times New Roman" panose="02020603050405020304" pitchFamily="18" charset="0"/>
                <a:cs typeface="Times New Roman" panose="02020603050405020304" pitchFamily="18" charset="0"/>
              </a:rPr>
              <a:t>Department of Electrical and Electronic Engineering</a:t>
            </a:r>
          </a:p>
          <a:p>
            <a:pPr algn="ctr"/>
            <a:r>
              <a:rPr lang="en-US" dirty="0">
                <a:latin typeface="Times New Roman" panose="02020603050405020304" pitchFamily="18" charset="0"/>
                <a:cs typeface="Times New Roman" panose="02020603050405020304" pitchFamily="18" charset="0"/>
              </a:rPr>
              <a:t>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Year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Semester</a:t>
            </a:r>
          </a:p>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PROJECT PRESENTATION</a:t>
            </a:r>
          </a:p>
          <a:p>
            <a:pPr algn="ct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Course No.	: EEE-4154</a:t>
            </a:r>
          </a:p>
          <a:p>
            <a:pPr algn="just"/>
            <a:r>
              <a:rPr lang="en-US" dirty="0">
                <a:latin typeface="Times New Roman" panose="02020603050405020304" pitchFamily="18" charset="0"/>
                <a:cs typeface="Times New Roman" panose="02020603050405020304" pitchFamily="18" charset="0"/>
              </a:rPr>
              <a:t>Course Title	: Power System –II Lab</a:t>
            </a:r>
          </a:p>
        </p:txBody>
      </p:sp>
      <p:graphicFrame>
        <p:nvGraphicFramePr>
          <p:cNvPr id="5" name="Table 4">
            <a:extLst>
              <a:ext uri="{FF2B5EF4-FFF2-40B4-BE49-F238E27FC236}">
                <a16:creationId xmlns:a16="http://schemas.microsoft.com/office/drawing/2014/main" id="{07CB987A-381A-AA66-2EE2-625F2BBF30F4}"/>
              </a:ext>
            </a:extLst>
          </p:cNvPr>
          <p:cNvGraphicFramePr>
            <a:graphicFrameLocks noGrp="1"/>
          </p:cNvGraphicFramePr>
          <p:nvPr>
            <p:extLst>
              <p:ext uri="{D42A27DB-BD31-4B8C-83A1-F6EECF244321}">
                <p14:modId xmlns:p14="http://schemas.microsoft.com/office/powerpoint/2010/main" val="2307912473"/>
              </p:ext>
            </p:extLst>
          </p:nvPr>
        </p:nvGraphicFramePr>
        <p:xfrm>
          <a:off x="1269999" y="2878666"/>
          <a:ext cx="9651999" cy="2621280"/>
        </p:xfrm>
        <a:graphic>
          <a:graphicData uri="http://schemas.openxmlformats.org/drawingml/2006/table">
            <a:tbl>
              <a:tblPr firstRow="1" bandRow="1">
                <a:tableStyleId>{5940675A-B579-460E-94D1-54222C63F5DA}</a:tableStyleId>
              </a:tblPr>
              <a:tblGrid>
                <a:gridCol w="1210733">
                  <a:extLst>
                    <a:ext uri="{9D8B030D-6E8A-4147-A177-3AD203B41FA5}">
                      <a16:colId xmlns:a16="http://schemas.microsoft.com/office/drawing/2014/main" val="927332156"/>
                    </a:ext>
                  </a:extLst>
                </a:gridCol>
                <a:gridCol w="5223933">
                  <a:extLst>
                    <a:ext uri="{9D8B030D-6E8A-4147-A177-3AD203B41FA5}">
                      <a16:colId xmlns:a16="http://schemas.microsoft.com/office/drawing/2014/main" val="3503728498"/>
                    </a:ext>
                  </a:extLst>
                </a:gridCol>
                <a:gridCol w="3217333">
                  <a:extLst>
                    <a:ext uri="{9D8B030D-6E8A-4147-A177-3AD203B41FA5}">
                      <a16:colId xmlns:a16="http://schemas.microsoft.com/office/drawing/2014/main" val="1546729277"/>
                    </a:ext>
                  </a:extLst>
                </a:gridCol>
              </a:tblGrid>
              <a:tr h="276011">
                <a:tc gridSpan="3">
                  <a:txBody>
                    <a:bodyPr/>
                    <a:lstStyle/>
                    <a:p>
                      <a:pPr algn="ctr"/>
                      <a:r>
                        <a:rPr lang="en-US" sz="1400" dirty="0">
                          <a:latin typeface="Times New Roman" panose="02020603050405020304" pitchFamily="18" charset="0"/>
                          <a:cs typeface="Times New Roman" panose="02020603050405020304" pitchFamily="18" charset="0"/>
                        </a:rPr>
                        <a:t>Submitted By[GROUP-01]</a:t>
                      </a:r>
                    </a:p>
                  </a:txBody>
                  <a:tcPr>
                    <a:solidFill>
                      <a:schemeClr val="accent1">
                        <a:lumMod val="60000"/>
                        <a:lumOff val="40000"/>
                      </a:schemeClr>
                    </a:solidFill>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05119399"/>
                  </a:ext>
                </a:extLst>
              </a:tr>
              <a:tr h="276011">
                <a:tc>
                  <a:txBody>
                    <a:bodyPr/>
                    <a:lstStyle/>
                    <a:p>
                      <a:pPr algn="ctr"/>
                      <a:r>
                        <a:rPr lang="en-US" sz="1400" dirty="0">
                          <a:latin typeface="Times New Roman" panose="02020603050405020304" pitchFamily="18" charset="0"/>
                          <a:cs typeface="Times New Roman" panose="02020603050405020304" pitchFamily="18" charset="0"/>
                        </a:rPr>
                        <a:t>SL No.</a:t>
                      </a:r>
                    </a:p>
                  </a:txBody>
                  <a:tcPr/>
                </a:tc>
                <a:tc>
                  <a:txBody>
                    <a:bodyPr/>
                    <a:lstStyle/>
                    <a:p>
                      <a:pPr algn="ctr"/>
                      <a:r>
                        <a:rPr lang="en-US" sz="1400" dirty="0">
                          <a:latin typeface="Times New Roman" panose="02020603050405020304" pitchFamily="18" charset="0"/>
                          <a:cs typeface="Times New Roman" panose="02020603050405020304" pitchFamily="18" charset="0"/>
                        </a:rPr>
                        <a:t>Student Name</a:t>
                      </a:r>
                    </a:p>
                  </a:txBody>
                  <a:tcPr/>
                </a:tc>
                <a:tc>
                  <a:txBody>
                    <a:bodyPr/>
                    <a:lstStyle/>
                    <a:p>
                      <a:pPr algn="ctr"/>
                      <a:r>
                        <a:rPr lang="en-US" sz="1400" dirty="0">
                          <a:latin typeface="Times New Roman" panose="02020603050405020304" pitchFamily="18" charset="0"/>
                          <a:cs typeface="Times New Roman" panose="02020603050405020304" pitchFamily="18" charset="0"/>
                        </a:rPr>
                        <a:t>Student ID</a:t>
                      </a:r>
                    </a:p>
                  </a:txBody>
                  <a:tcPr/>
                </a:tc>
                <a:extLst>
                  <a:ext uri="{0D108BD9-81ED-4DB2-BD59-A6C34878D82A}">
                    <a16:rowId xmlns:a16="http://schemas.microsoft.com/office/drawing/2014/main" val="1694906937"/>
                  </a:ext>
                </a:extLst>
              </a:tr>
              <a:tr h="276011">
                <a:tc>
                  <a:txBody>
                    <a:bodyPr/>
                    <a:lstStyle/>
                    <a:p>
                      <a:pPr algn="ctr"/>
                      <a:r>
                        <a:rPr lang="en-US" sz="1400" dirty="0">
                          <a:latin typeface="Times New Roman" panose="02020603050405020304" pitchFamily="18" charset="0"/>
                          <a:cs typeface="Times New Roman" panose="02020603050405020304" pitchFamily="18" charset="0"/>
                        </a:rPr>
                        <a:t>01</a:t>
                      </a:r>
                    </a:p>
                  </a:txBody>
                  <a:tcPr/>
                </a:tc>
                <a:tc>
                  <a:txBody>
                    <a:bodyPr/>
                    <a:lstStyle/>
                    <a:p>
                      <a:pPr algn="ctr"/>
                      <a:r>
                        <a:rPr lang="en-US" sz="1400" dirty="0">
                          <a:latin typeface="Times New Roman" panose="02020603050405020304" pitchFamily="18" charset="0"/>
                          <a:cs typeface="Times New Roman" panose="02020603050405020304" pitchFamily="18" charset="0"/>
                        </a:rPr>
                        <a:t>Md. Mamunar Rahoman </a:t>
                      </a:r>
                      <a:r>
                        <a:rPr lang="en-US" sz="1400" dirty="0" err="1">
                          <a:latin typeface="Times New Roman" panose="02020603050405020304" pitchFamily="18" charset="0"/>
                          <a:cs typeface="Times New Roman" panose="02020603050405020304" pitchFamily="18" charset="0"/>
                        </a:rPr>
                        <a:t>Roton</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20200105196</a:t>
                      </a:r>
                    </a:p>
                  </a:txBody>
                  <a:tcPr/>
                </a:tc>
                <a:extLst>
                  <a:ext uri="{0D108BD9-81ED-4DB2-BD59-A6C34878D82A}">
                    <a16:rowId xmlns:a16="http://schemas.microsoft.com/office/drawing/2014/main" val="3381252096"/>
                  </a:ext>
                </a:extLst>
              </a:tr>
              <a:tr h="276011">
                <a:tc gridSpan="3">
                  <a:txBody>
                    <a:bodyPr/>
                    <a:lstStyle/>
                    <a:p>
                      <a:pPr algn="ctr"/>
                      <a:r>
                        <a:rPr lang="en-US" sz="1400" dirty="0">
                          <a:latin typeface="Times New Roman" panose="02020603050405020304" pitchFamily="18" charset="0"/>
                          <a:cs typeface="Times New Roman" panose="02020603050405020304" pitchFamily="18" charset="0"/>
                        </a:rPr>
                        <a:t>Submitted To</a:t>
                      </a:r>
                    </a:p>
                  </a:txBody>
                  <a:tcPr>
                    <a:solidFill>
                      <a:schemeClr val="accent1">
                        <a:lumMod val="60000"/>
                        <a:lumOff val="40000"/>
                      </a:schemeClr>
                    </a:solidFill>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7898771"/>
                  </a:ext>
                </a:extLst>
              </a:tr>
              <a:tr h="276011">
                <a:tc gridSpan="3">
                  <a:txBody>
                    <a:bodyPr/>
                    <a:lstStyle/>
                    <a:p>
                      <a:pPr algn="just"/>
                      <a:r>
                        <a:rPr lang="en-US" sz="1000" kern="1200" dirty="0">
                          <a:solidFill>
                            <a:schemeClr val="tx1"/>
                          </a:solidFill>
                          <a:effectLst/>
                          <a:latin typeface="Times New Roman" panose="02020603050405020304" pitchFamily="18" charset="0"/>
                          <a:ea typeface="+mn-ea"/>
                          <a:cs typeface="Times New Roman" panose="02020603050405020304" pitchFamily="18" charset="0"/>
                        </a:rPr>
                        <a:t>Mr. Ata-E-Rabbi</a:t>
                      </a:r>
                    </a:p>
                    <a:p>
                      <a:pPr algn="just"/>
                      <a:r>
                        <a:rPr lang="en-US" sz="1000" kern="1200" dirty="0">
                          <a:solidFill>
                            <a:schemeClr val="tx1"/>
                          </a:solidFill>
                          <a:effectLst/>
                          <a:latin typeface="Times New Roman" panose="02020603050405020304" pitchFamily="18" charset="0"/>
                          <a:ea typeface="+mn-ea"/>
                          <a:cs typeface="Times New Roman" panose="02020603050405020304" pitchFamily="18" charset="0"/>
                        </a:rPr>
                        <a:t>Assistant Professor</a:t>
                      </a:r>
                    </a:p>
                    <a:p>
                      <a:pPr algn="just"/>
                      <a:r>
                        <a:rPr lang="en-US" sz="1000" kern="1200" dirty="0">
                          <a:solidFill>
                            <a:schemeClr val="tx1"/>
                          </a:solidFill>
                          <a:effectLst/>
                          <a:latin typeface="Times New Roman" panose="02020603050405020304" pitchFamily="18" charset="0"/>
                          <a:ea typeface="+mn-ea"/>
                          <a:cs typeface="Times New Roman" panose="02020603050405020304" pitchFamily="18" charset="0"/>
                        </a:rPr>
                        <a:t>Department of Electrical and Electronic Engineering</a:t>
                      </a:r>
                    </a:p>
                    <a:p>
                      <a:pPr algn="just"/>
                      <a:r>
                        <a:rPr lang="en-US" sz="1000" kern="1200" dirty="0" err="1">
                          <a:solidFill>
                            <a:schemeClr val="tx1"/>
                          </a:solidFill>
                          <a:effectLst/>
                          <a:latin typeface="Times New Roman" panose="02020603050405020304" pitchFamily="18" charset="0"/>
                          <a:ea typeface="+mn-ea"/>
                          <a:cs typeface="Times New Roman" panose="02020603050405020304" pitchFamily="18" charset="0"/>
                        </a:rPr>
                        <a:t>Ahsanullah</a:t>
                      </a:r>
                      <a:r>
                        <a:rPr lang="en-US" sz="1000" kern="1200" dirty="0">
                          <a:solidFill>
                            <a:schemeClr val="tx1"/>
                          </a:solidFill>
                          <a:effectLst/>
                          <a:latin typeface="Times New Roman" panose="02020603050405020304" pitchFamily="18" charset="0"/>
                          <a:ea typeface="+mn-ea"/>
                          <a:cs typeface="Times New Roman" panose="02020603050405020304" pitchFamily="18" charset="0"/>
                        </a:rPr>
                        <a:t> University of Science and Technology</a:t>
                      </a:r>
                      <a:endParaRPr lang="en-US" sz="10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0609786"/>
                  </a:ext>
                </a:extLst>
              </a:tr>
              <a:tr h="276011">
                <a:tc gridSpan="3">
                  <a:txBody>
                    <a:bodyPr/>
                    <a:lstStyle/>
                    <a:p>
                      <a:r>
                        <a:rPr lang="en-US" sz="1000" kern="1200" dirty="0">
                          <a:solidFill>
                            <a:schemeClr val="tx1"/>
                          </a:solidFill>
                          <a:effectLst/>
                          <a:latin typeface="Times New Roman" panose="02020603050405020304" pitchFamily="18" charset="0"/>
                          <a:ea typeface="+mn-ea"/>
                          <a:cs typeface="Times New Roman" panose="02020603050405020304" pitchFamily="18" charset="0"/>
                        </a:rPr>
                        <a:t>Mr. Abdullah Saleh</a:t>
                      </a:r>
                    </a:p>
                    <a:p>
                      <a:r>
                        <a:rPr lang="en-US" sz="1000" kern="1200" dirty="0">
                          <a:solidFill>
                            <a:schemeClr val="tx1"/>
                          </a:solidFill>
                          <a:effectLst/>
                          <a:latin typeface="Times New Roman" panose="02020603050405020304" pitchFamily="18" charset="0"/>
                          <a:ea typeface="+mn-ea"/>
                          <a:cs typeface="Times New Roman" panose="02020603050405020304" pitchFamily="18" charset="0"/>
                        </a:rPr>
                        <a:t>Lecturer Grade-II</a:t>
                      </a:r>
                    </a:p>
                    <a:p>
                      <a:r>
                        <a:rPr lang="en-US" sz="1000" kern="1200" dirty="0">
                          <a:solidFill>
                            <a:schemeClr val="tx1"/>
                          </a:solidFill>
                          <a:effectLst/>
                          <a:latin typeface="Times New Roman" panose="02020603050405020304" pitchFamily="18" charset="0"/>
                          <a:ea typeface="+mn-ea"/>
                          <a:cs typeface="Times New Roman" panose="02020603050405020304" pitchFamily="18" charset="0"/>
                        </a:rPr>
                        <a:t>Department of Electrical and Electronic Engineering</a:t>
                      </a:r>
                    </a:p>
                    <a:p>
                      <a:r>
                        <a:rPr lang="en-US" sz="1000" kern="1200" dirty="0" err="1">
                          <a:solidFill>
                            <a:schemeClr val="tx1"/>
                          </a:solidFill>
                          <a:effectLst/>
                          <a:latin typeface="Times New Roman" panose="02020603050405020304" pitchFamily="18" charset="0"/>
                          <a:ea typeface="+mn-ea"/>
                          <a:cs typeface="Times New Roman" panose="02020603050405020304" pitchFamily="18" charset="0"/>
                        </a:rPr>
                        <a:t>Ahsanullah</a:t>
                      </a:r>
                      <a:r>
                        <a:rPr lang="en-US" sz="1000" kern="1200" dirty="0">
                          <a:solidFill>
                            <a:schemeClr val="tx1"/>
                          </a:solidFill>
                          <a:effectLst/>
                          <a:latin typeface="Times New Roman" panose="02020603050405020304" pitchFamily="18" charset="0"/>
                          <a:ea typeface="+mn-ea"/>
                          <a:cs typeface="Times New Roman" panose="02020603050405020304" pitchFamily="18" charset="0"/>
                        </a:rPr>
                        <a:t> University of Science and Technology</a:t>
                      </a:r>
                      <a:endParaRPr lang="en-US" sz="10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932798"/>
                  </a:ext>
                </a:extLst>
              </a:tr>
            </a:tbl>
          </a:graphicData>
        </a:graphic>
      </p:graphicFrame>
    </p:spTree>
    <p:extLst>
      <p:ext uri="{BB962C8B-B14F-4D97-AF65-F5344CB8AC3E}">
        <p14:creationId xmlns:p14="http://schemas.microsoft.com/office/powerpoint/2010/main" val="14046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7E72C5-DBA2-6031-97DB-1DC291CAE471}"/>
              </a:ext>
            </a:extLst>
          </p:cNvPr>
          <p:cNvSpPr txBox="1"/>
          <p:nvPr/>
        </p:nvSpPr>
        <p:spPr>
          <a:xfrm>
            <a:off x="279400" y="304800"/>
            <a:ext cx="11709400" cy="307777"/>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Project Name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Project on Over Voltage-Under Voltage and overload protection system of power system.</a:t>
            </a: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BDF24E-79B9-A5F4-BDF1-31273789AB0B}"/>
              </a:ext>
            </a:extLst>
          </p:cNvPr>
          <p:cNvSpPr txBox="1"/>
          <p:nvPr/>
        </p:nvSpPr>
        <p:spPr>
          <a:xfrm>
            <a:off x="279400" y="721743"/>
            <a:ext cx="11709400" cy="954107"/>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Objective		: </a:t>
            </a:r>
            <a:r>
              <a:rPr lang="en-US" sz="1400" dirty="0">
                <a:latin typeface="Times New Roman" panose="02020603050405020304" pitchFamily="18" charset="0"/>
                <a:cs typeface="Times New Roman" panose="02020603050405020304" pitchFamily="18" charset="0"/>
              </a:rPr>
              <a:t>The objectives of this project are-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Protect the devices are connected to the power system from Over Voltage.(OV)</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Protect the devices are connected to the power system from Under Voltage.(UV)</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protect the power system from Over Load Condition.(OL)</a:t>
            </a:r>
          </a:p>
        </p:txBody>
      </p:sp>
      <p:sp>
        <p:nvSpPr>
          <p:cNvPr id="7" name="TextBox 6">
            <a:extLst>
              <a:ext uri="{FF2B5EF4-FFF2-40B4-BE49-F238E27FC236}">
                <a16:creationId xmlns:a16="http://schemas.microsoft.com/office/drawing/2014/main" id="{03B5F77B-5462-19C2-44E2-144BA98FB77B}"/>
              </a:ext>
            </a:extLst>
          </p:cNvPr>
          <p:cNvSpPr txBox="1"/>
          <p:nvPr/>
        </p:nvSpPr>
        <p:spPr>
          <a:xfrm>
            <a:off x="279400" y="1785016"/>
            <a:ext cx="11709400" cy="4801314"/>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Working Principle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1062" name="Group 1061">
            <a:extLst>
              <a:ext uri="{FF2B5EF4-FFF2-40B4-BE49-F238E27FC236}">
                <a16:creationId xmlns:a16="http://schemas.microsoft.com/office/drawing/2014/main" id="{0E9958C1-F5E5-2040-4236-9114EA27299B}"/>
              </a:ext>
            </a:extLst>
          </p:cNvPr>
          <p:cNvGrpSpPr/>
          <p:nvPr/>
        </p:nvGrpSpPr>
        <p:grpSpPr>
          <a:xfrm>
            <a:off x="277218" y="4409103"/>
            <a:ext cx="3508654" cy="1577519"/>
            <a:chOff x="277218" y="4691218"/>
            <a:chExt cx="3508654" cy="1577519"/>
          </a:xfrm>
        </p:grpSpPr>
        <p:grpSp>
          <p:nvGrpSpPr>
            <p:cNvPr id="1058" name="Group 1057">
              <a:extLst>
                <a:ext uri="{FF2B5EF4-FFF2-40B4-BE49-F238E27FC236}">
                  <a16:creationId xmlns:a16="http://schemas.microsoft.com/office/drawing/2014/main" id="{46DDBA43-F9DC-EBC7-5CA8-8B489FFE54A1}"/>
                </a:ext>
              </a:extLst>
            </p:cNvPr>
            <p:cNvGrpSpPr/>
            <p:nvPr/>
          </p:nvGrpSpPr>
          <p:grpSpPr>
            <a:xfrm>
              <a:off x="277218" y="4691218"/>
              <a:ext cx="3508654" cy="1577519"/>
              <a:chOff x="279400" y="4329288"/>
              <a:chExt cx="3335383" cy="1582625"/>
            </a:xfrm>
          </p:grpSpPr>
          <p:cxnSp>
            <p:nvCxnSpPr>
              <p:cNvPr id="1042" name="Straight Arrow Connector 1041">
                <a:extLst>
                  <a:ext uri="{FF2B5EF4-FFF2-40B4-BE49-F238E27FC236}">
                    <a16:creationId xmlns:a16="http://schemas.microsoft.com/office/drawing/2014/main" id="{C7FC6500-DFD0-F040-3546-4320C4DB0963}"/>
                  </a:ext>
                </a:extLst>
              </p:cNvPr>
              <p:cNvCxnSpPr/>
              <p:nvPr/>
            </p:nvCxnSpPr>
            <p:spPr>
              <a:xfrm>
                <a:off x="279400" y="5450187"/>
                <a:ext cx="3335383" cy="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046" name="Straight Arrow Connector 1045">
                <a:extLst>
                  <a:ext uri="{FF2B5EF4-FFF2-40B4-BE49-F238E27FC236}">
                    <a16:creationId xmlns:a16="http://schemas.microsoft.com/office/drawing/2014/main" id="{5C86B0FD-5E50-B7C9-8137-A40E66CF7C5F}"/>
                  </a:ext>
                </a:extLst>
              </p:cNvPr>
              <p:cNvCxnSpPr/>
              <p:nvPr/>
            </p:nvCxnSpPr>
            <p:spPr>
              <a:xfrm flipV="1">
                <a:off x="700404" y="4329288"/>
                <a:ext cx="0" cy="1582625"/>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DB1FA75-E204-1B5A-4E41-28DB9B54745E}"/>
                  </a:ext>
                </a:extLst>
              </p:cNvPr>
              <p:cNvCxnSpPr/>
              <p:nvPr/>
            </p:nvCxnSpPr>
            <p:spPr>
              <a:xfrm>
                <a:off x="700404" y="4961299"/>
                <a:ext cx="2631271"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D9687ECD-30F7-3524-B98A-7204562FACE6}"/>
                  </a:ext>
                </a:extLst>
              </p:cNvPr>
              <p:cNvCxnSpPr/>
              <p:nvPr/>
            </p:nvCxnSpPr>
            <p:spPr>
              <a:xfrm>
                <a:off x="910103" y="4968588"/>
                <a:ext cx="0" cy="4888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1" name="Rectangle 1050">
                <a:extLst>
                  <a:ext uri="{FF2B5EF4-FFF2-40B4-BE49-F238E27FC236}">
                    <a16:creationId xmlns:a16="http://schemas.microsoft.com/office/drawing/2014/main" id="{C0142B13-AE30-A590-6202-1782F2E7B0FD}"/>
                  </a:ext>
                </a:extLst>
              </p:cNvPr>
              <p:cNvSpPr/>
              <p:nvPr/>
            </p:nvSpPr>
            <p:spPr>
              <a:xfrm>
                <a:off x="910103" y="5091728"/>
                <a:ext cx="1346844" cy="215444"/>
              </a:xfrm>
              <a:prstGeom prst="rect">
                <a:avLst/>
              </a:prstGeom>
              <a:noFill/>
            </p:spPr>
            <p:txBody>
              <a:bodyPr wrap="none" lIns="91440" tIns="45720" rIns="91440" bIns="45720">
                <a:spAutoFit/>
              </a:bodyPr>
              <a:lstStyle/>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Rated RMS Current Level</a:t>
                </a:r>
              </a:p>
            </p:txBody>
          </p:sp>
          <p:cxnSp>
            <p:nvCxnSpPr>
              <p:cNvPr id="1054" name="Straight Connector 1053">
                <a:extLst>
                  <a:ext uri="{FF2B5EF4-FFF2-40B4-BE49-F238E27FC236}">
                    <a16:creationId xmlns:a16="http://schemas.microsoft.com/office/drawing/2014/main" id="{A8FCCAAE-DECB-3921-1DF0-51494799CDF9}"/>
                  </a:ext>
                </a:extLst>
              </p:cNvPr>
              <p:cNvCxnSpPr/>
              <p:nvPr/>
            </p:nvCxnSpPr>
            <p:spPr>
              <a:xfrm>
                <a:off x="700404" y="4796287"/>
                <a:ext cx="2631271"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831DB86D-67AC-E5A6-7585-9308541CC300}"/>
                  </a:ext>
                </a:extLst>
              </p:cNvPr>
              <p:cNvCxnSpPr/>
              <p:nvPr/>
            </p:nvCxnSpPr>
            <p:spPr>
              <a:xfrm>
                <a:off x="2214234" y="4803576"/>
                <a:ext cx="0" cy="653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7" name="Rectangle 1056">
              <a:extLst>
                <a:ext uri="{FF2B5EF4-FFF2-40B4-BE49-F238E27FC236}">
                  <a16:creationId xmlns:a16="http://schemas.microsoft.com/office/drawing/2014/main" id="{B81A1CF5-0F30-19FF-031C-7D83E9CA7869}"/>
                </a:ext>
              </a:extLst>
            </p:cNvPr>
            <p:cNvSpPr/>
            <p:nvPr/>
          </p:nvSpPr>
          <p:spPr>
            <a:xfrm>
              <a:off x="2360826" y="5134951"/>
              <a:ext cx="1127232" cy="215444"/>
            </a:xfrm>
            <a:prstGeom prst="rect">
              <a:avLst/>
            </a:prstGeom>
            <a:noFill/>
          </p:spPr>
          <p:txBody>
            <a:bodyPr wrap="none" lIns="91440" tIns="45720" rIns="91440" bIns="45720">
              <a:spAutoFit/>
            </a:bodyPr>
            <a:lstStyle/>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Over Load Condition</a:t>
              </a:r>
            </a:p>
          </p:txBody>
        </p:sp>
      </p:grpSp>
      <p:grpSp>
        <p:nvGrpSpPr>
          <p:cNvPr id="1060" name="Group 1059">
            <a:extLst>
              <a:ext uri="{FF2B5EF4-FFF2-40B4-BE49-F238E27FC236}">
                <a16:creationId xmlns:a16="http://schemas.microsoft.com/office/drawing/2014/main" id="{4A53E1FB-8FBF-5851-E9BC-969A1E31600E}"/>
              </a:ext>
            </a:extLst>
          </p:cNvPr>
          <p:cNvGrpSpPr/>
          <p:nvPr/>
        </p:nvGrpSpPr>
        <p:grpSpPr>
          <a:xfrm>
            <a:off x="279400" y="2183171"/>
            <a:ext cx="3741438" cy="2128955"/>
            <a:chOff x="279400" y="2465286"/>
            <a:chExt cx="3741438" cy="2128955"/>
          </a:xfrm>
        </p:grpSpPr>
        <p:grpSp>
          <p:nvGrpSpPr>
            <p:cNvPr id="1040" name="Group 1039">
              <a:extLst>
                <a:ext uri="{FF2B5EF4-FFF2-40B4-BE49-F238E27FC236}">
                  <a16:creationId xmlns:a16="http://schemas.microsoft.com/office/drawing/2014/main" id="{B0C18766-98ED-CEAF-9233-2E9403D17FA7}"/>
                </a:ext>
              </a:extLst>
            </p:cNvPr>
            <p:cNvGrpSpPr/>
            <p:nvPr/>
          </p:nvGrpSpPr>
          <p:grpSpPr>
            <a:xfrm>
              <a:off x="279400" y="2465286"/>
              <a:ext cx="3508656" cy="1925113"/>
              <a:chOff x="491066" y="2438206"/>
              <a:chExt cx="4834467" cy="3319851"/>
            </a:xfrm>
          </p:grpSpPr>
          <p:sp>
            <p:nvSpPr>
              <p:cNvPr id="34" name="Freeform: Shape 33">
                <a:extLst>
                  <a:ext uri="{FF2B5EF4-FFF2-40B4-BE49-F238E27FC236}">
                    <a16:creationId xmlns:a16="http://schemas.microsoft.com/office/drawing/2014/main" id="{D2F0D002-1396-AD30-66A5-C87DEE80572C}"/>
                  </a:ext>
                </a:extLst>
              </p:cNvPr>
              <p:cNvSpPr/>
              <p:nvPr/>
            </p:nvSpPr>
            <p:spPr>
              <a:xfrm>
                <a:off x="1071154" y="3303516"/>
                <a:ext cx="2952206" cy="1707277"/>
              </a:xfrm>
              <a:custGeom>
                <a:avLst/>
                <a:gdLst>
                  <a:gd name="connsiteX0" fmla="*/ 0 w 2952206"/>
                  <a:gd name="connsiteY0" fmla="*/ 551893 h 1707277"/>
                  <a:gd name="connsiteX1" fmla="*/ 194077 w 2952206"/>
                  <a:gd name="connsiteY1" fmla="*/ 14450 h 1707277"/>
                  <a:gd name="connsiteX2" fmla="*/ 641946 w 2952206"/>
                  <a:gd name="connsiteY2" fmla="*/ 1066943 h 1707277"/>
                  <a:gd name="connsiteX3" fmla="*/ 1086084 w 2952206"/>
                  <a:gd name="connsiteY3" fmla="*/ 257046 h 1707277"/>
                  <a:gd name="connsiteX4" fmla="*/ 1530221 w 2952206"/>
                  <a:gd name="connsiteY4" fmla="*/ 783292 h 1707277"/>
                  <a:gd name="connsiteX5" fmla="*/ 2007948 w 2952206"/>
                  <a:gd name="connsiteY5" fmla="*/ 264510 h 1707277"/>
                  <a:gd name="connsiteX6" fmla="*/ 2534195 w 2952206"/>
                  <a:gd name="connsiteY6" fmla="*/ 1705157 h 1707277"/>
                  <a:gd name="connsiteX7" fmla="*/ 2952206 w 2952206"/>
                  <a:gd name="connsiteY7" fmla="*/ 559357 h 170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206" h="1707277">
                    <a:moveTo>
                      <a:pt x="0" y="551893"/>
                    </a:moveTo>
                    <a:cubicBezTo>
                      <a:pt x="43543" y="240250"/>
                      <a:pt x="87086" y="-71392"/>
                      <a:pt x="194077" y="14450"/>
                    </a:cubicBezTo>
                    <a:cubicBezTo>
                      <a:pt x="301068" y="100292"/>
                      <a:pt x="493278" y="1026510"/>
                      <a:pt x="641946" y="1066943"/>
                    </a:cubicBezTo>
                    <a:cubicBezTo>
                      <a:pt x="790614" y="1107376"/>
                      <a:pt x="938038" y="304321"/>
                      <a:pt x="1086084" y="257046"/>
                    </a:cubicBezTo>
                    <a:cubicBezTo>
                      <a:pt x="1234130" y="209771"/>
                      <a:pt x="1376577" y="782048"/>
                      <a:pt x="1530221" y="783292"/>
                    </a:cubicBezTo>
                    <a:cubicBezTo>
                      <a:pt x="1683865" y="784536"/>
                      <a:pt x="1840619" y="110866"/>
                      <a:pt x="2007948" y="264510"/>
                    </a:cubicBezTo>
                    <a:cubicBezTo>
                      <a:pt x="2175277" y="418154"/>
                      <a:pt x="2376819" y="1656016"/>
                      <a:pt x="2534195" y="1705157"/>
                    </a:cubicBezTo>
                    <a:cubicBezTo>
                      <a:pt x="2691571" y="1754298"/>
                      <a:pt x="2825310" y="936936"/>
                      <a:pt x="2952206" y="559357"/>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a:extLst>
                  <a:ext uri="{FF2B5EF4-FFF2-40B4-BE49-F238E27FC236}">
                    <a16:creationId xmlns:a16="http://schemas.microsoft.com/office/drawing/2014/main" id="{06E0C4EE-A1ED-49F9-C7E2-698918E41D36}"/>
                  </a:ext>
                </a:extLst>
              </p:cNvPr>
              <p:cNvGrpSpPr/>
              <p:nvPr/>
            </p:nvGrpSpPr>
            <p:grpSpPr>
              <a:xfrm>
                <a:off x="491066" y="2438206"/>
                <a:ext cx="4834467" cy="3319851"/>
                <a:chOff x="491066" y="2438206"/>
                <a:chExt cx="4834467" cy="3319851"/>
              </a:xfrm>
            </p:grpSpPr>
            <p:cxnSp>
              <p:nvCxnSpPr>
                <p:cNvPr id="11" name="Straight Arrow Connector 10">
                  <a:extLst>
                    <a:ext uri="{FF2B5EF4-FFF2-40B4-BE49-F238E27FC236}">
                      <a16:creationId xmlns:a16="http://schemas.microsoft.com/office/drawing/2014/main" id="{DA4E6E8D-9A6A-8615-2E20-E967F412CD43}"/>
                    </a:ext>
                  </a:extLst>
                </p:cNvPr>
                <p:cNvCxnSpPr>
                  <a:cxnSpLocks/>
                </p:cNvCxnSpPr>
                <p:nvPr/>
              </p:nvCxnSpPr>
              <p:spPr>
                <a:xfrm>
                  <a:off x="491066" y="3860801"/>
                  <a:ext cx="4834467" cy="0"/>
                </a:xfrm>
                <a:prstGeom prst="straightConnector1">
                  <a:avLst/>
                </a:prstGeom>
                <a:ln w="9525">
                  <a:solidFill>
                    <a:schemeClr val="accent1"/>
                  </a:solidFill>
                  <a:prstDash val="dash"/>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1E80DB6-4172-FE69-D054-052D8BD3A5AE}"/>
                    </a:ext>
                  </a:extLst>
                </p:cNvPr>
                <p:cNvCxnSpPr/>
                <p:nvPr/>
              </p:nvCxnSpPr>
              <p:spPr>
                <a:xfrm flipV="1">
                  <a:off x="1071154" y="2675466"/>
                  <a:ext cx="0" cy="2506134"/>
                </a:xfrm>
                <a:prstGeom prst="straightConnector1">
                  <a:avLst/>
                </a:prstGeom>
                <a:ln w="952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E8F9074-F240-6C54-1955-53F3E169BACD}"/>
                    </a:ext>
                  </a:extLst>
                </p:cNvPr>
                <p:cNvCxnSpPr>
                  <a:cxnSpLocks/>
                </p:cNvCxnSpPr>
                <p:nvPr/>
              </p:nvCxnSpPr>
              <p:spPr>
                <a:xfrm flipV="1">
                  <a:off x="3221843" y="2896843"/>
                  <a:ext cx="0" cy="18049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27" name="Straight Connector 1026">
                  <a:extLst>
                    <a:ext uri="{FF2B5EF4-FFF2-40B4-BE49-F238E27FC236}">
                      <a16:creationId xmlns:a16="http://schemas.microsoft.com/office/drawing/2014/main" id="{4E317D89-0399-CE84-87D5-D4D37CD814C6}"/>
                    </a:ext>
                  </a:extLst>
                </p:cNvPr>
                <p:cNvCxnSpPr>
                  <a:cxnSpLocks/>
                </p:cNvCxnSpPr>
                <p:nvPr/>
              </p:nvCxnSpPr>
              <p:spPr>
                <a:xfrm flipV="1">
                  <a:off x="1954395" y="2868746"/>
                  <a:ext cx="0" cy="18049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2C2EB8E7-7D25-7FFD-4683-6C596FB2082B}"/>
                    </a:ext>
                  </a:extLst>
                </p:cNvPr>
                <p:cNvCxnSpPr>
                  <a:cxnSpLocks/>
                </p:cNvCxnSpPr>
                <p:nvPr/>
              </p:nvCxnSpPr>
              <p:spPr>
                <a:xfrm flipV="1">
                  <a:off x="3149089" y="5181600"/>
                  <a:ext cx="0" cy="18049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AF34B1AD-D7F6-4A8C-30B1-8D85A6C0884A}"/>
                    </a:ext>
                  </a:extLst>
                </p:cNvPr>
                <p:cNvCxnSpPr>
                  <a:cxnSpLocks/>
                </p:cNvCxnSpPr>
                <p:nvPr/>
              </p:nvCxnSpPr>
              <p:spPr>
                <a:xfrm flipV="1">
                  <a:off x="4058894" y="5181600"/>
                  <a:ext cx="0" cy="18049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508CE5EF-B0B9-76D0-9F8E-B3F7C938AAF9}"/>
                    </a:ext>
                  </a:extLst>
                </p:cNvPr>
                <p:cNvCxnSpPr/>
                <p:nvPr/>
              </p:nvCxnSpPr>
              <p:spPr>
                <a:xfrm>
                  <a:off x="1954395" y="2959164"/>
                  <a:ext cx="12674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7FDECF33-3D72-710B-7370-1A2AF18562DF}"/>
                    </a:ext>
                  </a:extLst>
                </p:cNvPr>
                <p:cNvCxnSpPr/>
                <p:nvPr/>
              </p:nvCxnSpPr>
              <p:spPr>
                <a:xfrm flipH="1">
                  <a:off x="1071154" y="2959164"/>
                  <a:ext cx="88324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C8E2231-68DD-C766-B22C-12FDDC737918}"/>
                    </a:ext>
                  </a:extLst>
                </p:cNvPr>
                <p:cNvCxnSpPr/>
                <p:nvPr/>
              </p:nvCxnSpPr>
              <p:spPr>
                <a:xfrm>
                  <a:off x="3149089" y="5265841"/>
                  <a:ext cx="9098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Rectangle 1035">
                  <a:extLst>
                    <a:ext uri="{FF2B5EF4-FFF2-40B4-BE49-F238E27FC236}">
                      <a16:creationId xmlns:a16="http://schemas.microsoft.com/office/drawing/2014/main" id="{2A1F6032-AEC8-9A20-0354-E8050A94CACD}"/>
                    </a:ext>
                  </a:extLst>
                </p:cNvPr>
                <p:cNvSpPr/>
                <p:nvPr/>
              </p:nvSpPr>
              <p:spPr>
                <a:xfrm>
                  <a:off x="1142955" y="2438206"/>
                  <a:ext cx="751410" cy="492990"/>
                </a:xfrm>
                <a:prstGeom prst="rect">
                  <a:avLst/>
                </a:prstGeom>
                <a:noFill/>
              </p:spPr>
              <p:txBody>
                <a:bodyPr wrap="none" lIns="91440" tIns="45720" rIns="91440" bIns="45720">
                  <a:spAutoFit/>
                </a:bodyPr>
                <a:lstStyle/>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Normal </a:t>
                  </a:r>
                </a:p>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Voltage</a:t>
                  </a:r>
                </a:p>
              </p:txBody>
            </p:sp>
            <p:sp>
              <p:nvSpPr>
                <p:cNvPr id="1037" name="Rectangle 1036">
                  <a:extLst>
                    <a:ext uri="{FF2B5EF4-FFF2-40B4-BE49-F238E27FC236}">
                      <a16:creationId xmlns:a16="http://schemas.microsoft.com/office/drawing/2014/main" id="{BA8626EF-92A9-2EC6-12B8-8D27FD28D0F2}"/>
                    </a:ext>
                  </a:extLst>
                </p:cNvPr>
                <p:cNvSpPr/>
                <p:nvPr/>
              </p:nvSpPr>
              <p:spPr>
                <a:xfrm>
                  <a:off x="2189222" y="2441224"/>
                  <a:ext cx="716070" cy="492990"/>
                </a:xfrm>
                <a:prstGeom prst="rect">
                  <a:avLst/>
                </a:prstGeom>
                <a:noFill/>
              </p:spPr>
              <p:txBody>
                <a:bodyPr wrap="none" lIns="91440" tIns="45720" rIns="91440" bIns="45720">
                  <a:spAutoFit/>
                </a:bodyPr>
                <a:lstStyle/>
                <a:p>
                  <a:pPr algn="ctr"/>
                  <a:r>
                    <a:rPr lang="en-US" sz="800" b="1" dirty="0">
                      <a:ln w="0"/>
                      <a:solidFill>
                        <a:schemeClr val="accent1"/>
                      </a:solidFill>
                      <a:latin typeface="Times New Roman" panose="02020603050405020304" pitchFamily="18" charset="0"/>
                      <a:cs typeface="Times New Roman" panose="02020603050405020304" pitchFamily="18" charset="0"/>
                    </a:rPr>
                    <a:t>Under</a:t>
                  </a:r>
                  <a:r>
                    <a:rPr lang="en-US" sz="800" b="1" cap="none" spc="0" dirty="0">
                      <a:ln w="0"/>
                      <a:solidFill>
                        <a:schemeClr val="accent1"/>
                      </a:solidFill>
                      <a:latin typeface="Times New Roman" panose="02020603050405020304" pitchFamily="18" charset="0"/>
                      <a:cs typeface="Times New Roman" panose="02020603050405020304" pitchFamily="18" charset="0"/>
                    </a:rPr>
                    <a:t> </a:t>
                  </a:r>
                </a:p>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Voltage</a:t>
                  </a:r>
                </a:p>
              </p:txBody>
            </p:sp>
            <p:sp>
              <p:nvSpPr>
                <p:cNvPr id="1038" name="Rectangle 1037">
                  <a:extLst>
                    <a:ext uri="{FF2B5EF4-FFF2-40B4-BE49-F238E27FC236}">
                      <a16:creationId xmlns:a16="http://schemas.microsoft.com/office/drawing/2014/main" id="{A9CFF373-0F54-2CFC-44B4-C827F36C8D39}"/>
                    </a:ext>
                  </a:extLst>
                </p:cNvPr>
                <p:cNvSpPr/>
                <p:nvPr/>
              </p:nvSpPr>
              <p:spPr>
                <a:xfrm>
                  <a:off x="3286042" y="5265066"/>
                  <a:ext cx="716070" cy="492991"/>
                </a:xfrm>
                <a:prstGeom prst="rect">
                  <a:avLst/>
                </a:prstGeom>
                <a:noFill/>
              </p:spPr>
              <p:txBody>
                <a:bodyPr wrap="none" lIns="91440" tIns="45720" rIns="91440" bIns="45720">
                  <a:spAutoFit/>
                </a:bodyPr>
                <a:lstStyle/>
                <a:p>
                  <a:pPr algn="ctr"/>
                  <a:r>
                    <a:rPr lang="en-US" sz="800" b="1" dirty="0">
                      <a:ln w="0"/>
                      <a:solidFill>
                        <a:schemeClr val="accent1"/>
                      </a:solidFill>
                      <a:latin typeface="Times New Roman" panose="02020603050405020304" pitchFamily="18" charset="0"/>
                      <a:cs typeface="Times New Roman" panose="02020603050405020304" pitchFamily="18" charset="0"/>
                    </a:rPr>
                    <a:t>Over</a:t>
                  </a:r>
                  <a:r>
                    <a:rPr lang="en-US" sz="800" b="1" cap="none" spc="0" dirty="0">
                      <a:ln w="0"/>
                      <a:solidFill>
                        <a:schemeClr val="accent1"/>
                      </a:solidFill>
                      <a:latin typeface="Times New Roman" panose="02020603050405020304" pitchFamily="18" charset="0"/>
                      <a:cs typeface="Times New Roman" panose="02020603050405020304" pitchFamily="18" charset="0"/>
                    </a:rPr>
                    <a:t> </a:t>
                  </a:r>
                </a:p>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Voltage</a:t>
                  </a:r>
                </a:p>
              </p:txBody>
            </p:sp>
          </p:grpSp>
        </p:grpSp>
        <p:sp>
          <p:nvSpPr>
            <p:cNvPr id="1059" name="Rectangle 1058">
              <a:extLst>
                <a:ext uri="{FF2B5EF4-FFF2-40B4-BE49-F238E27FC236}">
                  <a16:creationId xmlns:a16="http://schemas.microsoft.com/office/drawing/2014/main" id="{ACD46743-7500-C824-E206-BED88B96A6A8}"/>
                </a:ext>
              </a:extLst>
            </p:cNvPr>
            <p:cNvSpPr/>
            <p:nvPr/>
          </p:nvSpPr>
          <p:spPr>
            <a:xfrm>
              <a:off x="396128" y="4378797"/>
              <a:ext cx="3624710" cy="215444"/>
            </a:xfrm>
            <a:prstGeom prst="rect">
              <a:avLst/>
            </a:prstGeom>
            <a:noFill/>
          </p:spPr>
          <p:txBody>
            <a:bodyPr wrap="none" lIns="91440" tIns="45720" rIns="91440" bIns="45720">
              <a:spAutoFit/>
            </a:bodyPr>
            <a:lstStyle/>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Figure : Fundamental Concept for Over Voltage and Under Voltage Condition</a:t>
              </a:r>
            </a:p>
          </p:txBody>
        </p:sp>
      </p:grpSp>
      <p:sp>
        <p:nvSpPr>
          <p:cNvPr id="1061" name="Rectangle 1060">
            <a:extLst>
              <a:ext uri="{FF2B5EF4-FFF2-40B4-BE49-F238E27FC236}">
                <a16:creationId xmlns:a16="http://schemas.microsoft.com/office/drawing/2014/main" id="{F26A6636-0BEB-848C-0958-953446E90BCB}"/>
              </a:ext>
            </a:extLst>
          </p:cNvPr>
          <p:cNvSpPr/>
          <p:nvPr/>
        </p:nvSpPr>
        <p:spPr>
          <a:xfrm>
            <a:off x="396128" y="6063799"/>
            <a:ext cx="2635658" cy="215444"/>
          </a:xfrm>
          <a:prstGeom prst="rect">
            <a:avLst/>
          </a:prstGeom>
          <a:noFill/>
        </p:spPr>
        <p:txBody>
          <a:bodyPr wrap="none" lIns="91440" tIns="45720" rIns="91440" bIns="45720">
            <a:spAutoFit/>
          </a:bodyPr>
          <a:lstStyle/>
          <a:p>
            <a:pPr algn="ctr"/>
            <a:r>
              <a:rPr lang="en-US" sz="800" b="1" cap="none" spc="0" dirty="0">
                <a:ln w="0"/>
                <a:solidFill>
                  <a:schemeClr val="accent1"/>
                </a:solidFill>
                <a:latin typeface="Times New Roman" panose="02020603050405020304" pitchFamily="18" charset="0"/>
                <a:cs typeface="Times New Roman" panose="02020603050405020304" pitchFamily="18" charset="0"/>
              </a:rPr>
              <a:t>Figure : Fundamental Concept for Over Load Condition</a:t>
            </a:r>
          </a:p>
        </p:txBody>
      </p:sp>
      <p:graphicFrame>
        <p:nvGraphicFramePr>
          <p:cNvPr id="1063" name="Table 1062">
            <a:extLst>
              <a:ext uri="{FF2B5EF4-FFF2-40B4-BE49-F238E27FC236}">
                <a16:creationId xmlns:a16="http://schemas.microsoft.com/office/drawing/2014/main" id="{369AF750-3FEA-A216-46FD-271B8DA00E6B}"/>
              </a:ext>
            </a:extLst>
          </p:cNvPr>
          <p:cNvGraphicFramePr>
            <a:graphicFrameLocks noGrp="1"/>
          </p:cNvGraphicFramePr>
          <p:nvPr>
            <p:extLst>
              <p:ext uri="{D42A27DB-BD31-4B8C-83A1-F6EECF244321}">
                <p14:modId xmlns:p14="http://schemas.microsoft.com/office/powerpoint/2010/main" val="2024512935"/>
              </p:ext>
            </p:extLst>
          </p:nvPr>
        </p:nvGraphicFramePr>
        <p:xfrm>
          <a:off x="4289763" y="2063224"/>
          <a:ext cx="7412415" cy="1920240"/>
        </p:xfrm>
        <a:graphic>
          <a:graphicData uri="http://schemas.openxmlformats.org/drawingml/2006/table">
            <a:tbl>
              <a:tblPr firstRow="1" bandRow="1">
                <a:tableStyleId>{5940675A-B579-460E-94D1-54222C63F5DA}</a:tableStyleId>
              </a:tblPr>
              <a:tblGrid>
                <a:gridCol w="1482483">
                  <a:extLst>
                    <a:ext uri="{9D8B030D-6E8A-4147-A177-3AD203B41FA5}">
                      <a16:colId xmlns:a16="http://schemas.microsoft.com/office/drawing/2014/main" val="4165341404"/>
                    </a:ext>
                  </a:extLst>
                </a:gridCol>
                <a:gridCol w="1482483">
                  <a:extLst>
                    <a:ext uri="{9D8B030D-6E8A-4147-A177-3AD203B41FA5}">
                      <a16:colId xmlns:a16="http://schemas.microsoft.com/office/drawing/2014/main" val="4140740136"/>
                    </a:ext>
                  </a:extLst>
                </a:gridCol>
                <a:gridCol w="1482483">
                  <a:extLst>
                    <a:ext uri="{9D8B030D-6E8A-4147-A177-3AD203B41FA5}">
                      <a16:colId xmlns:a16="http://schemas.microsoft.com/office/drawing/2014/main" val="2973822488"/>
                    </a:ext>
                  </a:extLst>
                </a:gridCol>
                <a:gridCol w="1482483">
                  <a:extLst>
                    <a:ext uri="{9D8B030D-6E8A-4147-A177-3AD203B41FA5}">
                      <a16:colId xmlns:a16="http://schemas.microsoft.com/office/drawing/2014/main" val="1345746197"/>
                    </a:ext>
                  </a:extLst>
                </a:gridCol>
                <a:gridCol w="1482483">
                  <a:extLst>
                    <a:ext uri="{9D8B030D-6E8A-4147-A177-3AD203B41FA5}">
                      <a16:colId xmlns:a16="http://schemas.microsoft.com/office/drawing/2014/main" val="2771486494"/>
                    </a:ext>
                  </a:extLst>
                </a:gridCol>
              </a:tblGrid>
              <a:tr h="318333">
                <a:tc gridSpan="5">
                  <a:txBody>
                    <a:bodyPr/>
                    <a:lstStyle/>
                    <a:p>
                      <a:pPr algn="ctr"/>
                      <a:r>
                        <a:rPr lang="en-US" dirty="0">
                          <a:latin typeface="Times New Roman" panose="02020603050405020304" pitchFamily="18" charset="0"/>
                          <a:cs typeface="Times New Roman" panose="02020603050405020304" pitchFamily="18" charset="0"/>
                        </a:rPr>
                        <a:t>Working Conditions</a:t>
                      </a:r>
                    </a:p>
                  </a:txBody>
                  <a:tcP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838897369"/>
                  </a:ext>
                </a:extLst>
              </a:tr>
              <a:tr h="265277">
                <a:tc>
                  <a:txBody>
                    <a:bodyPr/>
                    <a:lstStyle/>
                    <a:p>
                      <a:pPr algn="ctr"/>
                      <a:r>
                        <a:rPr lang="en-US" sz="1200" dirty="0">
                          <a:latin typeface="Times New Roman" panose="02020603050405020304" pitchFamily="18" charset="0"/>
                          <a:cs typeface="Times New Roman" panose="02020603050405020304" pitchFamily="18" charset="0"/>
                        </a:rPr>
                        <a:t>Under Voltage[&lt;200V]</a:t>
                      </a:r>
                    </a:p>
                  </a:txBody>
                  <a:tcPr/>
                </a:tc>
                <a:tc>
                  <a:txBody>
                    <a:bodyPr/>
                    <a:lstStyle/>
                    <a:p>
                      <a:pPr algn="ctr"/>
                      <a:r>
                        <a:rPr lang="en-US" sz="1200" dirty="0">
                          <a:latin typeface="Times New Roman" panose="02020603050405020304" pitchFamily="18" charset="0"/>
                          <a:cs typeface="Times New Roman" panose="02020603050405020304" pitchFamily="18" charset="0"/>
                        </a:rPr>
                        <a:t>Over Voltage[&gt;230V]</a:t>
                      </a:r>
                    </a:p>
                  </a:txBody>
                  <a:tcPr/>
                </a:tc>
                <a:tc>
                  <a:txBody>
                    <a:bodyPr/>
                    <a:lstStyle/>
                    <a:p>
                      <a:pPr algn="ctr"/>
                      <a:r>
                        <a:rPr lang="en-US" sz="1200" dirty="0">
                          <a:latin typeface="Times New Roman" panose="02020603050405020304" pitchFamily="18" charset="0"/>
                          <a:cs typeface="Times New Roman" panose="02020603050405020304" pitchFamily="18" charset="0"/>
                        </a:rPr>
                        <a:t>Normal Voltage[200V-230V]</a:t>
                      </a:r>
                    </a:p>
                  </a:txBody>
                  <a:tcPr/>
                </a:tc>
                <a:tc>
                  <a:txBody>
                    <a:bodyPr/>
                    <a:lstStyle/>
                    <a:p>
                      <a:pPr algn="ctr"/>
                      <a:r>
                        <a:rPr lang="en-US" sz="1200" dirty="0">
                          <a:latin typeface="Times New Roman" panose="02020603050405020304" pitchFamily="18" charset="0"/>
                          <a:cs typeface="Times New Roman" panose="02020603050405020304" pitchFamily="18" charset="0"/>
                        </a:rPr>
                        <a:t>Over Load[1.2A]</a:t>
                      </a:r>
                    </a:p>
                  </a:txBody>
                  <a:tcPr/>
                </a:tc>
                <a:tc>
                  <a:txBody>
                    <a:bodyPr/>
                    <a:lstStyle/>
                    <a:p>
                      <a:pPr algn="ctr"/>
                      <a:r>
                        <a:rPr lang="en-US" sz="1200" dirty="0">
                          <a:latin typeface="Times New Roman" panose="02020603050405020304" pitchFamily="18" charset="0"/>
                          <a:cs typeface="Times New Roman" panose="02020603050405020304" pitchFamily="18" charset="0"/>
                        </a:rPr>
                        <a:t>Load</a:t>
                      </a:r>
                    </a:p>
                  </a:txBody>
                  <a:tcPr/>
                </a:tc>
                <a:extLst>
                  <a:ext uri="{0D108BD9-81ED-4DB2-BD59-A6C34878D82A}">
                    <a16:rowId xmlns:a16="http://schemas.microsoft.com/office/drawing/2014/main" val="1081226371"/>
                  </a:ext>
                </a:extLst>
              </a:tr>
              <a:tr h="265277">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YES</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ON</a:t>
                      </a:r>
                    </a:p>
                  </a:txBody>
                  <a:tcPr/>
                </a:tc>
                <a:extLst>
                  <a:ext uri="{0D108BD9-81ED-4DB2-BD59-A6C34878D82A}">
                    <a16:rowId xmlns:a16="http://schemas.microsoft.com/office/drawing/2014/main" val="4262323658"/>
                  </a:ext>
                </a:extLst>
              </a:tr>
              <a:tr h="265277">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YES</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OFF</a:t>
                      </a:r>
                    </a:p>
                  </a:txBody>
                  <a:tcPr/>
                </a:tc>
                <a:extLst>
                  <a:ext uri="{0D108BD9-81ED-4DB2-BD59-A6C34878D82A}">
                    <a16:rowId xmlns:a16="http://schemas.microsoft.com/office/drawing/2014/main" val="2120574852"/>
                  </a:ext>
                </a:extLst>
              </a:tr>
              <a:tr h="265277">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YES</a:t>
                      </a:r>
                    </a:p>
                  </a:txBody>
                  <a:tcPr/>
                </a:tc>
                <a:tc>
                  <a:txBody>
                    <a:bodyPr/>
                    <a:lstStyle/>
                    <a:p>
                      <a:pPr algn="ctr"/>
                      <a:r>
                        <a:rPr lang="en-US" sz="1200" dirty="0">
                          <a:latin typeface="Times New Roman" panose="02020603050405020304" pitchFamily="18" charset="0"/>
                          <a:cs typeface="Times New Roman" panose="02020603050405020304" pitchFamily="18" charset="0"/>
                        </a:rPr>
                        <a:t>YES</a:t>
                      </a:r>
                    </a:p>
                  </a:txBody>
                  <a:tcPr/>
                </a:tc>
                <a:tc>
                  <a:txBody>
                    <a:bodyPr/>
                    <a:lstStyle/>
                    <a:p>
                      <a:pPr algn="ctr"/>
                      <a:r>
                        <a:rPr lang="en-US" sz="1200" dirty="0">
                          <a:latin typeface="Times New Roman" panose="02020603050405020304" pitchFamily="18" charset="0"/>
                          <a:cs typeface="Times New Roman" panose="02020603050405020304" pitchFamily="18" charset="0"/>
                        </a:rPr>
                        <a:t>OFF</a:t>
                      </a:r>
                    </a:p>
                  </a:txBody>
                  <a:tcPr/>
                </a:tc>
                <a:extLst>
                  <a:ext uri="{0D108BD9-81ED-4DB2-BD59-A6C34878D82A}">
                    <a16:rowId xmlns:a16="http://schemas.microsoft.com/office/drawing/2014/main" val="3225596993"/>
                  </a:ext>
                </a:extLst>
              </a:tr>
              <a:tr h="265277">
                <a:tc>
                  <a:txBody>
                    <a:bodyPr/>
                    <a:lstStyle/>
                    <a:p>
                      <a:pPr algn="ctr"/>
                      <a:r>
                        <a:rPr lang="en-US" sz="1200" dirty="0">
                          <a:latin typeface="Times New Roman" panose="02020603050405020304" pitchFamily="18" charset="0"/>
                          <a:cs typeface="Times New Roman" panose="02020603050405020304" pitchFamily="18" charset="0"/>
                        </a:rPr>
                        <a:t>YES</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NO</a:t>
                      </a:r>
                    </a:p>
                  </a:txBody>
                  <a:tcPr/>
                </a:tc>
                <a:tc>
                  <a:txBody>
                    <a:bodyPr/>
                    <a:lstStyle/>
                    <a:p>
                      <a:pPr algn="ctr"/>
                      <a:r>
                        <a:rPr lang="en-US" sz="1200" dirty="0">
                          <a:latin typeface="Times New Roman" panose="02020603050405020304" pitchFamily="18" charset="0"/>
                          <a:cs typeface="Times New Roman" panose="02020603050405020304" pitchFamily="18" charset="0"/>
                        </a:rPr>
                        <a:t>OFF</a:t>
                      </a:r>
                    </a:p>
                  </a:txBody>
                  <a:tcPr/>
                </a:tc>
                <a:extLst>
                  <a:ext uri="{0D108BD9-81ED-4DB2-BD59-A6C34878D82A}">
                    <a16:rowId xmlns:a16="http://schemas.microsoft.com/office/drawing/2014/main" val="840257225"/>
                  </a:ext>
                </a:extLst>
              </a:tr>
            </a:tbl>
          </a:graphicData>
        </a:graphic>
      </p:graphicFrame>
      <p:sp>
        <p:nvSpPr>
          <p:cNvPr id="1064" name="TextBox 1063">
            <a:extLst>
              <a:ext uri="{FF2B5EF4-FFF2-40B4-BE49-F238E27FC236}">
                <a16:creationId xmlns:a16="http://schemas.microsoft.com/office/drawing/2014/main" id="{A1EBFB08-30FE-C76A-C9C0-207439B3C729}"/>
              </a:ext>
            </a:extLst>
          </p:cNvPr>
          <p:cNvSpPr txBox="1"/>
          <p:nvPr/>
        </p:nvSpPr>
        <p:spPr>
          <a:xfrm>
            <a:off x="4289763" y="4289376"/>
            <a:ext cx="7412415" cy="1384995"/>
          </a:xfrm>
          <a:prstGeom prst="rect">
            <a:avLst/>
          </a:prstGeom>
          <a:noFill/>
          <a:ln>
            <a:solidFill>
              <a:schemeClr val="accent1"/>
            </a:solidFill>
          </a:ln>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According to this conditions we have to design our circuit which will able to protect the devices those are connected with the power system from Over Voltage Under Voltage and Over Load Condition.</a:t>
            </a:r>
          </a:p>
          <a:p>
            <a:pPr algn="just"/>
            <a:r>
              <a:rPr lang="en-US" sz="1400" dirty="0">
                <a:latin typeface="Times New Roman" panose="02020603050405020304" pitchFamily="18" charset="0"/>
                <a:cs typeface="Times New Roman" panose="02020603050405020304" pitchFamily="18" charset="0"/>
              </a:rPr>
              <a:t>For this project we used a microcontroller to make our project more controllable. As we used microcontroller in this project we will able to make changes in the condition and will able to tune the </a:t>
            </a:r>
            <a:r>
              <a:rPr lang="en-US" sz="1400" dirty="0" err="1">
                <a:latin typeface="Times New Roman" panose="02020603050405020304" pitchFamily="18" charset="0"/>
                <a:cs typeface="Times New Roman" panose="02020603050405020304" pitchFamily="18" charset="0"/>
              </a:rPr>
              <a:t>Volatge</a:t>
            </a:r>
            <a:r>
              <a:rPr lang="en-US" sz="1400" dirty="0">
                <a:latin typeface="Times New Roman" panose="02020603050405020304" pitchFamily="18" charset="0"/>
                <a:cs typeface="Times New Roman" panose="02020603050405020304" pitchFamily="18" charset="0"/>
              </a:rPr>
              <a:t> and current level when the devices will isolated from the power system.</a:t>
            </a:r>
          </a:p>
        </p:txBody>
      </p:sp>
    </p:spTree>
    <p:extLst>
      <p:ext uri="{BB962C8B-B14F-4D97-AF65-F5344CB8AC3E}">
        <p14:creationId xmlns:p14="http://schemas.microsoft.com/office/powerpoint/2010/main" val="3925392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60"/>
                                        </p:tgtEl>
                                        <p:attrNameLst>
                                          <p:attrName>style.visibility</p:attrName>
                                        </p:attrNameLst>
                                      </p:cBhvr>
                                      <p:to>
                                        <p:strVal val="visible"/>
                                      </p:to>
                                    </p:set>
                                    <p:animEffect transition="in" filter="fade">
                                      <p:cBhvr>
                                        <p:cTn id="19" dur="1000"/>
                                        <p:tgtEl>
                                          <p:spTgt spid="1060"/>
                                        </p:tgtEl>
                                      </p:cBhvr>
                                    </p:animEffect>
                                    <p:anim calcmode="lin" valueType="num">
                                      <p:cBhvr>
                                        <p:cTn id="20" dur="1000" fill="hold"/>
                                        <p:tgtEl>
                                          <p:spTgt spid="1060"/>
                                        </p:tgtEl>
                                        <p:attrNameLst>
                                          <p:attrName>ppt_x</p:attrName>
                                        </p:attrNameLst>
                                      </p:cBhvr>
                                      <p:tavLst>
                                        <p:tav tm="0">
                                          <p:val>
                                            <p:strVal val="#ppt_x"/>
                                          </p:val>
                                        </p:tav>
                                        <p:tav tm="100000">
                                          <p:val>
                                            <p:strVal val="#ppt_x"/>
                                          </p:val>
                                        </p:tav>
                                      </p:tavLst>
                                    </p:anim>
                                    <p:anim calcmode="lin" valueType="num">
                                      <p:cBhvr>
                                        <p:cTn id="21" dur="1000" fill="hold"/>
                                        <p:tgtEl>
                                          <p:spTgt spid="106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62"/>
                                        </p:tgtEl>
                                        <p:attrNameLst>
                                          <p:attrName>style.visibility</p:attrName>
                                        </p:attrNameLst>
                                      </p:cBhvr>
                                      <p:to>
                                        <p:strVal val="visible"/>
                                      </p:to>
                                    </p:set>
                                    <p:anim calcmode="lin" valueType="num">
                                      <p:cBhvr additive="base">
                                        <p:cTn id="26" dur="500" fill="hold"/>
                                        <p:tgtEl>
                                          <p:spTgt spid="1062"/>
                                        </p:tgtEl>
                                        <p:attrNameLst>
                                          <p:attrName>ppt_x</p:attrName>
                                        </p:attrNameLst>
                                      </p:cBhvr>
                                      <p:tavLst>
                                        <p:tav tm="0">
                                          <p:val>
                                            <p:strVal val="#ppt_x"/>
                                          </p:val>
                                        </p:tav>
                                        <p:tav tm="100000">
                                          <p:val>
                                            <p:strVal val="#ppt_x"/>
                                          </p:val>
                                        </p:tav>
                                      </p:tavLst>
                                    </p:anim>
                                    <p:anim calcmode="lin" valueType="num">
                                      <p:cBhvr additive="base">
                                        <p:cTn id="27" dur="500" fill="hold"/>
                                        <p:tgtEl>
                                          <p:spTgt spid="106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61"/>
                                        </p:tgtEl>
                                        <p:attrNameLst>
                                          <p:attrName>style.visibility</p:attrName>
                                        </p:attrNameLst>
                                      </p:cBhvr>
                                      <p:to>
                                        <p:strVal val="visible"/>
                                      </p:to>
                                    </p:set>
                                    <p:anim calcmode="lin" valueType="num">
                                      <p:cBhvr additive="base">
                                        <p:cTn id="30" dur="500" fill="hold"/>
                                        <p:tgtEl>
                                          <p:spTgt spid="1061"/>
                                        </p:tgtEl>
                                        <p:attrNameLst>
                                          <p:attrName>ppt_x</p:attrName>
                                        </p:attrNameLst>
                                      </p:cBhvr>
                                      <p:tavLst>
                                        <p:tav tm="0">
                                          <p:val>
                                            <p:strVal val="#ppt_x"/>
                                          </p:val>
                                        </p:tav>
                                        <p:tav tm="100000">
                                          <p:val>
                                            <p:strVal val="#ppt_x"/>
                                          </p:val>
                                        </p:tav>
                                      </p:tavLst>
                                    </p:anim>
                                    <p:anim calcmode="lin" valueType="num">
                                      <p:cBhvr additive="base">
                                        <p:cTn id="31" dur="500" fill="hold"/>
                                        <p:tgtEl>
                                          <p:spTgt spid="106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63"/>
                                        </p:tgtEl>
                                        <p:attrNameLst>
                                          <p:attrName>style.visibility</p:attrName>
                                        </p:attrNameLst>
                                      </p:cBhvr>
                                      <p:to>
                                        <p:strVal val="visible"/>
                                      </p:to>
                                    </p:set>
                                    <p:animEffect transition="in" filter="fade">
                                      <p:cBhvr>
                                        <p:cTn id="36" dur="1000"/>
                                        <p:tgtEl>
                                          <p:spTgt spid="1063"/>
                                        </p:tgtEl>
                                      </p:cBhvr>
                                    </p:animEffect>
                                    <p:anim calcmode="lin" valueType="num">
                                      <p:cBhvr>
                                        <p:cTn id="37" dur="1000" fill="hold"/>
                                        <p:tgtEl>
                                          <p:spTgt spid="1063"/>
                                        </p:tgtEl>
                                        <p:attrNameLst>
                                          <p:attrName>ppt_x</p:attrName>
                                        </p:attrNameLst>
                                      </p:cBhvr>
                                      <p:tavLst>
                                        <p:tav tm="0">
                                          <p:val>
                                            <p:strVal val="#ppt_x"/>
                                          </p:val>
                                        </p:tav>
                                        <p:tav tm="100000">
                                          <p:val>
                                            <p:strVal val="#ppt_x"/>
                                          </p:val>
                                        </p:tav>
                                      </p:tavLst>
                                    </p:anim>
                                    <p:anim calcmode="lin" valueType="num">
                                      <p:cBhvr>
                                        <p:cTn id="38" dur="1000" fill="hold"/>
                                        <p:tgtEl>
                                          <p:spTgt spid="106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64"/>
                                        </p:tgtEl>
                                        <p:attrNameLst>
                                          <p:attrName>style.visibility</p:attrName>
                                        </p:attrNameLst>
                                      </p:cBhvr>
                                      <p:to>
                                        <p:strVal val="visible"/>
                                      </p:to>
                                    </p:set>
                                    <p:anim calcmode="lin" valueType="num">
                                      <p:cBhvr additive="base">
                                        <p:cTn id="43" dur="500" fill="hold"/>
                                        <p:tgtEl>
                                          <p:spTgt spid="1064"/>
                                        </p:tgtEl>
                                        <p:attrNameLst>
                                          <p:attrName>ppt_x</p:attrName>
                                        </p:attrNameLst>
                                      </p:cBhvr>
                                      <p:tavLst>
                                        <p:tav tm="0">
                                          <p:val>
                                            <p:strVal val="#ppt_x"/>
                                          </p:val>
                                        </p:tav>
                                        <p:tav tm="100000">
                                          <p:val>
                                            <p:strVal val="#ppt_x"/>
                                          </p:val>
                                        </p:tav>
                                      </p:tavLst>
                                    </p:anim>
                                    <p:anim calcmode="lin" valueType="num">
                                      <p:cBhvr additive="base">
                                        <p:cTn id="44" dur="500" fill="hold"/>
                                        <p:tgtEl>
                                          <p:spTgt spid="1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61" grpId="0"/>
      <p:bldP spid="10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CA1D8A-5E14-C0EA-A9B4-A6784A121B5D}"/>
              </a:ext>
            </a:extLst>
          </p:cNvPr>
          <p:cNvSpPr txBox="1"/>
          <p:nvPr/>
        </p:nvSpPr>
        <p:spPr>
          <a:xfrm>
            <a:off x="241300" y="228123"/>
            <a:ext cx="11709400" cy="6401753"/>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Block Diagram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E15031AA-2BA3-E8F9-CF68-C3D76BDAF5F0}"/>
              </a:ext>
            </a:extLst>
          </p:cNvPr>
          <p:cNvGrpSpPr/>
          <p:nvPr/>
        </p:nvGrpSpPr>
        <p:grpSpPr>
          <a:xfrm>
            <a:off x="1471317" y="827615"/>
            <a:ext cx="9249365" cy="5356656"/>
            <a:chOff x="1471317" y="827615"/>
            <a:chExt cx="9249365" cy="5356656"/>
          </a:xfrm>
        </p:grpSpPr>
        <p:pic>
          <p:nvPicPr>
            <p:cNvPr id="10" name="Graphic 9">
              <a:extLst>
                <a:ext uri="{FF2B5EF4-FFF2-40B4-BE49-F238E27FC236}">
                  <a16:creationId xmlns:a16="http://schemas.microsoft.com/office/drawing/2014/main" id="{86DE53DC-A272-5BF9-5DA7-64BD46827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1317" y="827615"/>
              <a:ext cx="9249365" cy="5202768"/>
            </a:xfrm>
            <a:prstGeom prst="rect">
              <a:avLst/>
            </a:prstGeom>
          </p:spPr>
        </p:pic>
        <p:sp>
          <p:nvSpPr>
            <p:cNvPr id="2" name="Rectangle 1">
              <a:extLst>
                <a:ext uri="{FF2B5EF4-FFF2-40B4-BE49-F238E27FC236}">
                  <a16:creationId xmlns:a16="http://schemas.microsoft.com/office/drawing/2014/main" id="{294B4D9D-901A-AE88-3829-68E09E1D3592}"/>
                </a:ext>
              </a:extLst>
            </p:cNvPr>
            <p:cNvSpPr/>
            <p:nvPr/>
          </p:nvSpPr>
          <p:spPr>
            <a:xfrm>
              <a:off x="3758788" y="5876494"/>
              <a:ext cx="4674421" cy="307777"/>
            </a:xfrm>
            <a:prstGeom prst="rect">
              <a:avLst/>
            </a:prstGeom>
            <a:noFill/>
          </p:spPr>
          <p:txBody>
            <a:bodyPr wrap="none" lIns="91440" tIns="45720" rIns="91440" bIns="45720">
              <a:spAutoFit/>
            </a:bodyPr>
            <a:lstStyle/>
            <a:p>
              <a:pPr algn="ctr"/>
              <a:r>
                <a:rPr lang="en-US" sz="1400" b="1" cap="none" spc="0" dirty="0">
                  <a:ln w="0"/>
                  <a:solidFill>
                    <a:schemeClr val="accent1"/>
                  </a:solidFill>
                  <a:latin typeface="Times New Roman" panose="02020603050405020304" pitchFamily="18" charset="0"/>
                  <a:cs typeface="Times New Roman" panose="02020603050405020304" pitchFamily="18" charset="0"/>
                </a:rPr>
                <a:t>Figure : Block Diagram for working process of this project.</a:t>
              </a:r>
            </a:p>
          </p:txBody>
        </p:sp>
      </p:grpSp>
    </p:spTree>
    <p:extLst>
      <p:ext uri="{BB962C8B-B14F-4D97-AF65-F5344CB8AC3E}">
        <p14:creationId xmlns:p14="http://schemas.microsoft.com/office/powerpoint/2010/main" val="131405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9FDB4-DDA1-9571-C7B4-EE3AF4359733}"/>
              </a:ext>
            </a:extLst>
          </p:cNvPr>
          <p:cNvSpPr txBox="1"/>
          <p:nvPr/>
        </p:nvSpPr>
        <p:spPr>
          <a:xfrm>
            <a:off x="241300" y="228123"/>
            <a:ext cx="11709400" cy="6401753"/>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Circuit Diagram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Graphic 3">
            <a:extLst>
              <a:ext uri="{FF2B5EF4-FFF2-40B4-BE49-F238E27FC236}">
                <a16:creationId xmlns:a16="http://schemas.microsoft.com/office/drawing/2014/main" id="{3D577912-3030-2599-CE64-C2C853933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26257" y="701378"/>
            <a:ext cx="8939485" cy="5721944"/>
          </a:xfrm>
          <a:prstGeom prst="rect">
            <a:avLst/>
          </a:prstGeom>
        </p:spPr>
      </p:pic>
    </p:spTree>
    <p:extLst>
      <p:ext uri="{BB962C8B-B14F-4D97-AF65-F5344CB8AC3E}">
        <p14:creationId xmlns:p14="http://schemas.microsoft.com/office/powerpoint/2010/main" val="17162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6090F-FDD8-C0B9-1C34-05D6EE691978}"/>
              </a:ext>
            </a:extLst>
          </p:cNvPr>
          <p:cNvSpPr txBox="1"/>
          <p:nvPr/>
        </p:nvSpPr>
        <p:spPr>
          <a:xfrm>
            <a:off x="241300" y="228123"/>
            <a:ext cx="11709400" cy="6432530"/>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Component List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400" b="1" dirty="0">
                <a:solidFill>
                  <a:schemeClr val="accent1"/>
                </a:solidFill>
                <a:latin typeface="Times New Roman" panose="02020603050405020304" pitchFamily="18" charset="0"/>
                <a:cs typeface="Times New Roman" panose="02020603050405020304" pitchFamily="18" charset="0"/>
              </a:rPr>
              <a:t>Advantages		:</a:t>
            </a:r>
          </a:p>
          <a:p>
            <a:endParaRPr lang="en-US" sz="1400" b="1" dirty="0">
              <a:solidFill>
                <a:schemeClr val="accent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Ensures the stable and reliable operation of electrical systems by preventing voltage fluctuations that could lead to malfunctions or failures.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the risk of downtime and the associated costs of repairs or replacements.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Protects electrical devices from overloads, helping to maintain optimal operating conditions and improving energy efficiency.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Overload protection prevents electrical equipment from being subjected to excessive current, which can lead to overheating and damage. This is crucial for extending the lifespan of the equipment.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limiting the current flowing through the system to safe levels, overload protection contributes to the stability and reliability of the entire electrical system.</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Overload protection prevents electrical equipment from being subjected to excessive current, which can lead to overheating and damage. This is crucial for extending the lifespan of the equipment.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Minimizes the risk of electrical fires or other safety hazards caused by excessive voltage or current.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Ensures the stable and reliable operation of electrical systems by preventing voltage fluctuations that could lead to malfunctions or failures.</a:t>
            </a:r>
          </a:p>
          <a:p>
            <a:endParaRPr lang="en-US" sz="1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8AFB25B-9DFF-BB26-2423-6EE7CE0E7C78}"/>
              </a:ext>
            </a:extLst>
          </p:cNvPr>
          <p:cNvGraphicFramePr>
            <a:graphicFrameLocks noGrp="1"/>
          </p:cNvGraphicFramePr>
          <p:nvPr>
            <p:extLst>
              <p:ext uri="{D42A27DB-BD31-4B8C-83A1-F6EECF244321}">
                <p14:modId xmlns:p14="http://schemas.microsoft.com/office/powerpoint/2010/main" val="314862512"/>
              </p:ext>
            </p:extLst>
          </p:nvPr>
        </p:nvGraphicFramePr>
        <p:xfrm>
          <a:off x="708992" y="637119"/>
          <a:ext cx="10774016" cy="2791881"/>
        </p:xfrm>
        <a:graphic>
          <a:graphicData uri="http://schemas.openxmlformats.org/drawingml/2006/table">
            <a:tbl>
              <a:tblPr firstRow="1" firstCol="1" bandRow="1">
                <a:tableStyleId>{5940675A-B579-460E-94D1-54222C63F5DA}</a:tableStyleId>
              </a:tblPr>
              <a:tblGrid>
                <a:gridCol w="980660">
                  <a:extLst>
                    <a:ext uri="{9D8B030D-6E8A-4147-A177-3AD203B41FA5}">
                      <a16:colId xmlns:a16="http://schemas.microsoft.com/office/drawing/2014/main" val="2492087601"/>
                    </a:ext>
                  </a:extLst>
                </a:gridCol>
                <a:gridCol w="5443421">
                  <a:extLst>
                    <a:ext uri="{9D8B030D-6E8A-4147-A177-3AD203B41FA5}">
                      <a16:colId xmlns:a16="http://schemas.microsoft.com/office/drawing/2014/main" val="3464474361"/>
                    </a:ext>
                  </a:extLst>
                </a:gridCol>
                <a:gridCol w="1244484">
                  <a:extLst>
                    <a:ext uri="{9D8B030D-6E8A-4147-A177-3AD203B41FA5}">
                      <a16:colId xmlns:a16="http://schemas.microsoft.com/office/drawing/2014/main" val="689137492"/>
                    </a:ext>
                  </a:extLst>
                </a:gridCol>
                <a:gridCol w="1763020">
                  <a:extLst>
                    <a:ext uri="{9D8B030D-6E8A-4147-A177-3AD203B41FA5}">
                      <a16:colId xmlns:a16="http://schemas.microsoft.com/office/drawing/2014/main" val="2460411264"/>
                    </a:ext>
                  </a:extLst>
                </a:gridCol>
                <a:gridCol w="1342431">
                  <a:extLst>
                    <a:ext uri="{9D8B030D-6E8A-4147-A177-3AD203B41FA5}">
                      <a16:colId xmlns:a16="http://schemas.microsoft.com/office/drawing/2014/main" val="2050755148"/>
                    </a:ext>
                  </a:extLst>
                </a:gridCol>
              </a:tblGrid>
              <a:tr h="310209">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SL No.</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Component Name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Quantity</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P.P. Unit(Tk)</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Price(Tk)</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55955414"/>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Node MCU Mega WI-FI R3 Atmega  2560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1890</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1890</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242305"/>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02</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3.5 inch LCD Display</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1680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1680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4533751"/>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03</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ACS712 Current Sensor</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219</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219</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3228536"/>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04</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ZMPT101B Voltage Sensor</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270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270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7364575"/>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05</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 Chanel Relay Module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290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290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2239173"/>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06</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Phase indicator</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1</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45</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45</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3411872"/>
                  </a:ext>
                </a:extLst>
              </a:tr>
              <a:tr h="310209">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07</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Filament Bulb(40W)</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3</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a:effectLst/>
                          <a:latin typeface="Times New Roman" panose="02020603050405020304" pitchFamily="18" charset="0"/>
                          <a:cs typeface="Times New Roman" panose="02020603050405020304" pitchFamily="18" charset="0"/>
                        </a:rPr>
                        <a:t>20</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60</a:t>
                      </a:r>
                    </a:p>
                  </a:txBody>
                  <a:tcPr marL="68580" marR="68580" marT="0" marB="0"/>
                </a:tc>
                <a:extLst>
                  <a:ext uri="{0D108BD9-81ED-4DB2-BD59-A6C34878D82A}">
                    <a16:rowId xmlns:a16="http://schemas.microsoft.com/office/drawing/2014/main" val="1389237657"/>
                  </a:ext>
                </a:extLst>
              </a:tr>
              <a:tr h="310209">
                <a:tc gridSpan="4">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Total Price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pPr marL="0" marR="0" algn="just">
                        <a:lnSpc>
                          <a:spcPct val="107000"/>
                        </a:lnSpc>
                        <a:spcBef>
                          <a:spcPts val="0"/>
                        </a:spcBef>
                        <a:spcAft>
                          <a:spcPts val="0"/>
                        </a:spcAft>
                      </a:pP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07000"/>
                        </a:lnSpc>
                        <a:spcBef>
                          <a:spcPts val="0"/>
                        </a:spcBef>
                        <a:spcAft>
                          <a:spcPts val="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4454</a:t>
                      </a:r>
                    </a:p>
                  </a:txBody>
                  <a:tcPr marL="68580" marR="68580" marT="0" marB="0">
                    <a:solidFill>
                      <a:schemeClr val="accent1">
                        <a:lumMod val="60000"/>
                        <a:lumOff val="40000"/>
                      </a:schemeClr>
                    </a:solidFill>
                  </a:tcPr>
                </a:tc>
                <a:extLst>
                  <a:ext uri="{0D108BD9-81ED-4DB2-BD59-A6C34878D82A}">
                    <a16:rowId xmlns:a16="http://schemas.microsoft.com/office/drawing/2014/main" val="2025224451"/>
                  </a:ext>
                </a:extLst>
              </a:tr>
            </a:tbl>
          </a:graphicData>
        </a:graphic>
      </p:graphicFrame>
    </p:spTree>
    <p:extLst>
      <p:ext uri="{BB962C8B-B14F-4D97-AF65-F5344CB8AC3E}">
        <p14:creationId xmlns:p14="http://schemas.microsoft.com/office/powerpoint/2010/main" val="40331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3" end="13"/>
                                            </p:txEl>
                                          </p:spTgt>
                                        </p:tgtEl>
                                        <p:attrNameLst>
                                          <p:attrName>style.visibility</p:attrName>
                                        </p:attrNameLst>
                                      </p:cBhvr>
                                      <p:to>
                                        <p:strVal val="visible"/>
                                      </p:to>
                                    </p:set>
                                    <p:animEffect transition="in" filter="fade">
                                      <p:cBhvr>
                                        <p:cTn id="14" dur="1000"/>
                                        <p:tgtEl>
                                          <p:spTgt spid="3">
                                            <p:txEl>
                                              <p:pRg st="13" end="13"/>
                                            </p:txEl>
                                          </p:spTgt>
                                        </p:tgtEl>
                                      </p:cBhvr>
                                    </p:animEffect>
                                    <p:anim calcmode="lin" valueType="num">
                                      <p:cBhvr>
                                        <p:cTn id="1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animEffect transition="in" filter="fade">
                                      <p:cBhvr>
                                        <p:cTn id="21" dur="1000"/>
                                        <p:tgtEl>
                                          <p:spTgt spid="3">
                                            <p:txEl>
                                              <p:pRg st="15" end="15"/>
                                            </p:txEl>
                                          </p:spTgt>
                                        </p:tgtEl>
                                      </p:cBhvr>
                                    </p:animEffect>
                                    <p:anim calcmode="lin" valueType="num">
                                      <p:cBhvr>
                                        <p:cTn id="2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6" end="16"/>
                                            </p:txEl>
                                          </p:spTgt>
                                        </p:tgtEl>
                                        <p:attrNameLst>
                                          <p:attrName>style.visibility</p:attrName>
                                        </p:attrNameLst>
                                      </p:cBhvr>
                                      <p:to>
                                        <p:strVal val="visible"/>
                                      </p:to>
                                    </p:set>
                                    <p:animEffect transition="in" filter="fade">
                                      <p:cBhvr>
                                        <p:cTn id="26" dur="1000"/>
                                        <p:tgtEl>
                                          <p:spTgt spid="3">
                                            <p:txEl>
                                              <p:pRg st="16" end="16"/>
                                            </p:txEl>
                                          </p:spTgt>
                                        </p:tgtEl>
                                      </p:cBhvr>
                                    </p:animEffect>
                                    <p:anim calcmode="lin" valueType="num">
                                      <p:cBhvr>
                                        <p:cTn id="2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animEffect transition="in" filter="fade">
                                      <p:cBhvr>
                                        <p:cTn id="31" dur="1000"/>
                                        <p:tgtEl>
                                          <p:spTgt spid="3">
                                            <p:txEl>
                                              <p:pRg st="17" end="17"/>
                                            </p:txEl>
                                          </p:spTgt>
                                        </p:tgtEl>
                                      </p:cBhvr>
                                    </p:animEffect>
                                    <p:anim calcmode="lin" valueType="num">
                                      <p:cBhvr>
                                        <p:cTn id="32"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8" end="18"/>
                                            </p:txEl>
                                          </p:spTgt>
                                        </p:tgtEl>
                                        <p:attrNameLst>
                                          <p:attrName>style.visibility</p:attrName>
                                        </p:attrNameLst>
                                      </p:cBhvr>
                                      <p:to>
                                        <p:strVal val="visible"/>
                                      </p:to>
                                    </p:set>
                                    <p:animEffect transition="in" filter="fade">
                                      <p:cBhvr>
                                        <p:cTn id="36" dur="1000"/>
                                        <p:tgtEl>
                                          <p:spTgt spid="3">
                                            <p:txEl>
                                              <p:pRg st="18" end="18"/>
                                            </p:txEl>
                                          </p:spTgt>
                                        </p:tgtEl>
                                      </p:cBhvr>
                                    </p:animEffect>
                                    <p:anim calcmode="lin" valueType="num">
                                      <p:cBhvr>
                                        <p:cTn id="37"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1000"/>
                                        <p:tgtEl>
                                          <p:spTgt spid="3">
                                            <p:txEl>
                                              <p:pRg st="19" end="19"/>
                                            </p:txEl>
                                          </p:spTgt>
                                        </p:tgtEl>
                                      </p:cBhvr>
                                    </p:animEffect>
                                    <p:anim calcmode="lin" valueType="num">
                                      <p:cBhvr>
                                        <p:cTn id="42"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20" end="20"/>
                                            </p:txEl>
                                          </p:spTgt>
                                        </p:tgtEl>
                                        <p:attrNameLst>
                                          <p:attrName>style.visibility</p:attrName>
                                        </p:attrNameLst>
                                      </p:cBhvr>
                                      <p:to>
                                        <p:strVal val="visible"/>
                                      </p:to>
                                    </p:set>
                                    <p:animEffect transition="in" filter="fade">
                                      <p:cBhvr>
                                        <p:cTn id="46" dur="1000"/>
                                        <p:tgtEl>
                                          <p:spTgt spid="3">
                                            <p:txEl>
                                              <p:pRg st="20" end="20"/>
                                            </p:txEl>
                                          </p:spTgt>
                                        </p:tgtEl>
                                      </p:cBhvr>
                                    </p:animEffect>
                                    <p:anim calcmode="lin" valueType="num">
                                      <p:cBhvr>
                                        <p:cTn id="47"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21" end="21"/>
                                            </p:txEl>
                                          </p:spTgt>
                                        </p:tgtEl>
                                        <p:attrNameLst>
                                          <p:attrName>style.visibility</p:attrName>
                                        </p:attrNameLst>
                                      </p:cBhvr>
                                      <p:to>
                                        <p:strVal val="visible"/>
                                      </p:to>
                                    </p:set>
                                    <p:animEffect transition="in" filter="fade">
                                      <p:cBhvr>
                                        <p:cTn id="51" dur="1000"/>
                                        <p:tgtEl>
                                          <p:spTgt spid="3">
                                            <p:txEl>
                                              <p:pRg st="21" end="21"/>
                                            </p:txEl>
                                          </p:spTgt>
                                        </p:tgtEl>
                                      </p:cBhvr>
                                    </p:animEffect>
                                    <p:anim calcmode="lin" valueType="num">
                                      <p:cBhvr>
                                        <p:cTn id="52"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22" end="22"/>
                                            </p:txEl>
                                          </p:spTgt>
                                        </p:tgtEl>
                                        <p:attrNameLst>
                                          <p:attrName>style.visibility</p:attrName>
                                        </p:attrNameLst>
                                      </p:cBhvr>
                                      <p:to>
                                        <p:strVal val="visible"/>
                                      </p:to>
                                    </p:set>
                                    <p:animEffect transition="in" filter="fade">
                                      <p:cBhvr>
                                        <p:cTn id="56" dur="1000"/>
                                        <p:tgtEl>
                                          <p:spTgt spid="3">
                                            <p:txEl>
                                              <p:pRg st="22" end="22"/>
                                            </p:txEl>
                                          </p:spTgt>
                                        </p:tgtEl>
                                      </p:cBhvr>
                                    </p:animEffect>
                                    <p:anim calcmode="lin" valueType="num">
                                      <p:cBhvr>
                                        <p:cTn id="57"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ADE51E-AD21-EC31-56DE-94C42EFB06D6}"/>
              </a:ext>
            </a:extLst>
          </p:cNvPr>
          <p:cNvSpPr txBox="1"/>
          <p:nvPr/>
        </p:nvSpPr>
        <p:spPr>
          <a:xfrm>
            <a:off x="241300" y="228123"/>
            <a:ext cx="11709400" cy="6349110"/>
          </a:xfrm>
          <a:prstGeom prst="rect">
            <a:avLst/>
          </a:prstGeom>
          <a:noFill/>
          <a:ln>
            <a:solidFill>
              <a:schemeClr val="accent1"/>
            </a:solidFill>
          </a:ln>
        </p:spPr>
        <p:txBody>
          <a:bodyPr wrap="square" rtlCol="0">
            <a:spAutoFit/>
          </a:bodyPr>
          <a:lstStyle/>
          <a:p>
            <a:r>
              <a:rPr lang="en-US" sz="1400" b="1" dirty="0">
                <a:solidFill>
                  <a:schemeClr val="accent1"/>
                </a:solidFill>
                <a:latin typeface="Times New Roman" panose="02020603050405020304" pitchFamily="18" charset="0"/>
                <a:cs typeface="Times New Roman" panose="02020603050405020304" pitchFamily="18" charset="0"/>
              </a:rPr>
              <a:t>Disadvantages	:</a:t>
            </a:r>
          </a:p>
          <a:p>
            <a:endParaRPr lang="en-US" sz="1400" b="1" dirty="0">
              <a:solidFill>
                <a:schemeClr val="accent1"/>
              </a:solidFill>
              <a:latin typeface="Times New Roman" panose="02020603050405020304" pitchFamily="18" charset="0"/>
              <a:cs typeface="Times New Roman" panose="02020603050405020304" pitchFamily="18" charset="0"/>
            </a:endParaRPr>
          </a:p>
          <a:p>
            <a:pPr marL="34290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Protection systems may sometimes trigger false alarms or trips due to transient spikes or momentary fluctuations that are not necessarily harmful.</a:t>
            </a:r>
          </a:p>
          <a:p>
            <a:pPr marL="342900" marR="0" lvl="0" indent="-342900" algn="just">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Some protection circuits may have a delay in their response time. In critical applications, a delayed response could lead to damage before the protection system activates.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Protection devices may dissipate some power, leading to energy losses in the system.</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As the load switch are operating using electromechanical switch or relay there will have a extra power consuming term which is inductor inside the electromechanical switch.</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used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ATmega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2560 Microcontroller which clock frequency is 16MHz, this clock frequency is not sufficient for broad level of project. That’s why we will observe some delay in this project.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2132C2D-0F7B-4853-4BF7-5E059E511BB2}"/>
              </a:ext>
            </a:extLst>
          </p:cNvPr>
          <p:cNvSpPr/>
          <p:nvPr/>
        </p:nvSpPr>
        <p:spPr>
          <a:xfrm>
            <a:off x="4650732" y="3819317"/>
            <a:ext cx="2890535" cy="923330"/>
          </a:xfrm>
          <a:prstGeom prst="rect">
            <a:avLst/>
          </a:prstGeom>
          <a:noFill/>
        </p:spPr>
        <p:txBody>
          <a:bodyPr wrap="none" lIns="91440" tIns="45720" rIns="91440" bIns="45720">
            <a:spAutoFit/>
          </a:bodyPr>
          <a:lstStyle/>
          <a:p>
            <a:pPr algn="ctr"/>
            <a:r>
              <a:rPr lang="en-US" sz="5400" b="1" cap="none" spc="0" dirty="0">
                <a:ln w="0"/>
                <a:solidFill>
                  <a:schemeClr val="accent1"/>
                </a:solidFill>
                <a:latin typeface="Algerian" panose="04020705040A02060702" pitchFamily="82" charset="0"/>
              </a:rPr>
              <a:t>THE END</a:t>
            </a:r>
          </a:p>
        </p:txBody>
      </p:sp>
    </p:spTree>
    <p:extLst>
      <p:ext uri="{BB962C8B-B14F-4D97-AF65-F5344CB8AC3E}">
        <p14:creationId xmlns:p14="http://schemas.microsoft.com/office/powerpoint/2010/main" val="185999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740</Words>
  <Application>Microsoft Office PowerPoint</Application>
  <PresentationFormat>Widescreen</PresentationFormat>
  <Paragraphs>208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Mamunar Rahoman</dc:creator>
  <cp:lastModifiedBy>Mamunar Rahoman</cp:lastModifiedBy>
  <cp:revision>6</cp:revision>
  <dcterms:created xsi:type="dcterms:W3CDTF">2024-02-02T17:41:03Z</dcterms:created>
  <dcterms:modified xsi:type="dcterms:W3CDTF">2024-03-14T04:25:43Z</dcterms:modified>
</cp:coreProperties>
</file>