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Standardize Interactions, Not Just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Predictability is the foundation of </a:t>
            </a:r>
            <a:r>
              <a:rPr b="1" sz="2000"/>
              <a:t>autonomy</a:t>
            </a:r>
          </a:p>
          <a:p>
            <a:pPr/>
            <a:r>
              <a:rPr sz="2000"/>
              <a:t>Machines struggle with inconsistent interaction models</a:t>
            </a:r>
          </a:p>
          <a:p>
            <a:pPr/>
            <a:r>
              <a:rPr sz="2000"/>
              <a:t>Standard patterns reduce cognitive load for agents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Standardization enables </a:t>
            </a:r>
            <a:r>
              <a:rPr b="1" sz="2000"/>
              <a:t>trustworthy automation</a:t>
            </a:r>
          </a:p>
          <a:p>
            <a:pPr/>
            <a:r>
              <a:rPr sz="2000"/>
              <a:t>Next: machines must also </a:t>
            </a:r>
            <a:r>
              <a:rPr b="1" sz="2000"/>
              <a:t/>
            </a:r>
            <a:r>
              <a:rPr sz="2000"/>
              <a:t>discover*APIs effectively</a:t>
            </a:r>
          </a:p>
          <a:p>
            <a:pPr/>
            <a:r>
              <a:rPr sz="2000"/>
              <a:t>Unit 5 explores </a:t>
            </a:r>
            <a:r>
              <a:rPr b="1" sz="2000"/>
              <a:t>ecosystem signals and discovery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Roy Fielding 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Character anchor: highlights the need for </a:t>
            </a:r>
            <a:r>
              <a:rPr b="1" sz="2000"/>
              <a:t>consistent conventions</a:t>
            </a:r>
          </a:p>
          <a:p>
            <a:pPr/>
            <a:r>
              <a:rPr sz="2000"/>
              <a:t>Sets the stage for predictable machine–API interactions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Consistency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Every inconsistency = new learning cost for agents</a:t>
            </a:r>
          </a:p>
          <a:p>
            <a:pPr/>
            <a:r>
              <a:rPr sz="2000"/>
              <a:t>Common operations (paging, retries, auth) need </a:t>
            </a:r>
            <a:r>
              <a:rPr b="1" sz="2000"/>
              <a:t>uniform handling</a:t>
            </a:r>
          </a:p>
          <a:p>
            <a:pPr/>
            <a:r>
              <a:rPr sz="2000"/>
              <a:t>Predictability allows </a:t>
            </a:r>
            <a:r>
              <a:rPr b="1" sz="2000"/>
              <a:t>reuse of automation strategies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Inconsistency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Different APIs paginate in different ways</a:t>
            </a:r>
          </a:p>
          <a:p>
            <a:pPr/>
            <a:r>
              <a:rPr sz="2000"/>
              <a:t>Error handling varies wildly (codes, formats)</a:t>
            </a:r>
          </a:p>
          <a:p>
            <a:pPr/>
            <a:r>
              <a:rPr sz="2000"/>
              <a:t>Authentication flows lack standard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Adopt </a:t>
            </a:r>
            <a:r>
              <a:rPr b="1" sz="2000"/>
              <a:t>Problem Details for HTTP APIs (RFC 7807)</a:t>
            </a:r>
          </a:p>
          <a:p>
            <a:pPr/>
            <a:r>
              <a:rPr sz="2000"/>
              <a:t>Provide clear </a:t>
            </a:r>
            <a:r>
              <a:rPr b="1" sz="2000"/>
              <a:t>status codes, causes, remedies</a:t>
            </a:r>
          </a:p>
          <a:p>
            <a:pPr/>
            <a:r>
              <a:rPr sz="2000"/>
              <a:t>Make errors predictable and machine-actionable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Retry and Fallback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Define clear </a:t>
            </a:r>
            <a:r>
              <a:rPr b="1" sz="2000"/>
              <a:t>timeouts and retry rules</a:t>
            </a:r>
          </a:p>
          <a:p>
            <a:pPr/>
            <a:r>
              <a:rPr sz="2000"/>
              <a:t>Support </a:t>
            </a:r>
            <a:r>
              <a:rPr b="1" sz="2000"/>
              <a:t/>
            </a:r>
            <a:r>
              <a:rPr sz="2000"/>
              <a:t>fallback strategies*for degraded performance</a:t>
            </a:r>
          </a:p>
          <a:p>
            <a:pPr/>
            <a:r>
              <a:rPr sz="2000"/>
              <a:t>Ensure machines know </a:t>
            </a:r>
            <a:r>
              <a:rPr b="1" sz="2000"/>
              <a:t/>
            </a:r>
            <a:r>
              <a:rPr sz="2000"/>
              <a:t>when and how*to retry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Idempotence and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Use </a:t>
            </a:r>
            <a:r>
              <a:rPr b="1" sz="2000"/>
              <a:t/>
            </a:r>
            <a:r>
              <a:rPr sz="2000"/>
              <a:t>PUT*for writes when possible</a:t>
            </a:r>
          </a:p>
          <a:p>
            <a:pPr/>
            <a:r>
              <a:rPr sz="2000"/>
              <a:t>Avoid overloading non-idempotent </a:t>
            </a:r>
            <a:r>
              <a:rPr b="1" sz="2000"/>
              <a:t>POST</a:t>
            </a:r>
          </a:p>
          <a:p>
            <a:pPr/>
            <a:r>
              <a:rPr sz="2000"/>
              <a:t>Idempotence = agents can retry without side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System-Wide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Apply shared rules across </a:t>
            </a:r>
            <a:r>
              <a:rPr b="1" sz="2000"/>
              <a:t>all APIs</a:t>
            </a:r>
          </a:p>
          <a:p>
            <a:pPr/>
            <a:r>
              <a:rPr sz="2000"/>
              <a:t>Pagination, authentication, and state transitions should be uniform</a:t>
            </a:r>
          </a:p>
          <a:p>
            <a:pPr/>
            <a:r>
              <a:rPr sz="2000"/>
              <a:t>Don’t surprise agents with one-off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Standardized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Reduces friction for machine consumers</a:t>
            </a:r>
          </a:p>
          <a:p>
            <a:pPr/>
            <a:r>
              <a:rPr sz="2000"/>
              <a:t>Minimizes need for </a:t>
            </a:r>
            <a:r>
              <a:rPr b="1" sz="2000"/>
              <a:t>custom workarounds</a:t>
            </a:r>
          </a:p>
          <a:p>
            <a:pPr/>
            <a:r>
              <a:rPr sz="2000"/>
              <a:t>Makes large ecosystems more </a:t>
            </a:r>
            <a:r>
              <a:rPr b="1" sz="2000"/>
              <a:t>composable and resilient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