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Machine-Centric Protocols (MCPs)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MCPs act as </a:t>
            </a:r>
            <a:r>
              <a:rPr b="1" sz="2000"/>
              <a:t/>
            </a:r>
            <a:r>
              <a:rPr sz="2000"/>
              <a:t>adapters*between existing APIs and machine needs</a:t>
            </a:r>
          </a:p>
          <a:p>
            <a:pPr/>
            <a:r>
              <a:rPr sz="2000"/>
              <a:t>Bridge the gap: </a:t>
            </a:r>
            <a:r>
              <a:rPr b="1" sz="2000"/>
              <a:t>intent + context → structured function calls</a:t>
            </a:r>
          </a:p>
          <a:p>
            <a:pPr/>
            <a:r>
              <a:rPr sz="2000"/>
              <a:t>Make legacy APIs </a:t>
            </a:r>
            <a:r>
              <a:rPr b="1" sz="2000"/>
              <a:t>agent-friendly without full redesign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Looking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MCPs are a </a:t>
            </a:r>
            <a:r>
              <a:rPr b="1" sz="2000"/>
              <a:t>stepping stone</a:t>
            </a:r>
            <a:r>
              <a:rPr sz="2000"/>
              <a:t>, not the final destination</a:t>
            </a:r>
          </a:p>
          <a:p>
            <a:pPr/>
            <a:r>
              <a:rPr sz="2000"/>
              <a:t>Next: advanced models (ALPS, TypeSpec, Smithy)</a:t>
            </a:r>
          </a:p>
          <a:p>
            <a:pPr/>
            <a:r>
              <a:rPr sz="2000"/>
              <a:t>Unit 8 explores the </a:t>
            </a:r>
            <a:r>
              <a:rPr b="1" sz="2000"/>
              <a:t>future of adaptive ecosystems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MCPs 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Many APIs today are </a:t>
            </a:r>
            <a:r>
              <a:rPr b="1" sz="2000"/>
              <a:t>not AI-ready</a:t>
            </a:r>
          </a:p>
          <a:p>
            <a:pPr/>
            <a:r>
              <a:rPr sz="2000"/>
              <a:t>MCPs provide a </a:t>
            </a:r>
            <a:r>
              <a:rPr b="1" sz="2000"/>
              <a:t/>
            </a:r>
            <a:r>
              <a:rPr sz="2000"/>
              <a:t>compatibility layer*for agents</a:t>
            </a:r>
          </a:p>
          <a:p>
            <a:pPr/>
            <a:r>
              <a:rPr sz="2000"/>
              <a:t>Let organizations adopt machine-driven use </a:t>
            </a:r>
            <a:r>
              <a:rPr b="1" sz="2000"/>
              <a:t>incrementally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Idea of MCPs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MCP describes </a:t>
            </a:r>
            <a:r>
              <a:rPr b="1" sz="2000"/>
              <a:t/>
            </a:r>
            <a:r>
              <a:rPr sz="2000"/>
              <a:t>intentions*as functions</a:t>
            </a:r>
          </a:p>
          <a:p>
            <a:pPr/>
            <a:r>
              <a:rPr sz="2000"/>
              <a:t>Functions include </a:t>
            </a:r>
            <a:r>
              <a:rPr b="1" sz="2000"/>
              <a:t>names, descriptions, parameters, return schemas</a:t>
            </a:r>
          </a:p>
          <a:p>
            <a:pPr/>
            <a:r>
              <a:rPr sz="2000"/>
              <a:t>Agents can call MCP-wrapped APIs without prior documentation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Wrapping a Legacy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Legacy endpoint: `POST /applications`</a:t>
            </a:r>
          </a:p>
          <a:p>
            <a:pPr/>
            <a:r>
              <a:rPr sz="2000"/>
              <a:t>MCP manifest: `submitApplication(name, email, docs)`</a:t>
            </a:r>
          </a:p>
          <a:p>
            <a:pPr/>
            <a:r>
              <a:rPr sz="2000"/>
              <a:t>Return schema: structured success/failure response</a:t>
            </a:r>
          </a:p>
          <a:p>
            <a:pPr/>
            <a:r>
              <a:rPr sz="2000"/>
              <a:t>Agents now see the </a:t>
            </a:r>
            <a:r>
              <a:rPr b="1" sz="2000"/>
              <a:t>purpose</a:t>
            </a:r>
            <a:r>
              <a:rPr sz="2000"/>
              <a:t>, not the plumbing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MCPs and Intent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MCPs encode </a:t>
            </a:r>
            <a:r>
              <a:rPr b="1" sz="2000"/>
              <a:t>goal-oriented actions</a:t>
            </a:r>
          </a:p>
          <a:p>
            <a:pPr/>
            <a:r>
              <a:rPr sz="2000"/>
              <a:t>Clarify what an API </a:t>
            </a:r>
            <a:r>
              <a:rPr b="1" sz="2000"/>
              <a:t/>
            </a:r>
            <a:r>
              <a:rPr sz="2000"/>
              <a:t>enables*(e.g., “sendInvoice”)</a:t>
            </a:r>
          </a:p>
          <a:p>
            <a:pPr/>
            <a:r>
              <a:rPr sz="2000"/>
              <a:t>Reduce reliance on trial-and-error LLM interpretation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MCPs and Context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Include </a:t>
            </a:r>
            <a:r>
              <a:rPr b="1" sz="2000"/>
              <a:t>metadata</a:t>
            </a:r>
            <a:r>
              <a:rPr sz="2000"/>
              <a:t>: ownership, constraints, versioning</a:t>
            </a:r>
          </a:p>
          <a:p>
            <a:pPr/>
            <a:r>
              <a:rPr sz="2000"/>
              <a:t>Help agents reason about </a:t>
            </a:r>
            <a:r>
              <a:rPr b="1" sz="2000"/>
              <a:t>fit and relevance</a:t>
            </a:r>
          </a:p>
          <a:p>
            <a:pPr/>
            <a:r>
              <a:rPr sz="2000"/>
              <a:t>Extend discoverability beyond raw endpoints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MCP Wrappers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Faster agent onboarding</a:t>
            </a:r>
          </a:p>
          <a:p>
            <a:pPr/>
            <a:r>
              <a:rPr sz="2000"/>
              <a:t>Increased </a:t>
            </a:r>
            <a:r>
              <a:rPr b="1" sz="2000"/>
              <a:t>discoverability and composability</a:t>
            </a:r>
          </a:p>
          <a:p>
            <a:pPr/>
            <a:r>
              <a:rPr sz="2000"/>
              <a:t>Preserve investment in </a:t>
            </a:r>
            <a:r>
              <a:rPr b="1" sz="2000"/>
              <a:t>existing APIs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of MCP Adoption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Requires </a:t>
            </a:r>
            <a:r>
              <a:rPr b="1" sz="2000"/>
              <a:t/>
            </a:r>
            <a:r>
              <a:rPr sz="2000"/>
              <a:t>upfront design effort*for manifests</a:t>
            </a:r>
          </a:p>
          <a:p>
            <a:pPr/>
            <a:r>
              <a:rPr sz="2000"/>
              <a:t>Potential drift between API and MCP descriptions</a:t>
            </a:r>
          </a:p>
          <a:p>
            <a:pPr/>
            <a:r>
              <a:rPr sz="2000"/>
              <a:t>Need for </a:t>
            </a:r>
            <a:r>
              <a:rPr b="1" sz="2000"/>
              <a:t/>
            </a:r>
            <a:r>
              <a:rPr sz="2000"/>
              <a:t>governance*to ensure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MCPs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Used by LLM frameworks to expose tools safely</a:t>
            </a:r>
          </a:p>
          <a:p>
            <a:pPr/>
            <a:r>
              <a:rPr sz="2000"/>
              <a:t>Gaining traction in </a:t>
            </a:r>
            <a:r>
              <a:rPr b="1" sz="2000"/>
              <a:t>autonomous orchestration engines</a:t>
            </a:r>
          </a:p>
          <a:p>
            <a:pPr/>
            <a:r>
              <a:rPr sz="2000"/>
              <a:t>Seen as a bridge to </a:t>
            </a:r>
            <a:r>
              <a:rPr b="1" sz="2000"/>
              <a:t>future affordance-driven designs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