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61" r:id="rId10"/>
    <p:sldId id="262" r:id="rId11"/>
    <p:sldId id="263" r:id="rId12"/>
    <p:sldId id="270" r:id="rId13"/>
    <p:sldId id="264" r:id="rId14"/>
    <p:sldId id="271" r:id="rId15"/>
    <p:sldId id="272" r:id="rId16"/>
    <p:sldId id="265" r:id="rId17"/>
    <p:sldId id="273" r:id="rId18"/>
    <p:sldId id="274" r:id="rId19"/>
    <p:sldId id="27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C19B5-481E-BD4D-8D7C-AFD8E16C32D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16AE7-B22A-4447-AFE0-7A965D85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DEFA-DA83-184D-B7C2-A13923A5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B450-672F-9D49-969D-7A12CE64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4F9-7815-2F4D-8361-136FF5D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B261-809E-1848-86FE-9DE167C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D04C-50F7-1F47-9288-2BB1A2BF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40E2-1975-DC43-97F1-C3666F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F3823-8A9E-9F41-8C5C-06583101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47C8-4DA6-534F-A819-B1A59812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4DE9-B6F4-B64A-8ABE-CED6D6D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349A-3A1E-6C44-8518-CF684A1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3C03C-A068-234A-AA5A-3B301DA80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313D-0A6D-D645-A9BE-13EA76CB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0B57-6BBD-D648-B991-9C21547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8C7A-A9B1-6D44-A1B2-758318DC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56EE-921A-2741-B038-B46C2A0E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49F0-C8D5-A04C-B8AD-51CCFFF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D2F-37E3-3748-BA36-FD6283A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9D2E-A1ED-524D-BD30-2C7F956E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8A55-BFA9-7749-B2F4-5653E21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74C0-3C13-B248-A5CE-EB2FA67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CAD-82E8-D84A-A03F-1551C5C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4D1E-9849-B74B-8F12-E1C75D01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C1A9-4ED0-4F47-9C9B-D86BB87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9FDB-87B9-AE45-98FF-949AA64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0F42-D772-CA44-839E-F36CCE9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ED40-BC3A-4545-9A56-7066CEE2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961B-3DCA-E941-93B8-69EB51E5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A02D-4FCC-3341-AEEB-7508004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BAED-DA2E-454B-8F38-07BFA872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EA0C-78BA-A444-988F-646BC4F7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FB95-DD24-C64B-96C8-305136C9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4A52-073D-2641-BBEC-73DE6F66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0946-75FF-B941-B19A-780023D7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3022-3E23-734C-9C3B-3976215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2A5B4-AA3E-C04B-8EB2-79704F93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21BA1-D746-2240-A4A7-28456C959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C2AC0-3D2A-B24C-809B-545DD10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55E56-842F-9D46-8162-0FF6DB45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43874-979F-9145-A476-0D4002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DF4-3821-5147-9259-7168D56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3F3B-A269-A248-B810-859B539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5D9F-5115-8345-8575-7D0144D6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06E0-8BDD-3745-AA6C-E2A88379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88-D5ED-2D48-A56B-F49A816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08DD-1AE0-7D46-AF69-DE1FDF3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295-1676-D641-B988-228047A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34B6-F9E2-9541-A58B-DDC3476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6A51-E1D7-924F-B3F9-47DA0C82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FDE6-00E5-4C44-9A66-B127BC80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EAEE-6D95-5945-BE35-B021A374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CA7B-C559-EA4D-A6EB-31D15FC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2766-0379-C64D-88E7-9BA66D8F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ED4-D32C-EB43-BA10-95958400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F50B-EAC7-4B47-8B26-9768420B8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E4FF6-EB43-F244-9C14-B168E43E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7F65-02D1-D547-8195-46BF99E0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546A-1B9E-AC40-9B21-3B41F5C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36E1-DB7C-454A-8294-061CE4D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2F5A-2E3E-DC47-A4E7-0E3E9210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2430-7B8B-A849-B427-D22067D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6FA3-C651-C348-8CC4-21F70383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8409-5AA3-644D-81E8-2F748A07201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0A47-F491-C544-B147-860C446B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601B-EF7D-2741-8A75-B92F17788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614"/>
            <a:ext cx="9144000" cy="1747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Sentiment Analysis of Tweets about Tanishq Ad Fiasco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444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Osman Mamun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Data Scientist, Pacific Northwest National Laboratory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09F8A-BFEB-F044-ACF0-D5905B64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4290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Unsupervised Learning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AF83C-FFF2-2A41-B236-D2D91B80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3" y="1204143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1C282-0E48-BF4B-B878-5175BFEF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62" y="1191959"/>
            <a:ext cx="41148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89DBD-0474-B246-A126-D25C62986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2" y="4052849"/>
            <a:ext cx="4114800" cy="1677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C4D27-1237-F642-85D0-7592E91D4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762" y="4052849"/>
            <a:ext cx="4114800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EDC038-8B00-EC4F-AEAA-91BF44CA63DC}"/>
              </a:ext>
            </a:extLst>
          </p:cNvPr>
          <p:cNvSpPr/>
          <p:nvPr/>
        </p:nvSpPr>
        <p:spPr>
          <a:xfrm>
            <a:off x="285113" y="5869120"/>
            <a:ext cx="4114799" cy="579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4EBAE-12C4-B04A-8B2C-4B5F4139134A}"/>
              </a:ext>
            </a:extLst>
          </p:cNvPr>
          <p:cNvSpPr/>
          <p:nvPr/>
        </p:nvSpPr>
        <p:spPr>
          <a:xfrm>
            <a:off x="4675762" y="5869119"/>
            <a:ext cx="4114799" cy="579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793287-B9B4-B241-86AC-00DA94BEF9B3}"/>
              </a:ext>
            </a:extLst>
          </p:cNvPr>
          <p:cNvSpPr/>
          <p:nvPr/>
        </p:nvSpPr>
        <p:spPr>
          <a:xfrm>
            <a:off x="8939718" y="2114141"/>
            <a:ext cx="315500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 Performance are inarguably better than the unsupervised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52248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46167"/>
            <a:ext cx="109728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Supervised Learning Algorithm (Count Vectorizer)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5166E-FEA4-E84D-91B9-35A7C2B010B4}"/>
              </a:ext>
            </a:extLst>
          </p:cNvPr>
          <p:cNvSpPr/>
          <p:nvPr/>
        </p:nvSpPr>
        <p:spPr>
          <a:xfrm>
            <a:off x="609600" y="4417950"/>
            <a:ext cx="115824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precision and recall for negative sentiment with most of the classifier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AUC is also reasonably high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precision and recall for positive sentiment class; however,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high precision and Linear Discriminant Analysis has high recall (need proper cross-validation)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5ADD1C-B152-9142-99E4-0A21D0AE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26704"/>
            <a:ext cx="10972800" cy="29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46167"/>
            <a:ext cx="109728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Supervised Learning Algorithm (Tfidf Vectorizer)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8D496-C983-EA40-803F-1BDB32999B4B}"/>
              </a:ext>
            </a:extLst>
          </p:cNvPr>
          <p:cNvSpPr/>
          <p:nvPr/>
        </p:nvSpPr>
        <p:spPr>
          <a:xfrm>
            <a:off x="609600" y="4417950"/>
            <a:ext cx="1104162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better performance than the count vectorizer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AUC is also very impressive across the board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precision and recall for positive sentiment class (high precision in AdaBoost and high recall in AdaBoost and Linear Discriminant).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81104-E36F-2E47-AD69-FC265150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9940"/>
            <a:ext cx="10972800" cy="29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Weak Supervised Model with Pseudo Labeling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79120" y="1219114"/>
            <a:ext cx="1103376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python package was used which is a probabilistic approach to infer the data label given approximate labels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expensive MCMC sampling  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generative model is trained and labels are generated, a discriminator based on traditional ML algorithm can be trained to decouple expensive generator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FC140-AB39-1149-AF51-77CDB68AE523}"/>
              </a:ext>
            </a:extLst>
          </p:cNvPr>
          <p:cNvSpPr/>
          <p:nvPr/>
        </p:nvSpPr>
        <p:spPr>
          <a:xfrm>
            <a:off x="6274931" y="6415570"/>
            <a:ext cx="5917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https://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www.snorkel.org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/blog/weak-supervision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C6F101-3FBB-5A4C-A621-A2774D76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62" y="4135549"/>
            <a:ext cx="5370461" cy="25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1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Labeling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79120" y="1219114"/>
            <a:ext cx="7080209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based on presence and absence of certain keyword or phrases in the tweet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labels from the previously discussed supervised model.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2ED46-B18B-E24F-8376-096BE048EDBD}"/>
              </a:ext>
            </a:extLst>
          </p:cNvPr>
          <p:cNvSpPr/>
          <p:nvPr/>
        </p:nvSpPr>
        <p:spPr>
          <a:xfrm>
            <a:off x="294968" y="3635322"/>
            <a:ext cx="4679746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rational for using supervised model learned labels is that a team from Google and CMU reported significant improvement of performance with this approach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0B3CD-6BDF-4946-A253-FB9F96BC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18" y="1504166"/>
            <a:ext cx="3430267" cy="1419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C085EA-B387-5549-AD62-C61F938A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46" y="4001032"/>
            <a:ext cx="6735506" cy="19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Weak Supervised Model with Pseudo Labeling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609600" y="4553332"/>
            <a:ext cx="1103376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weak supervision, precision for negative sentiment and recall for positive sentiment is very high, but recall for negative and precision for positive is very low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having trouble navigating a wide overlapping feature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C0F74-9BE5-C749-BE0E-54A45526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229684"/>
            <a:ext cx="10972800" cy="30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Synthetic Minority Oversampling Technique (SMOTE)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474215" y="2145013"/>
            <a:ext cx="521306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nearest neighbor and efficient interpolation, synthetic minority data samples are generated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ENN (edited nearest neighbor) artificially removes samples of majority class, resulting in oversampling.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56CDB-BC29-9D45-8CC0-4A97F481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41" y="2487970"/>
            <a:ext cx="6044205" cy="29295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02EE83-87D9-6C43-9CBF-F898E6321E28}"/>
              </a:ext>
            </a:extLst>
          </p:cNvPr>
          <p:cNvSpPr/>
          <p:nvPr/>
        </p:nvSpPr>
        <p:spPr>
          <a:xfrm>
            <a:off x="6196273" y="5511002"/>
            <a:ext cx="552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https://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www.mdpi.com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/2072-4292/11/7/846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0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Synthetic Minority Oversampling Technique (SMOTE)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4906023"/>
            <a:ext cx="10188186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SMOTEENN, two well defined cluster has been formed by over sampling the minority class and under sampling the majority class in the low PCA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3305B-E48B-A24D-A90D-6974127A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3813"/>
            <a:ext cx="4572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4EF51-E045-564A-8CC2-E84673B5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64987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Synthetic Minority Oversampling Technique (SMOTE)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E73BD-A3F3-314A-AB55-F7DAEB9F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7" y="1139578"/>
            <a:ext cx="5614219" cy="3609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F5C125-C9E9-D84D-9F2A-5FC014E2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2" y="4599654"/>
            <a:ext cx="7315200" cy="21111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0A891A-48AA-B744-A1A0-327142841D26}"/>
              </a:ext>
            </a:extLst>
          </p:cNvPr>
          <p:cNvSpPr/>
          <p:nvPr/>
        </p:nvSpPr>
        <p:spPr>
          <a:xfrm>
            <a:off x="700357" y="1686819"/>
            <a:ext cx="5614219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not much better than the supervised learning on the labelled dataset only. Next, we will try to perform hyperparameter optimization to improve the performance of SMOTEENN. </a:t>
            </a:r>
          </a:p>
        </p:txBody>
      </p:sp>
    </p:spTree>
    <p:extLst>
      <p:ext uri="{BB962C8B-B14F-4D97-AF65-F5344CB8AC3E}">
        <p14:creationId xmlns:p14="http://schemas.microsoft.com/office/powerpoint/2010/main" val="243938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Hyperparameter Optimization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BF30C-BCEC-AB48-9581-2FE28A717C75}"/>
              </a:ext>
            </a:extLst>
          </p:cNvPr>
          <p:cNvSpPr/>
          <p:nvPr/>
        </p:nvSpPr>
        <p:spPr>
          <a:xfrm>
            <a:off x="739686" y="1741891"/>
            <a:ext cx="109728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base_estimator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(Bayesian optimization):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reg_alpha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reg_lambda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eta, gamma, subsample,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1D06E-F821-D141-B8AC-C585295688F7}"/>
              </a:ext>
            </a:extLst>
          </p:cNvPr>
          <p:cNvSpPr/>
          <p:nvPr/>
        </p:nvSpPr>
        <p:spPr>
          <a:xfrm>
            <a:off x="1460089" y="4812685"/>
            <a:ext cx="904076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didn’t improve performance much. It seems like, I need to invest more time into tuning the supervised learning hyperparameter to 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7037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Diwali last year, Tanishq, an Indian Jewelry brand, made an ad featuring interfaith marriage which led to a widespread controversy throughout India. As a result, in initiative to boycott Tanishq was carried out on Twitter with the #BoycottTanishq slogan.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company to understand public sentiment to quickly correct their actions to avoid any negative consequences for the business.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analyzed the twitter data related to this ad controversy to identify positive and negative twitter sentiment.</a:t>
            </a:r>
          </a:p>
          <a:p>
            <a:pPr marL="342900" indent="-342900" algn="l">
              <a:buClr>
                <a:srgbClr val="00B0F0"/>
              </a:buClr>
              <a:buSzPct val="80000"/>
              <a:buFont typeface="System Font Regular"/>
              <a:buChar char="■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713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approach, Supervised learning with just the labelled data performed better than other approaches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data analytics, investing more time into labeling data will be crucial to make more reliable model</a:t>
            </a:r>
          </a:p>
          <a:p>
            <a:pPr>
              <a:lnSpc>
                <a:spcPct val="150000"/>
              </a:lnSpc>
              <a:buClr>
                <a:srgbClr val="00B0F0"/>
              </a:buClr>
              <a:buSzPct val="80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Acknowledgement: Prasad Seemakurthi (Data Scientist, Navi Ltd.)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4EE09-E923-A643-A50A-4C403FBE4E3E}"/>
              </a:ext>
            </a:extLst>
          </p:cNvPr>
          <p:cNvSpPr/>
          <p:nvPr/>
        </p:nvSpPr>
        <p:spPr>
          <a:xfrm>
            <a:off x="1430593" y="5373123"/>
            <a:ext cx="9040762" cy="905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06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Twitter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Visualization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Hand Label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Feasibility of Pretrained Sentiment Analyzer 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Supervision Model with Pseudo Labeling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Minority Oversampling Technique (SMOTE)</a:t>
            </a: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825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Collect Twitter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0BBAC-7929-A94B-A0F6-27CDBE2B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97" y="1004791"/>
            <a:ext cx="5155987" cy="56781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Tweepy python package is used to scrape Twitter data with Twitter API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 i.e., access token, consumer key, secrets etc., are stored in .env file for easy retrieval by the code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saved as json file or converted to a pandas dataframe to store selected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020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Data Cleaning and 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57646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Hashtags (#), URL, emoji, mentions, and numbers were removed using tweet preprocessing python package.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texts were converted to lowercase and any special characters were removed.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WordNetLemmatizer and TweetTokenizer from nltk package were used to lemmatize and tokenize the sentences.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A09E5-FA6E-5441-8A9D-8278598F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83" y="1405927"/>
            <a:ext cx="5263474" cy="35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Data Cleaning and 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395590" y="1423720"/>
            <a:ext cx="53631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90657-24ED-6B48-B7E0-F1445167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0" y="2217906"/>
            <a:ext cx="5363183" cy="4469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02290C-E75D-2347-AA7E-6B11783F853C}"/>
              </a:ext>
            </a:extLst>
          </p:cNvPr>
          <p:cNvSpPr/>
          <p:nvPr/>
        </p:nvSpPr>
        <p:spPr>
          <a:xfrm>
            <a:off x="5869020" y="1423719"/>
            <a:ext cx="536318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Bigram Frequency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11EF4A-DDB8-9847-811A-F91923C8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02" y="2217906"/>
            <a:ext cx="5812008" cy="44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Manually Hand Label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92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Why is It a Challenging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47EA6-BC30-B146-BB6B-8E1333BB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1098637"/>
            <a:ext cx="343662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54054-FC8D-5A4B-9C23-76F233B3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098637"/>
            <a:ext cx="343662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845066-9BC6-D247-A956-C1BEB1308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4041895"/>
            <a:ext cx="343662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ECA7A-4918-D645-9D22-C9D7BFE45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690" y="4041895"/>
            <a:ext cx="3436620" cy="2743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3D3718-D20B-EB42-A9FC-63D3FAF58F84}"/>
              </a:ext>
            </a:extLst>
          </p:cNvPr>
          <p:cNvSpPr/>
          <p:nvPr/>
        </p:nvSpPr>
        <p:spPr>
          <a:xfrm>
            <a:off x="8427395" y="2470237"/>
            <a:ext cx="315500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8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feature space overlapping with both the count vectorizer and tfidf vectorizer approach.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521DAF-30DC-0B4F-BACE-0D95A56AC1CE}"/>
              </a:ext>
            </a:extLst>
          </p:cNvPr>
          <p:cNvSpPr/>
          <p:nvPr/>
        </p:nvSpPr>
        <p:spPr>
          <a:xfrm>
            <a:off x="5649672" y="1336655"/>
            <a:ext cx="227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CDD2DF-7CD9-9043-8CA7-4BAE54D0FEC9}"/>
              </a:ext>
            </a:extLst>
          </p:cNvPr>
          <p:cNvSpPr/>
          <p:nvPr/>
        </p:nvSpPr>
        <p:spPr>
          <a:xfrm>
            <a:off x="2047318" y="4272095"/>
            <a:ext cx="1762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Tfidf Vectorizer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85018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Analyze the Feasibility of Pretrained Sentiment Analyzer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65D3-E260-044F-BA24-C39BC846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94" y="4010900"/>
            <a:ext cx="3657600" cy="1553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3CE36-2288-F245-B290-DD29A810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94" y="1514131"/>
            <a:ext cx="3657600" cy="2438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65573-186C-D445-A3D5-EA1411739AB4}"/>
              </a:ext>
            </a:extLst>
          </p:cNvPr>
          <p:cNvSpPr/>
          <p:nvPr/>
        </p:nvSpPr>
        <p:spPr>
          <a:xfrm>
            <a:off x="868194" y="6128436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B2749-F91C-B04F-BEAC-0547E83A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47" y="4020627"/>
            <a:ext cx="3657600" cy="1543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7B95F8-E797-E44B-9DBD-5DB12863E93F}"/>
              </a:ext>
            </a:extLst>
          </p:cNvPr>
          <p:cNvSpPr/>
          <p:nvPr/>
        </p:nvSpPr>
        <p:spPr>
          <a:xfrm>
            <a:off x="4664547" y="6133414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B3AA8-16C9-254D-97B4-98FA9EA965FB}"/>
              </a:ext>
            </a:extLst>
          </p:cNvPr>
          <p:cNvSpPr/>
          <p:nvPr/>
        </p:nvSpPr>
        <p:spPr>
          <a:xfrm>
            <a:off x="8445366" y="6118904"/>
            <a:ext cx="3657600" cy="66120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94165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34770C-9BF6-EF41-9BB6-D488B387C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982" y="1525494"/>
            <a:ext cx="36576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EE4A94-CB5E-DE4D-AEB2-FA9578449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547" y="1520527"/>
            <a:ext cx="3657600" cy="243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86425E-71A0-C143-B2DD-96CD5562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019" y="4020627"/>
            <a:ext cx="3657600" cy="15533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E56AC4-CAAC-DA43-A45D-4EBE3E7A1C95}"/>
              </a:ext>
            </a:extLst>
          </p:cNvPr>
          <p:cNvSpPr/>
          <p:nvPr/>
        </p:nvSpPr>
        <p:spPr>
          <a:xfrm>
            <a:off x="884406" y="5590170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0.72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C5754-36B7-3E40-B482-5594BC32229A}"/>
              </a:ext>
            </a:extLst>
          </p:cNvPr>
          <p:cNvSpPr/>
          <p:nvPr/>
        </p:nvSpPr>
        <p:spPr>
          <a:xfrm>
            <a:off x="4664547" y="5583678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0.63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E48D38-FEEC-B744-9108-DA47BA2F2D74}"/>
              </a:ext>
            </a:extLst>
          </p:cNvPr>
          <p:cNvSpPr/>
          <p:nvPr/>
        </p:nvSpPr>
        <p:spPr>
          <a:xfrm>
            <a:off x="8409019" y="5573950"/>
            <a:ext cx="3657600" cy="4580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AUC: 0.66</a:t>
            </a:r>
          </a:p>
        </p:txBody>
      </p:sp>
    </p:spTree>
    <p:extLst>
      <p:ext uri="{BB962C8B-B14F-4D97-AF65-F5344CB8AC3E}">
        <p14:creationId xmlns:p14="http://schemas.microsoft.com/office/powerpoint/2010/main" val="11744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1044</Words>
  <Application>Microsoft Macintosh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Rockwell</vt:lpstr>
      <vt:lpstr>System Font Regular</vt:lpstr>
      <vt:lpstr>Times New Roman</vt:lpstr>
      <vt:lpstr>Wingdings</vt:lpstr>
      <vt:lpstr>Office Theme</vt:lpstr>
      <vt:lpstr>Sentiment Analysis of Tweets about Tanishq Ad Fiasco</vt:lpstr>
      <vt:lpstr>Motivation</vt:lpstr>
      <vt:lpstr>Approach</vt:lpstr>
      <vt:lpstr>Collect Twitter Data</vt:lpstr>
      <vt:lpstr>Data Cleaning and Visualization</vt:lpstr>
      <vt:lpstr>Data Cleaning and Visualization</vt:lpstr>
      <vt:lpstr>Manually Hand Label Data</vt:lpstr>
      <vt:lpstr>Why is It a Challenging Problem</vt:lpstr>
      <vt:lpstr>Analyze the Feasibility of Pretrained Sentiment Analyzer</vt:lpstr>
      <vt:lpstr>Unsupervised Learning Algorithm</vt:lpstr>
      <vt:lpstr>Supervised Learning Algorithm (Count Vectorizer)</vt:lpstr>
      <vt:lpstr>Supervised Learning Algorithm (Tfidf Vectorizer)</vt:lpstr>
      <vt:lpstr>Weak Supervised Model with Pseudo Labeling</vt:lpstr>
      <vt:lpstr>Labeling Function</vt:lpstr>
      <vt:lpstr>Weak Supervised Model with Pseudo Labeling</vt:lpstr>
      <vt:lpstr>Synthetic Minority Oversampling Technique (SMOTE)</vt:lpstr>
      <vt:lpstr>Synthetic Minority Oversampling Technique (SMOTE)</vt:lpstr>
      <vt:lpstr>Synthetic Minority Oversampling Technique (SMOTE)</vt:lpstr>
      <vt:lpstr>Hyperparameter Optimization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Software Developer Interview Presentation</dc:title>
  <dc:creator>Md Osman Gani Mamun</dc:creator>
  <cp:lastModifiedBy>Mamun, Md Osman G</cp:lastModifiedBy>
  <cp:revision>70</cp:revision>
  <dcterms:created xsi:type="dcterms:W3CDTF">2019-04-25T22:27:12Z</dcterms:created>
  <dcterms:modified xsi:type="dcterms:W3CDTF">2021-02-23T06:03:55Z</dcterms:modified>
</cp:coreProperties>
</file>