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6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06"/>
    <p:restoredTop sz="94690"/>
  </p:normalViewPr>
  <p:slideViewPr>
    <p:cSldViewPr snapToGrid="0" snapToObjects="1">
      <p:cViewPr varScale="1">
        <p:scale>
          <a:sx n="131" d="100"/>
          <a:sy n="131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C19B5-481E-BD4D-8D7C-AFD8E16C32D5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16AE7-B22A-4447-AFE0-7A965D85B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28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DEFA-DA83-184D-B7C2-A13923A54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FB450-672F-9D49-969D-7A12CE645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E74F9-7815-2F4D-8361-136FF5D6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8409-5AA3-644D-81E8-2F748A07201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DB261-809E-1848-86FE-9DE167C1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1D04C-50F7-1F47-9288-2BB1A2BF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8EAF-7680-9F49-991C-F2248856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8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40E2-1975-DC43-97F1-C3666F02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F3823-8A9E-9F41-8C5C-06583101F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647C8-4DA6-534F-A819-B1A598124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8409-5AA3-644D-81E8-2F748A07201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54DE9-B6F4-B64A-8ABE-CED6D6DE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8349A-3A1E-6C44-8518-CF684A15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8EAF-7680-9F49-991C-F2248856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1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A3C03C-A068-234A-AA5A-3B301DA80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B313D-0A6D-D645-A9BE-13EA76CB5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60B57-6BBD-D648-B991-9C21547C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8409-5AA3-644D-81E8-2F748A07201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B8C7A-A9B1-6D44-A1B2-758318DC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656EE-921A-2741-B038-B46C2A0E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8EAF-7680-9F49-991C-F2248856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C49F0-C8D5-A04C-B8AD-51CCFFF0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E8D2F-37E3-3748-BA36-FD6283AD8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29D2E-A1ED-524D-BD30-2C7F956ED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8409-5AA3-644D-81E8-2F748A07201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08A55-BFA9-7749-B2F4-5653E213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474C0-3C13-B248-A5CE-EB2FA67B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8EAF-7680-9F49-991C-F2248856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9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5CAD-82E8-D84A-A03F-1551C5CDE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14D1E-9849-B74B-8F12-E1C75D01C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AC1A9-4ED0-4F47-9C9B-D86BB874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8409-5AA3-644D-81E8-2F748A07201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39FDB-87B9-AE45-98FF-949AA640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90F42-D772-CA44-839E-F36CCE93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8EAF-7680-9F49-991C-F2248856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9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7ED40-BC3A-4545-9A56-7066CEE2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5961B-3DCA-E941-93B8-69EB51E59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FA02D-4FCC-3341-AEEB-75080045D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7BAED-DA2E-454B-8F38-07BFA8724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8409-5AA3-644D-81E8-2F748A07201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8EA0C-78BA-A444-988F-646BC4F7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3FB95-DD24-C64B-96C8-305136C9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8EAF-7680-9F49-991C-F2248856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9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04A52-073D-2641-BBEC-73DE6F66A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40946-75FF-B941-B19A-780023D77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B3022-3E23-734C-9C3B-3976215ED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2A5B4-AA3E-C04B-8EB2-79704F938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F21BA1-D746-2240-A4A7-28456C959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0C2AC0-3D2A-B24C-809B-545DD10A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8409-5AA3-644D-81E8-2F748A07201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655E56-842F-9D46-8162-0FF6DB45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43874-979F-9145-A476-0D4002F9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8EAF-7680-9F49-991C-F2248856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7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E3DF4-3821-5147-9259-7168D563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23F3B-A269-A248-B810-859B5399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8409-5AA3-644D-81E8-2F748A07201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F5D9F-5115-8345-8575-7D0144D6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A06E0-8BDD-3745-AA6C-E2A88379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8EAF-7680-9F49-991C-F2248856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0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46E88-D5ED-2D48-A56B-F49A81666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8409-5AA3-644D-81E8-2F748A07201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D08DD-1AE0-7D46-AF69-DE1FDF30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86295-1676-D641-B988-228047A7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8EAF-7680-9F49-991C-F2248856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7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34B6-F9E2-9541-A58B-DDC347680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F6A51-E1D7-924F-B3F9-47DA0C826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1FDE6-00E5-4C44-9A66-B127BC80B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EEAEE-6D95-5945-BE35-B021A374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8409-5AA3-644D-81E8-2F748A07201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1CA7B-C559-EA4D-A6EB-31D15FCB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02766-0379-C64D-88E7-9BA66D8F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8EAF-7680-9F49-991C-F2248856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4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9ED4-D32C-EB43-BA10-959584003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CF50B-EAC7-4B47-8B26-9768420B8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E4FF6-EB43-F244-9C14-B168E43E1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67F65-02D1-D547-8195-46BF99E0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8409-5AA3-644D-81E8-2F748A07201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D546A-1B9E-AC40-9B21-3B41F5C3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E36E1-DB7C-454A-8294-061CE4DF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8EAF-7680-9F49-991C-F2248856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5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42F5A-2E3E-DC47-A4E7-0E3E9210E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A2430-7B8B-A849-B427-D22067DA2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76FA3-C651-C348-8CC4-21F70383F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98409-5AA3-644D-81E8-2F748A07201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A0A47-F491-C544-B147-860C446BA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8601B-EF7D-2741-8A75-B92F17788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58EAF-7680-9F49-991C-F2248856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36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7469-9438-1945-94B4-6A4B029B7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7614"/>
            <a:ext cx="9144000" cy="17472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Sentiment Analysis of Tweets about Tanishq Ad Fiasco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D578A-0DFB-E643-8DD8-D472DE2C8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44446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77"/>
              </a:rPr>
              <a:t>Osman Mamun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77"/>
              </a:rPr>
              <a:t>Data Scientist, Pacific Northwest National Laboratory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E09F8A-BFEB-F044-ACF0-D5905B643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3429000"/>
            <a:ext cx="5143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67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7469-9438-1945-94B4-6A4B029B7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37546"/>
            <a:ext cx="9144000" cy="66109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Rockwell" panose="02060603020205020403" pitchFamily="18" charset="77"/>
              </a:rPr>
              <a:t>Supervised Learning Algorithm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26EC1A-5618-D846-A862-C14C2EF9DF82}"/>
              </a:ext>
            </a:extLst>
          </p:cNvPr>
          <p:cNvCxnSpPr>
            <a:cxnSpLocks/>
          </p:cNvCxnSpPr>
          <p:nvPr/>
        </p:nvCxnSpPr>
        <p:spPr>
          <a:xfrm>
            <a:off x="609600" y="426720"/>
            <a:ext cx="109728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244BD2-DA35-574F-9E27-B16959EACE4F}"/>
              </a:ext>
            </a:extLst>
          </p:cNvPr>
          <p:cNvSpPr txBox="1"/>
          <p:nvPr/>
        </p:nvSpPr>
        <p:spPr>
          <a:xfrm>
            <a:off x="548640" y="72905"/>
            <a:ext cx="3416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77"/>
              </a:rPr>
              <a:t>Springboard Capstone Two Presentation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C0434-BCDE-884C-840F-ECEBB701E763}"/>
              </a:ext>
            </a:extLst>
          </p:cNvPr>
          <p:cNvSpPr/>
          <p:nvPr/>
        </p:nvSpPr>
        <p:spPr>
          <a:xfrm>
            <a:off x="548640" y="1405927"/>
            <a:ext cx="11033760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quantify the performance of different approaches, I manually hand label about 1000 data. It is of note that only about 300 labels were either positive or negative.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ambiguity and sarcasmic nature of tweets, it was very difficult to label tweets as either positive or negative, even by a human observer.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better modeling for business application, it is recommended to manually hand label about 2-3K more data. However, in the interest of time efficiency, we refrained from further hand labeling the data.</a:t>
            </a:r>
          </a:p>
        </p:txBody>
      </p:sp>
    </p:spTree>
    <p:extLst>
      <p:ext uri="{BB962C8B-B14F-4D97-AF65-F5344CB8AC3E}">
        <p14:creationId xmlns:p14="http://schemas.microsoft.com/office/powerpoint/2010/main" val="1257007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7469-9438-1945-94B4-6A4B029B7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37546"/>
            <a:ext cx="9144000" cy="66109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Rockwell" panose="02060603020205020403" pitchFamily="18" charset="77"/>
              </a:rPr>
              <a:t>Weak Supervised Model with Pseudo Labeling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26EC1A-5618-D846-A862-C14C2EF9DF82}"/>
              </a:ext>
            </a:extLst>
          </p:cNvPr>
          <p:cNvCxnSpPr>
            <a:cxnSpLocks/>
          </p:cNvCxnSpPr>
          <p:nvPr/>
        </p:nvCxnSpPr>
        <p:spPr>
          <a:xfrm>
            <a:off x="609600" y="426720"/>
            <a:ext cx="109728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244BD2-DA35-574F-9E27-B16959EACE4F}"/>
              </a:ext>
            </a:extLst>
          </p:cNvPr>
          <p:cNvSpPr txBox="1"/>
          <p:nvPr/>
        </p:nvSpPr>
        <p:spPr>
          <a:xfrm>
            <a:off x="548640" y="72905"/>
            <a:ext cx="3416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77"/>
              </a:rPr>
              <a:t>Springboard Capstone Two Presentation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C0434-BCDE-884C-840F-ECEBB701E763}"/>
              </a:ext>
            </a:extLst>
          </p:cNvPr>
          <p:cNvSpPr/>
          <p:nvPr/>
        </p:nvSpPr>
        <p:spPr>
          <a:xfrm>
            <a:off x="548640" y="1405927"/>
            <a:ext cx="11033760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quantify the performance of different approaches, I manually hand label about 1000 data. It is of note that only about 300 labels were either positive or negative.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ambiguity and sarcasmic nature of tweets, it was very difficult to label tweets as either positive or negative, even by a human observer.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better modeling for business application, it is recommended to manually hand label about 2-3K more data. However, in the interest of time efficiency, we refrained from further hand labeling the data.</a:t>
            </a:r>
          </a:p>
        </p:txBody>
      </p:sp>
    </p:spTree>
    <p:extLst>
      <p:ext uri="{BB962C8B-B14F-4D97-AF65-F5344CB8AC3E}">
        <p14:creationId xmlns:p14="http://schemas.microsoft.com/office/powerpoint/2010/main" val="2555615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7469-9438-1945-94B4-6A4B029B7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809033"/>
            <a:ext cx="9144000" cy="66109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Rockwell" panose="02060603020205020403" pitchFamily="18" charset="77"/>
              </a:rPr>
              <a:t>Synthetic Minority Oversampling Technique (SMOTE)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26EC1A-5618-D846-A862-C14C2EF9DF82}"/>
              </a:ext>
            </a:extLst>
          </p:cNvPr>
          <p:cNvCxnSpPr>
            <a:cxnSpLocks/>
          </p:cNvCxnSpPr>
          <p:nvPr/>
        </p:nvCxnSpPr>
        <p:spPr>
          <a:xfrm>
            <a:off x="609600" y="426720"/>
            <a:ext cx="109728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244BD2-DA35-574F-9E27-B16959EACE4F}"/>
              </a:ext>
            </a:extLst>
          </p:cNvPr>
          <p:cNvSpPr txBox="1"/>
          <p:nvPr/>
        </p:nvSpPr>
        <p:spPr>
          <a:xfrm>
            <a:off x="548640" y="72905"/>
            <a:ext cx="3416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77"/>
              </a:rPr>
              <a:t>Springboard Capstone Two Presentation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C0434-BCDE-884C-840F-ECEBB701E763}"/>
              </a:ext>
            </a:extLst>
          </p:cNvPr>
          <p:cNvSpPr/>
          <p:nvPr/>
        </p:nvSpPr>
        <p:spPr>
          <a:xfrm>
            <a:off x="548640" y="1668574"/>
            <a:ext cx="11033760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quantify the performance of different approaches, I manually hand label about 1000 data. It is of note that only about 300 labels were either positive or negative.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ambiguity and sarcasmic nature of tweets, it was very difficult to label tweets as either positive or negative, even by a human observer.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better modeling for business application, it is recommended to manually hand label about 2-3K more data. However, in the interest of time efficiency, we refrained from further hand labeling the data.</a:t>
            </a:r>
          </a:p>
        </p:txBody>
      </p:sp>
    </p:spTree>
    <p:extLst>
      <p:ext uri="{BB962C8B-B14F-4D97-AF65-F5344CB8AC3E}">
        <p14:creationId xmlns:p14="http://schemas.microsoft.com/office/powerpoint/2010/main" val="1880805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7469-9438-1945-94B4-6A4B029B7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37546"/>
            <a:ext cx="9144000" cy="66109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Rockwell" panose="02060603020205020403" pitchFamily="18" charset="77"/>
              </a:rPr>
              <a:t>Conclusion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26EC1A-5618-D846-A862-C14C2EF9DF82}"/>
              </a:ext>
            </a:extLst>
          </p:cNvPr>
          <p:cNvCxnSpPr>
            <a:cxnSpLocks/>
          </p:cNvCxnSpPr>
          <p:nvPr/>
        </p:nvCxnSpPr>
        <p:spPr>
          <a:xfrm>
            <a:off x="609600" y="426720"/>
            <a:ext cx="109728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244BD2-DA35-574F-9E27-B16959EACE4F}"/>
              </a:ext>
            </a:extLst>
          </p:cNvPr>
          <p:cNvSpPr txBox="1"/>
          <p:nvPr/>
        </p:nvSpPr>
        <p:spPr>
          <a:xfrm>
            <a:off x="548640" y="72905"/>
            <a:ext cx="3416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77"/>
              </a:rPr>
              <a:t>Springboard Capstone Two Presentation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C0434-BCDE-884C-840F-ECEBB701E763}"/>
              </a:ext>
            </a:extLst>
          </p:cNvPr>
          <p:cNvSpPr/>
          <p:nvPr/>
        </p:nvSpPr>
        <p:spPr>
          <a:xfrm>
            <a:off x="548640" y="1405927"/>
            <a:ext cx="11033760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quantify the performance of different approaches, I manually hand label about 1000 data. It is of note that only about 300 labels were either positive or negative.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ambiguity and sarcasmic nature of tweets, it was very difficult to label tweets as either positive or negative, even by a human observer.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better modeling for business application, it is recommended to manually hand label about 2-3K more data. However, in the interest of time efficiency, we refrained from further hand labeling the data.</a:t>
            </a:r>
          </a:p>
        </p:txBody>
      </p:sp>
    </p:spTree>
    <p:extLst>
      <p:ext uri="{BB962C8B-B14F-4D97-AF65-F5344CB8AC3E}">
        <p14:creationId xmlns:p14="http://schemas.microsoft.com/office/powerpoint/2010/main" val="268060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7469-9438-1945-94B4-6A4B029B7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37546"/>
            <a:ext cx="9144000" cy="66109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Rockwell" panose="02060603020205020403" pitchFamily="18" charset="77"/>
              </a:rPr>
              <a:t>Motivation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D578A-0DFB-E643-8DD8-D472DE2C8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408" y="1133849"/>
            <a:ext cx="11484864" cy="5724149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Diwali last year, Tanishq, an Indian Jewelry brand, made an ad featuring interfaith marriage which led to a widespread controversy throughout India. As a result, in initiative to boycott Tanishq was carried out on Twitter with the #BoycottTanishq slogan.</a:t>
            </a:r>
          </a:p>
          <a:p>
            <a:pPr marL="342900" indent="-342900" algn="l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essential for company to understand public sentiment to quickly correct their actions to avoid any negative consequences for the business.</a:t>
            </a:r>
          </a:p>
          <a:p>
            <a:pPr marL="342900" indent="-342900" algn="l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I analyzed the twitter data related to this ad controversy to identify positive and negative twitter sentiment.</a:t>
            </a:r>
          </a:p>
          <a:p>
            <a:pPr marL="342900" indent="-342900" algn="l">
              <a:buClr>
                <a:srgbClr val="00B0F0"/>
              </a:buClr>
              <a:buSzPct val="80000"/>
              <a:buFont typeface="System Font Regular"/>
              <a:buChar char="■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>
                <a:srgbClr val="00B0F0"/>
              </a:buClr>
              <a:buSzPct val="80000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>
                <a:srgbClr val="00B0F0"/>
              </a:buClr>
              <a:buSzPct val="80000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26EC1A-5618-D846-A862-C14C2EF9DF82}"/>
              </a:ext>
            </a:extLst>
          </p:cNvPr>
          <p:cNvCxnSpPr>
            <a:cxnSpLocks/>
          </p:cNvCxnSpPr>
          <p:nvPr/>
        </p:nvCxnSpPr>
        <p:spPr>
          <a:xfrm>
            <a:off x="609600" y="426720"/>
            <a:ext cx="109728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244BD2-DA35-574F-9E27-B16959EACE4F}"/>
              </a:ext>
            </a:extLst>
          </p:cNvPr>
          <p:cNvSpPr txBox="1"/>
          <p:nvPr/>
        </p:nvSpPr>
        <p:spPr>
          <a:xfrm>
            <a:off x="548640" y="72905"/>
            <a:ext cx="3416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77"/>
              </a:rPr>
              <a:t>Springboard Capstone Two Presentation</a:t>
            </a:r>
          </a:p>
        </p:txBody>
      </p:sp>
    </p:spTree>
    <p:extLst>
      <p:ext uri="{BB962C8B-B14F-4D97-AF65-F5344CB8AC3E}">
        <p14:creationId xmlns:p14="http://schemas.microsoft.com/office/powerpoint/2010/main" val="271713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7469-9438-1945-94B4-6A4B029B7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37546"/>
            <a:ext cx="9144000" cy="66109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Rockwell" panose="02060603020205020403" pitchFamily="18" charset="77"/>
              </a:rPr>
              <a:t>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D578A-0DFB-E643-8DD8-D472DE2C8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408" y="1133849"/>
            <a:ext cx="11484864" cy="5724149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Twitter Data</a:t>
            </a:r>
          </a:p>
          <a:p>
            <a:pPr marL="342900" indent="-342900" algn="l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Visualization</a:t>
            </a:r>
          </a:p>
          <a:p>
            <a:pPr marL="342900" indent="-342900" algn="l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Manually Hand Label Data</a:t>
            </a:r>
          </a:p>
          <a:p>
            <a:pPr marL="342900" indent="-342900" algn="l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Feasibility of Pretrained Sentiment Analyzer </a:t>
            </a:r>
          </a:p>
          <a:p>
            <a:pPr marL="342900" indent="-342900" algn="l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 Algorithm</a:t>
            </a:r>
          </a:p>
          <a:p>
            <a:pPr marL="342900" indent="-342900" algn="l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 Algorithm</a:t>
            </a:r>
          </a:p>
          <a:p>
            <a:pPr marL="342900" indent="-342900" algn="l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Supervision Model with Pseudo Labeling</a:t>
            </a:r>
          </a:p>
          <a:p>
            <a:pPr marL="342900" indent="-342900" algn="l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Synthetic Minority Oversampling Technique (SMOTE)</a:t>
            </a:r>
          </a:p>
          <a:p>
            <a:pPr algn="l">
              <a:buClr>
                <a:srgbClr val="00B0F0"/>
              </a:buClr>
              <a:buSzPct val="80000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>
                <a:srgbClr val="00B0F0"/>
              </a:buClr>
              <a:buSzPct val="80000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26EC1A-5618-D846-A862-C14C2EF9DF82}"/>
              </a:ext>
            </a:extLst>
          </p:cNvPr>
          <p:cNvCxnSpPr>
            <a:cxnSpLocks/>
          </p:cNvCxnSpPr>
          <p:nvPr/>
        </p:nvCxnSpPr>
        <p:spPr>
          <a:xfrm>
            <a:off x="609600" y="426720"/>
            <a:ext cx="109728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244BD2-DA35-574F-9E27-B16959EACE4F}"/>
              </a:ext>
            </a:extLst>
          </p:cNvPr>
          <p:cNvSpPr txBox="1"/>
          <p:nvPr/>
        </p:nvSpPr>
        <p:spPr>
          <a:xfrm>
            <a:off x="548640" y="72905"/>
            <a:ext cx="3416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77"/>
              </a:rPr>
              <a:t>Springboard Capstone Two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3825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7469-9438-1945-94B4-6A4B029B7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37546"/>
            <a:ext cx="9144000" cy="66109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Rockwell" panose="02060603020205020403" pitchFamily="18" charset="77"/>
              </a:rPr>
              <a:t>Collect Twitter Data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26EC1A-5618-D846-A862-C14C2EF9DF82}"/>
              </a:ext>
            </a:extLst>
          </p:cNvPr>
          <p:cNvCxnSpPr>
            <a:cxnSpLocks/>
          </p:cNvCxnSpPr>
          <p:nvPr/>
        </p:nvCxnSpPr>
        <p:spPr>
          <a:xfrm>
            <a:off x="609600" y="426720"/>
            <a:ext cx="109728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244BD2-DA35-574F-9E27-B16959EACE4F}"/>
              </a:ext>
            </a:extLst>
          </p:cNvPr>
          <p:cNvSpPr txBox="1"/>
          <p:nvPr/>
        </p:nvSpPr>
        <p:spPr>
          <a:xfrm>
            <a:off x="548640" y="72905"/>
            <a:ext cx="3416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77"/>
              </a:rPr>
              <a:t>Springboard Capstone Two Presentation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C0BBAC-7929-A94B-A0F6-27CDBE2BB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097" y="1004791"/>
            <a:ext cx="5155987" cy="567811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7DC0434-BCDE-884C-840F-ECEBB701E763}"/>
              </a:ext>
            </a:extLst>
          </p:cNvPr>
          <p:cNvSpPr/>
          <p:nvPr/>
        </p:nvSpPr>
        <p:spPr>
          <a:xfrm>
            <a:off x="548640" y="1405927"/>
            <a:ext cx="6096000" cy="44579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Tweepy python package is used to scrape Twitter data with Twitter API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information, i.e., access token, consumer key, secrets etc., are stored in .env file for easy retrieval by the code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can be saved as json file or converted to a pandas dataframe to store selected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390205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7469-9438-1945-94B4-6A4B029B7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37546"/>
            <a:ext cx="9144000" cy="66109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Rockwell" panose="02060603020205020403" pitchFamily="18" charset="77"/>
              </a:rPr>
              <a:t>Data Cleaning and Visualization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26EC1A-5618-D846-A862-C14C2EF9DF82}"/>
              </a:ext>
            </a:extLst>
          </p:cNvPr>
          <p:cNvCxnSpPr>
            <a:cxnSpLocks/>
          </p:cNvCxnSpPr>
          <p:nvPr/>
        </p:nvCxnSpPr>
        <p:spPr>
          <a:xfrm>
            <a:off x="609600" y="426720"/>
            <a:ext cx="109728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244BD2-DA35-574F-9E27-B16959EACE4F}"/>
              </a:ext>
            </a:extLst>
          </p:cNvPr>
          <p:cNvSpPr txBox="1"/>
          <p:nvPr/>
        </p:nvSpPr>
        <p:spPr>
          <a:xfrm>
            <a:off x="548640" y="72905"/>
            <a:ext cx="3416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77"/>
              </a:rPr>
              <a:t>Springboard Capstone Two Presentation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C0434-BCDE-884C-840F-ECEBB701E763}"/>
              </a:ext>
            </a:extLst>
          </p:cNvPr>
          <p:cNvSpPr/>
          <p:nvPr/>
        </p:nvSpPr>
        <p:spPr>
          <a:xfrm>
            <a:off x="548640" y="1405927"/>
            <a:ext cx="576461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Hashtags (#), URL, emoji, mentions, and numbers were removed using tweet preprocessing python package.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texts were converted to lowercase and any special characters were removed.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WordNetLemmatizer and TweetTokenizer from nltk package were used to lemmatize and tokenize the sentences.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7A09E5-FA6E-5441-8A9D-8278598FA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083" y="1405927"/>
            <a:ext cx="5263474" cy="350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94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7469-9438-1945-94B4-6A4B029B7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37546"/>
            <a:ext cx="9144000" cy="66109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Rockwell" panose="02060603020205020403" pitchFamily="18" charset="77"/>
              </a:rPr>
              <a:t>Data Cleaning and Visualization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26EC1A-5618-D846-A862-C14C2EF9DF82}"/>
              </a:ext>
            </a:extLst>
          </p:cNvPr>
          <p:cNvCxnSpPr>
            <a:cxnSpLocks/>
          </p:cNvCxnSpPr>
          <p:nvPr/>
        </p:nvCxnSpPr>
        <p:spPr>
          <a:xfrm>
            <a:off x="609600" y="426720"/>
            <a:ext cx="109728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244BD2-DA35-574F-9E27-B16959EACE4F}"/>
              </a:ext>
            </a:extLst>
          </p:cNvPr>
          <p:cNvSpPr txBox="1"/>
          <p:nvPr/>
        </p:nvSpPr>
        <p:spPr>
          <a:xfrm>
            <a:off x="548640" y="72905"/>
            <a:ext cx="3416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77"/>
              </a:rPr>
              <a:t>Springboard Capstone Two Presentation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C0434-BCDE-884C-840F-ECEBB701E763}"/>
              </a:ext>
            </a:extLst>
          </p:cNvPr>
          <p:cNvSpPr/>
          <p:nvPr/>
        </p:nvSpPr>
        <p:spPr>
          <a:xfrm>
            <a:off x="395590" y="1423720"/>
            <a:ext cx="5363183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Frequency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A90657-24ED-6B48-B7E0-F1445167A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90" y="2217906"/>
            <a:ext cx="5363183" cy="446932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402290C-E75D-2347-AA7E-6B11783F853C}"/>
              </a:ext>
            </a:extLst>
          </p:cNvPr>
          <p:cNvSpPr/>
          <p:nvPr/>
        </p:nvSpPr>
        <p:spPr>
          <a:xfrm>
            <a:off x="5869020" y="1423719"/>
            <a:ext cx="5363183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Bigram Frequency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11EF4A-DDB8-9847-811A-F91923C85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402" y="2217906"/>
            <a:ext cx="5812008" cy="446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3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7469-9438-1945-94B4-6A4B029B7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37546"/>
            <a:ext cx="9144000" cy="66109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Rockwell" panose="02060603020205020403" pitchFamily="18" charset="77"/>
              </a:rPr>
              <a:t>Manually Hand Label Data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26EC1A-5618-D846-A862-C14C2EF9DF82}"/>
              </a:ext>
            </a:extLst>
          </p:cNvPr>
          <p:cNvCxnSpPr>
            <a:cxnSpLocks/>
          </p:cNvCxnSpPr>
          <p:nvPr/>
        </p:nvCxnSpPr>
        <p:spPr>
          <a:xfrm>
            <a:off x="609600" y="426720"/>
            <a:ext cx="109728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244BD2-DA35-574F-9E27-B16959EACE4F}"/>
              </a:ext>
            </a:extLst>
          </p:cNvPr>
          <p:cNvSpPr txBox="1"/>
          <p:nvPr/>
        </p:nvSpPr>
        <p:spPr>
          <a:xfrm>
            <a:off x="548640" y="72905"/>
            <a:ext cx="3416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77"/>
              </a:rPr>
              <a:t>Springboard Capstone Two Presentation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C0434-BCDE-884C-840F-ECEBB701E763}"/>
              </a:ext>
            </a:extLst>
          </p:cNvPr>
          <p:cNvSpPr/>
          <p:nvPr/>
        </p:nvSpPr>
        <p:spPr>
          <a:xfrm>
            <a:off x="548640" y="1405927"/>
            <a:ext cx="11033760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quantify the performance of different approaches, I manually hand label about 1000 data. It is of note that only about 300 labels were either positive or negative.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ambiguity and sarcasmic nature of tweets, it was very difficult to label tweets as either positive or negative, even by a human observer.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better modeling for business application, it is recommended to manually hand label about 2-3K more data. However, in the interest of time efficiency, we refrained from further hand labeling the data.</a:t>
            </a:r>
          </a:p>
        </p:txBody>
      </p:sp>
    </p:spTree>
    <p:extLst>
      <p:ext uri="{BB962C8B-B14F-4D97-AF65-F5344CB8AC3E}">
        <p14:creationId xmlns:p14="http://schemas.microsoft.com/office/powerpoint/2010/main" val="129212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7469-9438-1945-94B4-6A4B029B7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885018"/>
            <a:ext cx="9144000" cy="66109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Rockwell" panose="02060603020205020403" pitchFamily="18" charset="77"/>
              </a:rPr>
              <a:t>Analyze the Feasibility of Pretrained Sentiment Analyzer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26EC1A-5618-D846-A862-C14C2EF9DF82}"/>
              </a:ext>
            </a:extLst>
          </p:cNvPr>
          <p:cNvCxnSpPr>
            <a:cxnSpLocks/>
          </p:cNvCxnSpPr>
          <p:nvPr/>
        </p:nvCxnSpPr>
        <p:spPr>
          <a:xfrm>
            <a:off x="609600" y="426720"/>
            <a:ext cx="109728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244BD2-DA35-574F-9E27-B16959EACE4F}"/>
              </a:ext>
            </a:extLst>
          </p:cNvPr>
          <p:cNvSpPr txBox="1"/>
          <p:nvPr/>
        </p:nvSpPr>
        <p:spPr>
          <a:xfrm>
            <a:off x="548640" y="72905"/>
            <a:ext cx="3416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77"/>
              </a:rPr>
              <a:t>Springboard Capstone Two 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E65D3-E260-044F-BA24-C39BC846B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194" y="4010900"/>
            <a:ext cx="3657600" cy="15533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43CE36-2288-F245-B290-DD29A810B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194" y="1514131"/>
            <a:ext cx="3657600" cy="2438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F265573-186C-D445-A3D5-EA1411739AB4}"/>
              </a:ext>
            </a:extLst>
          </p:cNvPr>
          <p:cNvSpPr/>
          <p:nvPr/>
        </p:nvSpPr>
        <p:spPr>
          <a:xfrm>
            <a:off x="868194" y="6128436"/>
            <a:ext cx="3657600" cy="66120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rgbClr val="94165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Textblob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8B2749-F91C-B04F-BEAC-0547E83A9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547" y="4020627"/>
            <a:ext cx="3657600" cy="154359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B7B95F8-E797-E44B-9DBD-5DB12863E93F}"/>
              </a:ext>
            </a:extLst>
          </p:cNvPr>
          <p:cNvSpPr/>
          <p:nvPr/>
        </p:nvSpPr>
        <p:spPr>
          <a:xfrm>
            <a:off x="4664547" y="6133414"/>
            <a:ext cx="3657600" cy="66120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rgbClr val="94165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Vader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B3AA8-16C9-254D-97B4-98FA9EA965FB}"/>
              </a:ext>
            </a:extLst>
          </p:cNvPr>
          <p:cNvSpPr/>
          <p:nvPr/>
        </p:nvSpPr>
        <p:spPr>
          <a:xfrm>
            <a:off x="8445366" y="6118904"/>
            <a:ext cx="3657600" cy="66120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rgbClr val="94165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Flair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34770C-9BF6-EF41-9BB6-D488B387C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9982" y="1525494"/>
            <a:ext cx="3657600" cy="2438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EE4A94-CB5E-DE4D-AEB2-FA95784497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4547" y="1520527"/>
            <a:ext cx="3657600" cy="2438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286425E-71A0-C143-B2DD-96CD556251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9019" y="4020627"/>
            <a:ext cx="3657600" cy="155332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DE56AC4-CAAC-DA43-A45D-4EBE3E7A1C95}"/>
              </a:ext>
            </a:extLst>
          </p:cNvPr>
          <p:cNvSpPr/>
          <p:nvPr/>
        </p:nvSpPr>
        <p:spPr>
          <a:xfrm>
            <a:off x="884406" y="5590170"/>
            <a:ext cx="3657600" cy="45801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 AUC: 0.72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0C5754-36B7-3E40-B482-5594BC32229A}"/>
              </a:ext>
            </a:extLst>
          </p:cNvPr>
          <p:cNvSpPr/>
          <p:nvPr/>
        </p:nvSpPr>
        <p:spPr>
          <a:xfrm>
            <a:off x="4664547" y="5583678"/>
            <a:ext cx="3657600" cy="45801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 AUC: 0.63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E48D38-FEEC-B744-9108-DA47BA2F2D74}"/>
              </a:ext>
            </a:extLst>
          </p:cNvPr>
          <p:cNvSpPr/>
          <p:nvPr/>
        </p:nvSpPr>
        <p:spPr>
          <a:xfrm>
            <a:off x="8409019" y="5573950"/>
            <a:ext cx="3657600" cy="45801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 AUC: 0.66</a:t>
            </a:r>
          </a:p>
        </p:txBody>
      </p:sp>
    </p:spTree>
    <p:extLst>
      <p:ext uri="{BB962C8B-B14F-4D97-AF65-F5344CB8AC3E}">
        <p14:creationId xmlns:p14="http://schemas.microsoft.com/office/powerpoint/2010/main" val="1174499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7469-9438-1945-94B4-6A4B029B7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37546"/>
            <a:ext cx="9144000" cy="66109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Rockwell" panose="02060603020205020403" pitchFamily="18" charset="77"/>
              </a:rPr>
              <a:t>Unsupervised Learning Algorithm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26EC1A-5618-D846-A862-C14C2EF9DF82}"/>
              </a:ext>
            </a:extLst>
          </p:cNvPr>
          <p:cNvCxnSpPr>
            <a:cxnSpLocks/>
          </p:cNvCxnSpPr>
          <p:nvPr/>
        </p:nvCxnSpPr>
        <p:spPr>
          <a:xfrm>
            <a:off x="609600" y="426720"/>
            <a:ext cx="109728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244BD2-DA35-574F-9E27-B16959EACE4F}"/>
              </a:ext>
            </a:extLst>
          </p:cNvPr>
          <p:cNvSpPr txBox="1"/>
          <p:nvPr/>
        </p:nvSpPr>
        <p:spPr>
          <a:xfrm>
            <a:off x="548640" y="72905"/>
            <a:ext cx="3416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77"/>
              </a:rPr>
              <a:t>Springboard Capstone Two 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7AF83C-FFF2-2A41-B236-D2D91B803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43" y="1204143"/>
            <a:ext cx="41148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C1C282-0E48-BF4B-B878-5175BFEF3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762" y="1191959"/>
            <a:ext cx="4114800" cy="2743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B89DBD-0474-B246-A126-D25C62986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12" y="4052849"/>
            <a:ext cx="4114800" cy="16779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CC4D27-1237-F642-85D0-7592E91D4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762" y="4052849"/>
            <a:ext cx="4114800" cy="17145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7EDC038-8B00-EC4F-AEAA-91BF44CA63DC}"/>
              </a:ext>
            </a:extLst>
          </p:cNvPr>
          <p:cNvSpPr/>
          <p:nvPr/>
        </p:nvSpPr>
        <p:spPr>
          <a:xfrm>
            <a:off x="285113" y="5869120"/>
            <a:ext cx="4114799" cy="57996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 AUC: 0.33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E4EBAE-12C4-B04A-8B2C-4B5F4139134A}"/>
              </a:ext>
            </a:extLst>
          </p:cNvPr>
          <p:cNvSpPr/>
          <p:nvPr/>
        </p:nvSpPr>
        <p:spPr>
          <a:xfrm>
            <a:off x="4675762" y="5869119"/>
            <a:ext cx="4114799" cy="57996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 AUC: 0.51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793287-B9B4-B241-86AC-00DA94BEF9B3}"/>
              </a:ext>
            </a:extLst>
          </p:cNvPr>
          <p:cNvSpPr/>
          <p:nvPr/>
        </p:nvSpPr>
        <p:spPr>
          <a:xfrm>
            <a:off x="8939718" y="2114141"/>
            <a:ext cx="3155005" cy="279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00B0F0"/>
              </a:buClr>
              <a:buSzPct val="80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Pretrained Model Performance are inarguably better than the unsupervised learning algorithm.</a:t>
            </a:r>
          </a:p>
        </p:txBody>
      </p:sp>
    </p:spTree>
    <p:extLst>
      <p:ext uri="{BB962C8B-B14F-4D97-AF65-F5344CB8AC3E}">
        <p14:creationId xmlns:p14="http://schemas.microsoft.com/office/powerpoint/2010/main" val="1522485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1568</TotalTime>
  <Words>875</Words>
  <Application>Microsoft Macintosh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Rockwell</vt:lpstr>
      <vt:lpstr>System Font Regular</vt:lpstr>
      <vt:lpstr>Times New Roman</vt:lpstr>
      <vt:lpstr>Wingdings</vt:lpstr>
      <vt:lpstr>Office Theme</vt:lpstr>
      <vt:lpstr>Sentiment Analysis of Tweets about Tanishq Ad Fiasco</vt:lpstr>
      <vt:lpstr>Motivation</vt:lpstr>
      <vt:lpstr>Approach</vt:lpstr>
      <vt:lpstr>Collect Twitter Data</vt:lpstr>
      <vt:lpstr>Data Cleaning and Visualization</vt:lpstr>
      <vt:lpstr>Data Cleaning and Visualization</vt:lpstr>
      <vt:lpstr>Manually Hand Label Data</vt:lpstr>
      <vt:lpstr>Analyze the Feasibility of Pretrained Sentiment Analyzer</vt:lpstr>
      <vt:lpstr>Unsupervised Learning Algorithm</vt:lpstr>
      <vt:lpstr>Supervised Learning Algorithm</vt:lpstr>
      <vt:lpstr>Weak Supervised Model with Pseudo Labeling</vt:lpstr>
      <vt:lpstr>Synthetic Minority Oversampling Technique (SMOTE)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Software Developer Interview Presentation</dc:title>
  <dc:creator>Md Osman Gani Mamun</dc:creator>
  <cp:lastModifiedBy>Mamun, Md Osman G</cp:lastModifiedBy>
  <cp:revision>56</cp:revision>
  <dcterms:created xsi:type="dcterms:W3CDTF">2019-04-25T22:27:12Z</dcterms:created>
  <dcterms:modified xsi:type="dcterms:W3CDTF">2021-02-22T22:52:27Z</dcterms:modified>
</cp:coreProperties>
</file>