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8" r:id="rId7"/>
    <p:sldId id="269" r:id="rId8"/>
    <p:sldId id="263" r:id="rId9"/>
    <p:sldId id="262"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9C484-2437-4AA1-9A73-F774CF70D062}" v="2" dt="2024-12-22T23:15:56.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un Rashid" userId="e272282927bac499" providerId="LiveId" clId="{0BC9C484-2437-4AA1-9A73-F774CF70D062}"/>
    <pc:docChg chg="custSel addSld modSld">
      <pc:chgData name="Mamun Rashid" userId="e272282927bac499" providerId="LiveId" clId="{0BC9C484-2437-4AA1-9A73-F774CF70D062}" dt="2024-12-22T23:16:17.324" v="12" actId="14100"/>
      <pc:docMkLst>
        <pc:docMk/>
      </pc:docMkLst>
      <pc:sldChg chg="modSp mod">
        <pc:chgData name="Mamun Rashid" userId="e272282927bac499" providerId="LiveId" clId="{0BC9C484-2437-4AA1-9A73-F774CF70D062}" dt="2024-12-22T23:13:42.488" v="0" actId="14100"/>
        <pc:sldMkLst>
          <pc:docMk/>
          <pc:sldMk cId="2694871494" sldId="267"/>
        </pc:sldMkLst>
        <pc:spChg chg="mod">
          <ac:chgData name="Mamun Rashid" userId="e272282927bac499" providerId="LiveId" clId="{0BC9C484-2437-4AA1-9A73-F774CF70D062}" dt="2024-12-22T23:13:42.488" v="0" actId="14100"/>
          <ac:spMkLst>
            <pc:docMk/>
            <pc:sldMk cId="2694871494" sldId="267"/>
            <ac:spMk id="4" creationId="{35C67B6B-EC67-5D9E-0B9D-6FCA2C629F45}"/>
          </ac:spMkLst>
        </pc:spChg>
      </pc:sldChg>
      <pc:sldChg chg="addSp delSp modSp new mod">
        <pc:chgData name="Mamun Rashid" userId="e272282927bac499" providerId="LiveId" clId="{0BC9C484-2437-4AA1-9A73-F774CF70D062}" dt="2024-12-22T23:15:24.688" v="6" actId="14100"/>
        <pc:sldMkLst>
          <pc:docMk/>
          <pc:sldMk cId="1895779300" sldId="268"/>
        </pc:sldMkLst>
        <pc:spChg chg="del">
          <ac:chgData name="Mamun Rashid" userId="e272282927bac499" providerId="LiveId" clId="{0BC9C484-2437-4AA1-9A73-F774CF70D062}" dt="2024-12-22T23:15:17.489" v="4" actId="21"/>
          <ac:spMkLst>
            <pc:docMk/>
            <pc:sldMk cId="1895779300" sldId="268"/>
            <ac:spMk id="2" creationId="{EF9E3C10-DA60-B3F3-8FF5-FDCC405E0E44}"/>
          </ac:spMkLst>
        </pc:spChg>
        <pc:spChg chg="del">
          <ac:chgData name="Mamun Rashid" userId="e272282927bac499" providerId="LiveId" clId="{0BC9C484-2437-4AA1-9A73-F774CF70D062}" dt="2024-12-22T23:15:09.107" v="2"/>
          <ac:spMkLst>
            <pc:docMk/>
            <pc:sldMk cId="1895779300" sldId="268"/>
            <ac:spMk id="3" creationId="{022B33FA-2D66-22AD-2903-76DBE1A8D415}"/>
          </ac:spMkLst>
        </pc:spChg>
        <pc:picChg chg="add mod">
          <ac:chgData name="Mamun Rashid" userId="e272282927bac499" providerId="LiveId" clId="{0BC9C484-2437-4AA1-9A73-F774CF70D062}" dt="2024-12-22T23:15:24.688" v="6" actId="14100"/>
          <ac:picMkLst>
            <pc:docMk/>
            <pc:sldMk cId="1895779300" sldId="268"/>
            <ac:picMk id="5" creationId="{6FABA569-F67D-F6AE-D8D7-ADAEE42B69D1}"/>
          </ac:picMkLst>
        </pc:picChg>
      </pc:sldChg>
      <pc:sldChg chg="addSp delSp modSp new mod">
        <pc:chgData name="Mamun Rashid" userId="e272282927bac499" providerId="LiveId" clId="{0BC9C484-2437-4AA1-9A73-F774CF70D062}" dt="2024-12-22T23:16:17.324" v="12" actId="14100"/>
        <pc:sldMkLst>
          <pc:docMk/>
          <pc:sldMk cId="793274690" sldId="269"/>
        </pc:sldMkLst>
        <pc:spChg chg="del">
          <ac:chgData name="Mamun Rashid" userId="e272282927bac499" providerId="LiveId" clId="{0BC9C484-2437-4AA1-9A73-F774CF70D062}" dt="2024-12-22T23:16:08.265" v="9" actId="21"/>
          <ac:spMkLst>
            <pc:docMk/>
            <pc:sldMk cId="793274690" sldId="269"/>
            <ac:spMk id="2" creationId="{186EFE32-1252-40FC-1E61-5E9AD750F7B4}"/>
          </ac:spMkLst>
        </pc:spChg>
        <pc:spChg chg="del">
          <ac:chgData name="Mamun Rashid" userId="e272282927bac499" providerId="LiveId" clId="{0BC9C484-2437-4AA1-9A73-F774CF70D062}" dt="2024-12-22T23:15:56.803" v="8"/>
          <ac:spMkLst>
            <pc:docMk/>
            <pc:sldMk cId="793274690" sldId="269"/>
            <ac:spMk id="3" creationId="{22CFDE1B-0CFC-1A11-EDAB-CB348B4285A6}"/>
          </ac:spMkLst>
        </pc:spChg>
        <pc:picChg chg="add mod">
          <ac:chgData name="Mamun Rashid" userId="e272282927bac499" providerId="LiveId" clId="{0BC9C484-2437-4AA1-9A73-F774CF70D062}" dt="2024-12-22T23:16:17.324" v="12" actId="14100"/>
          <ac:picMkLst>
            <pc:docMk/>
            <pc:sldMk cId="793274690" sldId="269"/>
            <ac:picMk id="5" creationId="{791F0A70-4B52-01B9-6B3F-C1D07D4FF9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A7793-D173-46F3-B092-942B9F6619EC}"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6C590-C95A-4440-A1F7-0E6C32B36A07}" type="slidenum">
              <a:rPr lang="en-IN" smtClean="0"/>
              <a:t>‹#›</a:t>
            </a:fld>
            <a:endParaRPr lang="en-IN"/>
          </a:p>
        </p:txBody>
      </p:sp>
    </p:spTree>
    <p:extLst>
      <p:ext uri="{BB962C8B-B14F-4D97-AF65-F5344CB8AC3E}">
        <p14:creationId xmlns:p14="http://schemas.microsoft.com/office/powerpoint/2010/main" val="217307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BDC1-E354-1C71-8B0A-CF7AB1B1A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E58B61-56A5-3FD7-FCC4-741FF577F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EC1D93-3A16-4141-08C3-D364273D5251}"/>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BEB58B99-759A-2931-D0D8-FD3CB8541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67C05-8142-8EDF-1B3A-CEBA0D420FC7}"/>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2047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051A-099B-B651-92D3-C3344B81CA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E9CE97-1DDB-79BE-3EDE-A286D1229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E10A92-C33D-C9BA-BDA8-57FDAD834BDF}"/>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639F0387-6A86-5039-9E88-9C8F4D278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87A57-C908-E496-D022-9582DA041DB9}"/>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86942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30DB2-7BA6-E7C3-199C-5F9D53693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18BF7-7B4C-D034-D639-ED83B5C50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4C095-C6D7-052F-E842-7C916D034EAB}"/>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3616547B-AA57-5AD8-8302-DC4873648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55234-645B-F8EE-715F-C2B12C440028}"/>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3599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4A74-FFE1-CF12-2895-74FBD1DD9F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BCFC7C-0455-78EC-0362-EF8B76CE3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E60AE-22CB-F8AB-B7C5-442D50715C47}"/>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8BEA1B61-2B5B-8FE7-F2D4-110E0F4B9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6A103-DB2C-17C0-E8B0-000BE90106AD}"/>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352831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7E7F-2232-5EAD-041C-3EA919F48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5D727A-88B9-42D1-36A3-51A94738D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2811C3-6783-478F-B4D3-B101DE6A931A}"/>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413DCF59-E4C7-9F63-991E-C221A8574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EBD90-8670-7320-9978-5C332C251760}"/>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70308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120F-BDE2-7B08-778A-ACEBEDE4A3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0FD1D-90AC-EADD-AE8A-C4AACAF1F5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E8694D-4DC2-E2C0-4186-A41778211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E7F2B-A4E6-AC6A-79C7-456FEB89D06D}"/>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6" name="Footer Placeholder 5">
            <a:extLst>
              <a:ext uri="{FF2B5EF4-FFF2-40B4-BE49-F238E27FC236}">
                <a16:creationId xmlns:a16="http://schemas.microsoft.com/office/drawing/2014/main" id="{80870BB8-73D6-FEE1-849D-41A1DF133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A220C8-8100-0696-8331-59522F4A7160}"/>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312522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E870-D9D7-29CB-CD9C-2A86BF3A05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9B9A5B-45A5-57B0-EB2B-D63F393EC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05CA7-FD23-CDB0-4A84-A3626B179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11BAE-3536-38AA-3C19-AEDD18FD0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2ABFF-F3C6-4505-5B1A-0E2B2C997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A464A2-B052-0403-8A5F-C14976111371}"/>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8" name="Footer Placeholder 7">
            <a:extLst>
              <a:ext uri="{FF2B5EF4-FFF2-40B4-BE49-F238E27FC236}">
                <a16:creationId xmlns:a16="http://schemas.microsoft.com/office/drawing/2014/main" id="{5BD92BD7-149F-B301-41A4-1C252B1854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D069DE-21F6-5560-3D1C-40AB1B4EDFC0}"/>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338509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45B8-0B99-0724-1CB1-DA38EF6681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083D2-F2AA-1124-FD07-424C1D145790}"/>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4" name="Footer Placeholder 3">
            <a:extLst>
              <a:ext uri="{FF2B5EF4-FFF2-40B4-BE49-F238E27FC236}">
                <a16:creationId xmlns:a16="http://schemas.microsoft.com/office/drawing/2014/main" id="{59CF866D-8EBD-CDDB-214C-838D74062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5D02FE-8829-6558-CFE2-FCA05CED8F55}"/>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0449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1DA50-65DD-A95D-6C1E-A5F14757CECA}"/>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3" name="Footer Placeholder 2">
            <a:extLst>
              <a:ext uri="{FF2B5EF4-FFF2-40B4-BE49-F238E27FC236}">
                <a16:creationId xmlns:a16="http://schemas.microsoft.com/office/drawing/2014/main" id="{4A626D45-928E-AC8D-46D5-7E6DECEECB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0E7F3E-839F-BE30-312E-85313EF6D0B7}"/>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369575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33A9-C549-8131-48B9-87AD2A15D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7E0A97-9116-392C-8696-A79E4FFFC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A015B6-A1E4-81AF-29FD-5F35F0A10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6F1E8-759A-8335-9037-5C98A9CCE1B3}"/>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6" name="Footer Placeholder 5">
            <a:extLst>
              <a:ext uri="{FF2B5EF4-FFF2-40B4-BE49-F238E27FC236}">
                <a16:creationId xmlns:a16="http://schemas.microsoft.com/office/drawing/2014/main" id="{581E1DA6-6BF2-3C78-A067-9553130615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4FA2F-07F4-5CE4-3137-FCD75396BE9C}"/>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272763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31C6-72E1-EF3E-C891-F5BE742C3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0B286A-9D25-28E5-18A2-FB775B859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46611D-3F42-E9A5-59EA-AE5D4E9F8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D83AC-7A2C-8CF3-8B53-D222229966EC}"/>
              </a:ext>
            </a:extLst>
          </p:cNvPr>
          <p:cNvSpPr>
            <a:spLocks noGrp="1"/>
          </p:cNvSpPr>
          <p:nvPr>
            <p:ph type="dt" sz="half" idx="10"/>
          </p:nvPr>
        </p:nvSpPr>
        <p:spPr/>
        <p:txBody>
          <a:bodyPr/>
          <a:lstStyle/>
          <a:p>
            <a:fld id="{949BBCF2-32C3-4635-92DB-667F10C9B77D}" type="datetimeFigureOut">
              <a:rPr lang="en-IN" smtClean="0"/>
              <a:t>22-12-2024</a:t>
            </a:fld>
            <a:endParaRPr lang="en-IN"/>
          </a:p>
        </p:txBody>
      </p:sp>
      <p:sp>
        <p:nvSpPr>
          <p:cNvPr id="6" name="Footer Placeholder 5">
            <a:extLst>
              <a:ext uri="{FF2B5EF4-FFF2-40B4-BE49-F238E27FC236}">
                <a16:creationId xmlns:a16="http://schemas.microsoft.com/office/drawing/2014/main" id="{9BCB810C-5F9C-468B-C585-6EFD33CBB5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8512C-B22D-2B37-6F5B-BEB5F4227378}"/>
              </a:ext>
            </a:extLst>
          </p:cNvPr>
          <p:cNvSpPr>
            <a:spLocks noGrp="1"/>
          </p:cNvSpPr>
          <p:nvPr>
            <p:ph type="sldNum" sz="quarter" idx="12"/>
          </p:nvPr>
        </p:nvSpPr>
        <p:spPr/>
        <p:txBody>
          <a:bodyPr/>
          <a:lstStyle/>
          <a:p>
            <a:fld id="{942961E6-1C24-442F-99DB-AE3ED85E83CB}" type="slidenum">
              <a:rPr lang="en-IN" smtClean="0"/>
              <a:t>‹#›</a:t>
            </a:fld>
            <a:endParaRPr lang="en-IN"/>
          </a:p>
        </p:txBody>
      </p:sp>
    </p:spTree>
    <p:extLst>
      <p:ext uri="{BB962C8B-B14F-4D97-AF65-F5344CB8AC3E}">
        <p14:creationId xmlns:p14="http://schemas.microsoft.com/office/powerpoint/2010/main" val="340200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95A3B-70FF-3B67-FAB6-AE0A9A3A8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7918DF-2F08-4719-9AF3-7AAD21CB1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1497F-E4B3-703B-9261-58297B0CD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BBCF2-32C3-4635-92DB-667F10C9B77D}" type="datetimeFigureOut">
              <a:rPr lang="en-IN" smtClean="0"/>
              <a:t>22-12-2024</a:t>
            </a:fld>
            <a:endParaRPr lang="en-IN"/>
          </a:p>
        </p:txBody>
      </p:sp>
      <p:sp>
        <p:nvSpPr>
          <p:cNvPr id="5" name="Footer Placeholder 4">
            <a:extLst>
              <a:ext uri="{FF2B5EF4-FFF2-40B4-BE49-F238E27FC236}">
                <a16:creationId xmlns:a16="http://schemas.microsoft.com/office/drawing/2014/main" id="{29A72FC4-43FF-7333-5641-8D3D89F15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D8C17-FCFB-5DAE-533E-E876A4543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961E6-1C24-442F-99DB-AE3ED85E83CB}" type="slidenum">
              <a:rPr lang="en-IN" smtClean="0"/>
              <a:t>‹#›</a:t>
            </a:fld>
            <a:endParaRPr lang="en-IN"/>
          </a:p>
        </p:txBody>
      </p:sp>
    </p:spTree>
    <p:extLst>
      <p:ext uri="{BB962C8B-B14F-4D97-AF65-F5344CB8AC3E}">
        <p14:creationId xmlns:p14="http://schemas.microsoft.com/office/powerpoint/2010/main" val="347525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9FCD-32C6-3F37-5C65-BC8E2CC13013}"/>
              </a:ext>
            </a:extLst>
          </p:cNvPr>
          <p:cNvSpPr>
            <a:spLocks noGrp="1"/>
          </p:cNvSpPr>
          <p:nvPr>
            <p:ph type="ctrTitle"/>
          </p:nvPr>
        </p:nvSpPr>
        <p:spPr>
          <a:xfrm>
            <a:off x="1524000" y="1122362"/>
            <a:ext cx="9144000" cy="5391172"/>
          </a:xfrm>
          <a:solidFill>
            <a:schemeClr val="accent2">
              <a:lumMod val="20000"/>
              <a:lumOff val="80000"/>
            </a:schemeClr>
          </a:solidFill>
        </p:spPr>
        <p:txBody>
          <a:bodyPr>
            <a:normAutofit/>
          </a:bodyPr>
          <a:lstStyle/>
          <a:p>
            <a:r>
              <a:rPr lang="en-IN" sz="5400" b="1" dirty="0">
                <a:solidFill>
                  <a:schemeClr val="accent1"/>
                </a:solidFill>
                <a:latin typeface="Calibri" panose="020F0502020204030204" pitchFamily="34" charset="0"/>
              </a:rPr>
              <a:t>Ecommerce Product Categorization</a:t>
            </a:r>
            <a:br>
              <a:rPr lang="en-IN" sz="39400" dirty="0"/>
            </a:br>
            <a:endParaRPr lang="en-IN" sz="11500" dirty="0"/>
          </a:p>
        </p:txBody>
      </p:sp>
      <p:sp>
        <p:nvSpPr>
          <p:cNvPr id="4" name="Subtitle 3">
            <a:extLst>
              <a:ext uri="{FF2B5EF4-FFF2-40B4-BE49-F238E27FC236}">
                <a16:creationId xmlns:a16="http://schemas.microsoft.com/office/drawing/2014/main" id="{DE1BFDD1-A5D5-F7AC-0A0D-910F64F3ADA6}"/>
              </a:ext>
            </a:extLst>
          </p:cNvPr>
          <p:cNvSpPr>
            <a:spLocks noGrp="1"/>
          </p:cNvSpPr>
          <p:nvPr>
            <p:ph type="subTitle" idx="1"/>
          </p:nvPr>
        </p:nvSpPr>
        <p:spPr>
          <a:xfrm>
            <a:off x="313279" y="6167387"/>
            <a:ext cx="4623140" cy="513965"/>
          </a:xfrm>
        </p:spPr>
        <p:txBody>
          <a:bodyPr/>
          <a:lstStyle/>
          <a:p>
            <a:r>
              <a:rPr lang="en-IN" dirty="0">
                <a:solidFill>
                  <a:schemeClr val="accent6">
                    <a:lumMod val="50000"/>
                  </a:schemeClr>
                </a:solidFill>
                <a:latin typeface="Arial Rounded MT Bold" panose="020F0704030504030204" pitchFamily="34" charset="0"/>
              </a:rPr>
              <a:t>Mamun Rashid</a:t>
            </a:r>
          </a:p>
        </p:txBody>
      </p:sp>
    </p:spTree>
    <p:extLst>
      <p:ext uri="{BB962C8B-B14F-4D97-AF65-F5344CB8AC3E}">
        <p14:creationId xmlns:p14="http://schemas.microsoft.com/office/powerpoint/2010/main" val="396904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E692-A66A-306D-62E1-17DCFE4ADFC0}"/>
              </a:ext>
            </a:extLst>
          </p:cNvPr>
          <p:cNvSpPr>
            <a:spLocks noGrp="1"/>
          </p:cNvSpPr>
          <p:nvPr>
            <p:ph type="title"/>
          </p:nvPr>
        </p:nvSpPr>
        <p:spPr>
          <a:solidFill>
            <a:schemeClr val="accent6">
              <a:lumMod val="20000"/>
              <a:lumOff val="80000"/>
            </a:schemeClr>
          </a:solidFill>
        </p:spPr>
        <p:txBody>
          <a:bodyPr/>
          <a:lstStyle/>
          <a:p>
            <a:r>
              <a:rPr lang="en-IN" dirty="0">
                <a:solidFill>
                  <a:schemeClr val="accent2">
                    <a:lumMod val="75000"/>
                  </a:schemeClr>
                </a:solidFill>
              </a:rPr>
              <a:t>Evaluation Metrics:</a:t>
            </a:r>
          </a:p>
        </p:txBody>
      </p:sp>
      <p:sp>
        <p:nvSpPr>
          <p:cNvPr id="4" name="Rectangle 1">
            <a:extLst>
              <a:ext uri="{FF2B5EF4-FFF2-40B4-BE49-F238E27FC236}">
                <a16:creationId xmlns:a16="http://schemas.microsoft.com/office/drawing/2014/main" id="{E693FE11-FD55-A08C-A14D-5A6DB4F0CCC0}"/>
              </a:ext>
            </a:extLst>
          </p:cNvPr>
          <p:cNvSpPr>
            <a:spLocks noGrp="1" noChangeArrowheads="1"/>
          </p:cNvSpPr>
          <p:nvPr>
            <p:ph idx="1"/>
          </p:nvPr>
        </p:nvSpPr>
        <p:spPr bwMode="auto">
          <a:xfrm>
            <a:off x="822761" y="2183130"/>
            <a:ext cx="10402207" cy="2831544"/>
          </a:xfrm>
          <a:prstGeom prst="rect">
            <a:avLst/>
          </a:prstGeom>
          <a:solidFill>
            <a:schemeClr val="accent5">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Define key metrics: accuracy, precision, recall, F1 score.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Highlight the model with the best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A comparison table of metrics for all models.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Bar chart showing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48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114F-78A7-D3C3-595A-769F23DFB6E0}"/>
              </a:ext>
            </a:extLst>
          </p:cNvPr>
          <p:cNvSpPr>
            <a:spLocks noGrp="1"/>
          </p:cNvSpPr>
          <p:nvPr>
            <p:ph type="title"/>
          </p:nvPr>
        </p:nvSpPr>
        <p:spPr>
          <a:solidFill>
            <a:schemeClr val="accent6">
              <a:lumMod val="20000"/>
              <a:lumOff val="80000"/>
            </a:schemeClr>
          </a:solidFill>
        </p:spPr>
        <p:txBody>
          <a:bodyPr/>
          <a:lstStyle/>
          <a:p>
            <a:r>
              <a:rPr lang="en-IN" dirty="0">
                <a:solidFill>
                  <a:schemeClr val="accent2">
                    <a:lumMod val="75000"/>
                  </a:schemeClr>
                </a:solidFill>
              </a:rPr>
              <a:t>Final Model:</a:t>
            </a:r>
          </a:p>
        </p:txBody>
      </p:sp>
      <p:sp>
        <p:nvSpPr>
          <p:cNvPr id="4" name="Rectangle 1">
            <a:extLst>
              <a:ext uri="{FF2B5EF4-FFF2-40B4-BE49-F238E27FC236}">
                <a16:creationId xmlns:a16="http://schemas.microsoft.com/office/drawing/2014/main" id="{9D10299E-C07F-EAD1-E07F-F1217801569D}"/>
              </a:ext>
            </a:extLst>
          </p:cNvPr>
          <p:cNvSpPr>
            <a:spLocks noGrp="1" noChangeArrowheads="1"/>
          </p:cNvSpPr>
          <p:nvPr>
            <p:ph idx="1"/>
          </p:nvPr>
        </p:nvSpPr>
        <p:spPr bwMode="auto">
          <a:xfrm>
            <a:off x="838200" y="2339304"/>
            <a:ext cx="10515600" cy="3323987"/>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Describe the selected model (e.g., Random Forest).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Arial" panose="020B0604020202020204" pitchFamily="34" charset="0"/>
              </a:rPr>
              <a:t>Key reasons for selection: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High F1 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Robust performance on the test 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Confusion matrix of the final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378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EE3D-379C-5F05-DD17-6EFE2DDDFD85}"/>
              </a:ext>
            </a:extLst>
          </p:cNvPr>
          <p:cNvSpPr>
            <a:spLocks noGrp="1"/>
          </p:cNvSpPr>
          <p:nvPr>
            <p:ph type="title"/>
          </p:nvPr>
        </p:nvSpPr>
        <p:spPr>
          <a:solidFill>
            <a:schemeClr val="accent6">
              <a:lumMod val="20000"/>
              <a:lumOff val="80000"/>
            </a:schemeClr>
          </a:solidFill>
        </p:spPr>
        <p:txBody>
          <a:bodyPr/>
          <a:lstStyle/>
          <a:p>
            <a:r>
              <a:rPr lang="en-IN" dirty="0">
                <a:solidFill>
                  <a:schemeClr val="accent2">
                    <a:lumMod val="75000"/>
                  </a:schemeClr>
                </a:solidFill>
              </a:rPr>
              <a:t>Business Impact:</a:t>
            </a:r>
          </a:p>
        </p:txBody>
      </p:sp>
      <p:sp>
        <p:nvSpPr>
          <p:cNvPr id="4" name="Rectangle 1">
            <a:extLst>
              <a:ext uri="{FF2B5EF4-FFF2-40B4-BE49-F238E27FC236}">
                <a16:creationId xmlns:a16="http://schemas.microsoft.com/office/drawing/2014/main" id="{17FC4F70-2604-99F3-5980-38AEA697A293}"/>
              </a:ext>
            </a:extLst>
          </p:cNvPr>
          <p:cNvSpPr>
            <a:spLocks noGrp="1" noChangeArrowheads="1"/>
          </p:cNvSpPr>
          <p:nvPr>
            <p:ph idx="1"/>
          </p:nvPr>
        </p:nvSpPr>
        <p:spPr bwMode="auto">
          <a:xfrm>
            <a:off x="838200" y="1954583"/>
            <a:ext cx="10515600" cy="4093428"/>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Time saved by automating categorization.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Improved accuracy compared to manual efforts.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Scalability of the solution.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Include potential financial or operational benefits.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14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0384-1022-E74E-A448-00583C1780B0}"/>
              </a:ext>
            </a:extLst>
          </p:cNvPr>
          <p:cNvSpPr>
            <a:spLocks noGrp="1"/>
          </p:cNvSpPr>
          <p:nvPr>
            <p:ph type="title"/>
          </p:nvPr>
        </p:nvSpPr>
        <p:spPr>
          <a:solidFill>
            <a:schemeClr val="accent6">
              <a:lumMod val="20000"/>
              <a:lumOff val="80000"/>
            </a:schemeClr>
          </a:solidFill>
        </p:spPr>
        <p:txBody>
          <a:bodyPr/>
          <a:lstStyle/>
          <a:p>
            <a:r>
              <a:rPr lang="en-IN" dirty="0">
                <a:solidFill>
                  <a:schemeClr val="accent2">
                    <a:lumMod val="75000"/>
                  </a:schemeClr>
                </a:solidFill>
              </a:rPr>
              <a:t>Conclusion:</a:t>
            </a:r>
          </a:p>
        </p:txBody>
      </p:sp>
      <p:sp>
        <p:nvSpPr>
          <p:cNvPr id="4" name="Rectangle 1">
            <a:extLst>
              <a:ext uri="{FF2B5EF4-FFF2-40B4-BE49-F238E27FC236}">
                <a16:creationId xmlns:a16="http://schemas.microsoft.com/office/drawing/2014/main" id="{35C67B6B-EC67-5D9E-0B9D-6FCA2C629F45}"/>
              </a:ext>
            </a:extLst>
          </p:cNvPr>
          <p:cNvSpPr>
            <a:spLocks noGrp="1" noChangeArrowheads="1"/>
          </p:cNvSpPr>
          <p:nvPr>
            <p:ph idx="1"/>
          </p:nvPr>
        </p:nvSpPr>
        <p:spPr bwMode="auto">
          <a:xfrm>
            <a:off x="838199" y="1662195"/>
            <a:ext cx="10515599" cy="4678204"/>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Summarize findings: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Data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Model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Business benefits.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Next steps for implementation or further research.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icons or bullet points for clarity.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87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C2FA-04E3-876C-3600-3AC845334933}"/>
              </a:ext>
            </a:extLst>
          </p:cNvPr>
          <p:cNvSpPr>
            <a:spLocks noGrp="1"/>
          </p:cNvSpPr>
          <p:nvPr>
            <p:ph type="title"/>
          </p:nvPr>
        </p:nvSpPr>
        <p:spPr>
          <a:solidFill>
            <a:schemeClr val="accent6">
              <a:lumMod val="20000"/>
              <a:lumOff val="80000"/>
            </a:schemeClr>
          </a:solidFill>
        </p:spPr>
        <p:txBody>
          <a:bodyPr>
            <a:normAutofit/>
          </a:bodyPr>
          <a:lstStyle/>
          <a:p>
            <a:r>
              <a:rPr lang="en-IN" sz="2000" b="1" i="0" u="none" strike="noStrike" dirty="0">
                <a:solidFill>
                  <a:schemeClr val="accent2">
                    <a:lumMod val="75000"/>
                  </a:schemeClr>
                </a:solidFill>
                <a:effectLst/>
                <a:latin typeface="Quattrocento Sans" panose="020F0502020204030204" pitchFamily="34" charset="0"/>
              </a:rPr>
              <a:t>    Problem Statement:</a:t>
            </a:r>
            <a:endParaRPr lang="en-IN" sz="2000" dirty="0">
              <a:solidFill>
                <a:schemeClr val="accent2">
                  <a:lumMod val="75000"/>
                </a:schemeClr>
              </a:solidFill>
            </a:endParaRPr>
          </a:p>
        </p:txBody>
      </p:sp>
      <p:sp>
        <p:nvSpPr>
          <p:cNvPr id="3" name="Content Placeholder 2">
            <a:extLst>
              <a:ext uri="{FF2B5EF4-FFF2-40B4-BE49-F238E27FC236}">
                <a16:creationId xmlns:a16="http://schemas.microsoft.com/office/drawing/2014/main" id="{17C14241-9AAD-C2A9-9A59-9F1DDEB9494C}"/>
              </a:ext>
            </a:extLst>
          </p:cNvPr>
          <p:cNvSpPr>
            <a:spLocks noGrp="1"/>
          </p:cNvSpPr>
          <p:nvPr>
            <p:ph idx="1"/>
          </p:nvPr>
        </p:nvSpPr>
        <p:spPr>
          <a:solidFill>
            <a:schemeClr val="accent5">
              <a:lumMod val="40000"/>
              <a:lumOff val="60000"/>
            </a:schemeClr>
          </a:solidFill>
        </p:spPr>
        <p:txBody>
          <a:bodyPr/>
          <a:lstStyle/>
          <a:p>
            <a:pPr marL="285750" rtl="0">
              <a:spcAft>
                <a:spcPts val="800"/>
              </a:spcAft>
            </a:pPr>
            <a:r>
              <a:rPr lang="en-US" sz="1600" b="0" i="0" u="none" strike="noStrike" dirty="0">
                <a:solidFill>
                  <a:srgbClr val="000000"/>
                </a:solidFill>
                <a:effectLst/>
                <a:latin typeface="Quattrocento Sans" panose="020B0502050000020003" pitchFamily="34" charset="0"/>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endParaRPr lang="en-US" sz="2400" b="0" dirty="0">
              <a:effectLst/>
            </a:endParaRPr>
          </a:p>
          <a:p>
            <a:pPr marL="285750" rtl="0">
              <a:spcAft>
                <a:spcPts val="800"/>
              </a:spcAft>
            </a:pPr>
            <a:r>
              <a:rPr lang="en-US" sz="1600" b="0" i="0" u="none" strike="noStrike" dirty="0">
                <a:solidFill>
                  <a:srgbClr val="000000"/>
                </a:solidFill>
                <a:effectLst/>
                <a:latin typeface="Quattrocento Sans" panose="020B0502050000020003" pitchFamily="34" charset="0"/>
              </a:rPr>
              <a:t>Develop a text classification model that categorizes products with maximum accuracy based on description of the product.</a:t>
            </a:r>
            <a:endParaRPr lang="en-US" sz="2400" b="0" dirty="0">
              <a:effectLst/>
            </a:endParaRPr>
          </a:p>
          <a:p>
            <a:br>
              <a:rPr lang="en-US" dirty="0"/>
            </a:br>
            <a:endParaRPr lang="en-IN" dirty="0"/>
          </a:p>
        </p:txBody>
      </p:sp>
    </p:spTree>
    <p:extLst>
      <p:ext uri="{BB962C8B-B14F-4D97-AF65-F5344CB8AC3E}">
        <p14:creationId xmlns:p14="http://schemas.microsoft.com/office/powerpoint/2010/main" val="42480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B4D0-2A44-9EBD-4BAD-F95ECD8A5DAC}"/>
              </a:ext>
            </a:extLst>
          </p:cNvPr>
          <p:cNvSpPr>
            <a:spLocks noGrp="1"/>
          </p:cNvSpPr>
          <p:nvPr>
            <p:ph type="title"/>
          </p:nvPr>
        </p:nvSpPr>
        <p:spPr>
          <a:solidFill>
            <a:schemeClr val="accent6">
              <a:lumMod val="40000"/>
              <a:lumOff val="60000"/>
            </a:schemeClr>
          </a:solidFill>
        </p:spPr>
        <p:txBody>
          <a:bodyPr>
            <a:normAutofit/>
          </a:bodyPr>
          <a:lstStyle/>
          <a:p>
            <a:r>
              <a:rPr lang="en-IN" sz="2400" b="1" dirty="0">
                <a:solidFill>
                  <a:schemeClr val="accent5"/>
                </a:solidFill>
              </a:rPr>
              <a:t>Problem Solving Approach</a:t>
            </a:r>
          </a:p>
        </p:txBody>
      </p:sp>
      <p:sp>
        <p:nvSpPr>
          <p:cNvPr id="3" name="Content Placeholder 2">
            <a:extLst>
              <a:ext uri="{FF2B5EF4-FFF2-40B4-BE49-F238E27FC236}">
                <a16:creationId xmlns:a16="http://schemas.microsoft.com/office/drawing/2014/main" id="{746A9B4B-CD40-A7A7-B829-9CD1BCDB5093}"/>
              </a:ext>
            </a:extLst>
          </p:cNvPr>
          <p:cNvSpPr>
            <a:spLocks noGrp="1"/>
          </p:cNvSpPr>
          <p:nvPr>
            <p:ph idx="1"/>
          </p:nvPr>
        </p:nvSpPr>
        <p:spPr>
          <a:solidFill>
            <a:schemeClr val="accent5">
              <a:lumMod val="20000"/>
              <a:lumOff val="80000"/>
            </a:schemeClr>
          </a:solidFill>
        </p:spPr>
        <p:txBody>
          <a:bodyPr/>
          <a:lstStyle/>
          <a:p>
            <a:r>
              <a:rPr lang="en-IN" sz="2000" dirty="0"/>
              <a:t>1</a:t>
            </a:r>
            <a:r>
              <a:rPr lang="en-IN" dirty="0"/>
              <a:t>.</a:t>
            </a:r>
            <a:r>
              <a:rPr lang="en-US" sz="1800" b="0" i="0" u="none" strike="noStrike" dirty="0">
                <a:solidFill>
                  <a:srgbClr val="000000"/>
                </a:solidFill>
                <a:effectLst/>
                <a:latin typeface="Quattrocento Sans" panose="020B0502050000020003" pitchFamily="34" charset="0"/>
              </a:rPr>
              <a:t> </a:t>
            </a:r>
            <a:r>
              <a:rPr lang="en-US" sz="1800" i="0" u="none" strike="noStrike" dirty="0">
                <a:solidFill>
                  <a:srgbClr val="000000"/>
                </a:solidFill>
                <a:effectLst/>
                <a:latin typeface="MS UI Gothic" panose="020B0600070205080204" pitchFamily="34" charset="-128"/>
                <a:ea typeface="MS UI Gothic" panose="020B0600070205080204" pitchFamily="34" charset="-128"/>
              </a:rPr>
              <a:t>Explore and analyze the dataset to understand key features, detect missing data, and identify ambiguities.</a:t>
            </a:r>
          </a:p>
          <a:p>
            <a:r>
              <a:rPr lang="en-US" sz="1800" b="1" dirty="0">
                <a:solidFill>
                  <a:srgbClr val="000000"/>
                </a:solidFill>
                <a:latin typeface="MS UI Gothic" panose="020B0600070205080204" pitchFamily="34" charset="-128"/>
                <a:ea typeface="MS UI Gothic" panose="020B0600070205080204" pitchFamily="34" charset="-128"/>
              </a:rPr>
              <a:t>2.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Preprocess the dataset for consistency, noise reduction, and missing value handling.</a:t>
            </a:r>
          </a:p>
          <a:p>
            <a:r>
              <a:rPr lang="en-US" sz="1800" dirty="0">
                <a:solidFill>
                  <a:srgbClr val="000000"/>
                </a:solidFill>
                <a:latin typeface="MS UI Gothic" panose="020B0600070205080204" pitchFamily="34" charset="-128"/>
                <a:ea typeface="MS UI Gothic" panose="020B0600070205080204" pitchFamily="34" charset="-128"/>
              </a:rPr>
              <a:t>3.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Perform descriptive analysis to identify data patterns, category distributions, and inconsistencies, especially for text data.</a:t>
            </a:r>
          </a:p>
          <a:p>
            <a:r>
              <a:rPr lang="en-US" sz="1800" dirty="0">
                <a:solidFill>
                  <a:srgbClr val="000000"/>
                </a:solidFill>
                <a:latin typeface="MS UI Gothic" panose="020B0600070205080204" pitchFamily="34" charset="-128"/>
                <a:ea typeface="MS UI Gothic" panose="020B0600070205080204" pitchFamily="34" charset="-128"/>
              </a:rPr>
              <a:t>4.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Visualize data insights using word cloud and other text viz techniques.</a:t>
            </a:r>
          </a:p>
          <a:p>
            <a:r>
              <a:rPr lang="en-US" sz="1800" dirty="0">
                <a:solidFill>
                  <a:srgbClr val="000000"/>
                </a:solidFill>
                <a:latin typeface="MS UI Gothic" panose="020B0600070205080204" pitchFamily="34" charset="-128"/>
                <a:ea typeface="MS UI Gothic" panose="020B0600070205080204" pitchFamily="34" charset="-128"/>
              </a:rPr>
              <a:t>5.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Convert text descriptions into numerical features using techniques such as TF-IDF, word embeddings, or custom methods.</a:t>
            </a:r>
          </a:p>
          <a:p>
            <a:r>
              <a:rPr lang="en-US" sz="1800" dirty="0">
                <a:solidFill>
                  <a:srgbClr val="000000"/>
                </a:solidFill>
                <a:latin typeface="MS UI Gothic" panose="020B0600070205080204" pitchFamily="34" charset="-128"/>
                <a:ea typeface="MS UI Gothic" panose="020B0600070205080204" pitchFamily="34" charset="-128"/>
              </a:rPr>
              <a:t>6.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Design and develop machine learning models using text data for accurate product categorization.</a:t>
            </a:r>
          </a:p>
          <a:p>
            <a:r>
              <a:rPr lang="en-US" sz="1800" dirty="0">
                <a:solidFill>
                  <a:srgbClr val="000000"/>
                </a:solidFill>
                <a:latin typeface="MS UI Gothic" panose="020B0600070205080204" pitchFamily="34" charset="-128"/>
                <a:ea typeface="MS UI Gothic" panose="020B0600070205080204" pitchFamily="34" charset="-128"/>
              </a:rPr>
              <a:t>7. </a:t>
            </a:r>
            <a:r>
              <a:rPr lang="en-US" sz="1800" b="0" i="0" u="none" strike="noStrike" dirty="0">
                <a:solidFill>
                  <a:srgbClr val="000000"/>
                </a:solidFill>
                <a:effectLst/>
                <a:latin typeface="MS UI Gothic" panose="020B0600070205080204" pitchFamily="34" charset="-128"/>
                <a:ea typeface="MS UI Gothic" panose="020B0600070205080204" pitchFamily="34" charset="-128"/>
              </a:rPr>
              <a:t>Consider classification, clustering, or hybrid models based on problem requirements.</a:t>
            </a:r>
          </a:p>
          <a:p>
            <a:r>
              <a:rPr lang="en-US" sz="1800" dirty="0">
                <a:solidFill>
                  <a:srgbClr val="000000"/>
                </a:solidFill>
                <a:latin typeface="MS UI Gothic" panose="020B0600070205080204" pitchFamily="34" charset="-128"/>
                <a:ea typeface="MS UI Gothic" panose="020B0600070205080204" pitchFamily="34" charset="-128"/>
              </a:rPr>
              <a:t>8. Compare the various model to get best performance.</a:t>
            </a:r>
            <a:endParaRPr lang="en-IN" b="1"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277776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8691-F26D-C75D-6C6D-7912D8061CC7}"/>
              </a:ext>
            </a:extLst>
          </p:cNvPr>
          <p:cNvSpPr>
            <a:spLocks noGrp="1"/>
          </p:cNvSpPr>
          <p:nvPr>
            <p:ph type="title"/>
          </p:nvPr>
        </p:nvSpPr>
        <p:spPr>
          <a:solidFill>
            <a:schemeClr val="accent6">
              <a:lumMod val="40000"/>
              <a:lumOff val="60000"/>
            </a:schemeClr>
          </a:solidFill>
        </p:spPr>
        <p:txBody>
          <a:bodyPr/>
          <a:lstStyle/>
          <a:p>
            <a:r>
              <a:rPr lang="en-IN" b="1" dirty="0">
                <a:solidFill>
                  <a:schemeClr val="accent2">
                    <a:lumMod val="75000"/>
                  </a:schemeClr>
                </a:solidFill>
              </a:rPr>
              <a:t>Key Insights</a:t>
            </a:r>
          </a:p>
        </p:txBody>
      </p:sp>
      <p:sp>
        <p:nvSpPr>
          <p:cNvPr id="3" name="Content Placeholder 2">
            <a:extLst>
              <a:ext uri="{FF2B5EF4-FFF2-40B4-BE49-F238E27FC236}">
                <a16:creationId xmlns:a16="http://schemas.microsoft.com/office/drawing/2014/main" id="{9AEC5887-E8B8-E867-973F-706F0410553B}"/>
              </a:ext>
            </a:extLst>
          </p:cNvPr>
          <p:cNvSpPr>
            <a:spLocks noGrp="1"/>
          </p:cNvSpPr>
          <p:nvPr>
            <p:ph idx="1"/>
          </p:nvPr>
        </p:nvSpPr>
        <p:spPr>
          <a:solidFill>
            <a:schemeClr val="accent1">
              <a:lumMod val="20000"/>
              <a:lumOff val="80000"/>
            </a:schemeClr>
          </a:solidFill>
        </p:spPr>
        <p:txBody>
          <a:bodyPr/>
          <a:lstStyle/>
          <a:p>
            <a:r>
              <a:rPr lang="en-IN" dirty="0"/>
              <a:t>The online platform’s highest selling brands are </a:t>
            </a:r>
            <a:r>
              <a:rPr lang="en-IN" dirty="0" err="1"/>
              <a:t>TheLostPuppy</a:t>
            </a:r>
            <a:r>
              <a:rPr lang="en-IN" dirty="0"/>
              <a:t> followed by </a:t>
            </a:r>
            <a:r>
              <a:rPr lang="en-IN" dirty="0" err="1"/>
              <a:t>Wallmantra</a:t>
            </a:r>
            <a:r>
              <a:rPr lang="en-IN" dirty="0"/>
              <a:t>.</a:t>
            </a:r>
          </a:p>
          <a:p>
            <a:endParaRPr lang="en-IN" dirty="0"/>
          </a:p>
          <a:p>
            <a:r>
              <a:rPr lang="en-IN" dirty="0"/>
              <a:t>The online platform’s moderate sales in category such as </a:t>
            </a:r>
            <a:r>
              <a:rPr lang="en-IN" dirty="0" err="1"/>
              <a:t>Theskinmantra</a:t>
            </a:r>
            <a:r>
              <a:rPr lang="en-IN" dirty="0"/>
              <a:t>, </a:t>
            </a:r>
            <a:r>
              <a:rPr lang="en-IN" dirty="0" err="1"/>
              <a:t>AdroitZ</a:t>
            </a:r>
            <a:r>
              <a:rPr lang="en-IN" dirty="0"/>
              <a:t>, Elite Collection, </a:t>
            </a:r>
            <a:r>
              <a:rPr lang="en-IN" dirty="0" err="1"/>
              <a:t>Digilight</a:t>
            </a:r>
            <a:r>
              <a:rPr lang="en-IN" dirty="0"/>
              <a:t>, </a:t>
            </a:r>
            <a:r>
              <a:rPr lang="en-IN" dirty="0" err="1"/>
              <a:t>Simrit</a:t>
            </a:r>
            <a:r>
              <a:rPr lang="en-IN" dirty="0"/>
              <a:t>.</a:t>
            </a:r>
          </a:p>
          <a:p>
            <a:endParaRPr lang="en-IN" dirty="0"/>
          </a:p>
          <a:p>
            <a:r>
              <a:rPr lang="en-IN" dirty="0"/>
              <a:t>The online platform’s least selling brands are Antshrike, GAGA, </a:t>
            </a:r>
            <a:r>
              <a:rPr lang="en-IN" dirty="0" err="1"/>
              <a:t>Manirathnum</a:t>
            </a:r>
            <a:r>
              <a:rPr lang="en-IN" dirty="0"/>
              <a:t>, Miss </a:t>
            </a:r>
            <a:r>
              <a:rPr lang="en-IN" dirty="0" err="1"/>
              <a:t>Clyra</a:t>
            </a:r>
            <a:r>
              <a:rPr lang="en-IN" dirty="0"/>
              <a:t>.</a:t>
            </a:r>
          </a:p>
        </p:txBody>
      </p:sp>
    </p:spTree>
    <p:extLst>
      <p:ext uri="{BB962C8B-B14F-4D97-AF65-F5344CB8AC3E}">
        <p14:creationId xmlns:p14="http://schemas.microsoft.com/office/powerpoint/2010/main" val="385475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5DA49A-1B2E-E519-B204-981D091B9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21" y="503227"/>
            <a:ext cx="9911115" cy="5673736"/>
          </a:xfrm>
        </p:spPr>
      </p:pic>
    </p:spTree>
    <p:extLst>
      <p:ext uri="{BB962C8B-B14F-4D97-AF65-F5344CB8AC3E}">
        <p14:creationId xmlns:p14="http://schemas.microsoft.com/office/powerpoint/2010/main" val="174748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ABA569-F67D-F6AE-D8D7-ADAEE42B69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263" y="503227"/>
            <a:ext cx="9837471" cy="5637767"/>
          </a:xfrm>
        </p:spPr>
      </p:pic>
    </p:spTree>
    <p:extLst>
      <p:ext uri="{BB962C8B-B14F-4D97-AF65-F5344CB8AC3E}">
        <p14:creationId xmlns:p14="http://schemas.microsoft.com/office/powerpoint/2010/main" val="189577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F0A70-4B52-01B9-6B3F-C1D07D4FF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66" y="1070147"/>
            <a:ext cx="9493804" cy="3886208"/>
          </a:xfrm>
        </p:spPr>
      </p:pic>
    </p:spTree>
    <p:extLst>
      <p:ext uri="{BB962C8B-B14F-4D97-AF65-F5344CB8AC3E}">
        <p14:creationId xmlns:p14="http://schemas.microsoft.com/office/powerpoint/2010/main" val="79327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7517-95E3-5D79-2169-0DF3D2D3DDA3}"/>
              </a:ext>
            </a:extLst>
          </p:cNvPr>
          <p:cNvSpPr>
            <a:spLocks noGrp="1"/>
          </p:cNvSpPr>
          <p:nvPr>
            <p:ph type="title"/>
          </p:nvPr>
        </p:nvSpPr>
        <p:spPr>
          <a:solidFill>
            <a:schemeClr val="accent6">
              <a:lumMod val="20000"/>
              <a:lumOff val="80000"/>
            </a:schemeClr>
          </a:solidFill>
        </p:spPr>
        <p:txBody>
          <a:bodyPr>
            <a:normAutofit/>
          </a:bodyPr>
          <a:lstStyle/>
          <a:p>
            <a:r>
              <a:rPr lang="en-US" sz="3600" b="1" dirty="0">
                <a:solidFill>
                  <a:schemeClr val="accent2">
                    <a:lumMod val="75000"/>
                  </a:schemeClr>
                </a:solidFill>
              </a:rPr>
              <a:t>Data Preprocessing:</a:t>
            </a:r>
            <a:endParaRPr lang="en-IN" sz="3600" dirty="0">
              <a:solidFill>
                <a:schemeClr val="accent2">
                  <a:lumMod val="75000"/>
                </a:schemeClr>
              </a:solidFill>
            </a:endParaRPr>
          </a:p>
        </p:txBody>
      </p:sp>
      <p:sp>
        <p:nvSpPr>
          <p:cNvPr id="3" name="Content Placeholder 2">
            <a:extLst>
              <a:ext uri="{FF2B5EF4-FFF2-40B4-BE49-F238E27FC236}">
                <a16:creationId xmlns:a16="http://schemas.microsoft.com/office/drawing/2014/main" id="{005B8679-13C4-83D8-41CE-8A233D9A13C7}"/>
              </a:ext>
            </a:extLst>
          </p:cNvPr>
          <p:cNvSpPr>
            <a:spLocks noGrp="1"/>
          </p:cNvSpPr>
          <p:nvPr>
            <p:ph idx="1"/>
          </p:nvPr>
        </p:nvSpPr>
        <p:spPr>
          <a:solidFill>
            <a:schemeClr val="accent5">
              <a:lumMod val="20000"/>
              <a:lumOff val="80000"/>
            </a:schemeClr>
          </a:solidFill>
        </p:spPr>
        <p:txBody>
          <a:bodyPr/>
          <a:lstStyle/>
          <a:p>
            <a:pPr marL="0" indent="0">
              <a:buNone/>
            </a:pPr>
            <a:endParaRPr lang="en-US" dirty="0"/>
          </a:p>
          <a:p>
            <a:pPr marL="457200" lvl="1" indent="0">
              <a:buNone/>
            </a:pPr>
            <a:r>
              <a:rPr lang="en-US" dirty="0"/>
              <a:t>Steps taken:</a:t>
            </a:r>
          </a:p>
          <a:p>
            <a:pPr marL="1143000" lvl="2" indent="-228600">
              <a:buFont typeface="Arial" panose="020B0604020202020204" pitchFamily="34" charset="0"/>
              <a:buChar char="•"/>
            </a:pPr>
            <a:r>
              <a:rPr lang="en-US" dirty="0"/>
              <a:t>Handled missing data.</a:t>
            </a:r>
          </a:p>
          <a:p>
            <a:pPr marL="1143000" lvl="2" indent="-228600">
              <a:buFont typeface="Arial" panose="020B0604020202020204" pitchFamily="34" charset="0"/>
              <a:buChar char="•"/>
            </a:pPr>
            <a:r>
              <a:rPr lang="en-US" dirty="0"/>
              <a:t>Normalized text (e.g., removed punctuation, </a:t>
            </a:r>
            <a:r>
              <a:rPr lang="en-US" dirty="0" err="1"/>
              <a:t>stopwords</a:t>
            </a:r>
            <a:r>
              <a:rPr lang="en-US" dirty="0"/>
              <a:t>).</a:t>
            </a:r>
          </a:p>
          <a:p>
            <a:pPr marL="1143000" lvl="2" indent="-228600">
              <a:buFont typeface="Arial" panose="020B0604020202020204" pitchFamily="34" charset="0"/>
              <a:buChar char="•"/>
            </a:pPr>
            <a:r>
              <a:rPr lang="en-US" dirty="0"/>
              <a:t>Transformed text using TF-IDF.</a:t>
            </a:r>
          </a:p>
          <a:p>
            <a:pPr marL="0" indent="0">
              <a:buNone/>
            </a:pPr>
            <a:endParaRPr lang="en-US" dirty="0"/>
          </a:p>
          <a:p>
            <a:pPr marL="742950" lvl="1" indent="-285750">
              <a:buFont typeface="Arial" panose="020B0604020202020204" pitchFamily="34" charset="0"/>
              <a:buChar char="•"/>
            </a:pPr>
            <a:r>
              <a:rPr lang="en-US" dirty="0"/>
              <a:t>Before-and-after examples of text preprocessing.</a:t>
            </a:r>
          </a:p>
          <a:p>
            <a:endParaRPr lang="en-IN" dirty="0"/>
          </a:p>
        </p:txBody>
      </p:sp>
    </p:spTree>
    <p:extLst>
      <p:ext uri="{BB962C8B-B14F-4D97-AF65-F5344CB8AC3E}">
        <p14:creationId xmlns:p14="http://schemas.microsoft.com/office/powerpoint/2010/main" val="424918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B174-8ED4-B091-6C59-72BF9722B5DE}"/>
              </a:ext>
            </a:extLst>
          </p:cNvPr>
          <p:cNvSpPr>
            <a:spLocks noGrp="1"/>
          </p:cNvSpPr>
          <p:nvPr>
            <p:ph type="title"/>
          </p:nvPr>
        </p:nvSpPr>
        <p:spPr>
          <a:solidFill>
            <a:schemeClr val="accent6">
              <a:lumMod val="20000"/>
              <a:lumOff val="80000"/>
            </a:schemeClr>
          </a:solidFill>
        </p:spPr>
        <p:txBody>
          <a:bodyPr/>
          <a:lstStyle/>
          <a:p>
            <a:r>
              <a:rPr lang="en-IN" dirty="0" err="1">
                <a:solidFill>
                  <a:schemeClr val="accent2">
                    <a:lumMod val="75000"/>
                  </a:schemeClr>
                </a:solidFill>
              </a:rPr>
              <a:t>Modeling</a:t>
            </a:r>
            <a:r>
              <a:rPr lang="en-IN" dirty="0">
                <a:solidFill>
                  <a:schemeClr val="accent2">
                    <a:lumMod val="75000"/>
                  </a:schemeClr>
                </a:solidFill>
              </a:rPr>
              <a:t>:</a:t>
            </a:r>
          </a:p>
        </p:txBody>
      </p:sp>
      <p:sp>
        <p:nvSpPr>
          <p:cNvPr id="4" name="Rectangle 1">
            <a:extLst>
              <a:ext uri="{FF2B5EF4-FFF2-40B4-BE49-F238E27FC236}">
                <a16:creationId xmlns:a16="http://schemas.microsoft.com/office/drawing/2014/main" id="{0A04EB45-4966-DC08-3F0A-D483FC4C0BE2}"/>
              </a:ext>
            </a:extLst>
          </p:cNvPr>
          <p:cNvSpPr>
            <a:spLocks noGrp="1" noChangeArrowheads="1"/>
          </p:cNvSpPr>
          <p:nvPr>
            <p:ph idx="1"/>
          </p:nvPr>
        </p:nvSpPr>
        <p:spPr bwMode="auto">
          <a:xfrm>
            <a:off x="838200" y="2106185"/>
            <a:ext cx="10515600" cy="2031325"/>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Models tested (e.g., Logistic Regression, Random Forest, SVM).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Features used: TF-IDF representation of descriptions.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that multiple models were compared to select the best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3241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503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UI Gothic</vt:lpstr>
      <vt:lpstr>Arial</vt:lpstr>
      <vt:lpstr>Arial Rounded MT Bold</vt:lpstr>
      <vt:lpstr>Calibri</vt:lpstr>
      <vt:lpstr>Calibri Light</vt:lpstr>
      <vt:lpstr>Quattrocento Sans</vt:lpstr>
      <vt:lpstr>Office Theme</vt:lpstr>
      <vt:lpstr>Ecommerce Product Categorization </vt:lpstr>
      <vt:lpstr>    Problem Statement:</vt:lpstr>
      <vt:lpstr>Problem Solving Approach</vt:lpstr>
      <vt:lpstr>Key Insights</vt:lpstr>
      <vt:lpstr>PowerPoint Presentation</vt:lpstr>
      <vt:lpstr>PowerPoint Presentation</vt:lpstr>
      <vt:lpstr>PowerPoint Presentation</vt:lpstr>
      <vt:lpstr>Data Preprocessing:</vt:lpstr>
      <vt:lpstr>Modeling:</vt:lpstr>
      <vt:lpstr>Evaluation Metrics:</vt:lpstr>
      <vt:lpstr>Final Model:</vt:lpstr>
      <vt:lpstr>Business Impact: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Mamun Rashid</dc:creator>
  <cp:lastModifiedBy>Mamun Rashid</cp:lastModifiedBy>
  <cp:revision>1</cp:revision>
  <dcterms:created xsi:type="dcterms:W3CDTF">2024-12-22T21:11:41Z</dcterms:created>
  <dcterms:modified xsi:type="dcterms:W3CDTF">2024-12-22T23:16:25Z</dcterms:modified>
</cp:coreProperties>
</file>