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884" r:id="rId2"/>
    <p:sldId id="3877" r:id="rId3"/>
    <p:sldId id="3846" r:id="rId4"/>
    <p:sldId id="3881" r:id="rId5"/>
    <p:sldId id="3883" r:id="rId6"/>
    <p:sldId id="3878" r:id="rId7"/>
    <p:sldId id="3879" r:id="rId8"/>
    <p:sldId id="3873" r:id="rId9"/>
    <p:sldId id="3871" r:id="rId10"/>
    <p:sldId id="3850" r:id="rId11"/>
    <p:sldId id="3848" r:id="rId12"/>
    <p:sldId id="3872" r:id="rId13"/>
    <p:sldId id="3874" r:id="rId14"/>
    <p:sldId id="3875" r:id="rId15"/>
    <p:sldId id="3886" r:id="rId16"/>
    <p:sldId id="3876" r:id="rId17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E208F1-51A0-437D-A843-CE2EDAFD2C20}">
          <p14:sldIdLst>
            <p14:sldId id="3884"/>
            <p14:sldId id="3877"/>
            <p14:sldId id="3846"/>
            <p14:sldId id="3881"/>
            <p14:sldId id="3883"/>
            <p14:sldId id="3878"/>
            <p14:sldId id="3879"/>
            <p14:sldId id="3873"/>
            <p14:sldId id="3871"/>
            <p14:sldId id="3850"/>
            <p14:sldId id="3848"/>
            <p14:sldId id="3872"/>
            <p14:sldId id="3874"/>
            <p14:sldId id="3875"/>
            <p14:sldId id="3886"/>
            <p14:sldId id="38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暄 劉" initials="暄" lastIdx="3" clrIdx="0">
    <p:extLst>
      <p:ext uri="{19B8F6BF-5375-455C-9EA6-DF929625EA0E}">
        <p15:presenceInfo xmlns:p15="http://schemas.microsoft.com/office/powerpoint/2012/main" userId="2b1cc6d0c5f02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000"/>
    <a:srgbClr val="FFEBEB"/>
    <a:srgbClr val="E61134"/>
    <a:srgbClr val="FEFAFA"/>
    <a:srgbClr val="F6CCCC"/>
    <a:srgbClr val="A6A6A6"/>
    <a:srgbClr val="FFFFFF"/>
    <a:srgbClr val="FADED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1" autoAdjust="0"/>
    <p:restoredTop sz="93834" autoAdjust="0"/>
  </p:normalViewPr>
  <p:slideViewPr>
    <p:cSldViewPr snapToGrid="0" snapToObjects="1">
      <p:cViewPr varScale="1">
        <p:scale>
          <a:sx n="67" d="100"/>
          <a:sy n="67" d="100"/>
        </p:scale>
        <p:origin x="5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DD772-7209-C245-981A-1A2440230A0C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AADE-AF7C-674A-8416-E968B9033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0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75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98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https://insideevs.com/news/396714/world-top-10-plugin-automotive-groups-2019/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Toyota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BMW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BAIC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Volkswagen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BYD Company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SAIC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Renault SA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Hyundai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Geely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Tesla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93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i="0" dirty="0">
                <a:effectLst/>
                <a:latin typeface="-apple-system"/>
              </a:rPr>
              <a:t>TEV/Total Revenues LTM – Latest </a:t>
            </a:r>
            <a:r>
              <a:rPr lang="en-CA" dirty="0">
                <a:effectLst/>
              </a:rPr>
              <a:t>14.3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i="0" dirty="0">
                <a:effectLst/>
                <a:latin typeface="-apple-system"/>
              </a:rPr>
              <a:t>TEV/EBITDA LTM – Latest </a:t>
            </a:r>
            <a:r>
              <a:rPr lang="en-CA" dirty="0">
                <a:effectLst/>
              </a:rPr>
              <a:t>90.8</a:t>
            </a:r>
            <a:br>
              <a:rPr lang="en-CA" dirty="0"/>
            </a:b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Industry 50</a:t>
            </a:r>
            <a:r>
              <a:rPr lang="en-CA" baseline="30000" dirty="0"/>
              <a:t>th</a:t>
            </a:r>
            <a:r>
              <a:rPr lang="en-CA" dirty="0"/>
              <a:t> percentile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TEV/Total Revenues LTM - Latest 1.2 TEV/EBITDA LTM - Latest 16.6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32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i="0" dirty="0">
                <a:effectLst/>
                <a:latin typeface="-apple-system"/>
              </a:rPr>
              <a:t>TEV/Total Revenues LTM – Latest </a:t>
            </a:r>
            <a:r>
              <a:rPr lang="en-CA" dirty="0">
                <a:effectLst/>
              </a:rPr>
              <a:t>14.3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i="0" dirty="0">
                <a:effectLst/>
                <a:latin typeface="-apple-system"/>
              </a:rPr>
              <a:t>TEV/EBITDA LTM – Latest </a:t>
            </a:r>
            <a:r>
              <a:rPr lang="en-CA" dirty="0">
                <a:effectLst/>
              </a:rPr>
              <a:t>90.8</a:t>
            </a:r>
            <a:br>
              <a:rPr lang="en-CA" dirty="0"/>
            </a:b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Industry 50</a:t>
            </a:r>
            <a:r>
              <a:rPr lang="en-CA" baseline="30000" dirty="0"/>
              <a:t>th</a:t>
            </a:r>
            <a:r>
              <a:rPr lang="en-CA" dirty="0"/>
              <a:t> percentile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TEV/Total Revenues LTM - Latest 1.2 TEV/EBITDA LTM - Latest 16.6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43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i="0" dirty="0">
                <a:effectLst/>
                <a:latin typeface="-apple-system"/>
              </a:rPr>
              <a:t>TEV/Total Revenues LTM – Latest </a:t>
            </a:r>
            <a:r>
              <a:rPr lang="en-CA" dirty="0">
                <a:effectLst/>
              </a:rPr>
              <a:t>14.3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i="0" dirty="0">
                <a:effectLst/>
                <a:latin typeface="-apple-system"/>
              </a:rPr>
              <a:t>TEV/EBITDA LTM – Latest </a:t>
            </a:r>
            <a:r>
              <a:rPr lang="en-CA" dirty="0">
                <a:effectLst/>
              </a:rPr>
              <a:t>90.8</a:t>
            </a:r>
            <a:br>
              <a:rPr lang="en-CA" dirty="0"/>
            </a:b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Industry 50</a:t>
            </a:r>
            <a:r>
              <a:rPr lang="en-CA" baseline="30000" dirty="0"/>
              <a:t>th</a:t>
            </a:r>
            <a:r>
              <a:rPr lang="en-CA" dirty="0"/>
              <a:t> percentile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TEV/Total Revenues LTM - Latest 1.2 TEV/EBITDA LTM - Latest 16.6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14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8DB1"/>
              </a:buClr>
              <a:buSzTx/>
              <a:buFontTx/>
              <a:buNone/>
              <a:defRPr/>
            </a:pPr>
            <a:r>
              <a:rPr kumimoji="0" lang="en-CA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27120"/>
                </a:solidFill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Growing Industry</a:t>
            </a:r>
            <a:endParaRPr kumimoji="0" lang="en-CA" altLang="zh-CN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n-ea"/>
              <a:sym typeface="+mn-lt"/>
            </a:endParaRPr>
          </a:p>
          <a:p>
            <a:r>
              <a:rPr lang="en-US" altLang="zh-TW" dirty="0"/>
              <a:t>Room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growth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Long</a:t>
            </a:r>
            <a:r>
              <a:rPr lang="zh-TW" altLang="en-US" dirty="0"/>
              <a:t> </a:t>
            </a:r>
            <a:r>
              <a:rPr lang="en-US" altLang="zh-TW" dirty="0"/>
              <a:t>tesla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next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years</a:t>
            </a:r>
            <a:r>
              <a:rPr lang="zh-TW" altLang="en-US" dirty="0"/>
              <a:t> </a:t>
            </a:r>
            <a:r>
              <a:rPr lang="en-US" altLang="zh-TW" dirty="0"/>
              <a:t>investment</a:t>
            </a:r>
            <a:r>
              <a:rPr lang="zh-TW" altLang="en-US" dirty="0"/>
              <a:t> </a:t>
            </a:r>
            <a:r>
              <a:rPr lang="en-US" altLang="zh-TW" dirty="0"/>
              <a:t>horizon,</a:t>
            </a:r>
            <a:r>
              <a:rPr lang="zh-TW" altLang="en-US" dirty="0"/>
              <a:t> </a:t>
            </a:r>
            <a:r>
              <a:rPr lang="en-US" altLang="zh-TW" dirty="0"/>
              <a:t>re-evaluate</a:t>
            </a:r>
            <a:r>
              <a:rPr lang="zh-TW" altLang="en-US" dirty="0"/>
              <a:t> </a:t>
            </a:r>
            <a:r>
              <a:rPr lang="en-US" altLang="zh-TW" dirty="0"/>
              <a:t>every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years</a:t>
            </a:r>
            <a:endParaRPr lang="en-CA" altLang="zh-TW" dirty="0"/>
          </a:p>
          <a:p>
            <a:r>
              <a:rPr lang="en-CA" altLang="zh-TW" dirty="0"/>
              <a:t> </a:t>
            </a:r>
            <a:r>
              <a:rPr lang="zh-TW" altLang="en-US" dirty="0"/>
              <a:t> </a:t>
            </a:r>
            <a:endParaRPr lang="en-CA" dirty="0"/>
          </a:p>
          <a:p>
            <a:pPr algn="l"/>
            <a:r>
              <a:rPr lang="en-CA" sz="1800" b="0" i="0" u="none" strike="noStrike" baseline="0" dirty="0">
                <a:latin typeface="CIDFont+F2"/>
              </a:rPr>
              <a:t>Give TSLA a </a:t>
            </a:r>
            <a:r>
              <a:rPr lang="en-CA" sz="1800" b="0" i="0" u="none" strike="noStrike" baseline="0" dirty="0">
                <a:latin typeface="CIDFont+F1"/>
              </a:rPr>
              <a:t>BUY </a:t>
            </a:r>
            <a:r>
              <a:rPr lang="en-CA" sz="1800" b="0" i="0" u="none" strike="noStrike" baseline="0" dirty="0">
                <a:latin typeface="CIDFont+F2"/>
              </a:rPr>
              <a:t>rating with a </a:t>
            </a:r>
            <a:r>
              <a:rPr lang="en-CA" sz="1800" b="0" i="0" u="none" strike="noStrike" baseline="0" dirty="0">
                <a:latin typeface="CIDFont+F1"/>
              </a:rPr>
              <a:t>5-year target price and it is</a:t>
            </a:r>
          </a:p>
          <a:p>
            <a:r>
              <a:rPr lang="en-CA" sz="1800" b="0" i="0" u="none" strike="noStrike" baseline="0" dirty="0">
                <a:latin typeface="CIDFont+F1"/>
              </a:rPr>
              <a:t>equally essential to </a:t>
            </a:r>
            <a:r>
              <a:rPr lang="en-US" altLang="zh-TW" sz="1800" dirty="0"/>
              <a:t>re-evaluate financial health</a:t>
            </a:r>
            <a:r>
              <a:rPr lang="zh-TW" altLang="en-US" sz="1800" dirty="0"/>
              <a:t> </a:t>
            </a:r>
            <a:r>
              <a:rPr lang="en-US" altLang="zh-TW" sz="1800" dirty="0"/>
              <a:t>every</a:t>
            </a:r>
            <a:r>
              <a:rPr lang="zh-TW" altLang="en-US" sz="1800" dirty="0"/>
              <a:t> </a:t>
            </a:r>
            <a:r>
              <a:rPr lang="en-US" altLang="zh-TW" sz="1800" dirty="0"/>
              <a:t>5</a:t>
            </a:r>
            <a:r>
              <a:rPr lang="zh-TW" altLang="en-US" sz="1800" dirty="0"/>
              <a:t> </a:t>
            </a:r>
            <a:r>
              <a:rPr lang="en-US" altLang="zh-TW" sz="1800" dirty="0"/>
              <a:t>years</a:t>
            </a:r>
            <a:endParaRPr lang="en-CA" altLang="zh-TW" sz="1800" dirty="0"/>
          </a:p>
          <a:p>
            <a:pPr algn="l"/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13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0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Capital</a:t>
            </a:r>
            <a:r>
              <a:rPr lang="zh-TW" altLang="en-US" dirty="0"/>
              <a:t> </a:t>
            </a:r>
            <a:r>
              <a:rPr lang="en-US" altLang="zh-TW" dirty="0"/>
              <a:t>IQ,</a:t>
            </a:r>
            <a:r>
              <a:rPr lang="zh-TW" altLang="en-US" dirty="0"/>
              <a:t> </a:t>
            </a:r>
            <a:r>
              <a:rPr lang="en-US" altLang="zh-TW" dirty="0" err="1"/>
              <a:t>Factset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TSLA</a:t>
            </a:r>
            <a:r>
              <a:rPr lang="zh-TW" altLang="en-US" dirty="0"/>
              <a:t> </a:t>
            </a:r>
            <a:r>
              <a:rPr lang="en-US" altLang="zh-TW" dirty="0"/>
              <a:t>Investor</a:t>
            </a:r>
            <a:r>
              <a:rPr lang="zh-TW" altLang="en-US" dirty="0"/>
              <a:t> </a:t>
            </a:r>
            <a:r>
              <a:rPr lang="en-US" altLang="zh-TW" dirty="0"/>
              <a:t>Relation,</a:t>
            </a:r>
            <a:r>
              <a:rPr lang="zh-TW" altLang="en-US" dirty="0"/>
              <a:t> </a:t>
            </a:r>
            <a:r>
              <a:rPr lang="en-US" altLang="zh-TW" dirty="0"/>
              <a:t>Yahoo</a:t>
            </a:r>
            <a:r>
              <a:rPr lang="zh-TW" altLang="en-US" dirty="0"/>
              <a:t> </a:t>
            </a:r>
            <a:r>
              <a:rPr lang="en-US" altLang="zh-TW" dirty="0"/>
              <a:t>Finance,</a:t>
            </a:r>
            <a:r>
              <a:rPr lang="zh-TW" altLang="en-US" dirty="0"/>
              <a:t> </a:t>
            </a:r>
            <a:r>
              <a:rPr lang="en-CA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Bloomberg, Wood Mackenzie, NREL 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11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/>
                </a:solidFill>
              </a:rPr>
              <a:t>10k,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combine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data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manually,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endParaRPr lang="en-CA" altLang="zh-TW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altLang="zh-CN" dirty="0"/>
              <a:t>Verify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0357D-D53D-4C07-A090-EA492B3AA1B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11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CA" altLang="zh-CN" b="1" dirty="0">
              <a:solidFill>
                <a:schemeClr val="accent1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19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i="0" dirty="0">
                <a:effectLst/>
                <a:latin typeface="-apple-system"/>
              </a:rPr>
              <a:t>TEV/Total Revenues LTM – Latest </a:t>
            </a:r>
            <a:r>
              <a:rPr lang="en-CA" dirty="0">
                <a:effectLst/>
              </a:rPr>
              <a:t>14.3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i="0" dirty="0">
                <a:effectLst/>
                <a:latin typeface="-apple-system"/>
              </a:rPr>
              <a:t>TEV/EBITDA LTM – Latest </a:t>
            </a:r>
            <a:r>
              <a:rPr lang="en-CA" dirty="0">
                <a:effectLst/>
              </a:rPr>
              <a:t>90.8</a:t>
            </a:r>
            <a:br>
              <a:rPr lang="en-CA" dirty="0"/>
            </a:b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Industry 50</a:t>
            </a:r>
            <a:r>
              <a:rPr lang="en-CA" baseline="30000" dirty="0"/>
              <a:t>th</a:t>
            </a:r>
            <a:r>
              <a:rPr lang="en-CA" dirty="0"/>
              <a:t> percentile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TEV/Total Revenues LTM - Latest 1.2 TEV/EBITDA LTM - Latest 16.6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65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53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59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(1,634.9)                       (1,440.5)                       (4,081.0)                       (2,319.0)                       (1,432.0) </a:t>
            </a: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40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-city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359220" y="1329890"/>
            <a:ext cx="7299005" cy="10193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标题页：请在此处输入文件主题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59221" y="2409183"/>
            <a:ext cx="7308355" cy="83762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 baseline="0">
                <a:solidFill>
                  <a:schemeClr val="tx1"/>
                </a:solidFill>
                <a:latin typeface="+mj-ea"/>
                <a:ea typeface="+mj-ea"/>
                <a:cs typeface="Microsoft YaHei Light" charset="-122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noProof="0" dirty="0"/>
              <a:t>请在此处输入文件副标题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2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y-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52337" y="2263476"/>
            <a:ext cx="5990711" cy="11771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noProof="0" dirty="0"/>
              <a:t>请在此输入章节主题</a:t>
            </a:r>
            <a:endParaRPr lang="en-US" noProof="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42686" y="2636986"/>
            <a:ext cx="7002283" cy="0"/>
          </a:xfrm>
          <a:prstGeom prst="line">
            <a:avLst/>
          </a:prstGeom>
          <a:ln w="38100">
            <a:solidFill>
              <a:srgbClr val="C3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1BB7E9-D01D-4422-8DDA-156D106FC85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2337" y="3500446"/>
            <a:ext cx="5991407" cy="1728787"/>
          </a:xfrm>
          <a:prstGeom prst="rect">
            <a:avLst/>
          </a:prstGeom>
        </p:spPr>
        <p:txBody>
          <a:bodyPr/>
          <a:lstStyle>
            <a:lvl1pPr marL="228589" indent="-228589">
              <a:lnSpc>
                <a:spcPct val="100000"/>
              </a:lnSpc>
              <a:buSzPct val="65000"/>
              <a:buFont typeface="Wingdings" panose="05000000000000000000" pitchFamily="2" charset="2"/>
              <a:buChar char="n"/>
              <a:defRPr sz="2000"/>
            </a:lvl1pPr>
          </a:lstStyle>
          <a:p>
            <a:pPr lvl="0"/>
            <a:r>
              <a:rPr lang="zh-CN" altLang="en-US" dirty="0"/>
              <a:t>请在此输入子标题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A626C3F-AB41-4FE4-8ED2-A16B5384F07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52337" y="1814831"/>
            <a:ext cx="5043487" cy="76234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200" b="0"/>
            </a:lvl1pPr>
            <a:lvl2pPr marL="457178" indent="0">
              <a:buNone/>
              <a:defRPr/>
            </a:lvl2pPr>
          </a:lstStyle>
          <a:p>
            <a:r>
              <a:rPr lang="zh-CN" altLang="en-US" sz="2800" b="1" dirty="0"/>
              <a:t>请在此输入章节号</a:t>
            </a:r>
          </a:p>
        </p:txBody>
      </p:sp>
    </p:spTree>
    <p:extLst>
      <p:ext uri="{BB962C8B-B14F-4D97-AF65-F5344CB8AC3E}">
        <p14:creationId xmlns:p14="http://schemas.microsoft.com/office/powerpoint/2010/main" val="168784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请在此处输入本页的主题，用一句话总结大意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34321" y="1275134"/>
            <a:ext cx="10313235" cy="476263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600" b="0" i="0" baseline="0">
                <a:solidFill>
                  <a:schemeClr val="tx1"/>
                </a:solidFill>
                <a:latin typeface="+mn-ea"/>
                <a:ea typeface="+mn-ea"/>
                <a:cs typeface="Microsoft YaHei Light" charset="-122"/>
              </a:defRPr>
            </a:lvl1pPr>
          </a:lstStyle>
          <a:p>
            <a:pPr lvl="0"/>
            <a:r>
              <a:rPr lang="zh-CN" altLang="en-US" dirty="0"/>
              <a:t>请在此处输入不同的信息来解释本页的内容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fr-FR" dirty="0"/>
              <a:t>The </a:t>
            </a:r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document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21500" y="6356358"/>
            <a:ext cx="3056744" cy="365125"/>
          </a:xfrm>
        </p:spPr>
        <p:txBody>
          <a:bodyPr/>
          <a:lstStyle>
            <a:lvl1pPr algn="r">
              <a:defRPr sz="1000"/>
            </a:lvl1pPr>
          </a:lstStyle>
          <a:p>
            <a:fld id="{74E3DBE9-5838-4F76-9364-D1D296611DE3}" type="datetime1">
              <a:rPr lang="fr-FR" altLang="zh-CN" smtClean="0"/>
              <a:t>19/11/2020</a:t>
            </a:fld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24656" y="6356358"/>
            <a:ext cx="2743200" cy="365125"/>
          </a:xfrm>
        </p:spPr>
        <p:txBody>
          <a:bodyPr/>
          <a:lstStyle>
            <a:lvl1pPr algn="l">
              <a:defRPr sz="1000"/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6425" userDrawn="1">
          <p15:clr>
            <a:srgbClr val="FBAE40"/>
          </p15:clr>
        </p15:guide>
        <p15:guide id="3" orient="horz" pos="406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Back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8BC38D0-5C0A-4522-9900-265F04CA18CE}"/>
              </a:ext>
            </a:extLst>
          </p:cNvPr>
          <p:cNvSpPr/>
          <p:nvPr userDrawn="1"/>
        </p:nvSpPr>
        <p:spPr>
          <a:xfrm>
            <a:off x="838986" y="1046375"/>
            <a:ext cx="8748074" cy="5240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885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FFE5-A643-4B62-BF2B-5FE6DE605367}" type="datetime1">
              <a:rPr lang="fr-FR" altLang="zh-CN" smtClean="0"/>
              <a:t>19/11/2020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title of your document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8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211" y="1211"/>
          <a:ext cx="1209" cy="1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" name="think-cell 幻灯片" r:id="rId4" imgW="5715" imgH="5715" progId="TCLayout.ActiveDocument.1">
                  <p:embed/>
                </p:oleObj>
              </mc:Choice>
              <mc:Fallback>
                <p:oleObj name="think-cell 幻灯片" r:id="rId4" imgW="5715" imgH="5715" progId="TCLayout.ActiveDocument.1">
                  <p:embed/>
                  <p:pic>
                    <p:nvPicPr>
                      <p:cNvPr id="2" name="对象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1" y="1211"/>
                        <a:ext cx="1209" cy="1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29950" y="352524"/>
            <a:ext cx="9962483" cy="477718"/>
          </a:xfrm>
          <a:prstGeom prst="rect">
            <a:avLst/>
          </a:prstGeom>
        </p:spPr>
        <p:txBody>
          <a:bodyPr lIns="110152" tIns="0" rIns="110152" bIns="55077" anchor="t">
            <a:spAutoFit/>
          </a:bodyPr>
          <a:lstStyle>
            <a:lvl1pPr algn="l">
              <a:defRPr sz="2745" b="0">
                <a:solidFill>
                  <a:srgbClr val="012F7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690514" y="6475348"/>
            <a:ext cx="155492" cy="233013"/>
          </a:xfrm>
          <a:prstGeom prst="rect">
            <a:avLst/>
          </a:prstGeom>
        </p:spPr>
        <p:txBody>
          <a:bodyPr wrap="none" lIns="0" rIns="0" anchor="ctr">
            <a:spAutoFit/>
          </a:bodyPr>
          <a:lstStyle>
            <a:lvl1pPr algn="r">
              <a:defRPr sz="915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29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0BA9FFE5-A643-4B62-BF2B-5FE6DE605367}" type="datetime1">
              <a:rPr lang="fr-FR" altLang="zh-CN" smtClean="0"/>
              <a:t>19/11/2020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The title of your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2" r:id="rId3"/>
    <p:sldLayoutId id="2147483658" r:id="rId4"/>
    <p:sldLayoutId id="2147483660" r:id="rId5"/>
    <p:sldLayoutId id="2147483661" r:id="rId6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tags" Target="../tags/tag4.xml"/><Relationship Id="rId21" Type="http://schemas.openxmlformats.org/officeDocument/2006/relationships/image" Target="../media/image20.svg"/><Relationship Id="rId7" Type="http://schemas.openxmlformats.org/officeDocument/2006/relationships/image" Target="../media/image5.emf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tags" Target="../tags/tag3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notesSlide" Target="../notesSlides/notesSlide3.xml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4C63C1C3-D87F-4D34-9B87-A954D5D28481}"/>
              </a:ext>
            </a:extLst>
          </p:cNvPr>
          <p:cNvSpPr txBox="1"/>
          <p:nvPr/>
        </p:nvSpPr>
        <p:spPr>
          <a:xfrm>
            <a:off x="-1" y="0"/>
            <a:ext cx="2127183" cy="6858000"/>
          </a:xfrm>
          <a:prstGeom prst="rect">
            <a:avLst/>
          </a:prstGeom>
          <a:solidFill>
            <a:srgbClr val="E61134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F599D-059F-44AC-A463-707CDC80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4366" y="6287013"/>
            <a:ext cx="2743200" cy="361892"/>
          </a:xfrm>
        </p:spPr>
        <p:txBody>
          <a:bodyPr/>
          <a:lstStyle/>
          <a:p>
            <a:fld id="{B7F7B65C-2824-9347-9C05-39D42996E2F4}" type="slidenum">
              <a:rPr lang="fr-FR" smtClean="0"/>
              <a:pPr/>
              <a:t>1</a:t>
            </a:fld>
            <a:endParaRPr lang="fr-FR" dirty="0"/>
          </a:p>
        </p:txBody>
      </p:sp>
      <p:pic>
        <p:nvPicPr>
          <p:cNvPr id="2050" name="Picture 2" descr="Sales Symbol png download - 512*512 - Free Transparent Tesla Motors png  Download. - CleanPNG / KissPNG">
            <a:extLst>
              <a:ext uri="{FF2B5EF4-FFF2-40B4-BE49-F238E27FC236}">
                <a16:creationId xmlns:a16="http://schemas.microsoft.com/office/drawing/2014/main" id="{B35C8936-F522-4045-ACB3-36D7C9204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54" b="90192" l="10000" r="90000">
                        <a14:foregroundMark x1="36778" y1="12885" x2="54000" y2="8846"/>
                        <a14:foregroundMark x1="54000" y1="8846" x2="65556" y2="12692"/>
                        <a14:foregroundMark x1="65556" y1="12692" x2="67556" y2="14423"/>
                        <a14:foregroundMark x1="32333" y1="82692" x2="34889" y2="82692"/>
                        <a14:foregroundMark x1="41556" y1="82885" x2="42889" y2="82885"/>
                        <a14:foregroundMark x1="42889" y1="86154" x2="42889" y2="86154"/>
                        <a14:foregroundMark x1="43111" y1="90192" x2="43111" y2="90192"/>
                        <a14:foregroundMark x1="48444" y1="84808" x2="48444" y2="84808"/>
                        <a14:foregroundMark x1="57111" y1="85192" x2="57111" y2="85192"/>
                        <a14:foregroundMark x1="67333" y1="83077" x2="67333" y2="83077"/>
                        <a14:foregroundMark x1="68444" y1="86538" x2="68444" y2="86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9325" y="2736812"/>
            <a:ext cx="3807301" cy="219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CFBF517-DEBC-42FD-AD7F-436DBC56BBB6}"/>
              </a:ext>
            </a:extLst>
          </p:cNvPr>
          <p:cNvSpPr/>
          <p:nvPr/>
        </p:nvSpPr>
        <p:spPr>
          <a:xfrm>
            <a:off x="6005358" y="1135290"/>
            <a:ext cx="5872899" cy="474452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3">
            <a:extLst>
              <a:ext uri="{FF2B5EF4-FFF2-40B4-BE49-F238E27FC236}">
                <a16:creationId xmlns:a16="http://schemas.microsoft.com/office/drawing/2014/main" id="{3DDF2FED-4C2E-4AE6-9A64-C3BE9B48BCB7}"/>
              </a:ext>
            </a:extLst>
          </p:cNvPr>
          <p:cNvSpPr txBox="1">
            <a:spLocks/>
          </p:cNvSpPr>
          <p:nvPr/>
        </p:nvSpPr>
        <p:spPr>
          <a:xfrm>
            <a:off x="1063590" y="348621"/>
            <a:ext cx="10845800" cy="129939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lnSpcReduction="10000"/>
          </a:bodyPr>
          <a:lstStyle>
            <a:lvl1pPr algn="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pc="300" dirty="0">
                <a:solidFill>
                  <a:schemeClr val="accent2"/>
                </a:solidFill>
              </a:rPr>
              <a:t>YOUR NEXT INVESTMENT</a:t>
            </a:r>
            <a:br>
              <a:rPr lang="en-US" altLang="zh-CN" sz="4800" u="sng" dirty="0">
                <a:solidFill>
                  <a:srgbClr val="48B8A3"/>
                </a:solidFill>
              </a:rPr>
            </a:br>
            <a:r>
              <a:rPr lang="en-CA" altLang="zh-CN" sz="3200" dirty="0">
                <a:solidFill>
                  <a:srgbClr val="E61134"/>
                </a:solidFill>
              </a:rPr>
              <a:t>Why Not Tesla</a:t>
            </a:r>
            <a:r>
              <a:rPr lang="zh-TW" altLang="en-US" sz="3200" dirty="0">
                <a:solidFill>
                  <a:srgbClr val="E61134"/>
                </a:solidFill>
              </a:rPr>
              <a:t> </a:t>
            </a:r>
            <a:r>
              <a:rPr lang="en-CA" altLang="zh-CN" sz="3200" dirty="0">
                <a:solidFill>
                  <a:srgbClr val="E61134"/>
                </a:solidFill>
              </a:rPr>
              <a:t>?</a:t>
            </a:r>
            <a:endParaRPr lang="zh-CN" altLang="en-US" sz="3200" dirty="0">
              <a:solidFill>
                <a:srgbClr val="E61134"/>
              </a:solidFill>
            </a:endParaRPr>
          </a:p>
        </p:txBody>
      </p:sp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A01B4DDD-3D93-4713-970F-C8D1F51E69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43" t="11090" r="7361" b="11264"/>
          <a:stretch/>
        </p:blipFill>
        <p:spPr>
          <a:xfrm>
            <a:off x="2706575" y="1686279"/>
            <a:ext cx="9429986" cy="4300839"/>
          </a:xfrm>
          <a:prstGeom prst="rect">
            <a:avLst/>
          </a:prstGeom>
          <a:solidFill>
            <a:schemeClr val="bg1">
              <a:alpha val="1000"/>
            </a:schemeClr>
          </a:solidFill>
        </p:spPr>
      </p:pic>
      <p:sp>
        <p:nvSpPr>
          <p:cNvPr id="16" name="副标题 1">
            <a:extLst>
              <a:ext uri="{FF2B5EF4-FFF2-40B4-BE49-F238E27FC236}">
                <a16:creationId xmlns:a16="http://schemas.microsoft.com/office/drawing/2014/main" id="{078097CB-8791-4290-A58B-666EF07CE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2225" y="5955209"/>
            <a:ext cx="2351630" cy="558799"/>
          </a:xfrm>
        </p:spPr>
        <p:txBody>
          <a:bodyPr>
            <a:normAutofit/>
          </a:bodyPr>
          <a:lstStyle/>
          <a:p>
            <a:pPr algn="ctr"/>
            <a:r>
              <a:rPr lang="en-CA" altLang="zh-CN" sz="1600" b="1" dirty="0">
                <a:latin typeface="+mj-lt"/>
              </a:rPr>
              <a:t>2020.11</a:t>
            </a:r>
            <a:endParaRPr lang="zh-CN" altLang="en-US" sz="1600" b="1" dirty="0"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4BE3AC-348A-45E7-86FF-29B89FDDDF08}"/>
              </a:ext>
            </a:extLst>
          </p:cNvPr>
          <p:cNvSpPr/>
          <p:nvPr/>
        </p:nvSpPr>
        <p:spPr>
          <a:xfrm>
            <a:off x="2479405" y="6172455"/>
            <a:ext cx="9429985" cy="624262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b="1" i="1" dirty="0">
                <a:solidFill>
                  <a:schemeClr val="tx1"/>
                </a:solidFill>
                <a:latin typeface="+mj-lt"/>
              </a:rPr>
              <a:t>Team Members:</a:t>
            </a:r>
            <a:r>
              <a:rPr lang="en-CA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CA" sz="1800" b="0" i="1" dirty="0">
                <a:solidFill>
                  <a:schemeClr val="tx1"/>
                </a:solidFill>
                <a:latin typeface="+mj-lt"/>
              </a:rPr>
              <a:t>Minh Tran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CA" sz="1800" b="0" i="1" dirty="0">
                <a:solidFill>
                  <a:schemeClr val="tx1"/>
                </a:solidFill>
                <a:latin typeface="+mj-lt"/>
              </a:rPr>
              <a:t>Syed Naqvi, Rodrigo </a:t>
            </a:r>
            <a:r>
              <a:rPr lang="en-CA" sz="1800" b="0" i="1" dirty="0" err="1">
                <a:solidFill>
                  <a:schemeClr val="tx1"/>
                </a:solidFill>
                <a:latin typeface="+mj-lt"/>
              </a:rPr>
              <a:t>Guazzelli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CA" sz="1800" b="0" i="1" dirty="0" err="1">
                <a:solidFill>
                  <a:schemeClr val="tx1"/>
                </a:solidFill>
              </a:rPr>
              <a:t>Hsuan</a:t>
            </a:r>
            <a:r>
              <a:rPr lang="en-CA" sz="1800" b="0" i="1" dirty="0">
                <a:solidFill>
                  <a:schemeClr val="tx1"/>
                </a:solidFill>
              </a:rPr>
              <a:t> Liu, </a:t>
            </a:r>
            <a:r>
              <a:rPr lang="en-CA" sz="1800" b="0" i="1" dirty="0">
                <a:solidFill>
                  <a:schemeClr val="tx1"/>
                </a:solidFill>
                <a:latin typeface="+mj-lt"/>
              </a:rPr>
              <a:t>Abdullah Mamun</a:t>
            </a:r>
            <a:endParaRPr lang="en-US" sz="18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292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TSLA-Financial Analysis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5544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Short-term Liquidity Analysis</a:t>
            </a:r>
            <a:endParaRPr lang="zh-TW" altLang="en-US" dirty="0">
              <a:sym typeface="Arial"/>
            </a:endParaRP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 CapitalIQ, FS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DD33A6-AEB8-4BDB-A429-9BFD587F7B73}"/>
              </a:ext>
            </a:extLst>
          </p:cNvPr>
          <p:cNvSpPr txBox="1"/>
          <p:nvPr/>
        </p:nvSpPr>
        <p:spPr>
          <a:xfrm>
            <a:off x="6493805" y="1024493"/>
            <a:ext cx="5544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Leverage Analysis</a:t>
            </a:r>
            <a:endParaRPr lang="zh-TW" altLang="en-US" dirty="0">
              <a:sym typeface="Arial"/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C3BFC9E2-940E-4AE4-BF20-FF01C51EC159}"/>
              </a:ext>
            </a:extLst>
          </p:cNvPr>
          <p:cNvGrpSpPr/>
          <p:nvPr/>
        </p:nvGrpSpPr>
        <p:grpSpPr>
          <a:xfrm>
            <a:off x="213413" y="1468526"/>
            <a:ext cx="6084444" cy="3371554"/>
            <a:chOff x="592061" y="1457978"/>
            <a:chExt cx="6037340" cy="3345452"/>
          </a:xfrm>
        </p:grpSpPr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8311DA05-7011-48E7-97C7-97592DF5D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1415" b="4310"/>
            <a:stretch/>
          </p:blipFill>
          <p:spPr>
            <a:xfrm>
              <a:off x="592061" y="1457978"/>
              <a:ext cx="6037340" cy="3345452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BE0BCCE0-DF12-495A-BA52-FE93F5E63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462" t="56752" r="2900" b="18027"/>
            <a:stretch/>
          </p:blipFill>
          <p:spPr>
            <a:xfrm>
              <a:off x="1448588" y="1917940"/>
              <a:ext cx="1354960" cy="881744"/>
            </a:xfrm>
            <a:prstGeom prst="rect">
              <a:avLst/>
            </a:prstGeom>
          </p:spPr>
        </p:pic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7C4D9FDC-F3E8-44FD-AE66-87EBB3C0FA9B}"/>
              </a:ext>
            </a:extLst>
          </p:cNvPr>
          <p:cNvGrpSpPr/>
          <p:nvPr/>
        </p:nvGrpSpPr>
        <p:grpSpPr>
          <a:xfrm>
            <a:off x="6237518" y="1473969"/>
            <a:ext cx="5840663" cy="3523393"/>
            <a:chOff x="6220708" y="1667303"/>
            <a:chExt cx="5840663" cy="3523393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1F43C29D-FFD2-431E-9DFB-AB81D4AE6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99" r="23523"/>
            <a:stretch/>
          </p:blipFill>
          <p:spPr>
            <a:xfrm>
              <a:off x="6220708" y="1667303"/>
              <a:ext cx="5840663" cy="3523393"/>
            </a:xfrm>
            <a:prstGeom prst="rect">
              <a:avLst/>
            </a:prstGeom>
          </p:spPr>
        </p:pic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B0A75D24-C1D7-4D0A-B962-CE5519530E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645" t="57692" r="2142" b="17643"/>
            <a:stretch/>
          </p:blipFill>
          <p:spPr>
            <a:xfrm>
              <a:off x="10297886" y="2100943"/>
              <a:ext cx="1654628" cy="869067"/>
            </a:xfrm>
            <a:prstGeom prst="rect">
              <a:avLst/>
            </a:prstGeom>
          </p:spPr>
        </p:pic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B6F4B81A-F1D6-4BDD-BC5C-1CC8B61D59AF}"/>
              </a:ext>
            </a:extLst>
          </p:cNvPr>
          <p:cNvSpPr/>
          <p:nvPr/>
        </p:nvSpPr>
        <p:spPr>
          <a:xfrm>
            <a:off x="789992" y="5054941"/>
            <a:ext cx="5383327" cy="111496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Current and quick ratio trend up, indicating TSLA’s ability to meet short-term liabilities with short-term assets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8B27D72-9BAF-4028-B409-10057C8C40A7}"/>
              </a:ext>
            </a:extLst>
          </p:cNvPr>
          <p:cNvSpPr/>
          <p:nvPr/>
        </p:nvSpPr>
        <p:spPr>
          <a:xfrm>
            <a:off x="6654478" y="5054941"/>
            <a:ext cx="5383327" cy="111496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 Leverage of TLSA has a down trend and the likelihood of default has been decreasing</a:t>
            </a:r>
          </a:p>
        </p:txBody>
      </p:sp>
    </p:spTree>
    <p:extLst>
      <p:ext uri="{BB962C8B-B14F-4D97-AF65-F5344CB8AC3E}">
        <p14:creationId xmlns:p14="http://schemas.microsoft.com/office/powerpoint/2010/main" val="270809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923D636-BB03-4AD4-820E-D92AA8F7E7C2}"/>
              </a:ext>
            </a:extLst>
          </p:cNvPr>
          <p:cNvSpPr txBox="1"/>
          <p:nvPr/>
        </p:nvSpPr>
        <p:spPr>
          <a:xfrm>
            <a:off x="709656" y="1024493"/>
            <a:ext cx="8568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First Tier Company - TSLA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7476CB7-4E3F-4A2A-AC3A-798588DE9927}"/>
              </a:ext>
            </a:extLst>
          </p:cNvPr>
          <p:cNvSpPr txBox="1"/>
          <p:nvPr/>
        </p:nvSpPr>
        <p:spPr>
          <a:xfrm>
            <a:off x="9459646" y="1024493"/>
            <a:ext cx="252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Selected Competitors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C5F4643-2BB7-4D0B-9477-6B249D2A108B}"/>
              </a:ext>
            </a:extLst>
          </p:cNvPr>
          <p:cNvSpPr txBox="1"/>
          <p:nvPr/>
        </p:nvSpPr>
        <p:spPr>
          <a:xfrm>
            <a:off x="9459646" y="1499976"/>
            <a:ext cx="26185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Toyota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BMW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BAIC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Volkswagen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BYD Company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SAIC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Renault SA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Hyundai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Geely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Tesla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EF053D4-C45B-4DB6-A34C-AA3074AA104C}"/>
              </a:ext>
            </a:extLst>
          </p:cNvPr>
          <p:cNvSpPr txBox="1"/>
          <p:nvPr/>
        </p:nvSpPr>
        <p:spPr>
          <a:xfrm>
            <a:off x="9459646" y="3899403"/>
            <a:ext cx="252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Highlights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A1CD9C0-D199-41B4-A0F3-7B6AA4659201}"/>
              </a:ext>
            </a:extLst>
          </p:cNvPr>
          <p:cNvSpPr txBox="1"/>
          <p:nvPr/>
        </p:nvSpPr>
        <p:spPr>
          <a:xfrm>
            <a:off x="9459646" y="4342361"/>
            <a:ext cx="26185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TSLA has EBITDA margin around 14% and revenue YoY of 15%, serving as an industry leader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Compared to industry median of 9% EBITDA Margin and -4% 1-year Revenues Growth, TSLA becomes competitive - first tier candidate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CA" sz="14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94DA0C9-C4C2-4736-81DB-285EA340A0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9"/>
          <a:stretch/>
        </p:blipFill>
        <p:spPr>
          <a:xfrm>
            <a:off x="628376" y="1373226"/>
            <a:ext cx="8474984" cy="5165694"/>
          </a:xfrm>
          <a:prstGeom prst="rect">
            <a:avLst/>
          </a:prstGeom>
        </p:spPr>
      </p:pic>
      <p:sp>
        <p:nvSpPr>
          <p:cNvPr id="11" name="標題 1">
            <a:extLst>
              <a:ext uri="{FF2B5EF4-FFF2-40B4-BE49-F238E27FC236}">
                <a16:creationId xmlns:a16="http://schemas.microsoft.com/office/drawing/2014/main" id="{CE64B412-84CF-4AED-928C-E427DA3F998A}"/>
              </a:ext>
            </a:extLst>
          </p:cNvPr>
          <p:cNvSpPr txBox="1">
            <a:spLocks/>
          </p:cNvSpPr>
          <p:nvPr/>
        </p:nvSpPr>
        <p:spPr>
          <a:xfrm>
            <a:off x="1186726" y="581644"/>
            <a:ext cx="10319479" cy="5273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kern="120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endParaRPr lang="en-CA" sz="2200" dirty="0">
              <a:latin typeface="+mj-lt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D8F576C1-1154-498F-B8B6-F622B4C0C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TSLA-Competitive Landscape</a:t>
            </a:r>
            <a:endParaRPr lang="en-CA" sz="2200" dirty="0">
              <a:latin typeface="+mj-lt"/>
            </a:endParaRPr>
          </a:p>
        </p:txBody>
      </p:sp>
      <p:sp>
        <p:nvSpPr>
          <p:cNvPr id="4" name="文本框 90">
            <a:extLst>
              <a:ext uri="{FF2B5EF4-FFF2-40B4-BE49-F238E27FC236}">
                <a16:creationId xmlns:a16="http://schemas.microsoft.com/office/drawing/2014/main" id="{0A01AB03-9BE2-41EC-BF03-6E3045744EC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CapitalIQ, Equity Research Report, FS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BA7CA9A-473D-41DE-93A3-E070A33C3DBC}"/>
              </a:ext>
            </a:extLst>
          </p:cNvPr>
          <p:cNvSpPr/>
          <p:nvPr/>
        </p:nvSpPr>
        <p:spPr>
          <a:xfrm>
            <a:off x="7000240" y="1666240"/>
            <a:ext cx="1767840" cy="86360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5" name="Picture 4" descr="Tesla | Forza Wiki | Fandom">
            <a:extLst>
              <a:ext uri="{FF2B5EF4-FFF2-40B4-BE49-F238E27FC236}">
                <a16:creationId xmlns:a16="http://schemas.microsoft.com/office/drawing/2014/main" id="{B7844344-C84C-4FDB-8A2E-81B12A1686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57"/>
          <a:stretch/>
        </p:blipFill>
        <p:spPr bwMode="auto">
          <a:xfrm>
            <a:off x="7632313" y="1801393"/>
            <a:ext cx="1020799" cy="43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6DBBF1C-BFA5-4E78-9F4D-735D89E63888}"/>
              </a:ext>
            </a:extLst>
          </p:cNvPr>
          <p:cNvSpPr txBox="1"/>
          <p:nvPr/>
        </p:nvSpPr>
        <p:spPr>
          <a:xfrm>
            <a:off x="5153025" y="4025595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2068C83-8B0E-4C2F-BDA8-F97839995843}"/>
              </a:ext>
            </a:extLst>
          </p:cNvPr>
          <p:cNvSpPr txBox="1"/>
          <p:nvPr/>
        </p:nvSpPr>
        <p:spPr>
          <a:xfrm>
            <a:off x="5307331" y="4005361"/>
            <a:ext cx="2436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0070C0"/>
                </a:solidFill>
              </a:rPr>
              <a:t>Industry Median</a:t>
            </a:r>
          </a:p>
        </p:txBody>
      </p:sp>
    </p:spTree>
    <p:extLst>
      <p:ext uri="{BB962C8B-B14F-4D97-AF65-F5344CB8AC3E}">
        <p14:creationId xmlns:p14="http://schemas.microsoft.com/office/powerpoint/2010/main" val="2032641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504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Valuation Highlights  - EV/Revenues LTM is 14.3x </a:t>
            </a:r>
            <a:endParaRPr lang="zh-TW" altLang="en-US" dirty="0">
              <a:sym typeface="Arial"/>
            </a:endParaRP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CapitalIQ, Equity Research Report, FS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DD33A6-AEB8-4BDB-A429-9BFD587F7B73}"/>
              </a:ext>
            </a:extLst>
          </p:cNvPr>
          <p:cNvSpPr txBox="1"/>
          <p:nvPr/>
        </p:nvSpPr>
        <p:spPr>
          <a:xfrm>
            <a:off x="6493805" y="1024493"/>
            <a:ext cx="5040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Valuation Highlights  - EV/EBITDA LTM is 90.8x </a:t>
            </a:r>
            <a:endParaRPr lang="zh-TW" altLang="en-US" dirty="0">
              <a:sym typeface="Arial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10E9FA2-D190-41DF-AB99-DC610969FC5C}"/>
              </a:ext>
            </a:extLst>
          </p:cNvPr>
          <p:cNvGrpSpPr/>
          <p:nvPr/>
        </p:nvGrpSpPr>
        <p:grpSpPr>
          <a:xfrm>
            <a:off x="6527836" y="1296578"/>
            <a:ext cx="4954508" cy="5275672"/>
            <a:chOff x="6621972" y="1426056"/>
            <a:chExt cx="4783665" cy="511286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64C9AA4D-6394-475E-B200-E8FD068BC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1972" y="1426056"/>
              <a:ext cx="4783665" cy="5112863"/>
            </a:xfrm>
            <a:prstGeom prst="rect">
              <a:avLst/>
            </a:prstGeom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6B3A7BA2-064B-45A1-A41C-C19F6800DF24}"/>
                </a:ext>
              </a:extLst>
            </p:cNvPr>
            <p:cNvSpPr txBox="1"/>
            <p:nvPr/>
          </p:nvSpPr>
          <p:spPr>
            <a:xfrm>
              <a:off x="7271774" y="1893420"/>
              <a:ext cx="287887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600" dirty="0">
                  <a:solidFill>
                    <a:srgbClr val="0070C0"/>
                  </a:solidFill>
                  <a:effectLst/>
                </a:rPr>
                <a:t>Industry </a:t>
              </a:r>
              <a:r>
                <a:rPr lang="en-US" altLang="zh-TW" sz="1600" dirty="0">
                  <a:solidFill>
                    <a:srgbClr val="0070C0"/>
                  </a:solidFill>
                  <a:effectLst/>
                </a:rPr>
                <a:t>Median:14.70x</a:t>
              </a:r>
              <a:endParaRPr lang="en-CA" sz="16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AF5E75B-19EA-48C6-B892-02D5B5F5C14B}"/>
              </a:ext>
            </a:extLst>
          </p:cNvPr>
          <p:cNvGrpSpPr/>
          <p:nvPr/>
        </p:nvGrpSpPr>
        <p:grpSpPr>
          <a:xfrm>
            <a:off x="628354" y="1326775"/>
            <a:ext cx="4957497" cy="5155382"/>
            <a:chOff x="628354" y="1326775"/>
            <a:chExt cx="4957497" cy="5155382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616E736-E51B-44E5-B76D-44034A6E9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354" y="1326775"/>
              <a:ext cx="4957497" cy="5155382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7CCF70C-B104-4106-B588-1B122D9C6CB1}"/>
                </a:ext>
              </a:extLst>
            </p:cNvPr>
            <p:cNvSpPr txBox="1"/>
            <p:nvPr/>
          </p:nvSpPr>
          <p:spPr>
            <a:xfrm>
              <a:off x="1312090" y="1778824"/>
              <a:ext cx="29713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600" dirty="0">
                  <a:solidFill>
                    <a:srgbClr val="0070C0"/>
                  </a:solidFill>
                  <a:effectLst/>
                </a:rPr>
                <a:t>Industry </a:t>
              </a:r>
              <a:r>
                <a:rPr lang="en-US" altLang="zh-TW" sz="1600" dirty="0">
                  <a:solidFill>
                    <a:srgbClr val="0070C0"/>
                  </a:solidFill>
                  <a:effectLst/>
                </a:rPr>
                <a:t>Median:1.24x</a:t>
              </a:r>
              <a:endParaRPr lang="en-CA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TSLA-Comparable Models</a:t>
            </a:r>
            <a:endParaRPr lang="en-CA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9097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C0FCC13-2D49-423B-ADE4-DB4B3200D3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94" r="7608" b="8696"/>
          <a:stretch/>
        </p:blipFill>
        <p:spPr>
          <a:xfrm>
            <a:off x="334156" y="1276350"/>
            <a:ext cx="6724410" cy="3799944"/>
          </a:xfrm>
          <a:prstGeom prst="rect">
            <a:avLst/>
          </a:prstGeom>
        </p:spPr>
      </p:pic>
      <p:pic>
        <p:nvPicPr>
          <p:cNvPr id="4" name="Picture 11">
            <a:extLst>
              <a:ext uri="{FF2B5EF4-FFF2-40B4-BE49-F238E27FC236}">
                <a16:creationId xmlns:a16="http://schemas.microsoft.com/office/drawing/2014/main" id="{4D258213-A221-45D1-A564-EF8428C7C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351" y="1780403"/>
            <a:ext cx="4860000" cy="232346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612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TSLA vs Automaker Competitors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TSLA-Historical Price Analysis For The Last 5 Years</a:t>
            </a:r>
            <a:endParaRPr lang="en-CA" sz="2200" dirty="0">
              <a:latin typeface="+mj-lt"/>
            </a:endParaRPr>
          </a:p>
        </p:txBody>
      </p:sp>
      <p:sp>
        <p:nvSpPr>
          <p:cNvPr id="18" name="文本框 90">
            <a:extLst>
              <a:ext uri="{FF2B5EF4-FFF2-40B4-BE49-F238E27FC236}">
                <a16:creationId xmlns:a16="http://schemas.microsoft.com/office/drawing/2014/main" id="{86BF8288-C6F7-48AE-AC7B-F6F44959385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Source 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：</a:t>
            </a:r>
            <a:r>
              <a:rPr kumimoji="0" lang="en-CA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Alpaca trade API / Yahoo Finance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57594A2-8A38-48AE-BBB9-75F01F851266}"/>
              </a:ext>
            </a:extLst>
          </p:cNvPr>
          <p:cNvSpPr txBox="1"/>
          <p:nvPr/>
        </p:nvSpPr>
        <p:spPr>
          <a:xfrm>
            <a:off x="7237352" y="1024493"/>
            <a:ext cx="486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kumimoji="0" lang="en-CA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Stock Price of </a:t>
            </a:r>
            <a:r>
              <a:rPr kumimoji="0" lang="en-CA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TSLA &amp; Automaker Competitors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9842D56-19F8-4C23-95B2-63AD651D9FBF}"/>
              </a:ext>
            </a:extLst>
          </p:cNvPr>
          <p:cNvSpPr/>
          <p:nvPr/>
        </p:nvSpPr>
        <p:spPr>
          <a:xfrm>
            <a:off x="709656" y="5284320"/>
            <a:ext cx="6120000" cy="900060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>
                <a:solidFill>
                  <a:schemeClr val="tx1"/>
                </a:solidFill>
              </a:rPr>
              <a:t>If you had invested $10,000 in TESLA stock 5 years ago your current balance would be $94,100</a:t>
            </a:r>
          </a:p>
        </p:txBody>
      </p:sp>
    </p:spTree>
    <p:extLst>
      <p:ext uri="{BB962C8B-B14F-4D97-AF65-F5344CB8AC3E}">
        <p14:creationId xmlns:p14="http://schemas.microsoft.com/office/powerpoint/2010/main" val="368745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TSLA-Sensitivity Analysis </a:t>
            </a:r>
            <a:r>
              <a:rPr lang="en-US" altLang="zh-TW" sz="2200" dirty="0">
                <a:latin typeface="+mj-lt"/>
              </a:rPr>
              <a:t>F</a:t>
            </a:r>
            <a:r>
              <a:rPr lang="en-CA" altLang="zh-TW" sz="2200" dirty="0">
                <a:latin typeface="+mj-lt"/>
              </a:rPr>
              <a:t>or The Next 20 </a:t>
            </a:r>
            <a:r>
              <a:rPr lang="en-US" altLang="zh-TW" sz="2200" dirty="0">
                <a:latin typeface="+mj-lt"/>
              </a:rPr>
              <a:t>Y</a:t>
            </a:r>
            <a:r>
              <a:rPr lang="en-CA" altLang="zh-TW" sz="2200" dirty="0">
                <a:latin typeface="+mj-lt"/>
              </a:rPr>
              <a:t>ears </a:t>
            </a:r>
            <a:endParaRPr lang="en-CA" sz="2200" dirty="0">
              <a:latin typeface="+mj-lt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4E848FF-51BB-40BF-A49F-4EEF01C47965}"/>
              </a:ext>
            </a:extLst>
          </p:cNvPr>
          <p:cNvSpPr txBox="1"/>
          <p:nvPr/>
        </p:nvSpPr>
        <p:spPr>
          <a:xfrm>
            <a:off x="709656" y="1024493"/>
            <a:ext cx="540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Monte Carlo Simulation Portfolio Without Tesla  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701DE2A-C57A-4D38-98B0-0D38F887E14A}"/>
              </a:ext>
            </a:extLst>
          </p:cNvPr>
          <p:cNvSpPr txBox="1"/>
          <p:nvPr/>
        </p:nvSpPr>
        <p:spPr>
          <a:xfrm>
            <a:off x="6319230" y="1024493"/>
            <a:ext cx="540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kumimoji="0" lang="en-CA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Monte Carlo Simulation Portfolio With Tesla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pic>
        <p:nvPicPr>
          <p:cNvPr id="24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9FB41B9-4E4F-40E3-9749-20C67C15B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01" y="1522696"/>
            <a:ext cx="5588738" cy="3725825"/>
          </a:xfrm>
          <a:prstGeom prst="rect">
            <a:avLst/>
          </a:prstGeom>
        </p:spPr>
      </p:pic>
      <p:pic>
        <p:nvPicPr>
          <p:cNvPr id="30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E774113C-5D34-470E-8E1E-D7207B450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246" y="1527188"/>
            <a:ext cx="5553075" cy="3780325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CEAF2BFA-E8F9-4748-B42E-1FB0F231704F}"/>
              </a:ext>
            </a:extLst>
          </p:cNvPr>
          <p:cNvSpPr/>
          <p:nvPr/>
        </p:nvSpPr>
        <p:spPr>
          <a:xfrm>
            <a:off x="709656" y="5307513"/>
            <a:ext cx="5386344" cy="900060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>
                <a:solidFill>
                  <a:schemeClr val="tx1"/>
                </a:solidFill>
              </a:rPr>
              <a:t>With an initial investment of $10,000 in your portfolio you have a 95% chance it will be within the range of $82,972.21 and $683,666.61 over the next 20 years 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301A31B-64F1-4784-80A5-B5EFD1675A9D}"/>
              </a:ext>
            </a:extLst>
          </p:cNvPr>
          <p:cNvSpPr/>
          <p:nvPr/>
        </p:nvSpPr>
        <p:spPr>
          <a:xfrm>
            <a:off x="6096000" y="5307513"/>
            <a:ext cx="5386344" cy="900060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>
                <a:solidFill>
                  <a:schemeClr val="tx1"/>
                </a:solidFill>
              </a:rPr>
              <a:t>With an initial investment of $10,000 in your portfolio you have a 95% chance it will be within in the range of $226,781.95 and $2,835,449.51 over the next 20 years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1FB431-4693-4B03-ADAB-1986D62982CE}"/>
              </a:ext>
            </a:extLst>
          </p:cNvPr>
          <p:cNvSpPr/>
          <p:nvPr/>
        </p:nvSpPr>
        <p:spPr>
          <a:xfrm>
            <a:off x="917947" y="6088890"/>
            <a:ext cx="6849538" cy="900060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1400" dirty="0">
                <a:solidFill>
                  <a:schemeClr val="tx1"/>
                </a:solidFill>
              </a:rPr>
              <a:t>Portfolio = </a:t>
            </a:r>
            <a:r>
              <a:rPr lang="en-CA" sz="1400" b="1" dirty="0">
                <a:solidFill>
                  <a:schemeClr val="tx1"/>
                </a:solidFill>
              </a:rPr>
              <a:t>Apple, Alphabet, Johnson &amp; Johnson, Berkshire Hathaway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458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对象 2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think-cell 幻灯片" r:id="rId5" imgW="5715" imgH="5715" progId="TCLayout.ActiveDocument.1">
                  <p:embed/>
                </p:oleObj>
              </mc:Choice>
              <mc:Fallback>
                <p:oleObj name="think-cell 幻灯片" r:id="rId5" imgW="5715" imgH="5715" progId="TCLayout.ActiveDocument.1">
                  <p:embed/>
                  <p:pic>
                    <p:nvPicPr>
                      <p:cNvPr id="24" name="对象 2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 txBox="1"/>
          <p:nvPr/>
        </p:nvSpPr>
        <p:spPr>
          <a:xfrm>
            <a:off x="11196198" y="6292850"/>
            <a:ext cx="475102" cy="3600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C803D94-004C-7542-B7F5-5D51A5417763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15</a:t>
            </a:fld>
            <a:endParaRPr lang="en-US" sz="1200" dirty="0">
              <a:solidFill>
                <a:prstClr val="black">
                  <a:tint val="75000"/>
                </a:prstClr>
              </a:solidFill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C4C5632-BFDC-47D6-BA6A-F4D18DB99453}"/>
              </a:ext>
            </a:extLst>
          </p:cNvPr>
          <p:cNvGrpSpPr/>
          <p:nvPr/>
        </p:nvGrpSpPr>
        <p:grpSpPr>
          <a:xfrm>
            <a:off x="-1313507" y="1718560"/>
            <a:ext cx="14099487" cy="5039341"/>
            <a:chOff x="-324679" y="1215543"/>
            <a:chExt cx="14099487" cy="5039341"/>
          </a:xfrm>
        </p:grpSpPr>
        <p:sp>
          <p:nvSpPr>
            <p:cNvPr id="5" name="ïṧliḍe"/>
            <p:cNvSpPr/>
            <p:nvPr/>
          </p:nvSpPr>
          <p:spPr>
            <a:xfrm>
              <a:off x="-324679" y="1215543"/>
              <a:ext cx="4948848" cy="4948846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39000">
                    <a:schemeClr val="bg1"/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" name="îşļíḋê"/>
            <p:cNvSpPr/>
            <p:nvPr/>
          </p:nvSpPr>
          <p:spPr>
            <a:xfrm>
              <a:off x="4822570" y="3844118"/>
              <a:ext cx="8358258" cy="1080000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CA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27120"/>
                  </a:solidFill>
                  <a:effectLst/>
                  <a:uLnTx/>
                  <a:uFillTx/>
                  <a:latin typeface="+mj-lt"/>
                  <a:ea typeface="+mj-ea"/>
                  <a:cs typeface="+mn-ea"/>
                  <a:sym typeface="+mn-lt"/>
                </a:rPr>
                <a:t>Financial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CA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+mj-ea"/>
                  <a:cs typeface="+mn-ea"/>
                  <a:sym typeface="+mn-lt"/>
                </a:rPr>
                <a:t>Quality growth led to 64% EBITDA CAGR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en-CA" altLang="zh-TW" dirty="0">
                  <a:latin typeface="+mj-lt"/>
                  <a:ea typeface="+mj-ea"/>
                  <a:cs typeface="+mn-ea"/>
                  <a:sym typeface="+mn-lt"/>
                </a:rPr>
                <a:t>Strong </a:t>
              </a:r>
              <a:r>
                <a:rPr kumimoji="0" lang="en-CA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+mj-ea"/>
                  <a:cs typeface="+mn-ea"/>
                  <a:sym typeface="+mn-lt"/>
                </a:rPr>
                <a:t>performance with </a:t>
              </a:r>
              <a:r>
                <a:rPr lang="en-CA" altLang="zh-TW" dirty="0">
                  <a:sym typeface="Arial"/>
                </a:rPr>
                <a:t>LTM  EV/EBITDA 90.8x as opposed to industry median of </a:t>
              </a:r>
              <a:r>
                <a:rPr kumimoji="0" lang="en-CA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+mj-ea"/>
                  <a:cs typeface="+mn-ea"/>
                  <a:sym typeface="+mn-lt"/>
                </a:rPr>
                <a:t> 14.7x</a:t>
              </a:r>
            </a:p>
          </p:txBody>
        </p:sp>
        <p:sp>
          <p:nvSpPr>
            <p:cNvPr id="8" name="ïṩliḑe"/>
            <p:cNvSpPr/>
            <p:nvPr/>
          </p:nvSpPr>
          <p:spPr>
            <a:xfrm>
              <a:off x="4624169" y="2484583"/>
              <a:ext cx="9150639" cy="1080000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/>
            <a:p>
              <a:pPr>
                <a:lnSpc>
                  <a:spcPct val="140000"/>
                </a:lnSpc>
                <a:defRPr/>
              </a:pPr>
              <a:r>
                <a:rPr lang="en-CA" altLang="zh-CN" sz="2000" b="1" dirty="0">
                  <a:solidFill>
                    <a:srgbClr val="F27120"/>
                  </a:solidFill>
                  <a:latin typeface="+mj-lt"/>
                  <a:ea typeface="+mj-ea"/>
                  <a:cs typeface="+mn-ea"/>
                  <a:sym typeface="+mn-lt"/>
                </a:rPr>
                <a:t>Diversification Effect</a:t>
              </a:r>
            </a:p>
            <a:p>
              <a:pPr marL="342900" indent="-342900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CA" altLang="zh-CN" dirty="0">
                  <a:latin typeface="+mj-lt"/>
                  <a:ea typeface="+mj-ea"/>
                  <a:cs typeface="+mn-ea"/>
                  <a:sym typeface="+mn-lt"/>
                </a:rPr>
                <a:t>Operation in diversified segments and regions with potential technology edges</a:t>
              </a:r>
            </a:p>
          </p:txBody>
        </p:sp>
        <p:sp>
          <p:nvSpPr>
            <p:cNvPr id="9" name="iṩľïḑé"/>
            <p:cNvSpPr/>
            <p:nvPr/>
          </p:nvSpPr>
          <p:spPr>
            <a:xfrm>
              <a:off x="3995479" y="5174884"/>
              <a:ext cx="8277082" cy="1080000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CA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27120"/>
                  </a:solidFill>
                  <a:effectLst/>
                  <a:uLnTx/>
                  <a:uFillTx/>
                  <a:latin typeface="+mj-lt"/>
                  <a:ea typeface="+mj-ea"/>
                  <a:cs typeface="+mn-ea"/>
                  <a:sym typeface="+mn-lt"/>
                </a:rPr>
                <a:t>Stock Price Performance and Simulation</a:t>
              </a:r>
            </a:p>
            <a:p>
              <a:pPr marL="342900" indent="-342900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CA" altLang="zh-CN" dirty="0">
                  <a:cs typeface="+mn-ea"/>
                  <a:sym typeface="+mn-lt"/>
                </a:rPr>
                <a:t>95% possibility to earn over $200K with $10K current investment</a:t>
              </a:r>
              <a:endParaRPr lang="zh-CN" altLang="en-US" dirty="0">
                <a:latin typeface="+mj-lt"/>
                <a:ea typeface="+mj-ea"/>
                <a:cs typeface="+mn-ea"/>
                <a:sym typeface="+mn-lt"/>
              </a:endParaRPr>
            </a:p>
          </p:txBody>
        </p:sp>
        <p:sp>
          <p:nvSpPr>
            <p:cNvPr id="18" name="ïṣ1ïde"/>
            <p:cNvSpPr/>
            <p:nvPr/>
          </p:nvSpPr>
          <p:spPr>
            <a:xfrm>
              <a:off x="3221316" y="1356948"/>
              <a:ext cx="399214" cy="399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/>
                  <a:ea typeface="等线" panose="02010600030101010101" charset="-122"/>
                  <a:cs typeface="+mn-ea"/>
                  <a:sym typeface="+mn-lt"/>
                </a:rPr>
                <a:t>1</a:t>
              </a:r>
              <a:endPara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19" name="îŝlíďê"/>
            <p:cNvSpPr/>
            <p:nvPr/>
          </p:nvSpPr>
          <p:spPr>
            <a:xfrm>
              <a:off x="4206804" y="2717770"/>
              <a:ext cx="399214" cy="399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/>
                  <a:ea typeface="等线" panose="02010600030101010101" charset="-122"/>
                  <a:cs typeface="+mn-ea"/>
                  <a:sym typeface="+mn-lt"/>
                </a:rPr>
                <a:t>2</a:t>
              </a:r>
              <a:endPara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20" name="íšḻîḑe"/>
            <p:cNvSpPr/>
            <p:nvPr/>
          </p:nvSpPr>
          <p:spPr>
            <a:xfrm>
              <a:off x="4343177" y="3689966"/>
              <a:ext cx="399600" cy="399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/>
                  <a:ea typeface="等线" panose="02010600030101010101" charset="-122"/>
                  <a:cs typeface="+mn-ea"/>
                  <a:sym typeface="+mn-lt"/>
                </a:rPr>
                <a:t>3</a:t>
              </a:r>
              <a:endPara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21" name="ïSḷidé"/>
            <p:cNvSpPr/>
            <p:nvPr/>
          </p:nvSpPr>
          <p:spPr>
            <a:xfrm>
              <a:off x="3509250" y="5315670"/>
              <a:ext cx="399600" cy="399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/>
                  <a:ea typeface="等线" panose="02010600030101010101" charset="-122"/>
                  <a:cs typeface="+mn-ea"/>
                  <a:sym typeface="+mn-lt"/>
                </a:rPr>
                <a:t>4</a:t>
              </a:r>
              <a:endPara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endParaRPr>
            </a:p>
          </p:txBody>
        </p:sp>
        <p:pic>
          <p:nvPicPr>
            <p:cNvPr id="1028" name="Picture 4" descr="Tesla | Forza Wiki | Fandom">
              <a:extLst>
                <a:ext uri="{FF2B5EF4-FFF2-40B4-BE49-F238E27FC236}">
                  <a16:creationId xmlns:a16="http://schemas.microsoft.com/office/drawing/2014/main" id="{54881F18-58A0-4F68-95B8-5B09E8FCFC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0" y="2695995"/>
              <a:ext cx="4205121" cy="2365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ïṩliḑe">
              <a:extLst>
                <a:ext uri="{FF2B5EF4-FFF2-40B4-BE49-F238E27FC236}">
                  <a16:creationId xmlns:a16="http://schemas.microsoft.com/office/drawing/2014/main" id="{3DCACEFD-A214-4AE7-B34D-68712FBB459A}"/>
                </a:ext>
              </a:extLst>
            </p:cNvPr>
            <p:cNvSpPr/>
            <p:nvPr/>
          </p:nvSpPr>
          <p:spPr>
            <a:xfrm>
              <a:off x="3941498" y="1507114"/>
              <a:ext cx="7200000" cy="1080000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/>
            <a:p>
              <a:pPr>
                <a:lnSpc>
                  <a:spcPct val="140000"/>
                </a:lnSpc>
                <a:defRPr/>
              </a:pPr>
              <a:r>
                <a:rPr lang="en-CA" altLang="zh-CN" sz="2000" b="1" dirty="0">
                  <a:solidFill>
                    <a:srgbClr val="F27120"/>
                  </a:solidFill>
                  <a:latin typeface="+mj-lt"/>
                  <a:ea typeface="+mj-ea"/>
                  <a:cs typeface="+mn-ea"/>
                  <a:sym typeface="+mn-lt"/>
                </a:rPr>
                <a:t>Growing Industry</a:t>
              </a:r>
            </a:p>
            <a:p>
              <a:pPr marL="342900" indent="-342900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CA" altLang="zh-CN" dirty="0">
                  <a:latin typeface="+mj-lt"/>
                  <a:ea typeface="+mj-ea"/>
                  <a:cs typeface="+mn-ea"/>
                  <a:sym typeface="+mn-lt"/>
                </a:rPr>
                <a:t>Leader in US (25%) and China of all-electric car market, pioneer in EU market</a:t>
              </a:r>
            </a:p>
            <a:p>
              <a:pPr marL="342900" indent="-342900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endParaRPr lang="en-CA" altLang="zh-CN" sz="2000" dirty="0">
                <a:latin typeface="+mj-lt"/>
                <a:ea typeface="+mj-ea"/>
                <a:cs typeface="+mn-ea"/>
                <a:sym typeface="+mn-lt"/>
              </a:endParaRPr>
            </a:p>
          </p:txBody>
        </p:sp>
      </p:grpSp>
      <p:sp>
        <p:nvSpPr>
          <p:cNvPr id="28" name="標題 1">
            <a:extLst>
              <a:ext uri="{FF2B5EF4-FFF2-40B4-BE49-F238E27FC236}">
                <a16:creationId xmlns:a16="http://schemas.microsoft.com/office/drawing/2014/main" id="{B0F91F7D-85AA-4118-A24A-4162C22C5667}"/>
              </a:ext>
            </a:extLst>
          </p:cNvPr>
          <p:cNvSpPr txBox="1">
            <a:spLocks/>
          </p:cNvSpPr>
          <p:nvPr/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zh-TW" sz="2200" dirty="0">
                <a:latin typeface="+mj-lt"/>
              </a:rPr>
              <a:t>Conclusion – Investment Thesis Recap</a:t>
            </a:r>
            <a:endParaRPr lang="en-CA" sz="22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860DFEA-A36A-4FE3-A6B7-88B4BA994FED}"/>
              </a:ext>
            </a:extLst>
          </p:cNvPr>
          <p:cNvSpPr txBox="1"/>
          <p:nvPr/>
        </p:nvSpPr>
        <p:spPr>
          <a:xfrm>
            <a:off x="709656" y="956154"/>
            <a:ext cx="540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Give TSLA a BUY rating with a 5-year target price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B19353F-AC13-4656-B5B8-33BFEE5E6669}"/>
              </a:ext>
            </a:extLst>
          </p:cNvPr>
          <p:cNvSpPr txBox="1"/>
          <p:nvPr/>
        </p:nvSpPr>
        <p:spPr>
          <a:xfrm>
            <a:off x="6319230" y="956154"/>
            <a:ext cx="540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CA" altLang="zh-TW" sz="1600" dirty="0">
                <a:sym typeface="Arial"/>
              </a:rPr>
              <a:t>Essential </a:t>
            </a:r>
            <a:r>
              <a:rPr kumimoji="0" lang="en-CA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to re-evaluate financial </a:t>
            </a:r>
            <a:r>
              <a:rPr kumimoji="0" lang="en-CA" altLang="zh-TW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health every </a:t>
            </a:r>
            <a:r>
              <a:rPr kumimoji="0" lang="en-CA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5 years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B80C4137-F7CC-4BA5-95D1-ABC9658CDBAD}"/>
              </a:ext>
            </a:extLst>
          </p:cNvPr>
          <p:cNvSpPr/>
          <p:nvPr/>
        </p:nvSpPr>
        <p:spPr>
          <a:xfrm rot="10800000" flipH="1">
            <a:off x="4902456" y="1419302"/>
            <a:ext cx="2583218" cy="249637"/>
          </a:xfrm>
          <a:prstGeom prst="triangle">
            <a:avLst/>
          </a:prstGeom>
          <a:gradFill flip="none" rotWithShape="1">
            <a:gsLst>
              <a:gs pos="10000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24000">
                <a:schemeClr val="accent1">
                  <a:lumMod val="20000"/>
                  <a:lumOff val="80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2231A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275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4DCF732B-E19A-4FB0-8AA5-CAA229649E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5858"/>
          <a:stretch/>
        </p:blipFill>
        <p:spPr>
          <a:xfrm>
            <a:off x="0" y="-10"/>
            <a:ext cx="12191980" cy="6857990"/>
          </a:xfrm>
          <a:prstGeom prst="rect">
            <a:avLst/>
          </a:prstGeom>
          <a:solidFill>
            <a:srgbClr val="FFEBEB">
              <a:alpha val="0"/>
            </a:srgbClr>
          </a:solidFill>
        </p:spPr>
      </p:pic>
      <p:sp>
        <p:nvSpPr>
          <p:cNvPr id="8" name="投影片編號版面配置區 3">
            <a:extLst>
              <a:ext uri="{FF2B5EF4-FFF2-40B4-BE49-F238E27FC236}">
                <a16:creationId xmlns:a16="http://schemas.microsoft.com/office/drawing/2014/main" id="{76E204A1-B961-4500-87CC-D66E8F0817B5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>
                <a:solidFill>
                  <a:schemeClr val="bg1"/>
                </a:solidFill>
              </a:rPr>
              <a:pPr/>
              <a:t>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EECE10-625B-4571-9A02-5790699C83F5}"/>
              </a:ext>
            </a:extLst>
          </p:cNvPr>
          <p:cNvSpPr txBox="1">
            <a:spLocks/>
          </p:cNvSpPr>
          <p:nvPr/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TW" sz="2200" b="1" dirty="0">
                <a:solidFill>
                  <a:schemeClr val="bg1"/>
                </a:solidFill>
                <a:latin typeface="+mj-lt"/>
              </a:rPr>
              <a:t>Q&amp;A Session</a:t>
            </a:r>
            <a:endParaRPr lang="en-CA" sz="2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547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对象 2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" name="think-cell 幻灯片" r:id="rId5" imgW="5715" imgH="5715" progId="TCLayout.ActiveDocument.1">
                  <p:embed/>
                </p:oleObj>
              </mc:Choice>
              <mc:Fallback>
                <p:oleObj name="think-cell 幻灯片" r:id="rId5" imgW="5715" imgH="5715" progId="TCLayout.ActiveDocument.1">
                  <p:embed/>
                  <p:pic>
                    <p:nvPicPr>
                      <p:cNvPr id="24" name="对象 2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 txBox="1"/>
          <p:nvPr/>
        </p:nvSpPr>
        <p:spPr>
          <a:xfrm>
            <a:off x="11196198" y="6292850"/>
            <a:ext cx="475102" cy="3600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C803D94-004C-7542-B7F5-5D51A5417763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2</a:t>
            </a:fld>
            <a:endParaRPr lang="en-US" sz="1200" dirty="0">
              <a:solidFill>
                <a:prstClr val="black">
                  <a:tint val="75000"/>
                </a:prstClr>
              </a:solidFill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5" name="ïṧliḍe"/>
          <p:cNvSpPr/>
          <p:nvPr/>
        </p:nvSpPr>
        <p:spPr>
          <a:xfrm>
            <a:off x="-1239079" y="862414"/>
            <a:ext cx="4948848" cy="4948846"/>
          </a:xfrm>
          <a:prstGeom prst="ellipse">
            <a:avLst/>
          </a:prstGeom>
          <a:noFill/>
          <a:ln w="38100">
            <a:gradFill flip="none" rotWithShape="1">
              <a:gsLst>
                <a:gs pos="39000">
                  <a:schemeClr val="bg1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6" name="íŝļiḋé"/>
          <p:cNvSpPr/>
          <p:nvPr/>
        </p:nvSpPr>
        <p:spPr>
          <a:xfrm>
            <a:off x="3471723" y="796579"/>
            <a:ext cx="7200000" cy="1080000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8DB1"/>
              </a:buClr>
              <a:buSzTx/>
              <a:buFontTx/>
              <a:buNone/>
              <a:defRPr/>
            </a:pPr>
            <a:r>
              <a:rPr kumimoji="0" lang="en-CA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27120"/>
                </a:solidFill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Growing Industry</a:t>
            </a:r>
          </a:p>
          <a:p>
            <a:pPr marR="0" lvl="0" indent="0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8DB1"/>
              </a:buClr>
              <a:buSzTx/>
              <a:buFontTx/>
              <a:buNone/>
              <a:defRPr/>
            </a:pPr>
            <a:r>
              <a:rPr lang="en-CA" altLang="zh-CN" sz="2000" dirty="0">
                <a:latin typeface="+mj-lt"/>
                <a:ea typeface="+mj-ea"/>
                <a:cs typeface="+mn-ea"/>
                <a:sym typeface="+mn-lt"/>
              </a:rPr>
              <a:t>Market size, CAGR of EV market</a:t>
            </a:r>
            <a:r>
              <a:rPr lang="en-US" altLang="zh-TW" sz="2000" dirty="0">
                <a:latin typeface="+mj-lt"/>
                <a:ea typeface="+mj-ea"/>
                <a:cs typeface="+mn-ea"/>
                <a:sym typeface="+mn-lt"/>
              </a:rPr>
              <a:t>,</a:t>
            </a:r>
            <a:r>
              <a:rPr lang="zh-TW" altLang="en-US" sz="2000" dirty="0">
                <a:latin typeface="+mj-lt"/>
                <a:ea typeface="+mj-ea"/>
                <a:cs typeface="+mn-ea"/>
                <a:sym typeface="+mn-lt"/>
              </a:rPr>
              <a:t> </a:t>
            </a:r>
            <a:r>
              <a:rPr lang="en-CA" altLang="zh-CN" sz="2000" dirty="0">
                <a:latin typeface="+mj-lt"/>
                <a:ea typeface="+mj-ea"/>
                <a:cs typeface="+mn-ea"/>
                <a:sym typeface="+mn-lt"/>
              </a:rPr>
              <a:t>Yearly sales of EV</a:t>
            </a:r>
          </a:p>
        </p:txBody>
      </p:sp>
      <p:sp>
        <p:nvSpPr>
          <p:cNvPr id="7" name="îşļíḋê"/>
          <p:cNvSpPr/>
          <p:nvPr/>
        </p:nvSpPr>
        <p:spPr>
          <a:xfrm>
            <a:off x="4327502" y="3215594"/>
            <a:ext cx="7200000" cy="1080000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CA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27120"/>
                </a:solidFill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Financial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CA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TSLA Net Income, EBITDA, Profitability, Capex</a:t>
            </a:r>
          </a:p>
          <a:p>
            <a:pPr lvl="0">
              <a:lnSpc>
                <a:spcPct val="140000"/>
              </a:lnSpc>
              <a:defRPr/>
            </a:pPr>
            <a:r>
              <a:rPr lang="en-US" altLang="zh-CN" sz="2000" dirty="0">
                <a:latin typeface="+mj-lt"/>
                <a:ea typeface="+mj-ea"/>
                <a:cs typeface="+mn-ea"/>
                <a:sym typeface="+mn-lt"/>
              </a:rPr>
              <a:t>Valuation</a:t>
            </a:r>
            <a:r>
              <a:rPr kumimoji="0" lang="en-CA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 comparable model</a:t>
            </a:r>
          </a:p>
        </p:txBody>
      </p:sp>
      <p:sp>
        <p:nvSpPr>
          <p:cNvPr id="8" name="ïṩliḑe"/>
          <p:cNvSpPr/>
          <p:nvPr/>
        </p:nvSpPr>
        <p:spPr>
          <a:xfrm>
            <a:off x="3996198" y="1879088"/>
            <a:ext cx="7200000" cy="1080000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lstStyle/>
          <a:p>
            <a:pPr>
              <a:lnSpc>
                <a:spcPct val="140000"/>
              </a:lnSpc>
              <a:defRPr/>
            </a:pPr>
            <a:r>
              <a:rPr lang="en-CA" altLang="zh-CN" sz="2000" b="1" dirty="0">
                <a:solidFill>
                  <a:srgbClr val="F27120"/>
                </a:solidFill>
                <a:latin typeface="+mj-lt"/>
                <a:ea typeface="+mj-ea"/>
                <a:cs typeface="+mn-ea"/>
                <a:sym typeface="+mn-lt"/>
              </a:rPr>
              <a:t>Diversification Effect</a:t>
            </a:r>
          </a:p>
          <a:p>
            <a:pPr>
              <a:lnSpc>
                <a:spcPct val="140000"/>
              </a:lnSpc>
              <a:defRPr/>
            </a:pPr>
            <a:r>
              <a:rPr lang="en-CA" altLang="zh-CN" sz="2000" dirty="0">
                <a:latin typeface="+mj-lt"/>
                <a:ea typeface="+mj-ea"/>
                <a:cs typeface="+mn-ea"/>
                <a:sym typeface="+mn-lt"/>
              </a:rPr>
              <a:t>TSLA revenue breakdown by segment and region</a:t>
            </a:r>
          </a:p>
        </p:txBody>
      </p:sp>
      <p:sp>
        <p:nvSpPr>
          <p:cNvPr id="9" name="iṩľïḑé"/>
          <p:cNvSpPr/>
          <p:nvPr/>
        </p:nvSpPr>
        <p:spPr>
          <a:xfrm>
            <a:off x="3996198" y="4560062"/>
            <a:ext cx="7200000" cy="1080000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CA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27120"/>
                </a:solidFill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Stock Price Performance and Simulation</a:t>
            </a:r>
          </a:p>
          <a:p>
            <a:pPr>
              <a:lnSpc>
                <a:spcPct val="140000"/>
              </a:lnSpc>
              <a:defRPr/>
            </a:pPr>
            <a:r>
              <a:rPr lang="en-CA" altLang="zh-CN" sz="2000" dirty="0">
                <a:cs typeface="+mn-ea"/>
                <a:sym typeface="+mn-lt"/>
              </a:rPr>
              <a:t>2015-2020 </a:t>
            </a:r>
            <a:r>
              <a:rPr lang="en-CA" altLang="zh-CN" sz="2000" dirty="0">
                <a:latin typeface="+mj-lt"/>
                <a:ea typeface="+mj-ea"/>
                <a:cs typeface="+mn-ea"/>
                <a:sym typeface="+mn-lt"/>
              </a:rPr>
              <a:t>stock price of TSLA</a:t>
            </a:r>
            <a:r>
              <a:rPr lang="en-US" altLang="zh-TW" sz="2000" dirty="0">
                <a:latin typeface="+mj-lt"/>
                <a:ea typeface="+mj-ea"/>
                <a:cs typeface="+mn-ea"/>
                <a:sym typeface="+mn-lt"/>
              </a:rPr>
              <a:t>,</a:t>
            </a:r>
            <a:r>
              <a:rPr lang="zh-TW" altLang="en-US" sz="2000" dirty="0">
                <a:latin typeface="+mj-lt"/>
                <a:ea typeface="+mj-ea"/>
                <a:cs typeface="+mn-ea"/>
                <a:sym typeface="+mn-lt"/>
              </a:rPr>
              <a:t> </a:t>
            </a:r>
            <a:r>
              <a:rPr lang="en-CA" altLang="zh-CN" sz="2000" dirty="0">
                <a:latin typeface="+mj-lt"/>
                <a:ea typeface="+mj-ea"/>
                <a:cs typeface="+mn-ea"/>
                <a:sym typeface="+mn-lt"/>
              </a:rPr>
              <a:t>S&amp;P500</a:t>
            </a:r>
            <a:r>
              <a:rPr lang="en-US" altLang="zh-TW" sz="2000" dirty="0">
                <a:latin typeface="+mj-lt"/>
                <a:ea typeface="+mj-ea"/>
                <a:cs typeface="+mn-ea"/>
                <a:sym typeface="+mn-lt"/>
              </a:rPr>
              <a:t>,</a:t>
            </a:r>
            <a:r>
              <a:rPr lang="zh-TW" altLang="en-US" sz="2000" dirty="0">
                <a:latin typeface="+mj-lt"/>
                <a:ea typeface="+mj-ea"/>
                <a:cs typeface="+mn-ea"/>
                <a:sym typeface="+mn-lt"/>
              </a:rPr>
              <a:t> </a:t>
            </a:r>
            <a:r>
              <a:rPr lang="en-CA" altLang="zh-CN" sz="2000" dirty="0">
                <a:latin typeface="+mj-lt"/>
                <a:ea typeface="+mj-ea"/>
                <a:cs typeface="+mn-ea"/>
                <a:sym typeface="+mn-lt"/>
              </a:rPr>
              <a:t>main competitor Monte Carlo simulation for the next 20 years </a:t>
            </a:r>
            <a:endParaRPr lang="zh-CN" altLang="en-US" sz="2000" dirty="0">
              <a:latin typeface="+mj-lt"/>
              <a:ea typeface="+mj-ea"/>
              <a:cs typeface="+mn-ea"/>
              <a:sym typeface="+mn-lt"/>
            </a:endParaRPr>
          </a:p>
        </p:txBody>
      </p:sp>
      <p:sp>
        <p:nvSpPr>
          <p:cNvPr id="18" name="ïṣ1ïde"/>
          <p:cNvSpPr/>
          <p:nvPr/>
        </p:nvSpPr>
        <p:spPr>
          <a:xfrm>
            <a:off x="2506523" y="1062021"/>
            <a:ext cx="399214" cy="399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1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19" name="îŝlíďê"/>
          <p:cNvSpPr/>
          <p:nvPr/>
        </p:nvSpPr>
        <p:spPr>
          <a:xfrm>
            <a:off x="3333914" y="2147834"/>
            <a:ext cx="399214" cy="399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2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20" name="íšḻîḑe"/>
          <p:cNvSpPr/>
          <p:nvPr/>
        </p:nvSpPr>
        <p:spPr>
          <a:xfrm>
            <a:off x="3533328" y="3243365"/>
            <a:ext cx="399600" cy="399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3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21" name="ïSḷidé"/>
          <p:cNvSpPr/>
          <p:nvPr/>
        </p:nvSpPr>
        <p:spPr>
          <a:xfrm>
            <a:off x="3072123" y="4503639"/>
            <a:ext cx="399600" cy="399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4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pic>
        <p:nvPicPr>
          <p:cNvPr id="1028" name="Picture 4" descr="Tesla | Forza Wiki | Fandom">
            <a:extLst>
              <a:ext uri="{FF2B5EF4-FFF2-40B4-BE49-F238E27FC236}">
                <a16:creationId xmlns:a16="http://schemas.microsoft.com/office/drawing/2014/main" id="{54881F18-58A0-4F68-95B8-5B09E8FCF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6320" y="2342866"/>
            <a:ext cx="4205121" cy="236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標題 1">
            <a:extLst>
              <a:ext uri="{FF2B5EF4-FFF2-40B4-BE49-F238E27FC236}">
                <a16:creationId xmlns:a16="http://schemas.microsoft.com/office/drawing/2014/main" id="{3BA9AA67-BBCF-4169-961C-C0F33CF96071}"/>
              </a:ext>
            </a:extLst>
          </p:cNvPr>
          <p:cNvSpPr txBox="1">
            <a:spLocks/>
          </p:cNvSpPr>
          <p:nvPr/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200" dirty="0"/>
              <a:t>Data Sources</a:t>
            </a:r>
            <a:endParaRPr lang="en-CA" sz="2200" dirty="0"/>
          </a:p>
        </p:txBody>
      </p:sp>
      <p:sp>
        <p:nvSpPr>
          <p:cNvPr id="15" name="íŝļiḋé">
            <a:extLst>
              <a:ext uri="{FF2B5EF4-FFF2-40B4-BE49-F238E27FC236}">
                <a16:creationId xmlns:a16="http://schemas.microsoft.com/office/drawing/2014/main" id="{A06ADFAB-71C8-264A-8ED6-26181724E494}"/>
              </a:ext>
            </a:extLst>
          </p:cNvPr>
          <p:cNvSpPr/>
          <p:nvPr/>
        </p:nvSpPr>
        <p:spPr>
          <a:xfrm>
            <a:off x="3388801" y="5480191"/>
            <a:ext cx="8646997" cy="1522356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8DB1"/>
              </a:buClr>
              <a:buSzTx/>
              <a:buFontTx/>
              <a:buNone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27120"/>
                </a:solidFill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Sources</a:t>
            </a:r>
            <a:endParaRPr kumimoji="0" lang="en-CA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27120"/>
              </a:solidFill>
              <a:effectLst/>
              <a:uLnTx/>
              <a:uFillTx/>
              <a:latin typeface="+mj-lt"/>
              <a:ea typeface="+mj-ea"/>
              <a:cs typeface="+mn-ea"/>
              <a:sym typeface="+mn-lt"/>
            </a:endParaRPr>
          </a:p>
          <a:p>
            <a:pPr lvl="0">
              <a:defRPr/>
            </a:pPr>
            <a:r>
              <a:rPr lang="en-US" altLang="zh-TW" sz="2000" dirty="0"/>
              <a:t>Capital</a:t>
            </a:r>
            <a:r>
              <a:rPr lang="zh-TW" altLang="en-US" sz="2000" dirty="0"/>
              <a:t> </a:t>
            </a:r>
            <a:r>
              <a:rPr lang="en-US" altLang="zh-TW" sz="2000" dirty="0"/>
              <a:t>IQ,</a:t>
            </a:r>
            <a:r>
              <a:rPr lang="zh-TW" altLang="en-US" sz="2000" dirty="0"/>
              <a:t> </a:t>
            </a:r>
            <a:r>
              <a:rPr lang="en-US" altLang="zh-TW" sz="2000" dirty="0" err="1"/>
              <a:t>Factset</a:t>
            </a:r>
            <a:r>
              <a:rPr lang="en-US" altLang="zh-TW" sz="2000" dirty="0"/>
              <a:t>,</a:t>
            </a:r>
            <a:r>
              <a:rPr lang="zh-TW" altLang="en-US" sz="2000" dirty="0"/>
              <a:t> </a:t>
            </a:r>
            <a:r>
              <a:rPr lang="en-US" altLang="zh-TW" sz="2000" dirty="0"/>
              <a:t>TSLA</a:t>
            </a:r>
            <a:r>
              <a:rPr lang="zh-TW" altLang="en-US" sz="2000" dirty="0"/>
              <a:t> </a:t>
            </a:r>
            <a:r>
              <a:rPr lang="en-US" altLang="zh-TW" sz="2000" dirty="0"/>
              <a:t>Investor</a:t>
            </a:r>
            <a:r>
              <a:rPr lang="zh-TW" altLang="en-US" sz="2000" dirty="0"/>
              <a:t> </a:t>
            </a:r>
            <a:r>
              <a:rPr lang="en-US" altLang="zh-TW" sz="2000" dirty="0"/>
              <a:t>Relation,</a:t>
            </a:r>
            <a:r>
              <a:rPr lang="zh-TW" altLang="en-US" sz="2000" dirty="0"/>
              <a:t> </a:t>
            </a:r>
            <a:r>
              <a:rPr lang="en-CA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NREL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/>
              <a:t>Yahoo</a:t>
            </a:r>
            <a:r>
              <a:rPr lang="zh-TW" altLang="en-US" sz="2000" dirty="0"/>
              <a:t> </a:t>
            </a:r>
            <a:r>
              <a:rPr lang="en-US" altLang="zh-TW" sz="2000" dirty="0"/>
              <a:t>Finance,</a:t>
            </a:r>
            <a:r>
              <a:rPr lang="zh-TW" altLang="en-US" sz="2000" dirty="0"/>
              <a:t> </a:t>
            </a:r>
            <a:r>
              <a:rPr lang="en-CA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Bloomberg, Wood Mackenzie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ïSḷidé">
            <a:extLst>
              <a:ext uri="{FF2B5EF4-FFF2-40B4-BE49-F238E27FC236}">
                <a16:creationId xmlns:a16="http://schemas.microsoft.com/office/drawing/2014/main" id="{93FD72F0-1C4A-F14B-AA28-5D54915CA186}"/>
              </a:ext>
            </a:extLst>
          </p:cNvPr>
          <p:cNvSpPr/>
          <p:nvPr/>
        </p:nvSpPr>
        <p:spPr>
          <a:xfrm>
            <a:off x="1850468" y="5506630"/>
            <a:ext cx="399600" cy="399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5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name="think-cell 幻灯片" r:id="rId6" imgW="5715" imgH="5715" progId="TCLayout.ActiveDocument.1">
                  <p:embed/>
                </p:oleObj>
              </mc:Choice>
              <mc:Fallback>
                <p:oleObj name="think-cell 幻灯片" r:id="rId6" imgW="5715" imgH="5715" progId="TCLayout.ActiveDocument.1">
                  <p:embed/>
                  <p:pic>
                    <p:nvPicPr>
                      <p:cNvPr id="2" name="对象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標題 1">
            <a:extLst>
              <a:ext uri="{FF2B5EF4-FFF2-40B4-BE49-F238E27FC236}">
                <a16:creationId xmlns:a16="http://schemas.microsoft.com/office/drawing/2014/main" id="{E9E448CA-4394-4AD7-B2BB-344BBD70E365}"/>
              </a:ext>
            </a:extLst>
          </p:cNvPr>
          <p:cNvSpPr txBox="1">
            <a:spLocks/>
          </p:cNvSpPr>
          <p:nvPr/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200" dirty="0"/>
              <a:t>Data Exploration and Cleanup Process</a:t>
            </a:r>
            <a:endParaRPr lang="en-CA" sz="2200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412F813B-F97E-4F01-BB52-04AA8669BF22}"/>
              </a:ext>
            </a:extLst>
          </p:cNvPr>
          <p:cNvGrpSpPr/>
          <p:nvPr/>
        </p:nvGrpSpPr>
        <p:grpSpPr>
          <a:xfrm>
            <a:off x="308648" y="1076893"/>
            <a:ext cx="11632939" cy="5666174"/>
            <a:chOff x="308648" y="1076893"/>
            <a:chExt cx="11632939" cy="5666174"/>
          </a:xfrm>
        </p:grpSpPr>
        <p:grpSp>
          <p:nvGrpSpPr>
            <p:cNvPr id="168" name="群組 167">
              <a:extLst>
                <a:ext uri="{FF2B5EF4-FFF2-40B4-BE49-F238E27FC236}">
                  <a16:creationId xmlns:a16="http://schemas.microsoft.com/office/drawing/2014/main" id="{89756E12-FD94-4075-8D20-03E992CCF3D7}"/>
                </a:ext>
              </a:extLst>
            </p:cNvPr>
            <p:cNvGrpSpPr/>
            <p:nvPr/>
          </p:nvGrpSpPr>
          <p:grpSpPr>
            <a:xfrm>
              <a:off x="2685803" y="4500509"/>
              <a:ext cx="3537026" cy="2242558"/>
              <a:chOff x="555473" y="4897838"/>
              <a:chExt cx="3537026" cy="2242558"/>
            </a:xfrm>
          </p:grpSpPr>
          <p:grpSp>
            <p:nvGrpSpPr>
              <p:cNvPr id="86" name="群組 85">
                <a:extLst>
                  <a:ext uri="{FF2B5EF4-FFF2-40B4-BE49-F238E27FC236}">
                    <a16:creationId xmlns:a16="http://schemas.microsoft.com/office/drawing/2014/main" id="{1875AC86-B9A3-4387-B6AD-6E64B2A758B6}"/>
                  </a:ext>
                </a:extLst>
              </p:cNvPr>
              <p:cNvGrpSpPr/>
              <p:nvPr/>
            </p:nvGrpSpPr>
            <p:grpSpPr>
              <a:xfrm>
                <a:off x="560842" y="4897838"/>
                <a:ext cx="3531657" cy="1850375"/>
                <a:chOff x="528670" y="4470576"/>
                <a:chExt cx="3531657" cy="1850375"/>
              </a:xfrm>
            </p:grpSpPr>
            <p:sp>
              <p:nvSpPr>
                <p:cNvPr id="82" name="文本框 70">
                  <a:extLst>
                    <a:ext uri="{FF2B5EF4-FFF2-40B4-BE49-F238E27FC236}">
                      <a16:creationId xmlns:a16="http://schemas.microsoft.com/office/drawing/2014/main" id="{19341094-6170-43EE-88ED-25C61AF2D6DB}"/>
                    </a:ext>
                  </a:extLst>
                </p:cNvPr>
                <p:cNvSpPr txBox="1"/>
                <p:nvPr/>
              </p:nvSpPr>
              <p:spPr>
                <a:xfrm>
                  <a:off x="947794" y="4470576"/>
                  <a:ext cx="3112533" cy="1845229"/>
                </a:xfrm>
                <a:prstGeom prst="rect">
                  <a:avLst/>
                </a:prstGeom>
                <a:noFill/>
                <a:ln>
                  <a:solidFill>
                    <a:srgbClr val="BC0000"/>
                  </a:solidFill>
                </a:ln>
              </p:spPr>
              <p:txBody>
                <a:bodyPr wrap="square" rtlCol="0" anchor="ctr">
                  <a:noAutofit/>
                </a:bodyPr>
                <a:lstStyle/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Capital</a:t>
                  </a:r>
                  <a:r>
                    <a:rPr lang="zh-TW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 </a:t>
                  </a: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IQ</a:t>
                  </a: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zh-TW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Factset</a:t>
                  </a:r>
                  <a:endParaRPr lang="en-US" altLang="zh-TW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TSLA</a:t>
                  </a:r>
                  <a:r>
                    <a:rPr lang="zh-TW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 </a:t>
                  </a: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Investor</a:t>
                  </a:r>
                  <a:r>
                    <a:rPr lang="zh-TW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 </a:t>
                  </a: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Relation</a:t>
                  </a:r>
                  <a:r>
                    <a:rPr lang="zh-TW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 </a:t>
                  </a:r>
                  <a:endParaRPr lang="en-CA" altLang="zh-TW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Yahoo</a:t>
                  </a:r>
                  <a:r>
                    <a:rPr lang="zh-TW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 </a:t>
                  </a: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Finance</a:t>
                  </a: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Alpaca API</a:t>
                  </a: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Bloomberg</a:t>
                  </a: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Wood Mackenzie</a:t>
                  </a: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NREL</a:t>
                  </a: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kumimoji="1" lang="en-CA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+mj-ea"/>
                      <a:cs typeface="华文楷体" panose="02010600040101010101" pitchFamily="2" charset="-122"/>
                    </a:rPr>
                    <a:t>IBIS World</a:t>
                  </a:r>
                  <a:endParaRPr kumimoji="1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ea"/>
                    <a:ea typeface="+mj-ea"/>
                    <a:cs typeface="华文楷体" panose="02010600040101010101" pitchFamily="2" charset="-122"/>
                  </a:endParaRPr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D6CFE955-D426-4BC7-85B8-277EB7FDF7DF}"/>
                    </a:ext>
                  </a:extLst>
                </p:cNvPr>
                <p:cNvSpPr/>
                <p:nvPr/>
              </p:nvSpPr>
              <p:spPr>
                <a:xfrm>
                  <a:off x="528670" y="4470576"/>
                  <a:ext cx="459861" cy="1850375"/>
                </a:xfrm>
                <a:prstGeom prst="rect">
                  <a:avLst/>
                </a:prstGeom>
                <a:solidFill>
                  <a:srgbClr val="B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  <a:cs typeface="+mn-cs"/>
                  </a:endParaRPr>
                </a:p>
              </p:txBody>
            </p:sp>
          </p:grpSp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65ABD227-9844-4B16-8C64-49B5C60FFADD}"/>
                  </a:ext>
                </a:extLst>
              </p:cNvPr>
              <p:cNvSpPr txBox="1"/>
              <p:nvPr/>
            </p:nvSpPr>
            <p:spPr>
              <a:xfrm>
                <a:off x="555473" y="5052472"/>
                <a:ext cx="461665" cy="20879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0" lang="en-CA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  <a:cs typeface="+mn-cs"/>
                  </a:rPr>
                  <a:t>Data Sources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</p:grpSp>
        <p:grpSp>
          <p:nvGrpSpPr>
            <p:cNvPr id="167" name="群組 166">
              <a:extLst>
                <a:ext uri="{FF2B5EF4-FFF2-40B4-BE49-F238E27FC236}">
                  <a16:creationId xmlns:a16="http://schemas.microsoft.com/office/drawing/2014/main" id="{D3FFB761-37E9-4BF5-9940-852227058F87}"/>
                </a:ext>
              </a:extLst>
            </p:cNvPr>
            <p:cNvGrpSpPr/>
            <p:nvPr/>
          </p:nvGrpSpPr>
          <p:grpSpPr>
            <a:xfrm>
              <a:off x="6335601" y="4500509"/>
              <a:ext cx="3531657" cy="2242558"/>
              <a:chOff x="6391139" y="4897838"/>
              <a:chExt cx="3531657" cy="2242558"/>
            </a:xfrm>
          </p:grpSpPr>
          <p:grpSp>
            <p:nvGrpSpPr>
              <p:cNvPr id="87" name="群組 86">
                <a:extLst>
                  <a:ext uri="{FF2B5EF4-FFF2-40B4-BE49-F238E27FC236}">
                    <a16:creationId xmlns:a16="http://schemas.microsoft.com/office/drawing/2014/main" id="{23E5CD9B-FD77-4D14-9E0B-CC1F9A10E04B}"/>
                  </a:ext>
                </a:extLst>
              </p:cNvPr>
              <p:cNvGrpSpPr/>
              <p:nvPr/>
            </p:nvGrpSpPr>
            <p:grpSpPr>
              <a:xfrm>
                <a:off x="6391139" y="4897838"/>
                <a:ext cx="3531657" cy="1850375"/>
                <a:chOff x="6391139" y="4622976"/>
                <a:chExt cx="3531657" cy="1850375"/>
              </a:xfrm>
            </p:grpSpPr>
            <p:sp>
              <p:nvSpPr>
                <p:cNvPr id="84" name="文本框 70">
                  <a:extLst>
                    <a:ext uri="{FF2B5EF4-FFF2-40B4-BE49-F238E27FC236}">
                      <a16:creationId xmlns:a16="http://schemas.microsoft.com/office/drawing/2014/main" id="{FD784FF2-33F3-483D-9675-3E97E4F9A40B}"/>
                    </a:ext>
                  </a:extLst>
                </p:cNvPr>
                <p:cNvSpPr txBox="1"/>
                <p:nvPr/>
              </p:nvSpPr>
              <p:spPr>
                <a:xfrm>
                  <a:off x="6810263" y="4622976"/>
                  <a:ext cx="3112533" cy="1845229"/>
                </a:xfrm>
                <a:prstGeom prst="rect">
                  <a:avLst/>
                </a:prstGeom>
                <a:noFill/>
                <a:ln>
                  <a:solidFill>
                    <a:srgbClr val="BC0000"/>
                  </a:solidFill>
                </a:ln>
              </p:spPr>
              <p:txBody>
                <a:bodyPr wrap="square" rtlCol="0" anchor="ctr">
                  <a:noAutofit/>
                </a:bodyPr>
                <a:lstStyle/>
                <a:p>
                  <a:pPr defTabSz="891540">
                    <a:defRPr/>
                  </a:pPr>
                  <a:r>
                    <a:rPr lang="en-US" altLang="zh-TW" sz="12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Existing Library</a:t>
                  </a:r>
                  <a:endParaRPr lang="en-CA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Path, </a:t>
                  </a: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Os</a:t>
                  </a: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, requests</a:t>
                  </a:r>
                </a:p>
                <a:p>
                  <a:pPr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alpaca_trade_api</a:t>
                  </a: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, </a:t>
                  </a: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load_dotenv</a:t>
                  </a:r>
                  <a:endParaRPr lang="en-CA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Panel, </a:t>
                  </a: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hvplot.pandas</a:t>
                  </a: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, </a:t>
                  </a: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plotly.express</a:t>
                  </a: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  </a:t>
                  </a:r>
                </a:p>
                <a:p>
                  <a:pPr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Pandas, </a:t>
                  </a: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Numpy</a:t>
                  </a:r>
                  <a:endParaRPr lang="en-CA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MCSimulation</a:t>
                  </a:r>
                  <a:endParaRPr lang="en-CA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defTabSz="891540">
                    <a:defRPr/>
                  </a:pPr>
                  <a:endParaRPr lang="en-CA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defTabSz="891540">
                    <a:defRPr/>
                  </a:pPr>
                  <a:r>
                    <a:rPr lang="en-US" altLang="zh-TW" sz="12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New Library</a:t>
                  </a:r>
                  <a:endParaRPr lang="en-CA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Holoviews</a:t>
                  </a:r>
                  <a:endParaRPr lang="en-CA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yfinance</a:t>
                  </a: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 </a:t>
                  </a:r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A7919768-92BD-47E6-9A00-944D0FFD2CDA}"/>
                    </a:ext>
                  </a:extLst>
                </p:cNvPr>
                <p:cNvSpPr/>
                <p:nvPr/>
              </p:nvSpPr>
              <p:spPr>
                <a:xfrm>
                  <a:off x="6391139" y="4622976"/>
                  <a:ext cx="459861" cy="1850375"/>
                </a:xfrm>
                <a:prstGeom prst="rect">
                  <a:avLst/>
                </a:prstGeom>
                <a:solidFill>
                  <a:srgbClr val="B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  <a:cs typeface="+mn-cs"/>
                  </a:endParaRPr>
                </a:p>
              </p:txBody>
            </p:sp>
          </p:grpSp>
          <p:sp>
            <p:nvSpPr>
              <p:cNvPr id="166" name="文字方塊 165">
                <a:extLst>
                  <a:ext uri="{FF2B5EF4-FFF2-40B4-BE49-F238E27FC236}">
                    <a16:creationId xmlns:a16="http://schemas.microsoft.com/office/drawing/2014/main" id="{C1713446-7031-4D05-A23D-868B0AE05FAE}"/>
                  </a:ext>
                </a:extLst>
              </p:cNvPr>
              <p:cNvSpPr txBox="1"/>
              <p:nvPr/>
            </p:nvSpPr>
            <p:spPr>
              <a:xfrm>
                <a:off x="6391139" y="5052472"/>
                <a:ext cx="461665" cy="20879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0" lang="en-CA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  <a:cs typeface="+mn-cs"/>
                  </a:rPr>
                  <a:t>Library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78A18370-8DB5-4DE5-A824-EF0F132D7444}"/>
                </a:ext>
              </a:extLst>
            </p:cNvPr>
            <p:cNvGrpSpPr/>
            <p:nvPr/>
          </p:nvGrpSpPr>
          <p:grpSpPr>
            <a:xfrm>
              <a:off x="308648" y="1076893"/>
              <a:ext cx="11632939" cy="4706230"/>
              <a:chOff x="308648" y="1076893"/>
              <a:chExt cx="11632939" cy="4706230"/>
            </a:xfrm>
          </p:grpSpPr>
          <p:pic>
            <p:nvPicPr>
              <p:cNvPr id="60" name="圖形 59" descr="研究">
                <a:extLst>
                  <a:ext uri="{FF2B5EF4-FFF2-40B4-BE49-F238E27FC236}">
                    <a16:creationId xmlns:a16="http://schemas.microsoft.com/office/drawing/2014/main" id="{FF4CB7FD-92EB-44A5-B093-E4E43CE985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172193" y="5063123"/>
                <a:ext cx="720000" cy="720000"/>
              </a:xfrm>
              <a:prstGeom prst="rect">
                <a:avLst/>
              </a:prstGeom>
            </p:spPr>
          </p:pic>
          <p:grpSp>
            <p:nvGrpSpPr>
              <p:cNvPr id="81" name="群組 80">
                <a:extLst>
                  <a:ext uri="{FF2B5EF4-FFF2-40B4-BE49-F238E27FC236}">
                    <a16:creationId xmlns:a16="http://schemas.microsoft.com/office/drawing/2014/main" id="{A232BD5A-CADF-46FF-85CC-70BEE557CAAE}"/>
                  </a:ext>
                </a:extLst>
              </p:cNvPr>
              <p:cNvGrpSpPr/>
              <p:nvPr/>
            </p:nvGrpSpPr>
            <p:grpSpPr>
              <a:xfrm>
                <a:off x="308648" y="1076893"/>
                <a:ext cx="11632939" cy="3045104"/>
                <a:chOff x="516909" y="1474222"/>
                <a:chExt cx="11632939" cy="3045104"/>
              </a:xfrm>
            </p:grpSpPr>
            <p:sp>
              <p:nvSpPr>
                <p:cNvPr id="142" name="矩形 141"/>
                <p:cNvSpPr/>
                <p:nvPr/>
              </p:nvSpPr>
              <p:spPr>
                <a:xfrm>
                  <a:off x="2869487" y="3187254"/>
                  <a:ext cx="7272188" cy="1283947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 err="1"/>
                </a:p>
              </p:txBody>
            </p:sp>
            <p:grpSp>
              <p:nvGrpSpPr>
                <p:cNvPr id="31" name="群組 30">
                  <a:extLst>
                    <a:ext uri="{FF2B5EF4-FFF2-40B4-BE49-F238E27FC236}">
                      <a16:creationId xmlns:a16="http://schemas.microsoft.com/office/drawing/2014/main" id="{CFF23AA1-F746-47A8-94F3-059A7AD4FDB8}"/>
                    </a:ext>
                  </a:extLst>
                </p:cNvPr>
                <p:cNvGrpSpPr/>
                <p:nvPr/>
              </p:nvGrpSpPr>
              <p:grpSpPr>
                <a:xfrm>
                  <a:off x="516909" y="2605460"/>
                  <a:ext cx="970132" cy="1052257"/>
                  <a:chOff x="965121" y="2605460"/>
                  <a:chExt cx="970132" cy="1052257"/>
                </a:xfrm>
              </p:grpSpPr>
              <p:sp>
                <p:nvSpPr>
                  <p:cNvPr id="91" name="Shape 300"/>
                  <p:cNvSpPr/>
                  <p:nvPr/>
                </p:nvSpPr>
                <p:spPr>
                  <a:xfrm>
                    <a:off x="1145519" y="2605460"/>
                    <a:ext cx="612000" cy="612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63500">
                    <a:solidFill>
                      <a:srgbClr val="FFFFFF"/>
                    </a:solidFill>
                  </a:ln>
                  <a:effectLst>
                    <a:outerShdw blurRad="127000" dist="38100" dir="8100000" rotWithShape="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lIns="45718" tIns="45718" rIns="45718" bIns="45718" anchor="ctr"/>
                  <a:lstStyle/>
                  <a:p>
                    <a:pPr algn="ctr" defTabSz="685800">
                      <a:defRPr sz="130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defRPr>
                    </a:pPr>
                    <a:endParaRPr/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965121" y="3377769"/>
                    <a:ext cx="970132" cy="2799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891540"/>
                    <a:r>
                      <a:rPr lang="en-US" altLang="zh-TW" sz="122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</a:rPr>
                      <a:t>Raw Data</a:t>
                    </a:r>
                    <a:endParaRPr lang="en-US" altLang="zh-CN" sz="122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pic>
                <p:nvPicPr>
                  <p:cNvPr id="8" name="圖形 7" descr="桌子">
                    <a:extLst>
                      <a:ext uri="{FF2B5EF4-FFF2-40B4-BE49-F238E27FC236}">
                        <a16:creationId xmlns:a16="http://schemas.microsoft.com/office/drawing/2014/main" id="{B544B0E6-9D84-4435-9016-B46341DEA3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16402" y="2686146"/>
                    <a:ext cx="467426" cy="46742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95" name="箭头: 右 94"/>
                <p:cNvSpPr/>
                <p:nvPr/>
              </p:nvSpPr>
              <p:spPr>
                <a:xfrm>
                  <a:off x="1558396" y="2850842"/>
                  <a:ext cx="9792000" cy="271741"/>
                </a:xfrm>
                <a:prstGeom prst="rightArrow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0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  <a:alpha val="69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  <a:cs typeface="+mn-ea"/>
                    <a:sym typeface="+mn-lt"/>
                  </a:endParaRPr>
                </a:p>
              </p:txBody>
            </p:sp>
            <p:grpSp>
              <p:nvGrpSpPr>
                <p:cNvPr id="52" name="群組 51">
                  <a:extLst>
                    <a:ext uri="{FF2B5EF4-FFF2-40B4-BE49-F238E27FC236}">
                      <a16:creationId xmlns:a16="http://schemas.microsoft.com/office/drawing/2014/main" id="{2A7B5024-DFC5-4CF0-ADA1-7F1273409442}"/>
                    </a:ext>
                  </a:extLst>
                </p:cNvPr>
                <p:cNvGrpSpPr/>
                <p:nvPr/>
              </p:nvGrpSpPr>
              <p:grpSpPr>
                <a:xfrm>
                  <a:off x="1582009" y="1950102"/>
                  <a:ext cx="1127862" cy="2117819"/>
                  <a:chOff x="1910385" y="1950102"/>
                  <a:chExt cx="1127862" cy="2117819"/>
                </a:xfrm>
              </p:grpSpPr>
              <p:sp>
                <p:nvSpPr>
                  <p:cNvPr id="155" name="object 61"/>
                  <p:cNvSpPr/>
                  <p:nvPr/>
                </p:nvSpPr>
                <p:spPr>
                  <a:xfrm>
                    <a:off x="1922247" y="1950102"/>
                    <a:ext cx="1116000" cy="3504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1760" h="375285">
                        <a:moveTo>
                          <a:pt x="2464308" y="0"/>
                        </a:moveTo>
                        <a:lnTo>
                          <a:pt x="0" y="0"/>
                        </a:lnTo>
                        <a:lnTo>
                          <a:pt x="0" y="374903"/>
                        </a:lnTo>
                        <a:lnTo>
                          <a:pt x="2464308" y="374903"/>
                        </a:lnTo>
                        <a:lnTo>
                          <a:pt x="2651760" y="187451"/>
                        </a:lnTo>
                        <a:lnTo>
                          <a:pt x="2464308" y="0"/>
                        </a:lnTo>
                        <a:close/>
                      </a:path>
                    </a:pathLst>
                  </a:custGeom>
                  <a:solidFill>
                    <a:srgbClr val="BC0000"/>
                  </a:solidFill>
                  <a:effectLst>
                    <a:outerShdw blurRad="50800" dist="38100" dir="2700000" algn="tl" rotWithShape="0">
                      <a:schemeClr val="dk1">
                        <a:alpha val="40000"/>
                      </a:schemeClr>
                    </a:outerShdw>
                  </a:effectLst>
                </p:spPr>
                <p:txBody>
                  <a:bodyPr wrap="square" lIns="0" rIns="0" rtlCol="0" anchor="ctr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</a:pPr>
                    <a:r>
                      <a:rPr lang="en-CA" sz="1400" b="1" dirty="0">
                        <a:solidFill>
                          <a:schemeClr val="lt1"/>
                        </a:solidFill>
                        <a:ea typeface="微软雅黑" panose="020B0503020204020204" pitchFamily="34" charset="-122"/>
                        <a:cs typeface="Arial" panose="020B0604020202020204" pitchFamily="34" charset="0"/>
                        <a:sym typeface="+mn-lt"/>
                      </a:rPr>
                      <a:t>With CSV</a:t>
                    </a:r>
                    <a:endParaRPr sz="1400" b="1" dirty="0">
                      <a:solidFill>
                        <a:schemeClr val="lt1"/>
                      </a:solidFill>
                      <a:ea typeface="微软雅黑" panose="020B0503020204020204" pitchFamily="34" charset="-122"/>
                      <a:cs typeface="Arial" panose="020B0604020202020204" pitchFamily="34" charset="0"/>
                      <a:sym typeface="+mn-lt"/>
                    </a:endParaRPr>
                  </a:p>
                </p:txBody>
              </p:sp>
              <p:sp>
                <p:nvSpPr>
                  <p:cNvPr id="157" name="object 61"/>
                  <p:cNvSpPr/>
                  <p:nvPr/>
                </p:nvSpPr>
                <p:spPr>
                  <a:xfrm>
                    <a:off x="1910385" y="3717449"/>
                    <a:ext cx="1116000" cy="3504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1760" h="375285">
                        <a:moveTo>
                          <a:pt x="2464308" y="0"/>
                        </a:moveTo>
                        <a:lnTo>
                          <a:pt x="0" y="0"/>
                        </a:lnTo>
                        <a:lnTo>
                          <a:pt x="0" y="374903"/>
                        </a:lnTo>
                        <a:lnTo>
                          <a:pt x="2464308" y="374903"/>
                        </a:lnTo>
                        <a:lnTo>
                          <a:pt x="2651760" y="187451"/>
                        </a:lnTo>
                        <a:lnTo>
                          <a:pt x="2464308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effectLst>
                    <a:outerShdw blurRad="50800" dist="38100" dir="2700000" algn="tl" rotWithShape="0">
                      <a:schemeClr val="dk1">
                        <a:alpha val="40000"/>
                      </a:schemeClr>
                    </a:outerShdw>
                  </a:effectLst>
                </p:spPr>
                <p:txBody>
                  <a:bodyPr wrap="square" lIns="0" rIns="0" rtlCol="0" anchor="ctr">
                    <a:noAutofit/>
                  </a:bodyPr>
                  <a:lstStyle/>
                  <a:p>
                    <a:pPr algn="ctr"/>
                    <a:r>
                      <a:rPr lang="en-CA" altLang="zh-CN" sz="1400" b="1" dirty="0">
                        <a:solidFill>
                          <a:schemeClr val="lt1"/>
                        </a:solidFill>
                        <a:ea typeface="微软雅黑" panose="020B0503020204020204" pitchFamily="34" charset="-122"/>
                        <a:cs typeface="Arial" panose="020B0604020202020204" pitchFamily="34" charset="0"/>
                        <a:sym typeface="+mn-lt"/>
                      </a:rPr>
                      <a:t>Without CSV</a:t>
                    </a:r>
                    <a:endParaRPr lang="zh-CN" altLang="en-US" sz="1400" b="1" dirty="0">
                      <a:solidFill>
                        <a:schemeClr val="lt1"/>
                      </a:solidFill>
                      <a:ea typeface="微软雅黑" panose="020B0503020204020204" pitchFamily="34" charset="-122"/>
                      <a:cs typeface="Arial" panose="020B0604020202020204" pitchFamily="34" charset="0"/>
                      <a:sym typeface="+mn-lt"/>
                    </a:endParaRPr>
                  </a:p>
                </p:txBody>
              </p:sp>
            </p:grpSp>
            <p:grpSp>
              <p:nvGrpSpPr>
                <p:cNvPr id="29" name="群組 28">
                  <a:extLst>
                    <a:ext uri="{FF2B5EF4-FFF2-40B4-BE49-F238E27FC236}">
                      <a16:creationId xmlns:a16="http://schemas.microsoft.com/office/drawing/2014/main" id="{ECC4F13B-B4A0-4429-9BD7-B855B5EFD7D6}"/>
                    </a:ext>
                  </a:extLst>
                </p:cNvPr>
                <p:cNvGrpSpPr/>
                <p:nvPr/>
              </p:nvGrpSpPr>
              <p:grpSpPr>
                <a:xfrm>
                  <a:off x="2865747" y="1474222"/>
                  <a:ext cx="7268448" cy="1352316"/>
                  <a:chOff x="3194123" y="1474222"/>
                  <a:chExt cx="7268448" cy="1352316"/>
                </a:xfrm>
              </p:grpSpPr>
              <p:grpSp>
                <p:nvGrpSpPr>
                  <p:cNvPr id="26" name="群組 25">
                    <a:extLst>
                      <a:ext uri="{FF2B5EF4-FFF2-40B4-BE49-F238E27FC236}">
                        <a16:creationId xmlns:a16="http://schemas.microsoft.com/office/drawing/2014/main" id="{483B62FA-D71A-4F9F-BD7F-F4DEE6D6E6C9}"/>
                      </a:ext>
                    </a:extLst>
                  </p:cNvPr>
                  <p:cNvGrpSpPr/>
                  <p:nvPr/>
                </p:nvGrpSpPr>
                <p:grpSpPr>
                  <a:xfrm>
                    <a:off x="3445594" y="1556719"/>
                    <a:ext cx="6818887" cy="1269819"/>
                    <a:chOff x="3445594" y="1556719"/>
                    <a:chExt cx="6818887" cy="1269819"/>
                  </a:xfrm>
                </p:grpSpPr>
                <p:grpSp>
                  <p:nvGrpSpPr>
                    <p:cNvPr id="25" name="群組 24">
                      <a:extLst>
                        <a:ext uri="{FF2B5EF4-FFF2-40B4-BE49-F238E27FC236}">
                          <a16:creationId xmlns:a16="http://schemas.microsoft.com/office/drawing/2014/main" id="{DA28AC00-FF53-4302-939B-0A176A3A24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45594" y="1556719"/>
                      <a:ext cx="2121131" cy="516295"/>
                      <a:chOff x="3445594" y="1556719"/>
                      <a:chExt cx="2121131" cy="516295"/>
                    </a:xfrm>
                  </p:grpSpPr>
                  <p:sp>
                    <p:nvSpPr>
                      <p:cNvPr id="98" name="Shape 300"/>
                      <p:cNvSpPr/>
                      <p:nvPr/>
                    </p:nvSpPr>
                    <p:spPr>
                      <a:xfrm>
                        <a:off x="3445594" y="1556719"/>
                        <a:ext cx="474837" cy="47483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63500">
                        <a:solidFill>
                          <a:srgbClr val="FFFFFF"/>
                        </a:solidFill>
                      </a:ln>
                      <a:effectLst>
                        <a:outerShdw blurRad="127000" dist="38100" dir="8100000" rotWithShape="0">
                          <a:srgbClr val="000000">
                            <a:alpha val="40000"/>
                          </a:srgbClr>
                        </a:outerShdw>
                      </a:effectLst>
                    </p:spPr>
                    <p:txBody>
                      <a:bodyPr lIns="45718" tIns="45718" rIns="45718" bIns="45718" anchor="ctr"/>
                      <a:lstStyle/>
                      <a:p>
                        <a:pPr algn="ctr" defTabSz="685800">
                          <a:defRPr sz="1300">
                            <a:solidFill>
                              <a:srgbClr val="FFFFFF"/>
                            </a:solidFill>
                            <a:latin typeface="Calibri" panose="020F0502020204030204"/>
                            <a:ea typeface="Calibri" panose="020F0502020204030204"/>
                            <a:cs typeface="Calibri" panose="020F0502020204030204"/>
                            <a:sym typeface="Calibri" panose="020F0502020204030204"/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100" name="文本框 99"/>
                      <p:cNvSpPr txBox="1"/>
                      <p:nvPr/>
                    </p:nvSpPr>
                    <p:spPr>
                      <a:xfrm>
                        <a:off x="3985742" y="1605194"/>
                        <a:ext cx="970132" cy="4678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 defTabSz="891540"/>
                        <a:r>
                          <a:rPr lang="en-CA" altLang="zh-CN" sz="122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微软雅黑" panose="020B0503020204020204" pitchFamily="34" charset="-122"/>
                          </a:rPr>
                          <a:t>Import Library</a:t>
                        </a:r>
                        <a:endParaRPr lang="en-US" altLang="zh-CN" sz="122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21" name="组合 20"/>
                      <p:cNvGrpSpPr/>
                      <p:nvPr/>
                    </p:nvGrpSpPr>
                    <p:grpSpPr>
                      <a:xfrm>
                        <a:off x="5173624" y="1674753"/>
                        <a:ext cx="393101" cy="258630"/>
                        <a:chOff x="3246537" y="3429000"/>
                        <a:chExt cx="563650" cy="297957"/>
                      </a:xfrm>
                    </p:grpSpPr>
                    <p:sp>
                      <p:nvSpPr>
                        <p:cNvPr id="19" name="箭头: V 形 18"/>
                        <p:cNvSpPr/>
                        <p:nvPr/>
                      </p:nvSpPr>
                      <p:spPr>
                        <a:xfrm>
                          <a:off x="3246537" y="3429000"/>
                          <a:ext cx="304842" cy="297957"/>
                        </a:xfrm>
                        <a:prstGeom prst="chevron">
                          <a:avLst/>
                        </a:prstGeom>
                        <a:solidFill>
                          <a:srgbClr val="FDE0B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000" dirty="0" err="1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4" name="箭头: V 形 133"/>
                        <p:cNvSpPr/>
                        <p:nvPr/>
                      </p:nvSpPr>
                      <p:spPr>
                        <a:xfrm>
                          <a:off x="3505345" y="3434200"/>
                          <a:ext cx="304842" cy="292756"/>
                        </a:xfrm>
                        <a:prstGeom prst="chevron">
                          <a:avLst/>
                        </a:prstGeom>
                        <a:solidFill>
                          <a:srgbClr val="F8931D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000" dirty="0" err="1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" name="群組 22">
                      <a:extLst>
                        <a:ext uri="{FF2B5EF4-FFF2-40B4-BE49-F238E27FC236}">
                          <a16:creationId xmlns:a16="http://schemas.microsoft.com/office/drawing/2014/main" id="{8574C394-B849-4EAA-BE52-41D231FB37A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22880" y="1560326"/>
                      <a:ext cx="2141601" cy="512688"/>
                      <a:chOff x="3441055" y="2178122"/>
                      <a:chExt cx="2141601" cy="512688"/>
                    </a:xfrm>
                  </p:grpSpPr>
                  <p:sp>
                    <p:nvSpPr>
                      <p:cNvPr id="101" name="文本框 100"/>
                      <p:cNvSpPr txBox="1"/>
                      <p:nvPr/>
                    </p:nvSpPr>
                    <p:spPr>
                      <a:xfrm>
                        <a:off x="3956242" y="2222990"/>
                        <a:ext cx="1161879" cy="4678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 defTabSz="891540"/>
                        <a:r>
                          <a:rPr lang="en-CA" altLang="zh-CN" sz="122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微软雅黑" panose="020B0503020204020204" pitchFamily="34" charset="-122"/>
                          </a:rPr>
                          <a:t>Drop Nulls, Comma</a:t>
                        </a:r>
                        <a:endParaRPr lang="en-US" altLang="zh-CN" sz="122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29" name="Shape 300"/>
                      <p:cNvSpPr/>
                      <p:nvPr/>
                    </p:nvSpPr>
                    <p:spPr>
                      <a:xfrm>
                        <a:off x="3441055" y="2178122"/>
                        <a:ext cx="474837" cy="47483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63500">
                        <a:solidFill>
                          <a:srgbClr val="FFFFFF"/>
                        </a:solidFill>
                      </a:ln>
                      <a:effectLst>
                        <a:outerShdw blurRad="127000" dist="38100" dir="8100000" rotWithShape="0">
                          <a:srgbClr val="000000">
                            <a:alpha val="40000"/>
                          </a:srgbClr>
                        </a:outerShdw>
                      </a:effectLst>
                    </p:spPr>
                    <p:txBody>
                      <a:bodyPr lIns="45718" tIns="45718" rIns="45718" bIns="45718" anchor="ctr"/>
                      <a:lstStyle/>
                      <a:p>
                        <a:pPr algn="ctr" defTabSz="685800">
                          <a:defRPr sz="1300">
                            <a:solidFill>
                              <a:srgbClr val="FFFFFF"/>
                            </a:solidFill>
                            <a:latin typeface="Calibri" panose="020F0502020204030204"/>
                            <a:ea typeface="Calibri" panose="020F0502020204030204"/>
                            <a:cs typeface="Calibri" panose="020F0502020204030204"/>
                            <a:sym typeface="Calibri" panose="020F0502020204030204"/>
                          </a:defRPr>
                        </a:pPr>
                        <a:endParaRPr/>
                      </a:p>
                    </p:txBody>
                  </p:sp>
                  <p:grpSp>
                    <p:nvGrpSpPr>
                      <p:cNvPr id="135" name="组合 134"/>
                      <p:cNvGrpSpPr/>
                      <p:nvPr/>
                    </p:nvGrpSpPr>
                    <p:grpSpPr>
                      <a:xfrm>
                        <a:off x="5189555" y="2337734"/>
                        <a:ext cx="393101" cy="258630"/>
                        <a:chOff x="3246537" y="3429000"/>
                        <a:chExt cx="563650" cy="297957"/>
                      </a:xfrm>
                    </p:grpSpPr>
                    <p:sp>
                      <p:nvSpPr>
                        <p:cNvPr id="137" name="箭头: V 形 136"/>
                        <p:cNvSpPr/>
                        <p:nvPr/>
                      </p:nvSpPr>
                      <p:spPr>
                        <a:xfrm>
                          <a:off x="3246537" y="3429000"/>
                          <a:ext cx="304842" cy="297957"/>
                        </a:xfrm>
                        <a:prstGeom prst="chevron">
                          <a:avLst/>
                        </a:prstGeom>
                        <a:solidFill>
                          <a:srgbClr val="FDE0B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000" dirty="0" err="1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8" name="箭头: V 形 137"/>
                        <p:cNvSpPr/>
                        <p:nvPr/>
                      </p:nvSpPr>
                      <p:spPr>
                        <a:xfrm>
                          <a:off x="3505345" y="3434200"/>
                          <a:ext cx="304842" cy="292756"/>
                        </a:xfrm>
                        <a:prstGeom prst="chevron">
                          <a:avLst/>
                        </a:prstGeom>
                        <a:solidFill>
                          <a:srgbClr val="F8931D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000" dirty="0" err="1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" name="群組 19">
                      <a:extLst>
                        <a:ext uri="{FF2B5EF4-FFF2-40B4-BE49-F238E27FC236}">
                          <a16:creationId xmlns:a16="http://schemas.microsoft.com/office/drawing/2014/main" id="{DBFF0233-31C9-4A5E-803F-3172A6DF07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84237" y="1573329"/>
                      <a:ext cx="2121131" cy="499685"/>
                      <a:chOff x="3597994" y="1709119"/>
                      <a:chExt cx="2121131" cy="499685"/>
                    </a:xfrm>
                  </p:grpSpPr>
                  <p:sp>
                    <p:nvSpPr>
                      <p:cNvPr id="15" name="Shape 300">
                        <a:extLst>
                          <a:ext uri="{FF2B5EF4-FFF2-40B4-BE49-F238E27FC236}">
                            <a16:creationId xmlns:a16="http://schemas.microsoft.com/office/drawing/2014/main" id="{561E9096-7DCC-481D-9B1E-4FD4EF6DD3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7994" y="1709119"/>
                        <a:ext cx="474837" cy="47483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63500">
                        <a:solidFill>
                          <a:srgbClr val="FFFFFF"/>
                        </a:solidFill>
                      </a:ln>
                      <a:effectLst>
                        <a:outerShdw blurRad="127000" dist="38100" dir="8100000" rotWithShape="0">
                          <a:srgbClr val="000000">
                            <a:alpha val="40000"/>
                          </a:srgbClr>
                        </a:outerShdw>
                      </a:effectLst>
                    </p:spPr>
                    <p:txBody>
                      <a:bodyPr lIns="45718" tIns="45718" rIns="45718" bIns="45718" anchor="ctr"/>
                      <a:lstStyle/>
                      <a:p>
                        <a:pPr algn="ctr" defTabSz="685800">
                          <a:defRPr sz="1300">
                            <a:solidFill>
                              <a:srgbClr val="FFFFFF"/>
                            </a:solidFill>
                            <a:latin typeface="Calibri" panose="020F0502020204030204"/>
                            <a:ea typeface="Calibri" panose="020F0502020204030204"/>
                            <a:cs typeface="Calibri" panose="020F0502020204030204"/>
                            <a:sym typeface="Calibri" panose="020F0502020204030204"/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16" name="文本框 99">
                        <a:extLst>
                          <a:ext uri="{FF2B5EF4-FFF2-40B4-BE49-F238E27FC236}">
                            <a16:creationId xmlns:a16="http://schemas.microsoft.com/office/drawing/2014/main" id="{69695211-CE2A-4AC8-9158-FA05C90886C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7233" y="1740984"/>
                        <a:ext cx="970132" cy="4678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 defTabSz="891540"/>
                        <a:r>
                          <a:rPr lang="en-CA" altLang="zh-CN" sz="122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微软雅黑" panose="020B0503020204020204" pitchFamily="34" charset="-122"/>
                          </a:rPr>
                          <a:t>Import Data</a:t>
                        </a:r>
                        <a:endParaRPr lang="en-US" altLang="zh-CN" sz="122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7" name="箭头: V 形 18">
                        <a:extLst>
                          <a:ext uri="{FF2B5EF4-FFF2-40B4-BE49-F238E27FC236}">
                            <a16:creationId xmlns:a16="http://schemas.microsoft.com/office/drawing/2014/main" id="{23EA8ECB-57AA-4CCB-8872-E09B773C12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26024" y="1827153"/>
                        <a:ext cx="212603" cy="258630"/>
                      </a:xfrm>
                      <a:prstGeom prst="chevron">
                        <a:avLst/>
                      </a:prstGeom>
                      <a:solidFill>
                        <a:srgbClr val="FDE0B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00" dirty="0" err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8" name="箭头: V 形 133">
                        <a:extLst>
                          <a:ext uri="{FF2B5EF4-FFF2-40B4-BE49-F238E27FC236}">
                            <a16:creationId xmlns:a16="http://schemas.microsoft.com/office/drawing/2014/main" id="{8882243F-7AF7-445C-9348-A044963F17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6522" y="1831667"/>
                        <a:ext cx="212603" cy="254115"/>
                      </a:xfrm>
                      <a:prstGeom prst="chevron">
                        <a:avLst/>
                      </a:prstGeom>
                      <a:solidFill>
                        <a:srgbClr val="F8931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00" dirty="0" err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1" name="群組 120">
                      <a:extLst>
                        <a:ext uri="{FF2B5EF4-FFF2-40B4-BE49-F238E27FC236}">
                          <a16:creationId xmlns:a16="http://schemas.microsoft.com/office/drawing/2014/main" id="{298DFAD6-4E2A-432D-9089-AD59206D5A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45594" y="2207116"/>
                      <a:ext cx="2121131" cy="474837"/>
                      <a:chOff x="3597994" y="1709119"/>
                      <a:chExt cx="2121131" cy="474837"/>
                    </a:xfrm>
                  </p:grpSpPr>
                  <p:sp>
                    <p:nvSpPr>
                      <p:cNvPr id="123" name="Shape 300">
                        <a:extLst>
                          <a:ext uri="{FF2B5EF4-FFF2-40B4-BE49-F238E27FC236}">
                            <a16:creationId xmlns:a16="http://schemas.microsoft.com/office/drawing/2014/main" id="{3603E8E5-0F97-49D7-93B8-4EE801F896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7994" y="1709119"/>
                        <a:ext cx="474837" cy="47483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63500">
                        <a:solidFill>
                          <a:srgbClr val="FFFFFF"/>
                        </a:solidFill>
                      </a:ln>
                      <a:effectLst>
                        <a:outerShdw blurRad="127000" dist="38100" dir="8100000" rotWithShape="0">
                          <a:srgbClr val="000000">
                            <a:alpha val="40000"/>
                          </a:srgbClr>
                        </a:outerShdw>
                      </a:effectLst>
                    </p:spPr>
                    <p:txBody>
                      <a:bodyPr lIns="45718" tIns="45718" rIns="45718" bIns="45718" anchor="ctr"/>
                      <a:lstStyle/>
                      <a:p>
                        <a:pPr algn="ctr" defTabSz="685800">
                          <a:defRPr sz="1300">
                            <a:solidFill>
                              <a:srgbClr val="FFFFFF"/>
                            </a:solidFill>
                            <a:latin typeface="Calibri" panose="020F0502020204030204"/>
                            <a:ea typeface="Calibri" panose="020F0502020204030204"/>
                            <a:cs typeface="Calibri" panose="020F0502020204030204"/>
                            <a:sym typeface="Calibri" panose="020F0502020204030204"/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127" name="文本框 99">
                        <a:extLst>
                          <a:ext uri="{FF2B5EF4-FFF2-40B4-BE49-F238E27FC236}">
                            <a16:creationId xmlns:a16="http://schemas.microsoft.com/office/drawing/2014/main" id="{1C09F295-9F19-4921-9B11-D84EDB2BA7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38142" y="1815742"/>
                        <a:ext cx="970132" cy="2800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 defTabSz="891540"/>
                        <a:r>
                          <a:rPr lang="en-US" altLang="zh-CN" sz="122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微软雅黑" panose="020B0503020204020204" pitchFamily="34" charset="-122"/>
                          </a:rPr>
                          <a:t>Slice Data</a:t>
                        </a:r>
                      </a:p>
                    </p:txBody>
                  </p:sp>
                  <p:sp>
                    <p:nvSpPr>
                      <p:cNvPr id="130" name="箭头: V 形 18">
                        <a:extLst>
                          <a:ext uri="{FF2B5EF4-FFF2-40B4-BE49-F238E27FC236}">
                            <a16:creationId xmlns:a16="http://schemas.microsoft.com/office/drawing/2014/main" id="{5CDE0A48-DA31-4793-8F9E-6506CD58B1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26024" y="1827153"/>
                        <a:ext cx="212603" cy="258630"/>
                      </a:xfrm>
                      <a:prstGeom prst="chevron">
                        <a:avLst/>
                      </a:prstGeom>
                      <a:solidFill>
                        <a:srgbClr val="FDE0B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00" dirty="0" err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1" name="箭头: V 形 133">
                        <a:extLst>
                          <a:ext uri="{FF2B5EF4-FFF2-40B4-BE49-F238E27FC236}">
                            <a16:creationId xmlns:a16="http://schemas.microsoft.com/office/drawing/2014/main" id="{7001D5D1-A059-4F9B-913F-8E63AA58F4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6522" y="1831667"/>
                        <a:ext cx="212603" cy="254115"/>
                      </a:xfrm>
                      <a:prstGeom prst="chevron">
                        <a:avLst/>
                      </a:prstGeom>
                      <a:solidFill>
                        <a:srgbClr val="F8931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00" dirty="0" err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2" name="群組 131">
                      <a:extLst>
                        <a:ext uri="{FF2B5EF4-FFF2-40B4-BE49-F238E27FC236}">
                          <a16:creationId xmlns:a16="http://schemas.microsoft.com/office/drawing/2014/main" id="{19475940-D3C6-4653-A065-1CDB73160D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84237" y="2170974"/>
                      <a:ext cx="2146876" cy="655564"/>
                      <a:chOff x="3572249" y="1668559"/>
                      <a:chExt cx="2146876" cy="655564"/>
                    </a:xfrm>
                  </p:grpSpPr>
                  <p:sp>
                    <p:nvSpPr>
                      <p:cNvPr id="133" name="Shape 300">
                        <a:extLst>
                          <a:ext uri="{FF2B5EF4-FFF2-40B4-BE49-F238E27FC236}">
                            <a16:creationId xmlns:a16="http://schemas.microsoft.com/office/drawing/2014/main" id="{D4CF4B6A-5EC2-4BE4-9941-6BAD2ED754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2249" y="1709119"/>
                        <a:ext cx="474837" cy="47483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63500">
                        <a:solidFill>
                          <a:srgbClr val="FFFFFF"/>
                        </a:solidFill>
                      </a:ln>
                      <a:effectLst>
                        <a:outerShdw blurRad="127000" dist="38100" dir="8100000" rotWithShape="0">
                          <a:srgbClr val="000000">
                            <a:alpha val="40000"/>
                          </a:srgbClr>
                        </a:outerShdw>
                      </a:effectLst>
                    </p:spPr>
                    <p:txBody>
                      <a:bodyPr lIns="45718" tIns="45718" rIns="45718" bIns="45718" anchor="ctr"/>
                      <a:lstStyle/>
                      <a:p>
                        <a:pPr algn="ctr" defTabSz="685800">
                          <a:defRPr sz="1300">
                            <a:solidFill>
                              <a:srgbClr val="FFFFFF"/>
                            </a:solidFill>
                            <a:latin typeface="Calibri" panose="020F0502020204030204"/>
                            <a:ea typeface="Calibri" panose="020F0502020204030204"/>
                            <a:cs typeface="Calibri" panose="020F0502020204030204"/>
                            <a:sym typeface="Calibri" panose="020F0502020204030204"/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136" name="文本框 99">
                        <a:extLst>
                          <a:ext uri="{FF2B5EF4-FFF2-40B4-BE49-F238E27FC236}">
                            <a16:creationId xmlns:a16="http://schemas.microsoft.com/office/drawing/2014/main" id="{A7EE773C-FEA9-4B0F-BDDC-ACBC4ED596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25269" y="1668559"/>
                        <a:ext cx="1122571" cy="65556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 defTabSz="891540"/>
                        <a:r>
                          <a:rPr lang="en-CA" altLang="zh-CN" sz="122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微软雅黑" panose="020B0503020204020204" pitchFamily="34" charset="-122"/>
                          </a:rPr>
                          <a:t>Rename Columns/ Index</a:t>
                        </a:r>
                        <a:endParaRPr lang="en-US" altLang="zh-CN" sz="122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40" name="箭头: V 形 18">
                        <a:extLst>
                          <a:ext uri="{FF2B5EF4-FFF2-40B4-BE49-F238E27FC236}">
                            <a16:creationId xmlns:a16="http://schemas.microsoft.com/office/drawing/2014/main" id="{6FF076B6-A4AD-4F1E-8C4D-23672CAB15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26024" y="1827153"/>
                        <a:ext cx="212603" cy="258630"/>
                      </a:xfrm>
                      <a:prstGeom prst="chevron">
                        <a:avLst/>
                      </a:prstGeom>
                      <a:solidFill>
                        <a:srgbClr val="FDE0B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00" dirty="0" err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3" name="箭头: V 形 133">
                        <a:extLst>
                          <a:ext uri="{FF2B5EF4-FFF2-40B4-BE49-F238E27FC236}">
                            <a16:creationId xmlns:a16="http://schemas.microsoft.com/office/drawing/2014/main" id="{2F9D7C2D-3B5A-4EBD-B32D-B30DDA4924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6522" y="1831667"/>
                        <a:ext cx="212603" cy="254115"/>
                      </a:xfrm>
                      <a:prstGeom prst="chevron">
                        <a:avLst/>
                      </a:prstGeom>
                      <a:solidFill>
                        <a:srgbClr val="F8931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00" dirty="0" err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44" name="群組 143">
                      <a:extLst>
                        <a:ext uri="{FF2B5EF4-FFF2-40B4-BE49-F238E27FC236}">
                          <a16:creationId xmlns:a16="http://schemas.microsoft.com/office/drawing/2014/main" id="{CE907F3F-8394-415F-8256-2EE5F8337A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22880" y="2222573"/>
                      <a:ext cx="2141601" cy="481259"/>
                      <a:chOff x="3577524" y="1709119"/>
                      <a:chExt cx="2141601" cy="481259"/>
                    </a:xfrm>
                  </p:grpSpPr>
                  <p:sp>
                    <p:nvSpPr>
                      <p:cNvPr id="145" name="Shape 300">
                        <a:extLst>
                          <a:ext uri="{FF2B5EF4-FFF2-40B4-BE49-F238E27FC236}">
                            <a16:creationId xmlns:a16="http://schemas.microsoft.com/office/drawing/2014/main" id="{549196D6-43BB-4B3F-BD9E-83942BFCB0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7524" y="1709119"/>
                        <a:ext cx="474837" cy="47483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63500">
                        <a:solidFill>
                          <a:srgbClr val="FFFFFF"/>
                        </a:solidFill>
                      </a:ln>
                      <a:effectLst>
                        <a:outerShdw blurRad="127000" dist="38100" dir="8100000" rotWithShape="0">
                          <a:srgbClr val="000000">
                            <a:alpha val="40000"/>
                          </a:srgbClr>
                        </a:outerShdw>
                      </a:effectLst>
                    </p:spPr>
                    <p:txBody>
                      <a:bodyPr lIns="45718" tIns="45718" rIns="45718" bIns="45718" anchor="ctr"/>
                      <a:lstStyle/>
                      <a:p>
                        <a:pPr algn="ctr" defTabSz="685800">
                          <a:defRPr sz="1300">
                            <a:solidFill>
                              <a:srgbClr val="FFFFFF"/>
                            </a:solidFill>
                            <a:latin typeface="Calibri" panose="020F0502020204030204"/>
                            <a:ea typeface="Calibri" panose="020F0502020204030204"/>
                            <a:cs typeface="Calibri" panose="020F0502020204030204"/>
                            <a:sym typeface="Calibri" panose="020F0502020204030204"/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146" name="文本框 99">
                        <a:extLst>
                          <a:ext uri="{FF2B5EF4-FFF2-40B4-BE49-F238E27FC236}">
                            <a16:creationId xmlns:a16="http://schemas.microsoft.com/office/drawing/2014/main" id="{AB590472-90B5-49CE-B789-B4A6AE3D2D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88584" y="1722558"/>
                        <a:ext cx="970132" cy="4678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 defTabSz="891540"/>
                        <a:r>
                          <a:rPr lang="en-CA" altLang="zh-CN" sz="122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微软雅黑" panose="020B0503020204020204" pitchFamily="34" charset="-122"/>
                          </a:rPr>
                          <a:t>Covert to Float </a:t>
                        </a:r>
                        <a:endParaRPr lang="en-US" altLang="zh-CN" sz="122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47" name="箭头: V 形 18">
                        <a:extLst>
                          <a:ext uri="{FF2B5EF4-FFF2-40B4-BE49-F238E27FC236}">
                            <a16:creationId xmlns:a16="http://schemas.microsoft.com/office/drawing/2014/main" id="{6CDDA9FA-43BC-4C91-A51F-1AC4C7D28A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26024" y="1827153"/>
                        <a:ext cx="212603" cy="258630"/>
                      </a:xfrm>
                      <a:prstGeom prst="chevron">
                        <a:avLst/>
                      </a:prstGeom>
                      <a:solidFill>
                        <a:srgbClr val="FDE0B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00" dirty="0" err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8" name="箭头: V 形 133">
                        <a:extLst>
                          <a:ext uri="{FF2B5EF4-FFF2-40B4-BE49-F238E27FC236}">
                            <a16:creationId xmlns:a16="http://schemas.microsoft.com/office/drawing/2014/main" id="{FA02E007-0BE3-41C3-98B2-A103DB5FB7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6522" y="1831667"/>
                        <a:ext cx="212603" cy="254115"/>
                      </a:xfrm>
                      <a:prstGeom prst="chevron">
                        <a:avLst/>
                      </a:prstGeom>
                      <a:solidFill>
                        <a:srgbClr val="F8931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00" dirty="0" err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6" name="矩形 5"/>
                  <p:cNvSpPr/>
                  <p:nvPr/>
                </p:nvSpPr>
                <p:spPr>
                  <a:xfrm>
                    <a:off x="3194123" y="1474222"/>
                    <a:ext cx="7268448" cy="1332000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 dirty="0" err="1"/>
                  </a:p>
                </p:txBody>
              </p:sp>
            </p:grpSp>
            <p:grpSp>
              <p:nvGrpSpPr>
                <p:cNvPr id="49" name="群組 48">
                  <a:extLst>
                    <a:ext uri="{FF2B5EF4-FFF2-40B4-BE49-F238E27FC236}">
                      <a16:creationId xmlns:a16="http://schemas.microsoft.com/office/drawing/2014/main" id="{3BC99B73-C799-49CB-89C5-502AC23A3CB9}"/>
                    </a:ext>
                  </a:extLst>
                </p:cNvPr>
                <p:cNvGrpSpPr/>
                <p:nvPr/>
              </p:nvGrpSpPr>
              <p:grpSpPr>
                <a:xfrm>
                  <a:off x="6397206" y="3406422"/>
                  <a:ext cx="1209581" cy="865317"/>
                  <a:chOff x="6746252" y="3406422"/>
                  <a:chExt cx="1209581" cy="865317"/>
                </a:xfrm>
              </p:grpSpPr>
              <p:sp>
                <p:nvSpPr>
                  <p:cNvPr id="165" name="矩形 164"/>
                  <p:cNvSpPr/>
                  <p:nvPr/>
                </p:nvSpPr>
                <p:spPr>
                  <a:xfrm>
                    <a:off x="6746252" y="3406422"/>
                    <a:ext cx="1209581" cy="396000"/>
                  </a:xfrm>
                  <a:prstGeom prst="rect">
                    <a:avLst/>
                  </a:prstGeom>
                  <a:solidFill>
                    <a:srgbClr val="F8931D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1540"/>
                    <a:r>
                      <a:rPr lang="en-CA" altLang="zh-CN" sz="122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Setup </a:t>
                    </a:r>
                    <a:r>
                      <a:rPr lang="en-US" altLang="zh-TW" sz="122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&amp;</a:t>
                    </a:r>
                    <a:r>
                      <a:rPr lang="zh-TW" altLang="en-US" sz="122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 </a:t>
                    </a:r>
                    <a:r>
                      <a:rPr lang="en-CA" altLang="zh-CN" sz="122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Verify ENV</a:t>
                    </a:r>
                  </a:p>
                </p:txBody>
              </p:sp>
              <p:sp>
                <p:nvSpPr>
                  <p:cNvPr id="170" name="矩形 169"/>
                  <p:cNvSpPr/>
                  <p:nvPr/>
                </p:nvSpPr>
                <p:spPr>
                  <a:xfrm>
                    <a:off x="6746252" y="3875739"/>
                    <a:ext cx="1209581" cy="396000"/>
                  </a:xfrm>
                  <a:prstGeom prst="rect">
                    <a:avLst/>
                  </a:prstGeom>
                  <a:solidFill>
                    <a:srgbClr val="F8931D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1540"/>
                    <a:r>
                      <a:rPr lang="en-CA" altLang="zh-CN" sz="122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Read Data</a:t>
                    </a:r>
                    <a:endParaRPr lang="zh-CN" altLang="en-US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7" name="群組 46">
                  <a:extLst>
                    <a:ext uri="{FF2B5EF4-FFF2-40B4-BE49-F238E27FC236}">
                      <a16:creationId xmlns:a16="http://schemas.microsoft.com/office/drawing/2014/main" id="{80DE74D8-67F0-4148-ACA6-2A8095989A06}"/>
                    </a:ext>
                  </a:extLst>
                </p:cNvPr>
                <p:cNvGrpSpPr/>
                <p:nvPr/>
              </p:nvGrpSpPr>
              <p:grpSpPr>
                <a:xfrm>
                  <a:off x="4252630" y="3679160"/>
                  <a:ext cx="288000" cy="295557"/>
                  <a:chOff x="4523490" y="3610817"/>
                  <a:chExt cx="288000" cy="295557"/>
                </a:xfrm>
              </p:grpSpPr>
              <p:cxnSp>
                <p:nvCxnSpPr>
                  <p:cNvPr id="235" name="直接箭头连接符 234"/>
                  <p:cNvCxnSpPr/>
                  <p:nvPr/>
                </p:nvCxnSpPr>
                <p:spPr>
                  <a:xfrm flipV="1">
                    <a:off x="4533676" y="3610817"/>
                    <a:ext cx="277814" cy="141582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直接箭头连接符 236"/>
                  <p:cNvCxnSpPr>
                    <a:cxnSpLocks/>
                  </p:cNvCxnSpPr>
                  <p:nvPr/>
                </p:nvCxnSpPr>
                <p:spPr>
                  <a:xfrm>
                    <a:off x="4523490" y="3822071"/>
                    <a:ext cx="278687" cy="84303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群組 57">
                  <a:extLst>
                    <a:ext uri="{FF2B5EF4-FFF2-40B4-BE49-F238E27FC236}">
                      <a16:creationId xmlns:a16="http://schemas.microsoft.com/office/drawing/2014/main" id="{C1491534-9647-4374-9720-F1B3B89283CA}"/>
                    </a:ext>
                  </a:extLst>
                </p:cNvPr>
                <p:cNvGrpSpPr/>
                <p:nvPr/>
              </p:nvGrpSpPr>
              <p:grpSpPr>
                <a:xfrm>
                  <a:off x="4686511" y="3406422"/>
                  <a:ext cx="1209581" cy="836735"/>
                  <a:chOff x="4639127" y="3406422"/>
                  <a:chExt cx="1209581" cy="836735"/>
                </a:xfrm>
              </p:grpSpPr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5E1D551E-3716-4D5F-95B9-110B558C8FBE}"/>
                      </a:ext>
                    </a:extLst>
                  </p:cNvPr>
                  <p:cNvSpPr/>
                  <p:nvPr/>
                </p:nvSpPr>
                <p:spPr>
                  <a:xfrm>
                    <a:off x="4639127" y="3406422"/>
                    <a:ext cx="1209581" cy="396000"/>
                  </a:xfrm>
                  <a:prstGeom prst="rect">
                    <a:avLst/>
                  </a:prstGeom>
                  <a:solidFill>
                    <a:srgbClr val="F8931D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1540"/>
                    <a:r>
                      <a:rPr lang="en-CA" altLang="zh-CN" sz="122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API</a:t>
                    </a:r>
                    <a:endParaRPr lang="zh-CN" altLang="en-US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D5E159B2-6D7E-4597-820A-C930AA35578C}"/>
                      </a:ext>
                    </a:extLst>
                  </p:cNvPr>
                  <p:cNvSpPr/>
                  <p:nvPr/>
                </p:nvSpPr>
                <p:spPr>
                  <a:xfrm>
                    <a:off x="4639127" y="3847157"/>
                    <a:ext cx="1209581" cy="396000"/>
                  </a:xfrm>
                  <a:prstGeom prst="rect">
                    <a:avLst/>
                  </a:prstGeom>
                  <a:solidFill>
                    <a:srgbClr val="F8931D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1540"/>
                    <a:r>
                      <a:rPr lang="en-CA" altLang="zh-CN" sz="122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Manually Input Data</a:t>
                    </a:r>
                    <a:endParaRPr lang="zh-CN" altLang="en-US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4" name="群組 43">
                  <a:extLst>
                    <a:ext uri="{FF2B5EF4-FFF2-40B4-BE49-F238E27FC236}">
                      <a16:creationId xmlns:a16="http://schemas.microsoft.com/office/drawing/2014/main" id="{1874628A-18EF-4351-BBD9-016096486191}"/>
                    </a:ext>
                  </a:extLst>
                </p:cNvPr>
                <p:cNvGrpSpPr/>
                <p:nvPr/>
              </p:nvGrpSpPr>
              <p:grpSpPr>
                <a:xfrm>
                  <a:off x="6010994" y="3601535"/>
                  <a:ext cx="288000" cy="488043"/>
                  <a:chOff x="6353710" y="3601535"/>
                  <a:chExt cx="282460" cy="488043"/>
                </a:xfrm>
              </p:grpSpPr>
              <p:cxnSp>
                <p:nvCxnSpPr>
                  <p:cNvPr id="48" name="直接箭头连接符 47"/>
                  <p:cNvCxnSpPr/>
                  <p:nvPr/>
                </p:nvCxnSpPr>
                <p:spPr>
                  <a:xfrm>
                    <a:off x="6353710" y="3601535"/>
                    <a:ext cx="28246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直接箭头连接符 47">
                    <a:extLst>
                      <a:ext uri="{FF2B5EF4-FFF2-40B4-BE49-F238E27FC236}">
                        <a16:creationId xmlns:a16="http://schemas.microsoft.com/office/drawing/2014/main" id="{61B4D3A4-4243-42CE-B07F-5EFC3758909F}"/>
                      </a:ext>
                    </a:extLst>
                  </p:cNvPr>
                  <p:cNvCxnSpPr/>
                  <p:nvPr/>
                </p:nvCxnSpPr>
                <p:spPr>
                  <a:xfrm>
                    <a:off x="6353710" y="4089578"/>
                    <a:ext cx="28246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1792F1BF-FE39-4997-9186-50FA21F99CD7}"/>
                    </a:ext>
                  </a:extLst>
                </p:cNvPr>
                <p:cNvSpPr/>
                <p:nvPr/>
              </p:nvSpPr>
              <p:spPr>
                <a:xfrm>
                  <a:off x="2975816" y="3671921"/>
                  <a:ext cx="1209581" cy="396000"/>
                </a:xfrm>
                <a:prstGeom prst="rect">
                  <a:avLst/>
                </a:prstGeom>
                <a:solidFill>
                  <a:srgbClr val="F8931D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1540"/>
                  <a:r>
                    <a:rPr lang="en-CA" altLang="zh-CN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Import Library</a:t>
                  </a:r>
                </a:p>
              </p:txBody>
            </p:sp>
            <p:grpSp>
              <p:nvGrpSpPr>
                <p:cNvPr id="43" name="群組 42">
                  <a:extLst>
                    <a:ext uri="{FF2B5EF4-FFF2-40B4-BE49-F238E27FC236}">
                      <a16:creationId xmlns:a16="http://schemas.microsoft.com/office/drawing/2014/main" id="{A6EC4E10-9FF5-4446-BB95-5D1C6D74922A}"/>
                    </a:ext>
                  </a:extLst>
                </p:cNvPr>
                <p:cNvGrpSpPr/>
                <p:nvPr/>
              </p:nvGrpSpPr>
              <p:grpSpPr>
                <a:xfrm>
                  <a:off x="7693238" y="3601535"/>
                  <a:ext cx="288000" cy="488043"/>
                  <a:chOff x="6506110" y="3753935"/>
                  <a:chExt cx="282460" cy="488043"/>
                </a:xfrm>
              </p:grpSpPr>
              <p:cxnSp>
                <p:nvCxnSpPr>
                  <p:cNvPr id="159" name="直接箭头连接符 47">
                    <a:extLst>
                      <a:ext uri="{FF2B5EF4-FFF2-40B4-BE49-F238E27FC236}">
                        <a16:creationId xmlns:a16="http://schemas.microsoft.com/office/drawing/2014/main" id="{F3BE5FF5-04EB-4E92-BF44-8A7067C47ABA}"/>
                      </a:ext>
                    </a:extLst>
                  </p:cNvPr>
                  <p:cNvCxnSpPr/>
                  <p:nvPr/>
                </p:nvCxnSpPr>
                <p:spPr>
                  <a:xfrm>
                    <a:off x="6506110" y="3753935"/>
                    <a:ext cx="28246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直接箭头连接符 47">
                    <a:extLst>
                      <a:ext uri="{FF2B5EF4-FFF2-40B4-BE49-F238E27FC236}">
                        <a16:creationId xmlns:a16="http://schemas.microsoft.com/office/drawing/2014/main" id="{E0E113C5-ADAF-41AE-BF47-9BFE14FBAD52}"/>
                      </a:ext>
                    </a:extLst>
                  </p:cNvPr>
                  <p:cNvCxnSpPr/>
                  <p:nvPr/>
                </p:nvCxnSpPr>
                <p:spPr>
                  <a:xfrm>
                    <a:off x="6506110" y="4241978"/>
                    <a:ext cx="28246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群組 49">
                  <a:extLst>
                    <a:ext uri="{FF2B5EF4-FFF2-40B4-BE49-F238E27FC236}">
                      <a16:creationId xmlns:a16="http://schemas.microsoft.com/office/drawing/2014/main" id="{B6B96B22-4C4F-4CF6-8537-75D2D94A67BD}"/>
                    </a:ext>
                  </a:extLst>
                </p:cNvPr>
                <p:cNvGrpSpPr/>
                <p:nvPr/>
              </p:nvGrpSpPr>
              <p:grpSpPr>
                <a:xfrm>
                  <a:off x="8107901" y="3406422"/>
                  <a:ext cx="1416823" cy="865317"/>
                  <a:chOff x="8615631" y="3406422"/>
                  <a:chExt cx="1416823" cy="865317"/>
                </a:xfrm>
              </p:grpSpPr>
              <p:sp>
                <p:nvSpPr>
                  <p:cNvPr id="172" name="矩形 171"/>
                  <p:cNvSpPr/>
                  <p:nvPr/>
                </p:nvSpPr>
                <p:spPr>
                  <a:xfrm>
                    <a:off x="8615631" y="3406422"/>
                    <a:ext cx="1404000" cy="396000"/>
                  </a:xfrm>
                  <a:prstGeom prst="rect">
                    <a:avLst/>
                  </a:prstGeom>
                  <a:solidFill>
                    <a:srgbClr val="F8931D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1540"/>
                    <a:r>
                      <a:rPr lang="en-CA" altLang="zh-CN" sz="122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Define &amp; Select Variables</a:t>
                    </a:r>
                  </a:p>
                </p:txBody>
              </p:sp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AD1F9558-4F8D-46BD-B297-23FE041D248E}"/>
                      </a:ext>
                    </a:extLst>
                  </p:cNvPr>
                  <p:cNvSpPr/>
                  <p:nvPr/>
                </p:nvSpPr>
                <p:spPr>
                  <a:xfrm>
                    <a:off x="8628454" y="3875739"/>
                    <a:ext cx="1404000" cy="396000"/>
                  </a:xfrm>
                  <a:prstGeom prst="rect">
                    <a:avLst/>
                  </a:prstGeom>
                  <a:solidFill>
                    <a:srgbClr val="F8931D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1540"/>
                    <a:r>
                      <a:rPr lang="en-CA" altLang="zh-CN" sz="122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Verify </a:t>
                    </a:r>
                    <a:r>
                      <a:rPr lang="en-US" altLang="zh-TW" sz="122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Datatype &amp; Info</a:t>
                    </a:r>
                    <a:endParaRPr lang="en-CA" altLang="zh-CN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62" name="群組 161">
                  <a:extLst>
                    <a:ext uri="{FF2B5EF4-FFF2-40B4-BE49-F238E27FC236}">
                      <a16:creationId xmlns:a16="http://schemas.microsoft.com/office/drawing/2014/main" id="{D59F9C29-0175-47B6-8A08-80D66FEC8ADB}"/>
                    </a:ext>
                  </a:extLst>
                </p:cNvPr>
                <p:cNvGrpSpPr/>
                <p:nvPr/>
              </p:nvGrpSpPr>
              <p:grpSpPr>
                <a:xfrm>
                  <a:off x="9579502" y="3639217"/>
                  <a:ext cx="288000" cy="375444"/>
                  <a:chOff x="8125669" y="3601535"/>
                  <a:chExt cx="706753" cy="375444"/>
                </a:xfrm>
              </p:grpSpPr>
              <p:cxnSp>
                <p:nvCxnSpPr>
                  <p:cNvPr id="163" name="直接箭头连接符 234">
                    <a:extLst>
                      <a:ext uri="{FF2B5EF4-FFF2-40B4-BE49-F238E27FC236}">
                        <a16:creationId xmlns:a16="http://schemas.microsoft.com/office/drawing/2014/main" id="{6234B22D-1D09-4816-8BFB-503AF43C6F7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50666" y="3835397"/>
                    <a:ext cx="681756" cy="141582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直接箭头连接符 236">
                    <a:extLst>
                      <a:ext uri="{FF2B5EF4-FFF2-40B4-BE49-F238E27FC236}">
                        <a16:creationId xmlns:a16="http://schemas.microsoft.com/office/drawing/2014/main" id="{4838B5AE-D7E8-428F-B07B-9BBAFA469E49}"/>
                      </a:ext>
                    </a:extLst>
                  </p:cNvPr>
                  <p:cNvCxnSpPr/>
                  <p:nvPr/>
                </p:nvCxnSpPr>
                <p:spPr>
                  <a:xfrm>
                    <a:off x="8125669" y="3601535"/>
                    <a:ext cx="683899" cy="84303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群組 56">
                  <a:extLst>
                    <a:ext uri="{FF2B5EF4-FFF2-40B4-BE49-F238E27FC236}">
                      <a16:creationId xmlns:a16="http://schemas.microsoft.com/office/drawing/2014/main" id="{70E10F83-F0F5-4C8E-9AAA-35495BA8A7ED}"/>
                    </a:ext>
                  </a:extLst>
                </p:cNvPr>
                <p:cNvGrpSpPr/>
                <p:nvPr/>
              </p:nvGrpSpPr>
              <p:grpSpPr>
                <a:xfrm>
                  <a:off x="10025838" y="1950102"/>
                  <a:ext cx="1209581" cy="2117819"/>
                  <a:chOff x="9850877" y="1950102"/>
                  <a:chExt cx="1209581" cy="2117819"/>
                </a:xfrm>
              </p:grpSpPr>
              <p:sp>
                <p:nvSpPr>
                  <p:cNvPr id="174" name="矩形 173"/>
                  <p:cNvSpPr/>
                  <p:nvPr/>
                </p:nvSpPr>
                <p:spPr>
                  <a:xfrm>
                    <a:off x="9850877" y="3671921"/>
                    <a:ext cx="1209581" cy="396000"/>
                  </a:xfrm>
                  <a:prstGeom prst="rect">
                    <a:avLst/>
                  </a:prstGeom>
                  <a:solidFill>
                    <a:srgbClr val="F8931D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1540"/>
                    <a:r>
                      <a:rPr lang="en-US" altLang="zh-TW" sz="122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Complete </a:t>
                    </a:r>
                    <a:r>
                      <a:rPr lang="en-US" altLang="zh-TW" sz="1220" b="1" dirty="0" err="1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Dataframe</a:t>
                    </a:r>
                    <a:endParaRPr lang="en-CA" altLang="zh-CN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587EB70D-A543-4FF4-8D02-C36EA9E02095}"/>
                      </a:ext>
                    </a:extLst>
                  </p:cNvPr>
                  <p:cNvSpPr/>
                  <p:nvPr/>
                </p:nvSpPr>
                <p:spPr>
                  <a:xfrm>
                    <a:off x="9850877" y="1950102"/>
                    <a:ext cx="1209581" cy="396000"/>
                  </a:xfrm>
                  <a:prstGeom prst="rect">
                    <a:avLst/>
                  </a:prstGeom>
                  <a:solidFill>
                    <a:srgbClr val="BC0000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1540"/>
                    <a:r>
                      <a:rPr lang="en-US" altLang="zh-TW" sz="122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Complete </a:t>
                    </a:r>
                    <a:r>
                      <a:rPr lang="en-US" altLang="zh-TW" sz="1220" b="1" dirty="0" err="1">
                        <a:solidFill>
                          <a:schemeClr val="bg1"/>
                        </a:solidFill>
                        <a:latin typeface="微软雅黑" panose="020B0503020204020204" pitchFamily="34" charset="-122"/>
                      </a:rPr>
                      <a:t>Dataframe</a:t>
                    </a:r>
                    <a:endParaRPr lang="en-CA" altLang="zh-CN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</p:grpSp>
            <p:pic>
              <p:nvPicPr>
                <p:cNvPr id="14" name="圖形 13" descr="網頁設計">
                  <a:extLst>
                    <a:ext uri="{FF2B5EF4-FFF2-40B4-BE49-F238E27FC236}">
                      <a16:creationId xmlns:a16="http://schemas.microsoft.com/office/drawing/2014/main" id="{E9D4D349-6776-4AA7-AE37-581A5933AC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81611" y="1624094"/>
                  <a:ext cx="346998" cy="346998"/>
                </a:xfrm>
                <a:prstGeom prst="rect">
                  <a:avLst/>
                </a:prstGeom>
              </p:spPr>
            </p:pic>
            <p:pic>
              <p:nvPicPr>
                <p:cNvPr id="71" name="圖形 70" descr="文件">
                  <a:extLst>
                    <a:ext uri="{FF2B5EF4-FFF2-40B4-BE49-F238E27FC236}">
                      <a16:creationId xmlns:a16="http://schemas.microsoft.com/office/drawing/2014/main" id="{3CDF69D0-6371-44F6-A56A-83E1A6937C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42664" y="1615713"/>
                  <a:ext cx="345600" cy="345600"/>
                </a:xfrm>
                <a:prstGeom prst="rect">
                  <a:avLst/>
                </a:prstGeom>
              </p:spPr>
            </p:pic>
            <p:pic>
              <p:nvPicPr>
                <p:cNvPr id="73" name="圖形 72" descr="伺服器">
                  <a:extLst>
                    <a:ext uri="{FF2B5EF4-FFF2-40B4-BE49-F238E27FC236}">
                      <a16:creationId xmlns:a16="http://schemas.microsoft.com/office/drawing/2014/main" id="{EB0B9820-C832-4715-A72C-A8701C5151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2107" y="2283793"/>
                  <a:ext cx="345600" cy="345600"/>
                </a:xfrm>
                <a:prstGeom prst="rect">
                  <a:avLst/>
                </a:prstGeom>
              </p:spPr>
            </p:pic>
            <p:pic>
              <p:nvPicPr>
                <p:cNvPr id="75" name="圖形 74" descr="橡皮擦">
                  <a:extLst>
                    <a:ext uri="{FF2B5EF4-FFF2-40B4-BE49-F238E27FC236}">
                      <a16:creationId xmlns:a16="http://schemas.microsoft.com/office/drawing/2014/main" id="{B1976784-376B-47F6-8B1E-563C3F7641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9122" y="1615623"/>
                  <a:ext cx="345600" cy="345600"/>
                </a:xfrm>
                <a:prstGeom prst="rect">
                  <a:avLst/>
                </a:prstGeom>
              </p:spPr>
            </p:pic>
            <p:pic>
              <p:nvPicPr>
                <p:cNvPr id="77" name="圖形 76" descr="剪刀">
                  <a:extLst>
                    <a:ext uri="{FF2B5EF4-FFF2-40B4-BE49-F238E27FC236}">
                      <a16:creationId xmlns:a16="http://schemas.microsoft.com/office/drawing/2014/main" id="{9B499FB9-9624-4873-AB49-79A0D8CE34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83009" y="2259860"/>
                  <a:ext cx="345600" cy="345600"/>
                </a:xfrm>
                <a:prstGeom prst="rect">
                  <a:avLst/>
                </a:prstGeom>
              </p:spPr>
            </p:pic>
            <p:pic>
              <p:nvPicPr>
                <p:cNvPr id="79" name="圖形 78" descr="數學">
                  <a:extLst>
                    <a:ext uri="{FF2B5EF4-FFF2-40B4-BE49-F238E27FC236}">
                      <a16:creationId xmlns:a16="http://schemas.microsoft.com/office/drawing/2014/main" id="{086BFB80-93D1-4402-98DF-2F0CBD0546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3648" y="2288266"/>
                  <a:ext cx="345600" cy="345600"/>
                </a:xfrm>
                <a:prstGeom prst="rect">
                  <a:avLst/>
                </a:prstGeom>
              </p:spPr>
            </p:pic>
            <p:grpSp>
              <p:nvGrpSpPr>
                <p:cNvPr id="28" name="群組 27">
                  <a:extLst>
                    <a:ext uri="{FF2B5EF4-FFF2-40B4-BE49-F238E27FC236}">
                      <a16:creationId xmlns:a16="http://schemas.microsoft.com/office/drawing/2014/main" id="{050BEFDA-B758-47A4-85D7-0EB974595572}"/>
                    </a:ext>
                  </a:extLst>
                </p:cNvPr>
                <p:cNvGrpSpPr/>
                <p:nvPr/>
              </p:nvGrpSpPr>
              <p:grpSpPr>
                <a:xfrm>
                  <a:off x="11284718" y="1726673"/>
                  <a:ext cx="865130" cy="987268"/>
                  <a:chOff x="9112104" y="2605460"/>
                  <a:chExt cx="865130" cy="987268"/>
                </a:xfrm>
              </p:grpSpPr>
              <p:sp>
                <p:nvSpPr>
                  <p:cNvPr id="223" name="文本框 222"/>
                  <p:cNvSpPr txBox="1"/>
                  <p:nvPr/>
                </p:nvSpPr>
                <p:spPr>
                  <a:xfrm>
                    <a:off x="9112104" y="3312651"/>
                    <a:ext cx="865130" cy="2800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891540"/>
                    <a:r>
                      <a:rPr lang="en-CA" altLang="zh-CN" sz="122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</a:rPr>
                      <a:t>Graphs</a:t>
                    </a:r>
                    <a:endParaRPr lang="en-US" altLang="zh-CN" sz="122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4" name="Shape 300"/>
                  <p:cNvSpPr/>
                  <p:nvPr/>
                </p:nvSpPr>
                <p:spPr>
                  <a:xfrm>
                    <a:off x="9243984" y="2605460"/>
                    <a:ext cx="612000" cy="612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63500">
                    <a:solidFill>
                      <a:srgbClr val="FFFFFF"/>
                    </a:solidFill>
                  </a:ln>
                  <a:effectLst>
                    <a:outerShdw blurRad="127000" dist="38100" dir="8100000" rotWithShape="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lIns="45718" tIns="45718" rIns="45718" bIns="45718" anchor="ctr"/>
                  <a:lstStyle/>
                  <a:p>
                    <a:pPr algn="ctr" defTabSz="685800">
                      <a:defRPr sz="130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defRPr>
                    </a:pPr>
                    <a:endParaRPr/>
                  </a:p>
                </p:txBody>
              </p:sp>
              <p:pic>
                <p:nvPicPr>
                  <p:cNvPr id="10" name="圖形 9" descr="橫條圖">
                    <a:extLst>
                      <a:ext uri="{FF2B5EF4-FFF2-40B4-BE49-F238E27FC236}">
                        <a16:creationId xmlns:a16="http://schemas.microsoft.com/office/drawing/2014/main" id="{43BD03A0-2342-431D-92A2-FC6FFE6924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96DAC541-7B7A-43D3-8B79-37D633B846F1}">
                        <asvg:svgBlip xmlns:asvg="http://schemas.microsoft.com/office/drawing/2016/SVG/main" r:embed="rId2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66708" y="2710327"/>
                    <a:ext cx="402265" cy="4022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2" name="群組 191">
                  <a:extLst>
                    <a:ext uri="{FF2B5EF4-FFF2-40B4-BE49-F238E27FC236}">
                      <a16:creationId xmlns:a16="http://schemas.microsoft.com/office/drawing/2014/main" id="{CC6F6696-08B3-4304-96D7-08C78838D80F}"/>
                    </a:ext>
                  </a:extLst>
                </p:cNvPr>
                <p:cNvGrpSpPr/>
                <p:nvPr/>
              </p:nvGrpSpPr>
              <p:grpSpPr>
                <a:xfrm>
                  <a:off x="11284718" y="3532058"/>
                  <a:ext cx="865130" cy="987268"/>
                  <a:chOff x="9112104" y="2605460"/>
                  <a:chExt cx="865130" cy="987268"/>
                </a:xfrm>
              </p:grpSpPr>
              <p:sp>
                <p:nvSpPr>
                  <p:cNvPr id="193" name="文本框 222">
                    <a:extLst>
                      <a:ext uri="{FF2B5EF4-FFF2-40B4-BE49-F238E27FC236}">
                        <a16:creationId xmlns:a16="http://schemas.microsoft.com/office/drawing/2014/main" id="{22E0F2FA-0576-4385-9BFA-60C07DF7571F}"/>
                      </a:ext>
                    </a:extLst>
                  </p:cNvPr>
                  <p:cNvSpPr txBox="1"/>
                  <p:nvPr/>
                </p:nvSpPr>
                <p:spPr>
                  <a:xfrm>
                    <a:off x="9112104" y="3312651"/>
                    <a:ext cx="865130" cy="2800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891540"/>
                    <a:r>
                      <a:rPr lang="en-CA" altLang="zh-CN" sz="122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</a:rPr>
                      <a:t>Graphs</a:t>
                    </a:r>
                    <a:endParaRPr lang="en-US" altLang="zh-CN" sz="122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94" name="Shape 300">
                    <a:extLst>
                      <a:ext uri="{FF2B5EF4-FFF2-40B4-BE49-F238E27FC236}">
                        <a16:creationId xmlns:a16="http://schemas.microsoft.com/office/drawing/2014/main" id="{A3F3373F-27B5-4B66-866E-03D19FCE3127}"/>
                      </a:ext>
                    </a:extLst>
                  </p:cNvPr>
                  <p:cNvSpPr/>
                  <p:nvPr/>
                </p:nvSpPr>
                <p:spPr>
                  <a:xfrm>
                    <a:off x="9243984" y="2605460"/>
                    <a:ext cx="612000" cy="612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63500">
                    <a:solidFill>
                      <a:srgbClr val="FFFFFF"/>
                    </a:solidFill>
                  </a:ln>
                  <a:effectLst>
                    <a:outerShdw blurRad="127000" dist="38100" dir="8100000" rotWithShape="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lIns="45718" tIns="45718" rIns="45718" bIns="45718" anchor="ctr"/>
                  <a:lstStyle/>
                  <a:p>
                    <a:pPr algn="ctr" defTabSz="685800">
                      <a:defRPr sz="1300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defRPr>
                    </a:pPr>
                    <a:endParaRPr/>
                  </a:p>
                </p:txBody>
              </p:sp>
              <p:pic>
                <p:nvPicPr>
                  <p:cNvPr id="195" name="圖形 194" descr="橫條圖">
                    <a:extLst>
                      <a:ext uri="{FF2B5EF4-FFF2-40B4-BE49-F238E27FC236}">
                        <a16:creationId xmlns:a16="http://schemas.microsoft.com/office/drawing/2014/main" id="{B4FADC06-7CAE-4247-8448-EAA633E115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96DAC541-7B7A-43D3-8B79-37D633B846F1}">
                        <asvg:svgBlip xmlns:asvg="http://schemas.microsoft.com/office/drawing/2016/SVG/main" r:embed="rId2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66708" y="2710327"/>
                    <a:ext cx="402265" cy="40226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9" name="等腰三角形 168">
                <a:extLst>
                  <a:ext uri="{FF2B5EF4-FFF2-40B4-BE49-F238E27FC236}">
                    <a16:creationId xmlns:a16="http://schemas.microsoft.com/office/drawing/2014/main" id="{2BE4EE36-2142-4117-B7A8-69BFE02E9A10}"/>
                  </a:ext>
                </a:extLst>
              </p:cNvPr>
              <p:cNvSpPr/>
              <p:nvPr/>
            </p:nvSpPr>
            <p:spPr>
              <a:xfrm rot="10800000" flipH="1" flipV="1">
                <a:off x="4760446" y="4242687"/>
                <a:ext cx="2583218" cy="216000"/>
              </a:xfrm>
              <a:prstGeom prst="triangle">
                <a:avLst/>
              </a:prstGeom>
              <a:gradFill flip="none" rotWithShape="1">
                <a:gsLst>
                  <a:gs pos="100000">
                    <a:schemeClr val="accent1"/>
                  </a:gs>
                  <a:gs pos="48000">
                    <a:schemeClr val="accent1">
                      <a:lumMod val="60000"/>
                      <a:lumOff val="40000"/>
                    </a:schemeClr>
                  </a:gs>
                  <a:gs pos="24000">
                    <a:schemeClr val="accent1">
                      <a:lumMod val="20000"/>
                      <a:lumOff val="80000"/>
                    </a:schemeClr>
                  </a:gs>
                  <a:gs pos="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2231A"/>
                  </a:buClr>
                  <a:buSzPct val="90000"/>
                  <a:buFont typeface="Wingdings" panose="05000000000000000000" pitchFamily="2" charset="2"/>
                  <a:buNone/>
                  <a:defRPr/>
                </a:pP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Bloomberg, Wood Mackenzie, NREL 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EV Market Outbreaks from 2020 to 2040</a:t>
            </a:r>
            <a:endParaRPr lang="en-CA" sz="2200" dirty="0">
              <a:latin typeface="+mj-lt"/>
            </a:endParaRPr>
          </a:p>
        </p:txBody>
      </p:sp>
      <p:sp>
        <p:nvSpPr>
          <p:cNvPr id="4" name="Arrow: Down 31">
            <a:extLst>
              <a:ext uri="{FF2B5EF4-FFF2-40B4-BE49-F238E27FC236}">
                <a16:creationId xmlns:a16="http://schemas.microsoft.com/office/drawing/2014/main" id="{556587C4-4918-4D2C-A145-19383CD64FAB}"/>
              </a:ext>
            </a:extLst>
          </p:cNvPr>
          <p:cNvSpPr/>
          <p:nvPr/>
        </p:nvSpPr>
        <p:spPr>
          <a:xfrm rot="16200000">
            <a:off x="5925362" y="-3019986"/>
            <a:ext cx="397078" cy="10824149"/>
          </a:xfrm>
          <a:prstGeom prst="downArrow">
            <a:avLst>
              <a:gd name="adj1" fmla="val 100000"/>
              <a:gd name="adj2" fmla="val 5719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err="1">
              <a:cs typeface="+mn-ea"/>
              <a:sym typeface="+mn-lt"/>
            </a:endParaRPr>
          </a:p>
        </p:txBody>
      </p:sp>
      <p:sp>
        <p:nvSpPr>
          <p:cNvPr id="7" name="object 44">
            <a:extLst>
              <a:ext uri="{FF2B5EF4-FFF2-40B4-BE49-F238E27FC236}">
                <a16:creationId xmlns:a16="http://schemas.microsoft.com/office/drawing/2014/main" id="{7C5842A4-C38B-48F2-BB73-84726AED3DD7}"/>
              </a:ext>
            </a:extLst>
          </p:cNvPr>
          <p:cNvSpPr/>
          <p:nvPr/>
        </p:nvSpPr>
        <p:spPr>
          <a:xfrm>
            <a:off x="6194065" y="2193549"/>
            <a:ext cx="217618" cy="397079"/>
          </a:xfrm>
          <a:custGeom>
            <a:avLst/>
            <a:gdLst/>
            <a:ahLst/>
            <a:cxnLst/>
            <a:rect l="l" t="t" r="r" b="b"/>
            <a:pathLst>
              <a:path w="85725" h="173989">
                <a:moveTo>
                  <a:pt x="0" y="0"/>
                </a:moveTo>
                <a:lnTo>
                  <a:pt x="85344" y="86868"/>
                </a:lnTo>
                <a:lnTo>
                  <a:pt x="0" y="173736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DA0B1C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Shape 300">
            <a:extLst>
              <a:ext uri="{FF2B5EF4-FFF2-40B4-BE49-F238E27FC236}">
                <a16:creationId xmlns:a16="http://schemas.microsoft.com/office/drawing/2014/main" id="{F9B3F0EE-358E-4719-B3EC-8F54C86D3323}"/>
              </a:ext>
            </a:extLst>
          </p:cNvPr>
          <p:cNvSpPr/>
          <p:nvPr/>
        </p:nvSpPr>
        <p:spPr>
          <a:xfrm>
            <a:off x="2925857" y="1116270"/>
            <a:ext cx="952399" cy="952399"/>
          </a:xfrm>
          <a:prstGeom prst="ellipse">
            <a:avLst/>
          </a:prstGeom>
          <a:solidFill>
            <a:schemeClr val="accent1"/>
          </a:solidFill>
          <a:ln w="63500">
            <a:solidFill>
              <a:srgbClr val="FFFFFF"/>
            </a:solidFill>
          </a:ln>
          <a:effectLst>
            <a:outerShdw blurRad="127000" dist="38100" dir="81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 defTabSz="685800">
              <a:defRPr sz="13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lang="en-CA" sz="1600" b="1" dirty="0">
                <a:latin typeface="+mj-lt"/>
              </a:rPr>
              <a:t>2020</a:t>
            </a:r>
            <a:endParaRPr sz="1600" b="1" dirty="0">
              <a:latin typeface="+mj-lt"/>
            </a:endParaRPr>
          </a:p>
        </p:txBody>
      </p:sp>
      <p:sp>
        <p:nvSpPr>
          <p:cNvPr id="20" name="Shape 300">
            <a:extLst>
              <a:ext uri="{FF2B5EF4-FFF2-40B4-BE49-F238E27FC236}">
                <a16:creationId xmlns:a16="http://schemas.microsoft.com/office/drawing/2014/main" id="{019FE207-62A0-4538-A8F2-9F4C72A89A5E}"/>
              </a:ext>
            </a:extLst>
          </p:cNvPr>
          <p:cNvSpPr/>
          <p:nvPr/>
        </p:nvSpPr>
        <p:spPr>
          <a:xfrm>
            <a:off x="8230549" y="1116270"/>
            <a:ext cx="952399" cy="952399"/>
          </a:xfrm>
          <a:prstGeom prst="ellipse">
            <a:avLst/>
          </a:prstGeom>
          <a:solidFill>
            <a:schemeClr val="accent1"/>
          </a:solidFill>
          <a:ln w="63500">
            <a:solidFill>
              <a:srgbClr val="FFFFFF"/>
            </a:solidFill>
          </a:ln>
          <a:effectLst>
            <a:outerShdw blurRad="127000" dist="38100" dir="81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 defTabSz="685800">
              <a:defRPr sz="13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lang="en-CA" sz="1600" b="1" dirty="0">
                <a:latin typeface="+mj-lt"/>
              </a:rPr>
              <a:t>2025</a:t>
            </a:r>
            <a:endParaRPr sz="1600" b="1" dirty="0">
              <a:latin typeface="+mj-lt"/>
            </a:endParaRPr>
          </a:p>
        </p:txBody>
      </p:sp>
      <p:grpSp>
        <p:nvGrpSpPr>
          <p:cNvPr id="81" name="组合 20">
            <a:extLst>
              <a:ext uri="{FF2B5EF4-FFF2-40B4-BE49-F238E27FC236}">
                <a16:creationId xmlns:a16="http://schemas.microsoft.com/office/drawing/2014/main" id="{A7707743-17C8-4DC5-91CE-44EC37CE117A}"/>
              </a:ext>
            </a:extLst>
          </p:cNvPr>
          <p:cNvGrpSpPr/>
          <p:nvPr/>
        </p:nvGrpSpPr>
        <p:grpSpPr>
          <a:xfrm>
            <a:off x="6314944" y="2862481"/>
            <a:ext cx="5007128" cy="664688"/>
            <a:chOff x="1490103" y="3110398"/>
            <a:chExt cx="9339807" cy="1239843"/>
          </a:xfrm>
        </p:grpSpPr>
        <p:sp>
          <p:nvSpPr>
            <p:cNvPr id="82" name="Arrow: Pentagon 113">
              <a:extLst>
                <a:ext uri="{FF2B5EF4-FFF2-40B4-BE49-F238E27FC236}">
                  <a16:creationId xmlns:a16="http://schemas.microsoft.com/office/drawing/2014/main" id="{594757C9-F863-4F8C-8E40-24A1D056D976}"/>
                </a:ext>
              </a:extLst>
            </p:cNvPr>
            <p:cNvSpPr/>
            <p:nvPr/>
          </p:nvSpPr>
          <p:spPr>
            <a:xfrm>
              <a:off x="1490103" y="3137823"/>
              <a:ext cx="1806959" cy="1083642"/>
            </a:xfrm>
            <a:prstGeom prst="homePlate">
              <a:avLst>
                <a:gd name="adj" fmla="val 252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D3D6C242-E9A9-42CE-B8F0-953ACE1437C9}"/>
                </a:ext>
              </a:extLst>
            </p:cNvPr>
            <p:cNvSpPr/>
            <p:nvPr/>
          </p:nvSpPr>
          <p:spPr>
            <a:xfrm>
              <a:off x="3629910" y="3305242"/>
              <a:ext cx="7200000" cy="9141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kumimoji="1" lang="en-US" altLang="zh-CN" sz="1200" b="1" dirty="0">
                <a:cs typeface="+mn-ea"/>
                <a:sym typeface="+mn-lt"/>
              </a:endParaRPr>
            </a:p>
          </p:txBody>
        </p:sp>
        <p:grpSp>
          <p:nvGrpSpPr>
            <p:cNvPr id="84" name="组合 24">
              <a:extLst>
                <a:ext uri="{FF2B5EF4-FFF2-40B4-BE49-F238E27FC236}">
                  <a16:creationId xmlns:a16="http://schemas.microsoft.com/office/drawing/2014/main" id="{C1DF1A29-7CB0-4A5C-BB22-65B8B1589B38}"/>
                </a:ext>
              </a:extLst>
            </p:cNvPr>
            <p:cNvGrpSpPr/>
            <p:nvPr/>
          </p:nvGrpSpPr>
          <p:grpSpPr>
            <a:xfrm>
              <a:off x="3124200" y="3153026"/>
              <a:ext cx="266700" cy="1068657"/>
              <a:chOff x="3114675" y="1607868"/>
              <a:chExt cx="266700" cy="1068657"/>
            </a:xfrm>
          </p:grpSpPr>
          <p:cxnSp>
            <p:nvCxnSpPr>
              <p:cNvPr id="87" name="直接连接符 27">
                <a:extLst>
                  <a:ext uri="{FF2B5EF4-FFF2-40B4-BE49-F238E27FC236}">
                    <a16:creationId xmlns:a16="http://schemas.microsoft.com/office/drawing/2014/main" id="{C588A0EE-25C0-4BEF-90B0-717AFED3D435}"/>
                  </a:ext>
                </a:extLst>
              </p:cNvPr>
              <p:cNvCxnSpPr/>
              <p:nvPr/>
            </p:nvCxnSpPr>
            <p:spPr>
              <a:xfrm>
                <a:off x="3114675" y="1607868"/>
                <a:ext cx="266700" cy="53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28">
                <a:extLst>
                  <a:ext uri="{FF2B5EF4-FFF2-40B4-BE49-F238E27FC236}">
                    <a16:creationId xmlns:a16="http://schemas.microsoft.com/office/drawing/2014/main" id="{047CECC2-304D-41A6-BEEE-9436A892FE45}"/>
                  </a:ext>
                </a:extLst>
              </p:cNvPr>
              <p:cNvCxnSpPr/>
              <p:nvPr/>
            </p:nvCxnSpPr>
            <p:spPr>
              <a:xfrm flipH="1">
                <a:off x="3124200" y="2137778"/>
                <a:ext cx="256816" cy="5387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09A91B1F-688A-46EB-AB1B-810FC775A852}"/>
                </a:ext>
              </a:extLst>
            </p:cNvPr>
            <p:cNvSpPr/>
            <p:nvPr/>
          </p:nvSpPr>
          <p:spPr>
            <a:xfrm>
              <a:off x="3587520" y="3110398"/>
              <a:ext cx="5841354" cy="123984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Charging Units – </a:t>
              </a:r>
            </a:p>
            <a:p>
              <a:pPr lvl="0">
                <a:defRPr/>
              </a:pPr>
              <a:r>
                <a:rPr kumimoji="0" lang="en-CA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North America and Europe 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kumimoji="0" lang="en-CA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500,000 charger units in 2022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lang="en-CA" altLang="zh-CN" dirty="0"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R</a:t>
              </a:r>
              <a:r>
                <a:rPr kumimoji="0" lang="en-CA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each over 1.25 million by 2025</a:t>
              </a:r>
            </a:p>
          </p:txBody>
        </p:sp>
      </p:grpSp>
      <p:grpSp>
        <p:nvGrpSpPr>
          <p:cNvPr id="97" name="组合 20">
            <a:extLst>
              <a:ext uri="{FF2B5EF4-FFF2-40B4-BE49-F238E27FC236}">
                <a16:creationId xmlns:a16="http://schemas.microsoft.com/office/drawing/2014/main" id="{F6696A8F-A21D-4DD0-AC8E-1945CE9C1214}"/>
              </a:ext>
            </a:extLst>
          </p:cNvPr>
          <p:cNvGrpSpPr/>
          <p:nvPr/>
        </p:nvGrpSpPr>
        <p:grpSpPr>
          <a:xfrm>
            <a:off x="6314944" y="4741395"/>
            <a:ext cx="6373812" cy="838016"/>
            <a:chOff x="1490103" y="3110398"/>
            <a:chExt cx="11889086" cy="1563152"/>
          </a:xfrm>
        </p:grpSpPr>
        <p:sp>
          <p:nvSpPr>
            <p:cNvPr id="98" name="Arrow: Pentagon 113">
              <a:extLst>
                <a:ext uri="{FF2B5EF4-FFF2-40B4-BE49-F238E27FC236}">
                  <a16:creationId xmlns:a16="http://schemas.microsoft.com/office/drawing/2014/main" id="{5DD25BFC-3C2E-4766-BE6A-575EF18EF082}"/>
                </a:ext>
              </a:extLst>
            </p:cNvPr>
            <p:cNvSpPr/>
            <p:nvPr/>
          </p:nvSpPr>
          <p:spPr>
            <a:xfrm>
              <a:off x="1490103" y="3137823"/>
              <a:ext cx="1806959" cy="1083642"/>
            </a:xfrm>
            <a:prstGeom prst="homePlate">
              <a:avLst>
                <a:gd name="adj" fmla="val 252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FCC449C0-47B1-4F3F-A329-B05D5A8DE4F1}"/>
                </a:ext>
              </a:extLst>
            </p:cNvPr>
            <p:cNvSpPr/>
            <p:nvPr/>
          </p:nvSpPr>
          <p:spPr>
            <a:xfrm>
              <a:off x="3586044" y="3231230"/>
              <a:ext cx="7200000" cy="9141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kumimoji="1" lang="en-US" altLang="zh-CN" sz="1200" b="1" dirty="0">
                <a:cs typeface="+mn-ea"/>
                <a:sym typeface="+mn-lt"/>
              </a:endParaRPr>
            </a:p>
          </p:txBody>
        </p:sp>
        <p:grpSp>
          <p:nvGrpSpPr>
            <p:cNvPr id="100" name="组合 24">
              <a:extLst>
                <a:ext uri="{FF2B5EF4-FFF2-40B4-BE49-F238E27FC236}">
                  <a16:creationId xmlns:a16="http://schemas.microsoft.com/office/drawing/2014/main" id="{CFC08CC5-F1CE-4498-9465-6E7BEEA4C886}"/>
                </a:ext>
              </a:extLst>
            </p:cNvPr>
            <p:cNvGrpSpPr/>
            <p:nvPr/>
          </p:nvGrpSpPr>
          <p:grpSpPr>
            <a:xfrm>
              <a:off x="3124200" y="3153026"/>
              <a:ext cx="266700" cy="1068657"/>
              <a:chOff x="3114675" y="1607868"/>
              <a:chExt cx="266700" cy="1068657"/>
            </a:xfrm>
          </p:grpSpPr>
          <p:cxnSp>
            <p:nvCxnSpPr>
              <p:cNvPr id="103" name="直接连接符 27">
                <a:extLst>
                  <a:ext uri="{FF2B5EF4-FFF2-40B4-BE49-F238E27FC236}">
                    <a16:creationId xmlns:a16="http://schemas.microsoft.com/office/drawing/2014/main" id="{44915FEA-65F9-475B-B7F0-F5E66AC02141}"/>
                  </a:ext>
                </a:extLst>
              </p:cNvPr>
              <p:cNvCxnSpPr/>
              <p:nvPr/>
            </p:nvCxnSpPr>
            <p:spPr>
              <a:xfrm>
                <a:off x="3114675" y="1607868"/>
                <a:ext cx="266700" cy="53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28">
                <a:extLst>
                  <a:ext uri="{FF2B5EF4-FFF2-40B4-BE49-F238E27FC236}">
                    <a16:creationId xmlns:a16="http://schemas.microsoft.com/office/drawing/2014/main" id="{DEF384E0-BD54-424C-B173-2D5813C312CD}"/>
                  </a:ext>
                </a:extLst>
              </p:cNvPr>
              <p:cNvCxnSpPr/>
              <p:nvPr/>
            </p:nvCxnSpPr>
            <p:spPr>
              <a:xfrm flipH="1">
                <a:off x="3124200" y="2137778"/>
                <a:ext cx="256816" cy="5387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7426178-6597-446D-8218-4CBA7D2CA91B}"/>
                </a:ext>
              </a:extLst>
            </p:cNvPr>
            <p:cNvSpPr/>
            <p:nvPr/>
          </p:nvSpPr>
          <p:spPr>
            <a:xfrm>
              <a:off x="3587520" y="3110398"/>
              <a:ext cx="9791669" cy="1563152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Passengers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kumimoji="0" lang="en-CA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Reach 10% EV sales </a:t>
              </a:r>
            </a:p>
            <a:p>
              <a:pPr lvl="0">
                <a:defRPr/>
              </a:pPr>
              <a:r>
                <a:rPr kumimoji="0" lang="en-CA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for lobal passenger in 2025 </a:t>
              </a:r>
            </a:p>
          </p:txBody>
        </p:sp>
      </p:grpSp>
      <p:grpSp>
        <p:nvGrpSpPr>
          <p:cNvPr id="105" name="组合 20">
            <a:extLst>
              <a:ext uri="{FF2B5EF4-FFF2-40B4-BE49-F238E27FC236}">
                <a16:creationId xmlns:a16="http://schemas.microsoft.com/office/drawing/2014/main" id="{0028570B-E2F1-4D77-8FCE-D6322CA52648}"/>
              </a:ext>
            </a:extLst>
          </p:cNvPr>
          <p:cNvGrpSpPr/>
          <p:nvPr/>
        </p:nvGrpSpPr>
        <p:grpSpPr>
          <a:xfrm>
            <a:off x="711826" y="2862481"/>
            <a:ext cx="5007128" cy="1526639"/>
            <a:chOff x="1490103" y="3110401"/>
            <a:chExt cx="9339807" cy="2847645"/>
          </a:xfrm>
        </p:grpSpPr>
        <p:sp>
          <p:nvSpPr>
            <p:cNvPr id="106" name="Arrow: Pentagon 113">
              <a:extLst>
                <a:ext uri="{FF2B5EF4-FFF2-40B4-BE49-F238E27FC236}">
                  <a16:creationId xmlns:a16="http://schemas.microsoft.com/office/drawing/2014/main" id="{0FF598EF-694E-4C8F-BEAA-8B9C5036A308}"/>
                </a:ext>
              </a:extLst>
            </p:cNvPr>
            <p:cNvSpPr/>
            <p:nvPr/>
          </p:nvSpPr>
          <p:spPr>
            <a:xfrm>
              <a:off x="1490103" y="3137823"/>
              <a:ext cx="1806959" cy="1083642"/>
            </a:xfrm>
            <a:prstGeom prst="homePlate">
              <a:avLst>
                <a:gd name="adj" fmla="val 252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57E0326-ECAA-4F10-A5FE-ECA16507D24F}"/>
                </a:ext>
              </a:extLst>
            </p:cNvPr>
            <p:cNvSpPr/>
            <p:nvPr/>
          </p:nvSpPr>
          <p:spPr>
            <a:xfrm>
              <a:off x="3629910" y="3305242"/>
              <a:ext cx="7200000" cy="9141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kumimoji="1" lang="en-US" altLang="zh-CN" sz="1200" b="1" dirty="0">
                <a:cs typeface="+mn-ea"/>
                <a:sym typeface="+mn-lt"/>
              </a:endParaRPr>
            </a:p>
          </p:txBody>
        </p:sp>
        <p:grpSp>
          <p:nvGrpSpPr>
            <p:cNvPr id="108" name="组合 24">
              <a:extLst>
                <a:ext uri="{FF2B5EF4-FFF2-40B4-BE49-F238E27FC236}">
                  <a16:creationId xmlns:a16="http://schemas.microsoft.com/office/drawing/2014/main" id="{CFDB0379-A4CD-4A86-962E-FEBEB4FD02F9}"/>
                </a:ext>
              </a:extLst>
            </p:cNvPr>
            <p:cNvGrpSpPr/>
            <p:nvPr/>
          </p:nvGrpSpPr>
          <p:grpSpPr>
            <a:xfrm>
              <a:off x="3124200" y="3153026"/>
              <a:ext cx="266700" cy="1068657"/>
              <a:chOff x="3114675" y="1607868"/>
              <a:chExt cx="266700" cy="1068657"/>
            </a:xfrm>
          </p:grpSpPr>
          <p:cxnSp>
            <p:nvCxnSpPr>
              <p:cNvPr id="111" name="直接连接符 27">
                <a:extLst>
                  <a:ext uri="{FF2B5EF4-FFF2-40B4-BE49-F238E27FC236}">
                    <a16:creationId xmlns:a16="http://schemas.microsoft.com/office/drawing/2014/main" id="{21D31C6B-237D-4E25-A271-AE0B8F6882A0}"/>
                  </a:ext>
                </a:extLst>
              </p:cNvPr>
              <p:cNvCxnSpPr/>
              <p:nvPr/>
            </p:nvCxnSpPr>
            <p:spPr>
              <a:xfrm>
                <a:off x="3114675" y="1607868"/>
                <a:ext cx="266700" cy="53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28">
                <a:extLst>
                  <a:ext uri="{FF2B5EF4-FFF2-40B4-BE49-F238E27FC236}">
                    <a16:creationId xmlns:a16="http://schemas.microsoft.com/office/drawing/2014/main" id="{36CE14B2-7690-4BD4-AA02-1C29FFB3CBB1}"/>
                  </a:ext>
                </a:extLst>
              </p:cNvPr>
              <p:cNvCxnSpPr/>
              <p:nvPr/>
            </p:nvCxnSpPr>
            <p:spPr>
              <a:xfrm flipH="1">
                <a:off x="3124200" y="2137778"/>
                <a:ext cx="256816" cy="5387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D535AE25-8E89-4939-AFDD-C9AE3F580EF4}"/>
                </a:ext>
              </a:extLst>
            </p:cNvPr>
            <p:cNvSpPr/>
            <p:nvPr/>
          </p:nvSpPr>
          <p:spPr>
            <a:xfrm>
              <a:off x="3587520" y="3110401"/>
              <a:ext cx="5841354" cy="2847645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Current Status – On </a:t>
              </a:r>
              <a:r>
                <a:rPr lang="en-US" altLang="zh-TW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Road</a:t>
              </a:r>
              <a:endParaRPr lang="en-CA" altLang="zh-CN" b="1" dirty="0">
                <a:solidFill>
                  <a:schemeClr val="accent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kumimoji="0" lang="en-CA" altLang="zh-CN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500,000 e-buses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kumimoji="0" lang="en-CA" altLang="zh-CN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400,000 electric delivery vans</a:t>
              </a:r>
            </a:p>
            <a:p>
              <a:pPr lvl="0">
                <a:defRPr/>
              </a:pPr>
              <a:r>
                <a:rPr lang="en-CA" altLang="zh-CN" dirty="0"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and</a:t>
              </a:r>
              <a:r>
                <a:rPr kumimoji="0" lang="en-CA" altLang="zh-CN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 trucks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kumimoji="0" lang="en-CA" altLang="zh-CN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184M electric mopeds, scooters </a:t>
              </a:r>
            </a:p>
            <a:p>
              <a:pPr lvl="0">
                <a:defRPr/>
              </a:pPr>
              <a:r>
                <a:rPr kumimoji="0" lang="en-CA" altLang="zh-CN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and motorcycles</a:t>
              </a:r>
            </a:p>
          </p:txBody>
        </p:sp>
      </p:grpSp>
      <p:sp>
        <p:nvSpPr>
          <p:cNvPr id="2" name="teamwork_292324">
            <a:extLst>
              <a:ext uri="{FF2B5EF4-FFF2-40B4-BE49-F238E27FC236}">
                <a16:creationId xmlns:a16="http://schemas.microsoft.com/office/drawing/2014/main" id="{243F409D-BFE8-4D70-A8CC-DD2ED4220ABC}"/>
              </a:ext>
            </a:extLst>
          </p:cNvPr>
          <p:cNvSpPr>
            <a:spLocks noChangeAspect="1"/>
          </p:cNvSpPr>
          <p:nvPr/>
        </p:nvSpPr>
        <p:spPr bwMode="auto">
          <a:xfrm>
            <a:off x="6525928" y="4880577"/>
            <a:ext cx="475431" cy="331990"/>
          </a:xfrm>
          <a:custGeom>
            <a:avLst/>
            <a:gdLst>
              <a:gd name="connsiteX0" fmla="*/ 471165 w 607639"/>
              <a:gd name="connsiteY0" fmla="*/ 232443 h 424310"/>
              <a:gd name="connsiteX1" fmla="*/ 554492 w 607639"/>
              <a:gd name="connsiteY1" fmla="*/ 232443 h 424310"/>
              <a:gd name="connsiteX2" fmla="*/ 607639 w 607639"/>
              <a:gd name="connsiteY2" fmla="*/ 285482 h 424310"/>
              <a:gd name="connsiteX3" fmla="*/ 607639 w 607639"/>
              <a:gd name="connsiteY3" fmla="*/ 367572 h 424310"/>
              <a:gd name="connsiteX4" fmla="*/ 587342 w 607639"/>
              <a:gd name="connsiteY4" fmla="*/ 387828 h 424310"/>
              <a:gd name="connsiteX5" fmla="*/ 484430 w 607639"/>
              <a:gd name="connsiteY5" fmla="*/ 387828 h 424310"/>
              <a:gd name="connsiteX6" fmla="*/ 484430 w 607639"/>
              <a:gd name="connsiteY6" fmla="*/ 284327 h 424310"/>
              <a:gd name="connsiteX7" fmla="*/ 471165 w 607639"/>
              <a:gd name="connsiteY7" fmla="*/ 232443 h 424310"/>
              <a:gd name="connsiteX8" fmla="*/ 53127 w 607639"/>
              <a:gd name="connsiteY8" fmla="*/ 232443 h 424310"/>
              <a:gd name="connsiteX9" fmla="*/ 136332 w 607639"/>
              <a:gd name="connsiteY9" fmla="*/ 232443 h 424310"/>
              <a:gd name="connsiteX10" fmla="*/ 123162 w 607639"/>
              <a:gd name="connsiteY10" fmla="*/ 284327 h 424310"/>
              <a:gd name="connsiteX11" fmla="*/ 123162 w 607639"/>
              <a:gd name="connsiteY11" fmla="*/ 387828 h 424310"/>
              <a:gd name="connsiteX12" fmla="*/ 20290 w 607639"/>
              <a:gd name="connsiteY12" fmla="*/ 387828 h 424310"/>
              <a:gd name="connsiteX13" fmla="*/ 0 w 607639"/>
              <a:gd name="connsiteY13" fmla="*/ 367572 h 424310"/>
              <a:gd name="connsiteX14" fmla="*/ 0 w 607639"/>
              <a:gd name="connsiteY14" fmla="*/ 285482 h 424310"/>
              <a:gd name="connsiteX15" fmla="*/ 53127 w 607639"/>
              <a:gd name="connsiteY15" fmla="*/ 232443 h 424310"/>
              <a:gd name="connsiteX16" fmla="*/ 199559 w 607639"/>
              <a:gd name="connsiteY16" fmla="*/ 224446 h 424310"/>
              <a:gd name="connsiteX17" fmla="*/ 208281 w 607639"/>
              <a:gd name="connsiteY17" fmla="*/ 226312 h 424310"/>
              <a:gd name="connsiteX18" fmla="*/ 287577 w 607639"/>
              <a:gd name="connsiteY18" fmla="*/ 332065 h 424310"/>
              <a:gd name="connsiteX19" fmla="*/ 320061 w 607639"/>
              <a:gd name="connsiteY19" fmla="*/ 332065 h 424310"/>
              <a:gd name="connsiteX20" fmla="*/ 399357 w 607639"/>
              <a:gd name="connsiteY20" fmla="*/ 226312 h 424310"/>
              <a:gd name="connsiteX21" fmla="*/ 407990 w 607639"/>
              <a:gd name="connsiteY21" fmla="*/ 224446 h 424310"/>
              <a:gd name="connsiteX22" fmla="*/ 443856 w 607639"/>
              <a:gd name="connsiteY22" fmla="*/ 284343 h 424310"/>
              <a:gd name="connsiteX23" fmla="*/ 443856 w 607639"/>
              <a:gd name="connsiteY23" fmla="*/ 404048 h 424310"/>
              <a:gd name="connsiteX24" fmla="*/ 423565 w 607639"/>
              <a:gd name="connsiteY24" fmla="*/ 424310 h 424310"/>
              <a:gd name="connsiteX25" fmla="*/ 184073 w 607639"/>
              <a:gd name="connsiteY25" fmla="*/ 424310 h 424310"/>
              <a:gd name="connsiteX26" fmla="*/ 163782 w 607639"/>
              <a:gd name="connsiteY26" fmla="*/ 404048 h 424310"/>
              <a:gd name="connsiteX27" fmla="*/ 163782 w 607639"/>
              <a:gd name="connsiteY27" fmla="*/ 284343 h 424310"/>
              <a:gd name="connsiteX28" fmla="*/ 199559 w 607639"/>
              <a:gd name="connsiteY28" fmla="*/ 224446 h 424310"/>
              <a:gd name="connsiteX29" fmla="*/ 264876 w 607639"/>
              <a:gd name="connsiteY29" fmla="*/ 216213 h 424310"/>
              <a:gd name="connsiteX30" fmla="*/ 342675 w 607639"/>
              <a:gd name="connsiteY30" fmla="*/ 216213 h 424310"/>
              <a:gd name="connsiteX31" fmla="*/ 348104 w 607639"/>
              <a:gd name="connsiteY31" fmla="*/ 227064 h 424310"/>
              <a:gd name="connsiteX32" fmla="*/ 309205 w 607639"/>
              <a:gd name="connsiteY32" fmla="*/ 278917 h 424310"/>
              <a:gd name="connsiteX33" fmla="*/ 298346 w 607639"/>
              <a:gd name="connsiteY33" fmla="*/ 278917 h 424310"/>
              <a:gd name="connsiteX34" fmla="*/ 259536 w 607639"/>
              <a:gd name="connsiteY34" fmla="*/ 227064 h 424310"/>
              <a:gd name="connsiteX35" fmla="*/ 264876 w 607639"/>
              <a:gd name="connsiteY35" fmla="*/ 216213 h 424310"/>
              <a:gd name="connsiteX36" fmla="*/ 505460 w 607639"/>
              <a:gd name="connsiteY36" fmla="*/ 83832 h 424310"/>
              <a:gd name="connsiteX37" fmla="*/ 575179 w 607639"/>
              <a:gd name="connsiteY37" fmla="*/ 153409 h 424310"/>
              <a:gd name="connsiteX38" fmla="*/ 505460 w 607639"/>
              <a:gd name="connsiteY38" fmla="*/ 222987 h 424310"/>
              <a:gd name="connsiteX39" fmla="*/ 435742 w 607639"/>
              <a:gd name="connsiteY39" fmla="*/ 153409 h 424310"/>
              <a:gd name="connsiteX40" fmla="*/ 505460 w 607639"/>
              <a:gd name="connsiteY40" fmla="*/ 83832 h 424310"/>
              <a:gd name="connsiteX41" fmla="*/ 102179 w 607639"/>
              <a:gd name="connsiteY41" fmla="*/ 83832 h 424310"/>
              <a:gd name="connsiteX42" fmla="*/ 171898 w 607639"/>
              <a:gd name="connsiteY42" fmla="*/ 153410 h 424310"/>
              <a:gd name="connsiteX43" fmla="*/ 102179 w 607639"/>
              <a:gd name="connsiteY43" fmla="*/ 222988 h 424310"/>
              <a:gd name="connsiteX44" fmla="*/ 32460 w 607639"/>
              <a:gd name="connsiteY44" fmla="*/ 153410 h 424310"/>
              <a:gd name="connsiteX45" fmla="*/ 102179 w 607639"/>
              <a:gd name="connsiteY45" fmla="*/ 83832 h 424310"/>
              <a:gd name="connsiteX46" fmla="*/ 304491 w 607639"/>
              <a:gd name="connsiteY46" fmla="*/ 0 h 424310"/>
              <a:gd name="connsiteX47" fmla="*/ 396509 w 607639"/>
              <a:gd name="connsiteY47" fmla="*/ 91912 h 424310"/>
              <a:gd name="connsiteX48" fmla="*/ 304491 w 607639"/>
              <a:gd name="connsiteY48" fmla="*/ 183824 h 424310"/>
              <a:gd name="connsiteX49" fmla="*/ 212473 w 607639"/>
              <a:gd name="connsiteY49" fmla="*/ 91912 h 424310"/>
              <a:gd name="connsiteX50" fmla="*/ 304491 w 607639"/>
              <a:gd name="connsiteY50" fmla="*/ 0 h 42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7639" h="424310">
                <a:moveTo>
                  <a:pt x="471165" y="232443"/>
                </a:moveTo>
                <a:lnTo>
                  <a:pt x="554492" y="232443"/>
                </a:lnTo>
                <a:cubicBezTo>
                  <a:pt x="583781" y="232443"/>
                  <a:pt x="607639" y="256253"/>
                  <a:pt x="607639" y="285482"/>
                </a:cubicBezTo>
                <a:lnTo>
                  <a:pt x="607639" y="367572"/>
                </a:lnTo>
                <a:cubicBezTo>
                  <a:pt x="607639" y="378766"/>
                  <a:pt x="598559" y="387828"/>
                  <a:pt x="587342" y="387828"/>
                </a:cubicBezTo>
                <a:lnTo>
                  <a:pt x="484430" y="387828"/>
                </a:lnTo>
                <a:lnTo>
                  <a:pt x="484430" y="284327"/>
                </a:lnTo>
                <a:cubicBezTo>
                  <a:pt x="484430" y="265937"/>
                  <a:pt x="479711" y="248168"/>
                  <a:pt x="471165" y="232443"/>
                </a:cubicBezTo>
                <a:close/>
                <a:moveTo>
                  <a:pt x="53127" y="232443"/>
                </a:moveTo>
                <a:lnTo>
                  <a:pt x="136332" y="232443"/>
                </a:lnTo>
                <a:cubicBezTo>
                  <a:pt x="127789" y="248168"/>
                  <a:pt x="123162" y="265937"/>
                  <a:pt x="123162" y="284327"/>
                </a:cubicBezTo>
                <a:lnTo>
                  <a:pt x="123162" y="387828"/>
                </a:lnTo>
                <a:lnTo>
                  <a:pt x="20290" y="387828"/>
                </a:lnTo>
                <a:cubicBezTo>
                  <a:pt x="9077" y="387828"/>
                  <a:pt x="0" y="378766"/>
                  <a:pt x="0" y="367572"/>
                </a:cubicBezTo>
                <a:lnTo>
                  <a:pt x="0" y="285482"/>
                </a:lnTo>
                <a:cubicBezTo>
                  <a:pt x="0" y="256253"/>
                  <a:pt x="23849" y="232443"/>
                  <a:pt x="53127" y="232443"/>
                </a:cubicBezTo>
                <a:close/>
                <a:moveTo>
                  <a:pt x="199559" y="224446"/>
                </a:moveTo>
                <a:cubicBezTo>
                  <a:pt x="202496" y="222846"/>
                  <a:pt x="206234" y="223646"/>
                  <a:pt x="208281" y="226312"/>
                </a:cubicBezTo>
                <a:lnTo>
                  <a:pt x="287577" y="332065"/>
                </a:lnTo>
                <a:cubicBezTo>
                  <a:pt x="295676" y="342818"/>
                  <a:pt x="311962" y="342907"/>
                  <a:pt x="320061" y="332065"/>
                </a:cubicBezTo>
                <a:lnTo>
                  <a:pt x="399357" y="226312"/>
                </a:lnTo>
                <a:cubicBezTo>
                  <a:pt x="401404" y="223646"/>
                  <a:pt x="405053" y="222846"/>
                  <a:pt x="407990" y="224446"/>
                </a:cubicBezTo>
                <a:cubicBezTo>
                  <a:pt x="429349" y="235999"/>
                  <a:pt x="443856" y="258482"/>
                  <a:pt x="443856" y="284343"/>
                </a:cubicBezTo>
                <a:lnTo>
                  <a:pt x="443856" y="404048"/>
                </a:lnTo>
                <a:cubicBezTo>
                  <a:pt x="443856" y="415246"/>
                  <a:pt x="434778" y="424310"/>
                  <a:pt x="423565" y="424310"/>
                </a:cubicBezTo>
                <a:lnTo>
                  <a:pt x="184073" y="424310"/>
                </a:lnTo>
                <a:cubicBezTo>
                  <a:pt x="172860" y="424310"/>
                  <a:pt x="163782" y="415246"/>
                  <a:pt x="163782" y="404048"/>
                </a:cubicBezTo>
                <a:lnTo>
                  <a:pt x="163782" y="284343"/>
                </a:lnTo>
                <a:cubicBezTo>
                  <a:pt x="163782" y="258482"/>
                  <a:pt x="178289" y="235999"/>
                  <a:pt x="199559" y="224446"/>
                </a:cubicBezTo>
                <a:close/>
                <a:moveTo>
                  <a:pt x="264876" y="216213"/>
                </a:moveTo>
                <a:lnTo>
                  <a:pt x="342675" y="216213"/>
                </a:lnTo>
                <a:cubicBezTo>
                  <a:pt x="348282" y="216213"/>
                  <a:pt x="351487" y="222528"/>
                  <a:pt x="348104" y="227064"/>
                </a:cubicBezTo>
                <a:lnTo>
                  <a:pt x="309205" y="278917"/>
                </a:lnTo>
                <a:cubicBezTo>
                  <a:pt x="306535" y="282474"/>
                  <a:pt x="301105" y="282474"/>
                  <a:pt x="298346" y="278917"/>
                </a:cubicBezTo>
                <a:lnTo>
                  <a:pt x="259536" y="227064"/>
                </a:lnTo>
                <a:cubicBezTo>
                  <a:pt x="256153" y="222528"/>
                  <a:pt x="259358" y="216213"/>
                  <a:pt x="264876" y="216213"/>
                </a:cubicBezTo>
                <a:close/>
                <a:moveTo>
                  <a:pt x="505460" y="83832"/>
                </a:moveTo>
                <a:cubicBezTo>
                  <a:pt x="543926" y="83832"/>
                  <a:pt x="575179" y="115022"/>
                  <a:pt x="575179" y="153409"/>
                </a:cubicBezTo>
                <a:cubicBezTo>
                  <a:pt x="575179" y="191797"/>
                  <a:pt x="543837" y="222987"/>
                  <a:pt x="505460" y="222987"/>
                </a:cubicBezTo>
                <a:cubicBezTo>
                  <a:pt x="466995" y="222987"/>
                  <a:pt x="435742" y="191797"/>
                  <a:pt x="435742" y="153409"/>
                </a:cubicBezTo>
                <a:cubicBezTo>
                  <a:pt x="435742" y="115022"/>
                  <a:pt x="466995" y="83832"/>
                  <a:pt x="505460" y="83832"/>
                </a:cubicBezTo>
                <a:close/>
                <a:moveTo>
                  <a:pt x="102179" y="83832"/>
                </a:moveTo>
                <a:cubicBezTo>
                  <a:pt x="140684" y="83832"/>
                  <a:pt x="171898" y="114983"/>
                  <a:pt x="171898" y="153410"/>
                </a:cubicBezTo>
                <a:cubicBezTo>
                  <a:pt x="171898" y="191837"/>
                  <a:pt x="140684" y="222988"/>
                  <a:pt x="102179" y="222988"/>
                </a:cubicBezTo>
                <a:cubicBezTo>
                  <a:pt x="63674" y="222988"/>
                  <a:pt x="32460" y="191837"/>
                  <a:pt x="32460" y="153410"/>
                </a:cubicBezTo>
                <a:cubicBezTo>
                  <a:pt x="32460" y="114983"/>
                  <a:pt x="63674" y="83832"/>
                  <a:pt x="102179" y="83832"/>
                </a:cubicBezTo>
                <a:close/>
                <a:moveTo>
                  <a:pt x="304491" y="0"/>
                </a:moveTo>
                <a:cubicBezTo>
                  <a:pt x="355311" y="0"/>
                  <a:pt x="396509" y="41150"/>
                  <a:pt x="396509" y="91912"/>
                </a:cubicBezTo>
                <a:cubicBezTo>
                  <a:pt x="396509" y="142674"/>
                  <a:pt x="355311" y="183824"/>
                  <a:pt x="304491" y="183824"/>
                </a:cubicBezTo>
                <a:cubicBezTo>
                  <a:pt x="253671" y="183824"/>
                  <a:pt x="212473" y="142674"/>
                  <a:pt x="212473" y="91912"/>
                </a:cubicBezTo>
                <a:cubicBezTo>
                  <a:pt x="212473" y="41150"/>
                  <a:pt x="253671" y="0"/>
                  <a:pt x="3044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" name="圖形 5" descr="電動車">
            <a:extLst>
              <a:ext uri="{FF2B5EF4-FFF2-40B4-BE49-F238E27FC236}">
                <a16:creationId xmlns:a16="http://schemas.microsoft.com/office/drawing/2014/main" id="{C4EFDC1A-A477-49F7-B41E-DF0F0C25A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7465" y="2876044"/>
            <a:ext cx="580948" cy="580948"/>
          </a:xfrm>
          <a:prstGeom prst="rect">
            <a:avLst/>
          </a:prstGeom>
        </p:spPr>
      </p:pic>
      <p:pic>
        <p:nvPicPr>
          <p:cNvPr id="10" name="圖形 9" descr="電池充電">
            <a:extLst>
              <a:ext uri="{FF2B5EF4-FFF2-40B4-BE49-F238E27FC236}">
                <a16:creationId xmlns:a16="http://schemas.microsoft.com/office/drawing/2014/main" id="{8F3E2CEF-20C1-465D-916E-6B9634450B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55768" y="2905070"/>
            <a:ext cx="579509" cy="5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1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Bloomberg, Wood Mackenzie, NREL 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EV Market Outbreaks from 2020 to 2040</a:t>
            </a:r>
            <a:endParaRPr lang="en-CA" sz="2200" dirty="0">
              <a:latin typeface="+mj-lt"/>
            </a:endParaRPr>
          </a:p>
        </p:txBody>
      </p:sp>
      <p:sp>
        <p:nvSpPr>
          <p:cNvPr id="4" name="Arrow: Down 31">
            <a:extLst>
              <a:ext uri="{FF2B5EF4-FFF2-40B4-BE49-F238E27FC236}">
                <a16:creationId xmlns:a16="http://schemas.microsoft.com/office/drawing/2014/main" id="{556587C4-4918-4D2C-A145-19383CD64FAB}"/>
              </a:ext>
            </a:extLst>
          </p:cNvPr>
          <p:cNvSpPr/>
          <p:nvPr/>
        </p:nvSpPr>
        <p:spPr>
          <a:xfrm rot="16200000">
            <a:off x="5925362" y="-3019986"/>
            <a:ext cx="397078" cy="10824149"/>
          </a:xfrm>
          <a:prstGeom prst="downArrow">
            <a:avLst>
              <a:gd name="adj1" fmla="val 100000"/>
              <a:gd name="adj2" fmla="val 5719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cs typeface="+mn-ea"/>
              <a:sym typeface="+mn-lt"/>
            </a:endParaRPr>
          </a:p>
        </p:txBody>
      </p:sp>
      <p:sp>
        <p:nvSpPr>
          <p:cNvPr id="7" name="object 44">
            <a:extLst>
              <a:ext uri="{FF2B5EF4-FFF2-40B4-BE49-F238E27FC236}">
                <a16:creationId xmlns:a16="http://schemas.microsoft.com/office/drawing/2014/main" id="{7C5842A4-C38B-48F2-BB73-84726AED3DD7}"/>
              </a:ext>
            </a:extLst>
          </p:cNvPr>
          <p:cNvSpPr/>
          <p:nvPr/>
        </p:nvSpPr>
        <p:spPr>
          <a:xfrm>
            <a:off x="6194065" y="2193549"/>
            <a:ext cx="217618" cy="397079"/>
          </a:xfrm>
          <a:custGeom>
            <a:avLst/>
            <a:gdLst/>
            <a:ahLst/>
            <a:cxnLst/>
            <a:rect l="l" t="t" r="r" b="b"/>
            <a:pathLst>
              <a:path w="85725" h="173989">
                <a:moveTo>
                  <a:pt x="0" y="0"/>
                </a:moveTo>
                <a:lnTo>
                  <a:pt x="85344" y="86868"/>
                </a:lnTo>
                <a:lnTo>
                  <a:pt x="0" y="173736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A0B1C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71" name="组合 20">
            <a:extLst>
              <a:ext uri="{FF2B5EF4-FFF2-40B4-BE49-F238E27FC236}">
                <a16:creationId xmlns:a16="http://schemas.microsoft.com/office/drawing/2014/main" id="{F37A426D-5C68-4FB0-820A-6CA2B4852704}"/>
              </a:ext>
            </a:extLst>
          </p:cNvPr>
          <p:cNvGrpSpPr/>
          <p:nvPr/>
        </p:nvGrpSpPr>
        <p:grpSpPr>
          <a:xfrm>
            <a:off x="711826" y="5204629"/>
            <a:ext cx="5007128" cy="664688"/>
            <a:chOff x="1490103" y="3110399"/>
            <a:chExt cx="9339807" cy="1239843"/>
          </a:xfrm>
        </p:grpSpPr>
        <p:sp>
          <p:nvSpPr>
            <p:cNvPr id="72" name="Arrow: Pentagon 113">
              <a:extLst>
                <a:ext uri="{FF2B5EF4-FFF2-40B4-BE49-F238E27FC236}">
                  <a16:creationId xmlns:a16="http://schemas.microsoft.com/office/drawing/2014/main" id="{084D3369-C240-4B55-8115-A1EDA1383EFD}"/>
                </a:ext>
              </a:extLst>
            </p:cNvPr>
            <p:cNvSpPr/>
            <p:nvPr/>
          </p:nvSpPr>
          <p:spPr>
            <a:xfrm>
              <a:off x="1490103" y="3137823"/>
              <a:ext cx="1806959" cy="1083642"/>
            </a:xfrm>
            <a:prstGeom prst="homePlate">
              <a:avLst>
                <a:gd name="adj" fmla="val 252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DEF69502-91AD-4DB2-ACDE-F8E1E9AFCF86}"/>
                </a:ext>
              </a:extLst>
            </p:cNvPr>
            <p:cNvSpPr/>
            <p:nvPr/>
          </p:nvSpPr>
          <p:spPr>
            <a:xfrm>
              <a:off x="3629910" y="3305242"/>
              <a:ext cx="7200000" cy="9141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kumimoji="1" lang="en-US" altLang="zh-CN" sz="1200" b="1" dirty="0">
                <a:cs typeface="+mn-ea"/>
                <a:sym typeface="+mn-lt"/>
              </a:endParaRPr>
            </a:p>
          </p:txBody>
        </p:sp>
        <p:grpSp>
          <p:nvGrpSpPr>
            <p:cNvPr id="74" name="组合 24">
              <a:extLst>
                <a:ext uri="{FF2B5EF4-FFF2-40B4-BE49-F238E27FC236}">
                  <a16:creationId xmlns:a16="http://schemas.microsoft.com/office/drawing/2014/main" id="{39A317E0-41DC-48E5-8E0D-6956A7BFCF26}"/>
                </a:ext>
              </a:extLst>
            </p:cNvPr>
            <p:cNvGrpSpPr/>
            <p:nvPr/>
          </p:nvGrpSpPr>
          <p:grpSpPr>
            <a:xfrm>
              <a:off x="3124200" y="3153026"/>
              <a:ext cx="266700" cy="1068657"/>
              <a:chOff x="3114675" y="1607868"/>
              <a:chExt cx="266700" cy="1068657"/>
            </a:xfrm>
          </p:grpSpPr>
          <p:cxnSp>
            <p:nvCxnSpPr>
              <p:cNvPr id="77" name="直接连接符 27">
                <a:extLst>
                  <a:ext uri="{FF2B5EF4-FFF2-40B4-BE49-F238E27FC236}">
                    <a16:creationId xmlns:a16="http://schemas.microsoft.com/office/drawing/2014/main" id="{FD925393-249C-4A65-B475-24BEED97C1BE}"/>
                  </a:ext>
                </a:extLst>
              </p:cNvPr>
              <p:cNvCxnSpPr/>
              <p:nvPr/>
            </p:nvCxnSpPr>
            <p:spPr>
              <a:xfrm>
                <a:off x="3114675" y="1607868"/>
                <a:ext cx="266700" cy="53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28">
                <a:extLst>
                  <a:ext uri="{FF2B5EF4-FFF2-40B4-BE49-F238E27FC236}">
                    <a16:creationId xmlns:a16="http://schemas.microsoft.com/office/drawing/2014/main" id="{68415631-B728-4231-99AB-778492A13AFB}"/>
                  </a:ext>
                </a:extLst>
              </p:cNvPr>
              <p:cNvCxnSpPr/>
              <p:nvPr/>
            </p:nvCxnSpPr>
            <p:spPr>
              <a:xfrm flipH="1">
                <a:off x="3124200" y="2137778"/>
                <a:ext cx="256816" cy="5387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0F11610-49CE-45BD-AAA4-A5BB472B2F4F}"/>
                </a:ext>
              </a:extLst>
            </p:cNvPr>
            <p:cNvSpPr/>
            <p:nvPr/>
          </p:nvSpPr>
          <p:spPr>
            <a:xfrm>
              <a:off x="3587520" y="3110399"/>
              <a:ext cx="5841354" cy="123984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Passengers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lang="en-US" altLang="zh-TW" dirty="0"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Increase </a:t>
              </a:r>
              <a:r>
                <a:rPr kumimoji="0" lang="en-CA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by 28% in 2030 globally</a:t>
              </a:r>
            </a:p>
            <a:p>
              <a:pPr lvl="0">
                <a:defRPr/>
              </a:pPr>
              <a:endParaRPr kumimoji="0" lang="en-CA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9" name="组合 20">
            <a:extLst>
              <a:ext uri="{FF2B5EF4-FFF2-40B4-BE49-F238E27FC236}">
                <a16:creationId xmlns:a16="http://schemas.microsoft.com/office/drawing/2014/main" id="{FE4F2922-DF12-48BF-8B60-9FBF66E8E473}"/>
              </a:ext>
            </a:extLst>
          </p:cNvPr>
          <p:cNvGrpSpPr/>
          <p:nvPr/>
        </p:nvGrpSpPr>
        <p:grpSpPr>
          <a:xfrm>
            <a:off x="711826" y="2862481"/>
            <a:ext cx="7113314" cy="664688"/>
            <a:chOff x="1490103" y="3110401"/>
            <a:chExt cx="13268482" cy="1239844"/>
          </a:xfrm>
        </p:grpSpPr>
        <p:sp>
          <p:nvSpPr>
            <p:cNvPr id="80" name="Arrow: Pentagon 113">
              <a:extLst>
                <a:ext uri="{FF2B5EF4-FFF2-40B4-BE49-F238E27FC236}">
                  <a16:creationId xmlns:a16="http://schemas.microsoft.com/office/drawing/2014/main" id="{A81FA859-046E-408F-8E4D-DDBC8840E4A0}"/>
                </a:ext>
              </a:extLst>
            </p:cNvPr>
            <p:cNvSpPr/>
            <p:nvPr/>
          </p:nvSpPr>
          <p:spPr>
            <a:xfrm>
              <a:off x="1490103" y="3137823"/>
              <a:ext cx="1806959" cy="1083642"/>
            </a:xfrm>
            <a:prstGeom prst="homePlate">
              <a:avLst>
                <a:gd name="adj" fmla="val 252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2726F7C7-14C2-4E1F-8D71-808642D9401A}"/>
                </a:ext>
              </a:extLst>
            </p:cNvPr>
            <p:cNvSpPr/>
            <p:nvPr/>
          </p:nvSpPr>
          <p:spPr>
            <a:xfrm>
              <a:off x="3629910" y="3305242"/>
              <a:ext cx="7200000" cy="9141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kumimoji="1" lang="en-US" altLang="zh-CN" sz="1200" b="1" dirty="0">
                <a:cs typeface="+mn-ea"/>
                <a:sym typeface="+mn-lt"/>
              </a:endParaRPr>
            </a:p>
          </p:txBody>
        </p:sp>
        <p:grpSp>
          <p:nvGrpSpPr>
            <p:cNvPr id="90" name="组合 24">
              <a:extLst>
                <a:ext uri="{FF2B5EF4-FFF2-40B4-BE49-F238E27FC236}">
                  <a16:creationId xmlns:a16="http://schemas.microsoft.com/office/drawing/2014/main" id="{BF9309C0-0C9B-4C15-A6A9-B134FCC7EAAB}"/>
                </a:ext>
              </a:extLst>
            </p:cNvPr>
            <p:cNvGrpSpPr/>
            <p:nvPr/>
          </p:nvGrpSpPr>
          <p:grpSpPr>
            <a:xfrm>
              <a:off x="3124200" y="3153026"/>
              <a:ext cx="266700" cy="1068657"/>
              <a:chOff x="3114675" y="1607868"/>
              <a:chExt cx="266700" cy="1068657"/>
            </a:xfrm>
          </p:grpSpPr>
          <p:cxnSp>
            <p:nvCxnSpPr>
              <p:cNvPr id="93" name="直接连接符 27">
                <a:extLst>
                  <a:ext uri="{FF2B5EF4-FFF2-40B4-BE49-F238E27FC236}">
                    <a16:creationId xmlns:a16="http://schemas.microsoft.com/office/drawing/2014/main" id="{DF6CC0C6-6C86-4B59-9B1C-C71F5C00DA9F}"/>
                  </a:ext>
                </a:extLst>
              </p:cNvPr>
              <p:cNvCxnSpPr/>
              <p:nvPr/>
            </p:nvCxnSpPr>
            <p:spPr>
              <a:xfrm>
                <a:off x="3114675" y="1607868"/>
                <a:ext cx="266700" cy="53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28">
                <a:extLst>
                  <a:ext uri="{FF2B5EF4-FFF2-40B4-BE49-F238E27FC236}">
                    <a16:creationId xmlns:a16="http://schemas.microsoft.com/office/drawing/2014/main" id="{4D3274F0-32E3-4BE6-82E4-7A5891DE328A}"/>
                  </a:ext>
                </a:extLst>
              </p:cNvPr>
              <p:cNvCxnSpPr/>
              <p:nvPr/>
            </p:nvCxnSpPr>
            <p:spPr>
              <a:xfrm flipH="1">
                <a:off x="3124200" y="2137778"/>
                <a:ext cx="256816" cy="5387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networking_342545">
              <a:extLst>
                <a:ext uri="{FF2B5EF4-FFF2-40B4-BE49-F238E27FC236}">
                  <a16:creationId xmlns:a16="http://schemas.microsoft.com/office/drawing/2014/main" id="{FD5419B0-E84E-48FC-ABB1-0DD98191DFB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83652" y="3331915"/>
              <a:ext cx="713820" cy="712743"/>
            </a:xfrm>
            <a:custGeom>
              <a:avLst/>
              <a:gdLst>
                <a:gd name="connsiteX0" fmla="*/ 501482 w 609614"/>
                <a:gd name="connsiteY0" fmla="*/ 569486 h 608697"/>
                <a:gd name="connsiteX1" fmla="*/ 501482 w 609614"/>
                <a:gd name="connsiteY1" fmla="*/ 589091 h 608697"/>
                <a:gd name="connsiteX2" fmla="*/ 540845 w 609614"/>
                <a:gd name="connsiteY2" fmla="*/ 589091 h 608697"/>
                <a:gd name="connsiteX3" fmla="*/ 540845 w 609614"/>
                <a:gd name="connsiteY3" fmla="*/ 569486 h 608697"/>
                <a:gd name="connsiteX4" fmla="*/ 285126 w 609614"/>
                <a:gd name="connsiteY4" fmla="*/ 569486 h 608697"/>
                <a:gd name="connsiteX5" fmla="*/ 285126 w 609614"/>
                <a:gd name="connsiteY5" fmla="*/ 589091 h 608697"/>
                <a:gd name="connsiteX6" fmla="*/ 324489 w 609614"/>
                <a:gd name="connsiteY6" fmla="*/ 589091 h 608697"/>
                <a:gd name="connsiteX7" fmla="*/ 324489 w 609614"/>
                <a:gd name="connsiteY7" fmla="*/ 569486 h 608697"/>
                <a:gd name="connsiteX8" fmla="*/ 68861 w 609614"/>
                <a:gd name="connsiteY8" fmla="*/ 569486 h 608697"/>
                <a:gd name="connsiteX9" fmla="*/ 68861 w 609614"/>
                <a:gd name="connsiteY9" fmla="*/ 589091 h 608697"/>
                <a:gd name="connsiteX10" fmla="*/ 108132 w 609614"/>
                <a:gd name="connsiteY10" fmla="*/ 589091 h 608697"/>
                <a:gd name="connsiteX11" fmla="*/ 108132 w 609614"/>
                <a:gd name="connsiteY11" fmla="*/ 569486 h 608697"/>
                <a:gd name="connsiteX12" fmla="*/ 452348 w 609614"/>
                <a:gd name="connsiteY12" fmla="*/ 530182 h 608697"/>
                <a:gd name="connsiteX13" fmla="*/ 452348 w 609614"/>
                <a:gd name="connsiteY13" fmla="*/ 549788 h 608697"/>
                <a:gd name="connsiteX14" fmla="*/ 589979 w 609614"/>
                <a:gd name="connsiteY14" fmla="*/ 549788 h 608697"/>
                <a:gd name="connsiteX15" fmla="*/ 589979 w 609614"/>
                <a:gd name="connsiteY15" fmla="*/ 530182 h 608697"/>
                <a:gd name="connsiteX16" fmla="*/ 235992 w 609614"/>
                <a:gd name="connsiteY16" fmla="*/ 530182 h 608697"/>
                <a:gd name="connsiteX17" fmla="*/ 235992 w 609614"/>
                <a:gd name="connsiteY17" fmla="*/ 549788 h 608697"/>
                <a:gd name="connsiteX18" fmla="*/ 373623 w 609614"/>
                <a:gd name="connsiteY18" fmla="*/ 549788 h 608697"/>
                <a:gd name="connsiteX19" fmla="*/ 373623 w 609614"/>
                <a:gd name="connsiteY19" fmla="*/ 530182 h 608697"/>
                <a:gd name="connsiteX20" fmla="*/ 19635 w 609614"/>
                <a:gd name="connsiteY20" fmla="*/ 530182 h 608697"/>
                <a:gd name="connsiteX21" fmla="*/ 19635 w 609614"/>
                <a:gd name="connsiteY21" fmla="*/ 549788 h 608697"/>
                <a:gd name="connsiteX22" fmla="*/ 157358 w 609614"/>
                <a:gd name="connsiteY22" fmla="*/ 549788 h 608697"/>
                <a:gd name="connsiteX23" fmla="*/ 157358 w 609614"/>
                <a:gd name="connsiteY23" fmla="*/ 530182 h 608697"/>
                <a:gd name="connsiteX24" fmla="*/ 452348 w 609614"/>
                <a:gd name="connsiteY24" fmla="*/ 451667 h 608697"/>
                <a:gd name="connsiteX25" fmla="*/ 452348 w 609614"/>
                <a:gd name="connsiteY25" fmla="*/ 510576 h 608697"/>
                <a:gd name="connsiteX26" fmla="*/ 589979 w 609614"/>
                <a:gd name="connsiteY26" fmla="*/ 510576 h 608697"/>
                <a:gd name="connsiteX27" fmla="*/ 589979 w 609614"/>
                <a:gd name="connsiteY27" fmla="*/ 451667 h 608697"/>
                <a:gd name="connsiteX28" fmla="*/ 235992 w 609614"/>
                <a:gd name="connsiteY28" fmla="*/ 451667 h 608697"/>
                <a:gd name="connsiteX29" fmla="*/ 235992 w 609614"/>
                <a:gd name="connsiteY29" fmla="*/ 510576 h 608697"/>
                <a:gd name="connsiteX30" fmla="*/ 373623 w 609614"/>
                <a:gd name="connsiteY30" fmla="*/ 510576 h 608697"/>
                <a:gd name="connsiteX31" fmla="*/ 373623 w 609614"/>
                <a:gd name="connsiteY31" fmla="*/ 451667 h 608697"/>
                <a:gd name="connsiteX32" fmla="*/ 19635 w 609614"/>
                <a:gd name="connsiteY32" fmla="*/ 451667 h 608697"/>
                <a:gd name="connsiteX33" fmla="*/ 19635 w 609614"/>
                <a:gd name="connsiteY33" fmla="*/ 510576 h 608697"/>
                <a:gd name="connsiteX34" fmla="*/ 157358 w 609614"/>
                <a:gd name="connsiteY34" fmla="*/ 510576 h 608697"/>
                <a:gd name="connsiteX35" fmla="*/ 157358 w 609614"/>
                <a:gd name="connsiteY35" fmla="*/ 451667 h 608697"/>
                <a:gd name="connsiteX36" fmla="*/ 226095 w 609614"/>
                <a:gd name="connsiteY36" fmla="*/ 294547 h 608697"/>
                <a:gd name="connsiteX37" fmla="*/ 226095 w 609614"/>
                <a:gd name="connsiteY37" fmla="*/ 314150 h 608697"/>
                <a:gd name="connsiteX38" fmla="*/ 383449 w 609614"/>
                <a:gd name="connsiteY38" fmla="*/ 314150 h 608697"/>
                <a:gd name="connsiteX39" fmla="*/ 383449 w 609614"/>
                <a:gd name="connsiteY39" fmla="*/ 294547 h 608697"/>
                <a:gd name="connsiteX40" fmla="*/ 245822 w 609614"/>
                <a:gd name="connsiteY40" fmla="*/ 255249 h 608697"/>
                <a:gd name="connsiteX41" fmla="*/ 245822 w 609614"/>
                <a:gd name="connsiteY41" fmla="*/ 274944 h 608697"/>
                <a:gd name="connsiteX42" fmla="*/ 363814 w 609614"/>
                <a:gd name="connsiteY42" fmla="*/ 274944 h 608697"/>
                <a:gd name="connsiteX43" fmla="*/ 363814 w 609614"/>
                <a:gd name="connsiteY43" fmla="*/ 255249 h 608697"/>
                <a:gd name="connsiteX44" fmla="*/ 226095 w 609614"/>
                <a:gd name="connsiteY44" fmla="*/ 216043 h 608697"/>
                <a:gd name="connsiteX45" fmla="*/ 226095 w 609614"/>
                <a:gd name="connsiteY45" fmla="*/ 235646 h 608697"/>
                <a:gd name="connsiteX46" fmla="*/ 383449 w 609614"/>
                <a:gd name="connsiteY46" fmla="*/ 235646 h 608697"/>
                <a:gd name="connsiteX47" fmla="*/ 383449 w 609614"/>
                <a:gd name="connsiteY47" fmla="*/ 216043 h 608697"/>
                <a:gd name="connsiteX48" fmla="*/ 245822 w 609614"/>
                <a:gd name="connsiteY48" fmla="*/ 176745 h 608697"/>
                <a:gd name="connsiteX49" fmla="*/ 245822 w 609614"/>
                <a:gd name="connsiteY49" fmla="*/ 196348 h 608697"/>
                <a:gd name="connsiteX50" fmla="*/ 363814 w 609614"/>
                <a:gd name="connsiteY50" fmla="*/ 196348 h 608697"/>
                <a:gd name="connsiteX51" fmla="*/ 363814 w 609614"/>
                <a:gd name="connsiteY51" fmla="*/ 176745 h 608697"/>
                <a:gd name="connsiteX52" fmla="*/ 403084 w 609614"/>
                <a:gd name="connsiteY52" fmla="*/ 160915 h 608697"/>
                <a:gd name="connsiteX53" fmla="*/ 403084 w 609614"/>
                <a:gd name="connsiteY53" fmla="*/ 176745 h 608697"/>
                <a:gd name="connsiteX54" fmla="*/ 383449 w 609614"/>
                <a:gd name="connsiteY54" fmla="*/ 176745 h 608697"/>
                <a:gd name="connsiteX55" fmla="*/ 383449 w 609614"/>
                <a:gd name="connsiteY55" fmla="*/ 196348 h 608697"/>
                <a:gd name="connsiteX56" fmla="*/ 403084 w 609614"/>
                <a:gd name="connsiteY56" fmla="*/ 196348 h 608697"/>
                <a:gd name="connsiteX57" fmla="*/ 403084 w 609614"/>
                <a:gd name="connsiteY57" fmla="*/ 255249 h 608697"/>
                <a:gd name="connsiteX58" fmla="*/ 383449 w 609614"/>
                <a:gd name="connsiteY58" fmla="*/ 255249 h 608697"/>
                <a:gd name="connsiteX59" fmla="*/ 383449 w 609614"/>
                <a:gd name="connsiteY59" fmla="*/ 274944 h 608697"/>
                <a:gd name="connsiteX60" fmla="*/ 403084 w 609614"/>
                <a:gd name="connsiteY60" fmla="*/ 274944 h 608697"/>
                <a:gd name="connsiteX61" fmla="*/ 403084 w 609614"/>
                <a:gd name="connsiteY61" fmla="*/ 290774 h 608697"/>
                <a:gd name="connsiteX62" fmla="*/ 422811 w 609614"/>
                <a:gd name="connsiteY62" fmla="*/ 225798 h 608697"/>
                <a:gd name="connsiteX63" fmla="*/ 403084 w 609614"/>
                <a:gd name="connsiteY63" fmla="*/ 160915 h 608697"/>
                <a:gd name="connsiteX64" fmla="*/ 206461 w 609614"/>
                <a:gd name="connsiteY64" fmla="*/ 160915 h 608697"/>
                <a:gd name="connsiteX65" fmla="*/ 186826 w 609614"/>
                <a:gd name="connsiteY65" fmla="*/ 225798 h 608697"/>
                <a:gd name="connsiteX66" fmla="*/ 206461 w 609614"/>
                <a:gd name="connsiteY66" fmla="*/ 290774 h 608697"/>
                <a:gd name="connsiteX67" fmla="*/ 206461 w 609614"/>
                <a:gd name="connsiteY67" fmla="*/ 274944 h 608697"/>
                <a:gd name="connsiteX68" fmla="*/ 226095 w 609614"/>
                <a:gd name="connsiteY68" fmla="*/ 274944 h 608697"/>
                <a:gd name="connsiteX69" fmla="*/ 226095 w 609614"/>
                <a:gd name="connsiteY69" fmla="*/ 255249 h 608697"/>
                <a:gd name="connsiteX70" fmla="*/ 206461 w 609614"/>
                <a:gd name="connsiteY70" fmla="*/ 255249 h 608697"/>
                <a:gd name="connsiteX71" fmla="*/ 206461 w 609614"/>
                <a:gd name="connsiteY71" fmla="*/ 196348 h 608697"/>
                <a:gd name="connsiteX72" fmla="*/ 226095 w 609614"/>
                <a:gd name="connsiteY72" fmla="*/ 196348 h 608697"/>
                <a:gd name="connsiteX73" fmla="*/ 226095 w 609614"/>
                <a:gd name="connsiteY73" fmla="*/ 176745 h 608697"/>
                <a:gd name="connsiteX74" fmla="*/ 206461 w 609614"/>
                <a:gd name="connsiteY74" fmla="*/ 176745 h 608697"/>
                <a:gd name="connsiteX75" fmla="*/ 226095 w 609614"/>
                <a:gd name="connsiteY75" fmla="*/ 137447 h 608697"/>
                <a:gd name="connsiteX76" fmla="*/ 226095 w 609614"/>
                <a:gd name="connsiteY76" fmla="*/ 157142 h 608697"/>
                <a:gd name="connsiteX77" fmla="*/ 383449 w 609614"/>
                <a:gd name="connsiteY77" fmla="*/ 157142 h 608697"/>
                <a:gd name="connsiteX78" fmla="*/ 383449 w 609614"/>
                <a:gd name="connsiteY78" fmla="*/ 137447 h 608697"/>
                <a:gd name="connsiteX79" fmla="*/ 206461 w 609614"/>
                <a:gd name="connsiteY79" fmla="*/ 117844 h 608697"/>
                <a:gd name="connsiteX80" fmla="*/ 403084 w 609614"/>
                <a:gd name="connsiteY80" fmla="*/ 117844 h 608697"/>
                <a:gd name="connsiteX81" fmla="*/ 403084 w 609614"/>
                <a:gd name="connsiteY81" fmla="*/ 129992 h 608697"/>
                <a:gd name="connsiteX82" fmla="*/ 442445 w 609614"/>
                <a:gd name="connsiteY82" fmla="*/ 225798 h 608697"/>
                <a:gd name="connsiteX83" fmla="*/ 403084 w 609614"/>
                <a:gd name="connsiteY83" fmla="*/ 321697 h 608697"/>
                <a:gd name="connsiteX84" fmla="*/ 403084 w 609614"/>
                <a:gd name="connsiteY84" fmla="*/ 333845 h 608697"/>
                <a:gd name="connsiteX85" fmla="*/ 206461 w 609614"/>
                <a:gd name="connsiteY85" fmla="*/ 333845 h 608697"/>
                <a:gd name="connsiteX86" fmla="*/ 206461 w 609614"/>
                <a:gd name="connsiteY86" fmla="*/ 321697 h 608697"/>
                <a:gd name="connsiteX87" fmla="*/ 167099 w 609614"/>
                <a:gd name="connsiteY87" fmla="*/ 225798 h 608697"/>
                <a:gd name="connsiteX88" fmla="*/ 206461 w 609614"/>
                <a:gd name="connsiteY88" fmla="*/ 129992 h 608697"/>
                <a:gd name="connsiteX89" fmla="*/ 98360 w 609614"/>
                <a:gd name="connsiteY89" fmla="*/ 98213 h 608697"/>
                <a:gd name="connsiteX90" fmla="*/ 98360 w 609614"/>
                <a:gd name="connsiteY90" fmla="*/ 353455 h 608697"/>
                <a:gd name="connsiteX91" fmla="*/ 511346 w 609614"/>
                <a:gd name="connsiteY91" fmla="*/ 353455 h 608697"/>
                <a:gd name="connsiteX92" fmla="*/ 511346 w 609614"/>
                <a:gd name="connsiteY92" fmla="*/ 98213 h 608697"/>
                <a:gd name="connsiteX93" fmla="*/ 196595 w 609614"/>
                <a:gd name="connsiteY93" fmla="*/ 39305 h 608697"/>
                <a:gd name="connsiteX94" fmla="*/ 216353 w 609614"/>
                <a:gd name="connsiteY94" fmla="*/ 39305 h 608697"/>
                <a:gd name="connsiteX95" fmla="*/ 216353 w 609614"/>
                <a:gd name="connsiteY95" fmla="*/ 58922 h 608697"/>
                <a:gd name="connsiteX96" fmla="*/ 196595 w 609614"/>
                <a:gd name="connsiteY96" fmla="*/ 58922 h 608697"/>
                <a:gd name="connsiteX97" fmla="*/ 157361 w 609614"/>
                <a:gd name="connsiteY97" fmla="*/ 39305 h 608697"/>
                <a:gd name="connsiteX98" fmla="*/ 176978 w 609614"/>
                <a:gd name="connsiteY98" fmla="*/ 39305 h 608697"/>
                <a:gd name="connsiteX99" fmla="*/ 176978 w 609614"/>
                <a:gd name="connsiteY99" fmla="*/ 58922 h 608697"/>
                <a:gd name="connsiteX100" fmla="*/ 157361 w 609614"/>
                <a:gd name="connsiteY100" fmla="*/ 58922 h 608697"/>
                <a:gd name="connsiteX101" fmla="*/ 117985 w 609614"/>
                <a:gd name="connsiteY101" fmla="*/ 39305 h 608697"/>
                <a:gd name="connsiteX102" fmla="*/ 137602 w 609614"/>
                <a:gd name="connsiteY102" fmla="*/ 39305 h 608697"/>
                <a:gd name="connsiteX103" fmla="*/ 137602 w 609614"/>
                <a:gd name="connsiteY103" fmla="*/ 58922 h 608697"/>
                <a:gd name="connsiteX104" fmla="*/ 117985 w 609614"/>
                <a:gd name="connsiteY104" fmla="*/ 58922 h 608697"/>
                <a:gd name="connsiteX105" fmla="*/ 98360 w 609614"/>
                <a:gd name="connsiteY105" fmla="*/ 19606 h 608697"/>
                <a:gd name="connsiteX106" fmla="*/ 98360 w 609614"/>
                <a:gd name="connsiteY106" fmla="*/ 78515 h 608697"/>
                <a:gd name="connsiteX107" fmla="*/ 511346 w 609614"/>
                <a:gd name="connsiteY107" fmla="*/ 78515 h 608697"/>
                <a:gd name="connsiteX108" fmla="*/ 511346 w 609614"/>
                <a:gd name="connsiteY108" fmla="*/ 19606 h 608697"/>
                <a:gd name="connsiteX109" fmla="*/ 78633 w 609614"/>
                <a:gd name="connsiteY109" fmla="*/ 0 h 608697"/>
                <a:gd name="connsiteX110" fmla="*/ 530981 w 609614"/>
                <a:gd name="connsiteY110" fmla="*/ 0 h 608697"/>
                <a:gd name="connsiteX111" fmla="*/ 530981 w 609614"/>
                <a:gd name="connsiteY111" fmla="*/ 373060 h 608697"/>
                <a:gd name="connsiteX112" fmla="*/ 314625 w 609614"/>
                <a:gd name="connsiteY112" fmla="*/ 373060 h 608697"/>
                <a:gd name="connsiteX113" fmla="*/ 314625 w 609614"/>
                <a:gd name="connsiteY113" fmla="*/ 392758 h 608697"/>
                <a:gd name="connsiteX114" fmla="*/ 511346 w 609614"/>
                <a:gd name="connsiteY114" fmla="*/ 392758 h 608697"/>
                <a:gd name="connsiteX115" fmla="*/ 530981 w 609614"/>
                <a:gd name="connsiteY115" fmla="*/ 412364 h 608697"/>
                <a:gd name="connsiteX116" fmla="*/ 530981 w 609614"/>
                <a:gd name="connsiteY116" fmla="*/ 431970 h 608697"/>
                <a:gd name="connsiteX117" fmla="*/ 589979 w 609614"/>
                <a:gd name="connsiteY117" fmla="*/ 431970 h 608697"/>
                <a:gd name="connsiteX118" fmla="*/ 609614 w 609614"/>
                <a:gd name="connsiteY118" fmla="*/ 451667 h 608697"/>
                <a:gd name="connsiteX119" fmla="*/ 609614 w 609614"/>
                <a:gd name="connsiteY119" fmla="*/ 549788 h 608697"/>
                <a:gd name="connsiteX120" fmla="*/ 589979 w 609614"/>
                <a:gd name="connsiteY120" fmla="*/ 569486 h 608697"/>
                <a:gd name="connsiteX121" fmla="*/ 560480 w 609614"/>
                <a:gd name="connsiteY121" fmla="*/ 569486 h 608697"/>
                <a:gd name="connsiteX122" fmla="*/ 560480 w 609614"/>
                <a:gd name="connsiteY122" fmla="*/ 589091 h 608697"/>
                <a:gd name="connsiteX123" fmla="*/ 580115 w 609614"/>
                <a:gd name="connsiteY123" fmla="*/ 589091 h 608697"/>
                <a:gd name="connsiteX124" fmla="*/ 580115 w 609614"/>
                <a:gd name="connsiteY124" fmla="*/ 608697 h 608697"/>
                <a:gd name="connsiteX125" fmla="*/ 462120 w 609614"/>
                <a:gd name="connsiteY125" fmla="*/ 608697 h 608697"/>
                <a:gd name="connsiteX126" fmla="*/ 462120 w 609614"/>
                <a:gd name="connsiteY126" fmla="*/ 589091 h 608697"/>
                <a:gd name="connsiteX127" fmla="*/ 481847 w 609614"/>
                <a:gd name="connsiteY127" fmla="*/ 589091 h 608697"/>
                <a:gd name="connsiteX128" fmla="*/ 481847 w 609614"/>
                <a:gd name="connsiteY128" fmla="*/ 569486 h 608697"/>
                <a:gd name="connsiteX129" fmla="*/ 452348 w 609614"/>
                <a:gd name="connsiteY129" fmla="*/ 569486 h 608697"/>
                <a:gd name="connsiteX130" fmla="*/ 432621 w 609614"/>
                <a:gd name="connsiteY130" fmla="*/ 549788 h 608697"/>
                <a:gd name="connsiteX131" fmla="*/ 432621 w 609614"/>
                <a:gd name="connsiteY131" fmla="*/ 451667 h 608697"/>
                <a:gd name="connsiteX132" fmla="*/ 452348 w 609614"/>
                <a:gd name="connsiteY132" fmla="*/ 431970 h 608697"/>
                <a:gd name="connsiteX133" fmla="*/ 511346 w 609614"/>
                <a:gd name="connsiteY133" fmla="*/ 431970 h 608697"/>
                <a:gd name="connsiteX134" fmla="*/ 511346 w 609614"/>
                <a:gd name="connsiteY134" fmla="*/ 412364 h 608697"/>
                <a:gd name="connsiteX135" fmla="*/ 314625 w 609614"/>
                <a:gd name="connsiteY135" fmla="*/ 412364 h 608697"/>
                <a:gd name="connsiteX136" fmla="*/ 314625 w 609614"/>
                <a:gd name="connsiteY136" fmla="*/ 431970 h 608697"/>
                <a:gd name="connsiteX137" fmla="*/ 373623 w 609614"/>
                <a:gd name="connsiteY137" fmla="*/ 431970 h 608697"/>
                <a:gd name="connsiteX138" fmla="*/ 393350 w 609614"/>
                <a:gd name="connsiteY138" fmla="*/ 451667 h 608697"/>
                <a:gd name="connsiteX139" fmla="*/ 393350 w 609614"/>
                <a:gd name="connsiteY139" fmla="*/ 549788 h 608697"/>
                <a:gd name="connsiteX140" fmla="*/ 373623 w 609614"/>
                <a:gd name="connsiteY140" fmla="*/ 569486 h 608697"/>
                <a:gd name="connsiteX141" fmla="*/ 344124 w 609614"/>
                <a:gd name="connsiteY141" fmla="*/ 569486 h 608697"/>
                <a:gd name="connsiteX142" fmla="*/ 344124 w 609614"/>
                <a:gd name="connsiteY142" fmla="*/ 589091 h 608697"/>
                <a:gd name="connsiteX143" fmla="*/ 363851 w 609614"/>
                <a:gd name="connsiteY143" fmla="*/ 589091 h 608697"/>
                <a:gd name="connsiteX144" fmla="*/ 363851 w 609614"/>
                <a:gd name="connsiteY144" fmla="*/ 608697 h 608697"/>
                <a:gd name="connsiteX145" fmla="*/ 245855 w 609614"/>
                <a:gd name="connsiteY145" fmla="*/ 608697 h 608697"/>
                <a:gd name="connsiteX146" fmla="*/ 245855 w 609614"/>
                <a:gd name="connsiteY146" fmla="*/ 589091 h 608697"/>
                <a:gd name="connsiteX147" fmla="*/ 265491 w 609614"/>
                <a:gd name="connsiteY147" fmla="*/ 589091 h 608697"/>
                <a:gd name="connsiteX148" fmla="*/ 265491 w 609614"/>
                <a:gd name="connsiteY148" fmla="*/ 569486 h 608697"/>
                <a:gd name="connsiteX149" fmla="*/ 235992 w 609614"/>
                <a:gd name="connsiteY149" fmla="*/ 569486 h 608697"/>
                <a:gd name="connsiteX150" fmla="*/ 216357 w 609614"/>
                <a:gd name="connsiteY150" fmla="*/ 549788 h 608697"/>
                <a:gd name="connsiteX151" fmla="*/ 216357 w 609614"/>
                <a:gd name="connsiteY151" fmla="*/ 451667 h 608697"/>
                <a:gd name="connsiteX152" fmla="*/ 235992 w 609614"/>
                <a:gd name="connsiteY152" fmla="*/ 431970 h 608697"/>
                <a:gd name="connsiteX153" fmla="*/ 294990 w 609614"/>
                <a:gd name="connsiteY153" fmla="*/ 431970 h 608697"/>
                <a:gd name="connsiteX154" fmla="*/ 294990 w 609614"/>
                <a:gd name="connsiteY154" fmla="*/ 412364 h 608697"/>
                <a:gd name="connsiteX155" fmla="*/ 98360 w 609614"/>
                <a:gd name="connsiteY155" fmla="*/ 412364 h 608697"/>
                <a:gd name="connsiteX156" fmla="*/ 98360 w 609614"/>
                <a:gd name="connsiteY156" fmla="*/ 431970 h 608697"/>
                <a:gd name="connsiteX157" fmla="*/ 157358 w 609614"/>
                <a:gd name="connsiteY157" fmla="*/ 431970 h 608697"/>
                <a:gd name="connsiteX158" fmla="*/ 176994 w 609614"/>
                <a:gd name="connsiteY158" fmla="*/ 451667 h 608697"/>
                <a:gd name="connsiteX159" fmla="*/ 176994 w 609614"/>
                <a:gd name="connsiteY159" fmla="*/ 549788 h 608697"/>
                <a:gd name="connsiteX160" fmla="*/ 157358 w 609614"/>
                <a:gd name="connsiteY160" fmla="*/ 569486 h 608697"/>
                <a:gd name="connsiteX161" fmla="*/ 127859 w 609614"/>
                <a:gd name="connsiteY161" fmla="*/ 569486 h 608697"/>
                <a:gd name="connsiteX162" fmla="*/ 127859 w 609614"/>
                <a:gd name="connsiteY162" fmla="*/ 589091 h 608697"/>
                <a:gd name="connsiteX163" fmla="*/ 147494 w 609614"/>
                <a:gd name="connsiteY163" fmla="*/ 589091 h 608697"/>
                <a:gd name="connsiteX164" fmla="*/ 147494 w 609614"/>
                <a:gd name="connsiteY164" fmla="*/ 608697 h 608697"/>
                <a:gd name="connsiteX165" fmla="*/ 29499 w 609614"/>
                <a:gd name="connsiteY165" fmla="*/ 608697 h 608697"/>
                <a:gd name="connsiteX166" fmla="*/ 29499 w 609614"/>
                <a:gd name="connsiteY166" fmla="*/ 589091 h 608697"/>
                <a:gd name="connsiteX167" fmla="*/ 49134 w 609614"/>
                <a:gd name="connsiteY167" fmla="*/ 589091 h 608697"/>
                <a:gd name="connsiteX168" fmla="*/ 49134 w 609614"/>
                <a:gd name="connsiteY168" fmla="*/ 569486 h 608697"/>
                <a:gd name="connsiteX169" fmla="*/ 19635 w 609614"/>
                <a:gd name="connsiteY169" fmla="*/ 569486 h 608697"/>
                <a:gd name="connsiteX170" fmla="*/ 0 w 609614"/>
                <a:gd name="connsiteY170" fmla="*/ 549788 h 608697"/>
                <a:gd name="connsiteX171" fmla="*/ 0 w 609614"/>
                <a:gd name="connsiteY171" fmla="*/ 451667 h 608697"/>
                <a:gd name="connsiteX172" fmla="*/ 19635 w 609614"/>
                <a:gd name="connsiteY172" fmla="*/ 431970 h 608697"/>
                <a:gd name="connsiteX173" fmla="*/ 78633 w 609614"/>
                <a:gd name="connsiteY173" fmla="*/ 431970 h 608697"/>
                <a:gd name="connsiteX174" fmla="*/ 78633 w 609614"/>
                <a:gd name="connsiteY174" fmla="*/ 412364 h 608697"/>
                <a:gd name="connsiteX175" fmla="*/ 98360 w 609614"/>
                <a:gd name="connsiteY175" fmla="*/ 392758 h 608697"/>
                <a:gd name="connsiteX176" fmla="*/ 294990 w 609614"/>
                <a:gd name="connsiteY176" fmla="*/ 392758 h 608697"/>
                <a:gd name="connsiteX177" fmla="*/ 294990 w 609614"/>
                <a:gd name="connsiteY177" fmla="*/ 373060 h 608697"/>
                <a:gd name="connsiteX178" fmla="*/ 78633 w 609614"/>
                <a:gd name="connsiteY178" fmla="*/ 373060 h 608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</a:cxnLst>
              <a:rect l="l" t="t" r="r" b="b"/>
              <a:pathLst>
                <a:path w="609614" h="608697">
                  <a:moveTo>
                    <a:pt x="501482" y="569486"/>
                  </a:moveTo>
                  <a:lnTo>
                    <a:pt x="501482" y="589091"/>
                  </a:lnTo>
                  <a:lnTo>
                    <a:pt x="540845" y="589091"/>
                  </a:lnTo>
                  <a:lnTo>
                    <a:pt x="540845" y="569486"/>
                  </a:lnTo>
                  <a:close/>
                  <a:moveTo>
                    <a:pt x="285126" y="569486"/>
                  </a:moveTo>
                  <a:lnTo>
                    <a:pt x="285126" y="589091"/>
                  </a:lnTo>
                  <a:lnTo>
                    <a:pt x="324489" y="589091"/>
                  </a:lnTo>
                  <a:lnTo>
                    <a:pt x="324489" y="569486"/>
                  </a:lnTo>
                  <a:close/>
                  <a:moveTo>
                    <a:pt x="68861" y="569486"/>
                  </a:moveTo>
                  <a:lnTo>
                    <a:pt x="68861" y="589091"/>
                  </a:lnTo>
                  <a:lnTo>
                    <a:pt x="108132" y="589091"/>
                  </a:lnTo>
                  <a:lnTo>
                    <a:pt x="108132" y="569486"/>
                  </a:lnTo>
                  <a:close/>
                  <a:moveTo>
                    <a:pt x="452348" y="530182"/>
                  </a:moveTo>
                  <a:lnTo>
                    <a:pt x="452348" y="549788"/>
                  </a:lnTo>
                  <a:lnTo>
                    <a:pt x="589979" y="549788"/>
                  </a:lnTo>
                  <a:lnTo>
                    <a:pt x="589979" y="530182"/>
                  </a:lnTo>
                  <a:close/>
                  <a:moveTo>
                    <a:pt x="235992" y="530182"/>
                  </a:moveTo>
                  <a:lnTo>
                    <a:pt x="235992" y="549788"/>
                  </a:lnTo>
                  <a:lnTo>
                    <a:pt x="373623" y="549788"/>
                  </a:lnTo>
                  <a:lnTo>
                    <a:pt x="373623" y="530182"/>
                  </a:lnTo>
                  <a:close/>
                  <a:moveTo>
                    <a:pt x="19635" y="530182"/>
                  </a:moveTo>
                  <a:lnTo>
                    <a:pt x="19635" y="549788"/>
                  </a:lnTo>
                  <a:lnTo>
                    <a:pt x="157358" y="549788"/>
                  </a:lnTo>
                  <a:lnTo>
                    <a:pt x="157358" y="530182"/>
                  </a:lnTo>
                  <a:close/>
                  <a:moveTo>
                    <a:pt x="452348" y="451667"/>
                  </a:moveTo>
                  <a:lnTo>
                    <a:pt x="452348" y="510576"/>
                  </a:lnTo>
                  <a:lnTo>
                    <a:pt x="589979" y="510576"/>
                  </a:lnTo>
                  <a:lnTo>
                    <a:pt x="589979" y="451667"/>
                  </a:lnTo>
                  <a:close/>
                  <a:moveTo>
                    <a:pt x="235992" y="451667"/>
                  </a:moveTo>
                  <a:lnTo>
                    <a:pt x="235992" y="510576"/>
                  </a:lnTo>
                  <a:lnTo>
                    <a:pt x="373623" y="510576"/>
                  </a:lnTo>
                  <a:lnTo>
                    <a:pt x="373623" y="451667"/>
                  </a:lnTo>
                  <a:close/>
                  <a:moveTo>
                    <a:pt x="19635" y="451667"/>
                  </a:moveTo>
                  <a:lnTo>
                    <a:pt x="19635" y="510576"/>
                  </a:lnTo>
                  <a:lnTo>
                    <a:pt x="157358" y="510576"/>
                  </a:lnTo>
                  <a:lnTo>
                    <a:pt x="157358" y="451667"/>
                  </a:lnTo>
                  <a:close/>
                  <a:moveTo>
                    <a:pt x="226095" y="294547"/>
                  </a:moveTo>
                  <a:lnTo>
                    <a:pt x="226095" y="314150"/>
                  </a:lnTo>
                  <a:lnTo>
                    <a:pt x="383449" y="314150"/>
                  </a:lnTo>
                  <a:lnTo>
                    <a:pt x="383449" y="294547"/>
                  </a:lnTo>
                  <a:close/>
                  <a:moveTo>
                    <a:pt x="245822" y="255249"/>
                  </a:moveTo>
                  <a:lnTo>
                    <a:pt x="245822" y="274944"/>
                  </a:lnTo>
                  <a:lnTo>
                    <a:pt x="363814" y="274944"/>
                  </a:lnTo>
                  <a:lnTo>
                    <a:pt x="363814" y="255249"/>
                  </a:lnTo>
                  <a:close/>
                  <a:moveTo>
                    <a:pt x="226095" y="216043"/>
                  </a:moveTo>
                  <a:lnTo>
                    <a:pt x="226095" y="235646"/>
                  </a:lnTo>
                  <a:lnTo>
                    <a:pt x="383449" y="235646"/>
                  </a:lnTo>
                  <a:lnTo>
                    <a:pt x="383449" y="216043"/>
                  </a:lnTo>
                  <a:close/>
                  <a:moveTo>
                    <a:pt x="245822" y="176745"/>
                  </a:moveTo>
                  <a:lnTo>
                    <a:pt x="245822" y="196348"/>
                  </a:lnTo>
                  <a:lnTo>
                    <a:pt x="363814" y="196348"/>
                  </a:lnTo>
                  <a:lnTo>
                    <a:pt x="363814" y="176745"/>
                  </a:lnTo>
                  <a:close/>
                  <a:moveTo>
                    <a:pt x="403084" y="160915"/>
                  </a:moveTo>
                  <a:lnTo>
                    <a:pt x="403084" y="176745"/>
                  </a:lnTo>
                  <a:lnTo>
                    <a:pt x="383449" y="176745"/>
                  </a:lnTo>
                  <a:lnTo>
                    <a:pt x="383449" y="196348"/>
                  </a:lnTo>
                  <a:lnTo>
                    <a:pt x="403084" y="196348"/>
                  </a:lnTo>
                  <a:lnTo>
                    <a:pt x="403084" y="255249"/>
                  </a:lnTo>
                  <a:lnTo>
                    <a:pt x="383449" y="255249"/>
                  </a:lnTo>
                  <a:lnTo>
                    <a:pt x="383449" y="274944"/>
                  </a:lnTo>
                  <a:lnTo>
                    <a:pt x="403084" y="274944"/>
                  </a:lnTo>
                  <a:lnTo>
                    <a:pt x="403084" y="290774"/>
                  </a:lnTo>
                  <a:cubicBezTo>
                    <a:pt x="415897" y="271631"/>
                    <a:pt x="422811" y="249359"/>
                    <a:pt x="422811" y="225798"/>
                  </a:cubicBezTo>
                  <a:cubicBezTo>
                    <a:pt x="422811" y="202330"/>
                    <a:pt x="415897" y="179966"/>
                    <a:pt x="403084" y="160915"/>
                  </a:cubicBezTo>
                  <a:close/>
                  <a:moveTo>
                    <a:pt x="206461" y="160915"/>
                  </a:moveTo>
                  <a:cubicBezTo>
                    <a:pt x="193740" y="180058"/>
                    <a:pt x="186826" y="202330"/>
                    <a:pt x="186826" y="225798"/>
                  </a:cubicBezTo>
                  <a:cubicBezTo>
                    <a:pt x="186826" y="249359"/>
                    <a:pt x="193740" y="271631"/>
                    <a:pt x="206461" y="290774"/>
                  </a:cubicBezTo>
                  <a:lnTo>
                    <a:pt x="206461" y="274944"/>
                  </a:lnTo>
                  <a:lnTo>
                    <a:pt x="226095" y="274944"/>
                  </a:lnTo>
                  <a:lnTo>
                    <a:pt x="226095" y="255249"/>
                  </a:lnTo>
                  <a:lnTo>
                    <a:pt x="206461" y="255249"/>
                  </a:lnTo>
                  <a:lnTo>
                    <a:pt x="206461" y="196348"/>
                  </a:lnTo>
                  <a:lnTo>
                    <a:pt x="226095" y="196348"/>
                  </a:lnTo>
                  <a:lnTo>
                    <a:pt x="226095" y="176745"/>
                  </a:lnTo>
                  <a:lnTo>
                    <a:pt x="206461" y="176745"/>
                  </a:lnTo>
                  <a:close/>
                  <a:moveTo>
                    <a:pt x="226095" y="137447"/>
                  </a:moveTo>
                  <a:lnTo>
                    <a:pt x="226095" y="157142"/>
                  </a:lnTo>
                  <a:lnTo>
                    <a:pt x="383449" y="157142"/>
                  </a:lnTo>
                  <a:lnTo>
                    <a:pt x="383449" y="137447"/>
                  </a:lnTo>
                  <a:close/>
                  <a:moveTo>
                    <a:pt x="206461" y="117844"/>
                  </a:moveTo>
                  <a:lnTo>
                    <a:pt x="403084" y="117844"/>
                  </a:lnTo>
                  <a:lnTo>
                    <a:pt x="403084" y="129992"/>
                  </a:lnTo>
                  <a:cubicBezTo>
                    <a:pt x="428434" y="155854"/>
                    <a:pt x="442445" y="189630"/>
                    <a:pt x="442445" y="225798"/>
                  </a:cubicBezTo>
                  <a:cubicBezTo>
                    <a:pt x="442445" y="262059"/>
                    <a:pt x="428434" y="295835"/>
                    <a:pt x="403084" y="321697"/>
                  </a:cubicBezTo>
                  <a:lnTo>
                    <a:pt x="403084" y="333845"/>
                  </a:lnTo>
                  <a:lnTo>
                    <a:pt x="206461" y="333845"/>
                  </a:lnTo>
                  <a:lnTo>
                    <a:pt x="206461" y="321697"/>
                  </a:lnTo>
                  <a:cubicBezTo>
                    <a:pt x="181111" y="295835"/>
                    <a:pt x="167099" y="262059"/>
                    <a:pt x="167099" y="225798"/>
                  </a:cubicBezTo>
                  <a:cubicBezTo>
                    <a:pt x="167099" y="189630"/>
                    <a:pt x="181111" y="155854"/>
                    <a:pt x="206461" y="129992"/>
                  </a:cubicBezTo>
                  <a:close/>
                  <a:moveTo>
                    <a:pt x="98360" y="98213"/>
                  </a:moveTo>
                  <a:lnTo>
                    <a:pt x="98360" y="353455"/>
                  </a:lnTo>
                  <a:lnTo>
                    <a:pt x="511346" y="353455"/>
                  </a:lnTo>
                  <a:lnTo>
                    <a:pt x="511346" y="98213"/>
                  </a:lnTo>
                  <a:close/>
                  <a:moveTo>
                    <a:pt x="196595" y="39305"/>
                  </a:moveTo>
                  <a:lnTo>
                    <a:pt x="216353" y="39305"/>
                  </a:lnTo>
                  <a:lnTo>
                    <a:pt x="216353" y="58922"/>
                  </a:lnTo>
                  <a:lnTo>
                    <a:pt x="196595" y="58922"/>
                  </a:lnTo>
                  <a:close/>
                  <a:moveTo>
                    <a:pt x="157361" y="39305"/>
                  </a:moveTo>
                  <a:lnTo>
                    <a:pt x="176978" y="39305"/>
                  </a:lnTo>
                  <a:lnTo>
                    <a:pt x="176978" y="58922"/>
                  </a:lnTo>
                  <a:lnTo>
                    <a:pt x="157361" y="58922"/>
                  </a:lnTo>
                  <a:close/>
                  <a:moveTo>
                    <a:pt x="117985" y="39305"/>
                  </a:moveTo>
                  <a:lnTo>
                    <a:pt x="137602" y="39305"/>
                  </a:lnTo>
                  <a:lnTo>
                    <a:pt x="137602" y="58922"/>
                  </a:lnTo>
                  <a:lnTo>
                    <a:pt x="117985" y="58922"/>
                  </a:lnTo>
                  <a:close/>
                  <a:moveTo>
                    <a:pt x="98360" y="19606"/>
                  </a:moveTo>
                  <a:lnTo>
                    <a:pt x="98360" y="78515"/>
                  </a:lnTo>
                  <a:lnTo>
                    <a:pt x="511346" y="78515"/>
                  </a:lnTo>
                  <a:lnTo>
                    <a:pt x="511346" y="19606"/>
                  </a:lnTo>
                  <a:close/>
                  <a:moveTo>
                    <a:pt x="78633" y="0"/>
                  </a:moveTo>
                  <a:lnTo>
                    <a:pt x="530981" y="0"/>
                  </a:lnTo>
                  <a:lnTo>
                    <a:pt x="530981" y="373060"/>
                  </a:lnTo>
                  <a:lnTo>
                    <a:pt x="314625" y="373060"/>
                  </a:lnTo>
                  <a:lnTo>
                    <a:pt x="314625" y="392758"/>
                  </a:lnTo>
                  <a:lnTo>
                    <a:pt x="511346" y="392758"/>
                  </a:lnTo>
                  <a:cubicBezTo>
                    <a:pt x="522131" y="392758"/>
                    <a:pt x="530981" y="401503"/>
                    <a:pt x="530981" y="412364"/>
                  </a:cubicBezTo>
                  <a:lnTo>
                    <a:pt x="530981" y="431970"/>
                  </a:lnTo>
                  <a:lnTo>
                    <a:pt x="589979" y="431970"/>
                  </a:lnTo>
                  <a:cubicBezTo>
                    <a:pt x="600857" y="431970"/>
                    <a:pt x="609614" y="440806"/>
                    <a:pt x="609614" y="451667"/>
                  </a:cubicBezTo>
                  <a:lnTo>
                    <a:pt x="609614" y="549788"/>
                  </a:lnTo>
                  <a:cubicBezTo>
                    <a:pt x="609614" y="560649"/>
                    <a:pt x="600857" y="569486"/>
                    <a:pt x="589979" y="569486"/>
                  </a:cubicBezTo>
                  <a:lnTo>
                    <a:pt x="560480" y="569486"/>
                  </a:lnTo>
                  <a:lnTo>
                    <a:pt x="560480" y="589091"/>
                  </a:lnTo>
                  <a:lnTo>
                    <a:pt x="580115" y="589091"/>
                  </a:lnTo>
                  <a:lnTo>
                    <a:pt x="580115" y="608697"/>
                  </a:lnTo>
                  <a:lnTo>
                    <a:pt x="462120" y="608697"/>
                  </a:lnTo>
                  <a:lnTo>
                    <a:pt x="462120" y="589091"/>
                  </a:lnTo>
                  <a:lnTo>
                    <a:pt x="481847" y="589091"/>
                  </a:lnTo>
                  <a:lnTo>
                    <a:pt x="481847" y="569486"/>
                  </a:lnTo>
                  <a:lnTo>
                    <a:pt x="452348" y="569486"/>
                  </a:lnTo>
                  <a:cubicBezTo>
                    <a:pt x="441470" y="569486"/>
                    <a:pt x="432621" y="560649"/>
                    <a:pt x="432621" y="549788"/>
                  </a:cubicBezTo>
                  <a:lnTo>
                    <a:pt x="432621" y="451667"/>
                  </a:lnTo>
                  <a:cubicBezTo>
                    <a:pt x="432621" y="440806"/>
                    <a:pt x="441470" y="431970"/>
                    <a:pt x="452348" y="431970"/>
                  </a:cubicBezTo>
                  <a:lnTo>
                    <a:pt x="511346" y="431970"/>
                  </a:lnTo>
                  <a:lnTo>
                    <a:pt x="511346" y="412364"/>
                  </a:lnTo>
                  <a:lnTo>
                    <a:pt x="314625" y="412364"/>
                  </a:lnTo>
                  <a:lnTo>
                    <a:pt x="314625" y="431970"/>
                  </a:lnTo>
                  <a:lnTo>
                    <a:pt x="373623" y="431970"/>
                  </a:lnTo>
                  <a:cubicBezTo>
                    <a:pt x="384500" y="431970"/>
                    <a:pt x="393350" y="440806"/>
                    <a:pt x="393350" y="451667"/>
                  </a:cubicBezTo>
                  <a:lnTo>
                    <a:pt x="393350" y="549788"/>
                  </a:lnTo>
                  <a:cubicBezTo>
                    <a:pt x="393350" y="560649"/>
                    <a:pt x="384500" y="569486"/>
                    <a:pt x="373623" y="569486"/>
                  </a:cubicBezTo>
                  <a:lnTo>
                    <a:pt x="344124" y="569486"/>
                  </a:lnTo>
                  <a:lnTo>
                    <a:pt x="344124" y="589091"/>
                  </a:lnTo>
                  <a:lnTo>
                    <a:pt x="363851" y="589091"/>
                  </a:lnTo>
                  <a:lnTo>
                    <a:pt x="363851" y="608697"/>
                  </a:lnTo>
                  <a:lnTo>
                    <a:pt x="245855" y="608697"/>
                  </a:lnTo>
                  <a:lnTo>
                    <a:pt x="245855" y="589091"/>
                  </a:lnTo>
                  <a:lnTo>
                    <a:pt x="265491" y="589091"/>
                  </a:lnTo>
                  <a:lnTo>
                    <a:pt x="265491" y="569486"/>
                  </a:lnTo>
                  <a:lnTo>
                    <a:pt x="235992" y="569486"/>
                  </a:lnTo>
                  <a:cubicBezTo>
                    <a:pt x="225114" y="569486"/>
                    <a:pt x="216357" y="560649"/>
                    <a:pt x="216357" y="549788"/>
                  </a:cubicBezTo>
                  <a:lnTo>
                    <a:pt x="216357" y="451667"/>
                  </a:lnTo>
                  <a:cubicBezTo>
                    <a:pt x="216357" y="440806"/>
                    <a:pt x="225114" y="431970"/>
                    <a:pt x="235992" y="431970"/>
                  </a:cubicBezTo>
                  <a:lnTo>
                    <a:pt x="294990" y="431970"/>
                  </a:lnTo>
                  <a:lnTo>
                    <a:pt x="294990" y="412364"/>
                  </a:lnTo>
                  <a:lnTo>
                    <a:pt x="98360" y="412364"/>
                  </a:lnTo>
                  <a:lnTo>
                    <a:pt x="98360" y="431970"/>
                  </a:lnTo>
                  <a:lnTo>
                    <a:pt x="157358" y="431970"/>
                  </a:lnTo>
                  <a:cubicBezTo>
                    <a:pt x="168144" y="431970"/>
                    <a:pt x="176994" y="440806"/>
                    <a:pt x="176994" y="451667"/>
                  </a:cubicBezTo>
                  <a:lnTo>
                    <a:pt x="176994" y="549788"/>
                  </a:lnTo>
                  <a:cubicBezTo>
                    <a:pt x="176994" y="560649"/>
                    <a:pt x="168144" y="569486"/>
                    <a:pt x="157358" y="569486"/>
                  </a:cubicBezTo>
                  <a:lnTo>
                    <a:pt x="127859" y="569486"/>
                  </a:lnTo>
                  <a:lnTo>
                    <a:pt x="127859" y="589091"/>
                  </a:lnTo>
                  <a:lnTo>
                    <a:pt x="147494" y="589091"/>
                  </a:lnTo>
                  <a:lnTo>
                    <a:pt x="147494" y="608697"/>
                  </a:lnTo>
                  <a:lnTo>
                    <a:pt x="29499" y="608697"/>
                  </a:lnTo>
                  <a:lnTo>
                    <a:pt x="29499" y="589091"/>
                  </a:lnTo>
                  <a:lnTo>
                    <a:pt x="49134" y="589091"/>
                  </a:lnTo>
                  <a:lnTo>
                    <a:pt x="49134" y="569486"/>
                  </a:lnTo>
                  <a:lnTo>
                    <a:pt x="19635" y="569486"/>
                  </a:lnTo>
                  <a:cubicBezTo>
                    <a:pt x="8849" y="569486"/>
                    <a:pt x="0" y="560649"/>
                    <a:pt x="0" y="549788"/>
                  </a:cubicBezTo>
                  <a:lnTo>
                    <a:pt x="0" y="451667"/>
                  </a:lnTo>
                  <a:cubicBezTo>
                    <a:pt x="0" y="440806"/>
                    <a:pt x="8849" y="431970"/>
                    <a:pt x="19635" y="431970"/>
                  </a:cubicBezTo>
                  <a:lnTo>
                    <a:pt x="78633" y="431970"/>
                  </a:lnTo>
                  <a:lnTo>
                    <a:pt x="78633" y="412364"/>
                  </a:lnTo>
                  <a:cubicBezTo>
                    <a:pt x="78633" y="401503"/>
                    <a:pt x="87483" y="392758"/>
                    <a:pt x="98360" y="392758"/>
                  </a:cubicBezTo>
                  <a:lnTo>
                    <a:pt x="294990" y="392758"/>
                  </a:lnTo>
                  <a:lnTo>
                    <a:pt x="294990" y="373060"/>
                  </a:lnTo>
                  <a:lnTo>
                    <a:pt x="78633" y="3730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97282F2-6E03-4E15-9C17-113ACCFA5C89}"/>
                </a:ext>
              </a:extLst>
            </p:cNvPr>
            <p:cNvSpPr/>
            <p:nvPr/>
          </p:nvSpPr>
          <p:spPr>
            <a:xfrm>
              <a:off x="3587520" y="3110401"/>
              <a:ext cx="11171065" cy="123984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EV Impact – </a:t>
              </a:r>
            </a:p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Americans Private </a:t>
              </a:r>
              <a:r>
                <a:rPr lang="en-US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Households</a:t>
              </a: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TW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Income</a:t>
              </a:r>
              <a:endParaRPr lang="en-CA" altLang="zh-CN" b="1" dirty="0">
                <a:solidFill>
                  <a:schemeClr val="accent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marR="0" lvl="0" indent="-2857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Each saves $ 255 to $791 per year</a:t>
              </a:r>
            </a:p>
            <a:p>
              <a:pPr marL="285750" marR="0" lvl="0" indent="-2857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Total private benefits range from </a:t>
              </a:r>
            </a:p>
            <a:p>
              <a:pPr marR="0" lvl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$18.6 to $27.3 billion by 2035 </a:t>
              </a:r>
            </a:p>
            <a:p>
              <a:pPr marR="0" lvl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for main aggressive </a:t>
              </a:r>
              <a:r>
                <a:rPr lang="en-US" altLang="zh-TW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&amp;</a:t>
              </a: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 </a:t>
              </a:r>
              <a:r>
                <a:rPr lang="en-US" altLang="zh-TW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l</a:t>
              </a: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ow</a:t>
              </a:r>
              <a:r>
                <a:rPr lang="en-US" altLang="zh-TW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-</a:t>
              </a: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cost scenarios  </a:t>
              </a:r>
              <a:endParaRPr lang="en-CA" altLang="zh-CN" dirty="0"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lvl="0">
                <a:defRPr/>
              </a:pPr>
              <a:endParaRPr kumimoji="0" lang="en-CA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49934282-7A59-4674-9960-FDCB549A4458}"/>
              </a:ext>
            </a:extLst>
          </p:cNvPr>
          <p:cNvGrpSpPr/>
          <p:nvPr/>
        </p:nvGrpSpPr>
        <p:grpSpPr>
          <a:xfrm>
            <a:off x="6529289" y="4040905"/>
            <a:ext cx="5007128" cy="664688"/>
            <a:chOff x="6529289" y="4453755"/>
            <a:chExt cx="5007128" cy="664688"/>
          </a:xfrm>
        </p:grpSpPr>
        <p:grpSp>
          <p:nvGrpSpPr>
            <p:cNvPr id="63" name="组合 20">
              <a:extLst>
                <a:ext uri="{FF2B5EF4-FFF2-40B4-BE49-F238E27FC236}">
                  <a16:creationId xmlns:a16="http://schemas.microsoft.com/office/drawing/2014/main" id="{B618BFF6-23A0-48BC-9813-33E7FC7E84B2}"/>
                </a:ext>
              </a:extLst>
            </p:cNvPr>
            <p:cNvGrpSpPr/>
            <p:nvPr/>
          </p:nvGrpSpPr>
          <p:grpSpPr>
            <a:xfrm>
              <a:off x="6529289" y="4453755"/>
              <a:ext cx="5007128" cy="664688"/>
              <a:chOff x="1490103" y="3110398"/>
              <a:chExt cx="9339807" cy="1239843"/>
            </a:xfrm>
          </p:grpSpPr>
          <p:sp>
            <p:nvSpPr>
              <p:cNvPr id="64" name="Arrow: Pentagon 113">
                <a:extLst>
                  <a:ext uri="{FF2B5EF4-FFF2-40B4-BE49-F238E27FC236}">
                    <a16:creationId xmlns:a16="http://schemas.microsoft.com/office/drawing/2014/main" id="{EA9A6249-FD93-4AB5-84F6-91C3A9AF3437}"/>
                  </a:ext>
                </a:extLst>
              </p:cNvPr>
              <p:cNvSpPr/>
              <p:nvPr/>
            </p:nvSpPr>
            <p:spPr>
              <a:xfrm>
                <a:off x="1490103" y="3137823"/>
                <a:ext cx="1806959" cy="1083642"/>
              </a:xfrm>
              <a:prstGeom prst="homePlate">
                <a:avLst>
                  <a:gd name="adj" fmla="val 2528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A741D01-8BAC-438F-9ACD-C6A1649B0596}"/>
                  </a:ext>
                </a:extLst>
              </p:cNvPr>
              <p:cNvSpPr/>
              <p:nvPr/>
            </p:nvSpPr>
            <p:spPr>
              <a:xfrm>
                <a:off x="3629910" y="3305242"/>
                <a:ext cx="7200000" cy="914104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>
                  <a:lnSpc>
                    <a:spcPct val="150000"/>
                  </a:lnSpc>
                  <a:buClr>
                    <a:schemeClr val="accent1"/>
                  </a:buClr>
                  <a:defRPr/>
                </a:pPr>
                <a:endParaRPr kumimoji="1" lang="en-US" altLang="zh-CN" sz="1200" b="1" dirty="0">
                  <a:cs typeface="+mn-ea"/>
                  <a:sym typeface="+mn-lt"/>
                </a:endParaRPr>
              </a:p>
            </p:txBody>
          </p:sp>
          <p:grpSp>
            <p:nvGrpSpPr>
              <p:cNvPr id="66" name="组合 24">
                <a:extLst>
                  <a:ext uri="{FF2B5EF4-FFF2-40B4-BE49-F238E27FC236}">
                    <a16:creationId xmlns:a16="http://schemas.microsoft.com/office/drawing/2014/main" id="{54082F01-FFA8-45A8-9EC2-88F5302C40FA}"/>
                  </a:ext>
                </a:extLst>
              </p:cNvPr>
              <p:cNvGrpSpPr/>
              <p:nvPr/>
            </p:nvGrpSpPr>
            <p:grpSpPr>
              <a:xfrm>
                <a:off x="3124200" y="3153026"/>
                <a:ext cx="266700" cy="1068657"/>
                <a:chOff x="3114675" y="1607868"/>
                <a:chExt cx="266700" cy="1068657"/>
              </a:xfrm>
            </p:grpSpPr>
            <p:cxnSp>
              <p:nvCxnSpPr>
                <p:cNvPr id="69" name="直接连接符 27">
                  <a:extLst>
                    <a:ext uri="{FF2B5EF4-FFF2-40B4-BE49-F238E27FC236}">
                      <a16:creationId xmlns:a16="http://schemas.microsoft.com/office/drawing/2014/main" id="{75D00936-9181-44B0-ACA5-B4861EEDD6FD}"/>
                    </a:ext>
                  </a:extLst>
                </p:cNvPr>
                <p:cNvCxnSpPr/>
                <p:nvPr/>
              </p:nvCxnSpPr>
              <p:spPr>
                <a:xfrm>
                  <a:off x="3114675" y="1607868"/>
                  <a:ext cx="266700" cy="5352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28">
                  <a:extLst>
                    <a:ext uri="{FF2B5EF4-FFF2-40B4-BE49-F238E27FC236}">
                      <a16:creationId xmlns:a16="http://schemas.microsoft.com/office/drawing/2014/main" id="{3AB91880-17A1-41BE-9319-A5D38B8A814F}"/>
                    </a:ext>
                  </a:extLst>
                </p:cNvPr>
                <p:cNvCxnSpPr/>
                <p:nvPr/>
              </p:nvCxnSpPr>
              <p:spPr>
                <a:xfrm flipH="1">
                  <a:off x="3124200" y="2137778"/>
                  <a:ext cx="256816" cy="53874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8AFDF8B-20E3-4CCE-A158-8CB0076151CE}"/>
                  </a:ext>
                </a:extLst>
              </p:cNvPr>
              <p:cNvSpPr/>
              <p:nvPr/>
            </p:nvSpPr>
            <p:spPr>
              <a:xfrm>
                <a:off x="3587520" y="3110398"/>
                <a:ext cx="5841354" cy="1239843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lvl="0">
                  <a:defRPr/>
                </a:pPr>
                <a:r>
                  <a:rPr lang="en-CA" altLang="zh-CN" b="1" dirty="0">
                    <a:solidFill>
                      <a:schemeClr val="accent1"/>
                    </a:solidFill>
                    <a:latin typeface="Arial" panose="020B0604020202020204"/>
                    <a:ea typeface="微软雅黑" panose="020B0503020204020204" pitchFamily="34" charset="-122"/>
                    <a:cs typeface="+mn-ea"/>
                    <a:sym typeface="+mn-lt"/>
                  </a:rPr>
                  <a:t>Passengers</a:t>
                </a:r>
                <a:r>
                  <a:rPr kumimoji="0" lang="en-CA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+mn-lt"/>
                  </a:rPr>
                  <a:t>.</a:t>
                </a:r>
              </a:p>
              <a:p>
                <a:pPr marL="285750" lvl="0" indent="-285750">
                  <a:buFont typeface="Wingdings" panose="05000000000000000000" pitchFamily="2" charset="2"/>
                  <a:buChar char="q"/>
                  <a:defRPr/>
                </a:pPr>
                <a:r>
                  <a:rPr lang="en-US" altLang="zh-TW" dirty="0">
                    <a:latin typeface="Arial" panose="020B0604020202020204"/>
                    <a:ea typeface="微软雅黑" panose="020B0503020204020204" pitchFamily="34" charset="-122"/>
                    <a:cs typeface="+mn-ea"/>
                    <a:sym typeface="+mn-lt"/>
                  </a:rPr>
                  <a:t>Increase </a:t>
                </a:r>
                <a:r>
                  <a:rPr kumimoji="0" lang="en-CA" altLang="zh-CN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+mn-lt"/>
                  </a:rPr>
                  <a:t>by 58% globally</a:t>
                </a:r>
              </a:p>
            </p:txBody>
          </p:sp>
        </p:grpSp>
        <p:sp>
          <p:nvSpPr>
            <p:cNvPr id="2" name="teamwork_292324">
              <a:extLst>
                <a:ext uri="{FF2B5EF4-FFF2-40B4-BE49-F238E27FC236}">
                  <a16:creationId xmlns:a16="http://schemas.microsoft.com/office/drawing/2014/main" id="{1B6193BF-F4F6-4AD3-8614-73336C57A8B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99329" y="4584244"/>
              <a:ext cx="475431" cy="331990"/>
            </a:xfrm>
            <a:custGeom>
              <a:avLst/>
              <a:gdLst>
                <a:gd name="connsiteX0" fmla="*/ 471165 w 607639"/>
                <a:gd name="connsiteY0" fmla="*/ 232443 h 424310"/>
                <a:gd name="connsiteX1" fmla="*/ 554492 w 607639"/>
                <a:gd name="connsiteY1" fmla="*/ 232443 h 424310"/>
                <a:gd name="connsiteX2" fmla="*/ 607639 w 607639"/>
                <a:gd name="connsiteY2" fmla="*/ 285482 h 424310"/>
                <a:gd name="connsiteX3" fmla="*/ 607639 w 607639"/>
                <a:gd name="connsiteY3" fmla="*/ 367572 h 424310"/>
                <a:gd name="connsiteX4" fmla="*/ 587342 w 607639"/>
                <a:gd name="connsiteY4" fmla="*/ 387828 h 424310"/>
                <a:gd name="connsiteX5" fmla="*/ 484430 w 607639"/>
                <a:gd name="connsiteY5" fmla="*/ 387828 h 424310"/>
                <a:gd name="connsiteX6" fmla="*/ 484430 w 607639"/>
                <a:gd name="connsiteY6" fmla="*/ 284327 h 424310"/>
                <a:gd name="connsiteX7" fmla="*/ 471165 w 607639"/>
                <a:gd name="connsiteY7" fmla="*/ 232443 h 424310"/>
                <a:gd name="connsiteX8" fmla="*/ 53127 w 607639"/>
                <a:gd name="connsiteY8" fmla="*/ 232443 h 424310"/>
                <a:gd name="connsiteX9" fmla="*/ 136332 w 607639"/>
                <a:gd name="connsiteY9" fmla="*/ 232443 h 424310"/>
                <a:gd name="connsiteX10" fmla="*/ 123162 w 607639"/>
                <a:gd name="connsiteY10" fmla="*/ 284327 h 424310"/>
                <a:gd name="connsiteX11" fmla="*/ 123162 w 607639"/>
                <a:gd name="connsiteY11" fmla="*/ 387828 h 424310"/>
                <a:gd name="connsiteX12" fmla="*/ 20290 w 607639"/>
                <a:gd name="connsiteY12" fmla="*/ 387828 h 424310"/>
                <a:gd name="connsiteX13" fmla="*/ 0 w 607639"/>
                <a:gd name="connsiteY13" fmla="*/ 367572 h 424310"/>
                <a:gd name="connsiteX14" fmla="*/ 0 w 607639"/>
                <a:gd name="connsiteY14" fmla="*/ 285482 h 424310"/>
                <a:gd name="connsiteX15" fmla="*/ 53127 w 607639"/>
                <a:gd name="connsiteY15" fmla="*/ 232443 h 424310"/>
                <a:gd name="connsiteX16" fmla="*/ 199559 w 607639"/>
                <a:gd name="connsiteY16" fmla="*/ 224446 h 424310"/>
                <a:gd name="connsiteX17" fmla="*/ 208281 w 607639"/>
                <a:gd name="connsiteY17" fmla="*/ 226312 h 424310"/>
                <a:gd name="connsiteX18" fmla="*/ 287577 w 607639"/>
                <a:gd name="connsiteY18" fmla="*/ 332065 h 424310"/>
                <a:gd name="connsiteX19" fmla="*/ 320061 w 607639"/>
                <a:gd name="connsiteY19" fmla="*/ 332065 h 424310"/>
                <a:gd name="connsiteX20" fmla="*/ 399357 w 607639"/>
                <a:gd name="connsiteY20" fmla="*/ 226312 h 424310"/>
                <a:gd name="connsiteX21" fmla="*/ 407990 w 607639"/>
                <a:gd name="connsiteY21" fmla="*/ 224446 h 424310"/>
                <a:gd name="connsiteX22" fmla="*/ 443856 w 607639"/>
                <a:gd name="connsiteY22" fmla="*/ 284343 h 424310"/>
                <a:gd name="connsiteX23" fmla="*/ 443856 w 607639"/>
                <a:gd name="connsiteY23" fmla="*/ 404048 h 424310"/>
                <a:gd name="connsiteX24" fmla="*/ 423565 w 607639"/>
                <a:gd name="connsiteY24" fmla="*/ 424310 h 424310"/>
                <a:gd name="connsiteX25" fmla="*/ 184073 w 607639"/>
                <a:gd name="connsiteY25" fmla="*/ 424310 h 424310"/>
                <a:gd name="connsiteX26" fmla="*/ 163782 w 607639"/>
                <a:gd name="connsiteY26" fmla="*/ 404048 h 424310"/>
                <a:gd name="connsiteX27" fmla="*/ 163782 w 607639"/>
                <a:gd name="connsiteY27" fmla="*/ 284343 h 424310"/>
                <a:gd name="connsiteX28" fmla="*/ 199559 w 607639"/>
                <a:gd name="connsiteY28" fmla="*/ 224446 h 424310"/>
                <a:gd name="connsiteX29" fmla="*/ 264876 w 607639"/>
                <a:gd name="connsiteY29" fmla="*/ 216213 h 424310"/>
                <a:gd name="connsiteX30" fmla="*/ 342675 w 607639"/>
                <a:gd name="connsiteY30" fmla="*/ 216213 h 424310"/>
                <a:gd name="connsiteX31" fmla="*/ 348104 w 607639"/>
                <a:gd name="connsiteY31" fmla="*/ 227064 h 424310"/>
                <a:gd name="connsiteX32" fmla="*/ 309205 w 607639"/>
                <a:gd name="connsiteY32" fmla="*/ 278917 h 424310"/>
                <a:gd name="connsiteX33" fmla="*/ 298346 w 607639"/>
                <a:gd name="connsiteY33" fmla="*/ 278917 h 424310"/>
                <a:gd name="connsiteX34" fmla="*/ 259536 w 607639"/>
                <a:gd name="connsiteY34" fmla="*/ 227064 h 424310"/>
                <a:gd name="connsiteX35" fmla="*/ 264876 w 607639"/>
                <a:gd name="connsiteY35" fmla="*/ 216213 h 424310"/>
                <a:gd name="connsiteX36" fmla="*/ 505460 w 607639"/>
                <a:gd name="connsiteY36" fmla="*/ 83832 h 424310"/>
                <a:gd name="connsiteX37" fmla="*/ 575179 w 607639"/>
                <a:gd name="connsiteY37" fmla="*/ 153409 h 424310"/>
                <a:gd name="connsiteX38" fmla="*/ 505460 w 607639"/>
                <a:gd name="connsiteY38" fmla="*/ 222987 h 424310"/>
                <a:gd name="connsiteX39" fmla="*/ 435742 w 607639"/>
                <a:gd name="connsiteY39" fmla="*/ 153409 h 424310"/>
                <a:gd name="connsiteX40" fmla="*/ 505460 w 607639"/>
                <a:gd name="connsiteY40" fmla="*/ 83832 h 424310"/>
                <a:gd name="connsiteX41" fmla="*/ 102179 w 607639"/>
                <a:gd name="connsiteY41" fmla="*/ 83832 h 424310"/>
                <a:gd name="connsiteX42" fmla="*/ 171898 w 607639"/>
                <a:gd name="connsiteY42" fmla="*/ 153410 h 424310"/>
                <a:gd name="connsiteX43" fmla="*/ 102179 w 607639"/>
                <a:gd name="connsiteY43" fmla="*/ 222988 h 424310"/>
                <a:gd name="connsiteX44" fmla="*/ 32460 w 607639"/>
                <a:gd name="connsiteY44" fmla="*/ 153410 h 424310"/>
                <a:gd name="connsiteX45" fmla="*/ 102179 w 607639"/>
                <a:gd name="connsiteY45" fmla="*/ 83832 h 424310"/>
                <a:gd name="connsiteX46" fmla="*/ 304491 w 607639"/>
                <a:gd name="connsiteY46" fmla="*/ 0 h 424310"/>
                <a:gd name="connsiteX47" fmla="*/ 396509 w 607639"/>
                <a:gd name="connsiteY47" fmla="*/ 91912 h 424310"/>
                <a:gd name="connsiteX48" fmla="*/ 304491 w 607639"/>
                <a:gd name="connsiteY48" fmla="*/ 183824 h 424310"/>
                <a:gd name="connsiteX49" fmla="*/ 212473 w 607639"/>
                <a:gd name="connsiteY49" fmla="*/ 91912 h 424310"/>
                <a:gd name="connsiteX50" fmla="*/ 304491 w 607639"/>
                <a:gd name="connsiteY50" fmla="*/ 0 h 42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607639" h="424310">
                  <a:moveTo>
                    <a:pt x="471165" y="232443"/>
                  </a:moveTo>
                  <a:lnTo>
                    <a:pt x="554492" y="232443"/>
                  </a:lnTo>
                  <a:cubicBezTo>
                    <a:pt x="583781" y="232443"/>
                    <a:pt x="607639" y="256253"/>
                    <a:pt x="607639" y="285482"/>
                  </a:cubicBezTo>
                  <a:lnTo>
                    <a:pt x="607639" y="367572"/>
                  </a:lnTo>
                  <a:cubicBezTo>
                    <a:pt x="607639" y="378766"/>
                    <a:pt x="598559" y="387828"/>
                    <a:pt x="587342" y="387828"/>
                  </a:cubicBezTo>
                  <a:lnTo>
                    <a:pt x="484430" y="387828"/>
                  </a:lnTo>
                  <a:lnTo>
                    <a:pt x="484430" y="284327"/>
                  </a:lnTo>
                  <a:cubicBezTo>
                    <a:pt x="484430" y="265937"/>
                    <a:pt x="479711" y="248168"/>
                    <a:pt x="471165" y="232443"/>
                  </a:cubicBezTo>
                  <a:close/>
                  <a:moveTo>
                    <a:pt x="53127" y="232443"/>
                  </a:moveTo>
                  <a:lnTo>
                    <a:pt x="136332" y="232443"/>
                  </a:lnTo>
                  <a:cubicBezTo>
                    <a:pt x="127789" y="248168"/>
                    <a:pt x="123162" y="265937"/>
                    <a:pt x="123162" y="284327"/>
                  </a:cubicBezTo>
                  <a:lnTo>
                    <a:pt x="123162" y="387828"/>
                  </a:lnTo>
                  <a:lnTo>
                    <a:pt x="20290" y="387828"/>
                  </a:lnTo>
                  <a:cubicBezTo>
                    <a:pt x="9077" y="387828"/>
                    <a:pt x="0" y="378766"/>
                    <a:pt x="0" y="367572"/>
                  </a:cubicBezTo>
                  <a:lnTo>
                    <a:pt x="0" y="285482"/>
                  </a:lnTo>
                  <a:cubicBezTo>
                    <a:pt x="0" y="256253"/>
                    <a:pt x="23849" y="232443"/>
                    <a:pt x="53127" y="232443"/>
                  </a:cubicBezTo>
                  <a:close/>
                  <a:moveTo>
                    <a:pt x="199559" y="224446"/>
                  </a:moveTo>
                  <a:cubicBezTo>
                    <a:pt x="202496" y="222846"/>
                    <a:pt x="206234" y="223646"/>
                    <a:pt x="208281" y="226312"/>
                  </a:cubicBezTo>
                  <a:lnTo>
                    <a:pt x="287577" y="332065"/>
                  </a:lnTo>
                  <a:cubicBezTo>
                    <a:pt x="295676" y="342818"/>
                    <a:pt x="311962" y="342907"/>
                    <a:pt x="320061" y="332065"/>
                  </a:cubicBezTo>
                  <a:lnTo>
                    <a:pt x="399357" y="226312"/>
                  </a:lnTo>
                  <a:cubicBezTo>
                    <a:pt x="401404" y="223646"/>
                    <a:pt x="405053" y="222846"/>
                    <a:pt x="407990" y="224446"/>
                  </a:cubicBezTo>
                  <a:cubicBezTo>
                    <a:pt x="429349" y="235999"/>
                    <a:pt x="443856" y="258482"/>
                    <a:pt x="443856" y="284343"/>
                  </a:cubicBezTo>
                  <a:lnTo>
                    <a:pt x="443856" y="404048"/>
                  </a:lnTo>
                  <a:cubicBezTo>
                    <a:pt x="443856" y="415246"/>
                    <a:pt x="434778" y="424310"/>
                    <a:pt x="423565" y="424310"/>
                  </a:cubicBezTo>
                  <a:lnTo>
                    <a:pt x="184073" y="424310"/>
                  </a:lnTo>
                  <a:cubicBezTo>
                    <a:pt x="172860" y="424310"/>
                    <a:pt x="163782" y="415246"/>
                    <a:pt x="163782" y="404048"/>
                  </a:cubicBezTo>
                  <a:lnTo>
                    <a:pt x="163782" y="284343"/>
                  </a:lnTo>
                  <a:cubicBezTo>
                    <a:pt x="163782" y="258482"/>
                    <a:pt x="178289" y="235999"/>
                    <a:pt x="199559" y="224446"/>
                  </a:cubicBezTo>
                  <a:close/>
                  <a:moveTo>
                    <a:pt x="264876" y="216213"/>
                  </a:moveTo>
                  <a:lnTo>
                    <a:pt x="342675" y="216213"/>
                  </a:lnTo>
                  <a:cubicBezTo>
                    <a:pt x="348282" y="216213"/>
                    <a:pt x="351487" y="222528"/>
                    <a:pt x="348104" y="227064"/>
                  </a:cubicBezTo>
                  <a:lnTo>
                    <a:pt x="309205" y="278917"/>
                  </a:lnTo>
                  <a:cubicBezTo>
                    <a:pt x="306535" y="282474"/>
                    <a:pt x="301105" y="282474"/>
                    <a:pt x="298346" y="278917"/>
                  </a:cubicBezTo>
                  <a:lnTo>
                    <a:pt x="259536" y="227064"/>
                  </a:lnTo>
                  <a:cubicBezTo>
                    <a:pt x="256153" y="222528"/>
                    <a:pt x="259358" y="216213"/>
                    <a:pt x="264876" y="216213"/>
                  </a:cubicBezTo>
                  <a:close/>
                  <a:moveTo>
                    <a:pt x="505460" y="83832"/>
                  </a:moveTo>
                  <a:cubicBezTo>
                    <a:pt x="543926" y="83832"/>
                    <a:pt x="575179" y="115022"/>
                    <a:pt x="575179" y="153409"/>
                  </a:cubicBezTo>
                  <a:cubicBezTo>
                    <a:pt x="575179" y="191797"/>
                    <a:pt x="543837" y="222987"/>
                    <a:pt x="505460" y="222987"/>
                  </a:cubicBezTo>
                  <a:cubicBezTo>
                    <a:pt x="466995" y="222987"/>
                    <a:pt x="435742" y="191797"/>
                    <a:pt x="435742" y="153409"/>
                  </a:cubicBezTo>
                  <a:cubicBezTo>
                    <a:pt x="435742" y="115022"/>
                    <a:pt x="466995" y="83832"/>
                    <a:pt x="505460" y="83832"/>
                  </a:cubicBezTo>
                  <a:close/>
                  <a:moveTo>
                    <a:pt x="102179" y="83832"/>
                  </a:moveTo>
                  <a:cubicBezTo>
                    <a:pt x="140684" y="83832"/>
                    <a:pt x="171898" y="114983"/>
                    <a:pt x="171898" y="153410"/>
                  </a:cubicBezTo>
                  <a:cubicBezTo>
                    <a:pt x="171898" y="191837"/>
                    <a:pt x="140684" y="222988"/>
                    <a:pt x="102179" y="222988"/>
                  </a:cubicBezTo>
                  <a:cubicBezTo>
                    <a:pt x="63674" y="222988"/>
                    <a:pt x="32460" y="191837"/>
                    <a:pt x="32460" y="153410"/>
                  </a:cubicBezTo>
                  <a:cubicBezTo>
                    <a:pt x="32460" y="114983"/>
                    <a:pt x="63674" y="83832"/>
                    <a:pt x="102179" y="83832"/>
                  </a:cubicBezTo>
                  <a:close/>
                  <a:moveTo>
                    <a:pt x="304491" y="0"/>
                  </a:moveTo>
                  <a:cubicBezTo>
                    <a:pt x="355311" y="0"/>
                    <a:pt x="396509" y="41150"/>
                    <a:pt x="396509" y="91912"/>
                  </a:cubicBezTo>
                  <a:cubicBezTo>
                    <a:pt x="396509" y="142674"/>
                    <a:pt x="355311" y="183824"/>
                    <a:pt x="304491" y="183824"/>
                  </a:cubicBezTo>
                  <a:cubicBezTo>
                    <a:pt x="253671" y="183824"/>
                    <a:pt x="212473" y="142674"/>
                    <a:pt x="212473" y="91912"/>
                  </a:cubicBezTo>
                  <a:cubicBezTo>
                    <a:pt x="212473" y="41150"/>
                    <a:pt x="253671" y="0"/>
                    <a:pt x="304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3" name="teamwork_292324">
            <a:extLst>
              <a:ext uri="{FF2B5EF4-FFF2-40B4-BE49-F238E27FC236}">
                <a16:creationId xmlns:a16="http://schemas.microsoft.com/office/drawing/2014/main" id="{C4156401-08D9-4880-BCEE-CFAAECDDB22C}"/>
              </a:ext>
            </a:extLst>
          </p:cNvPr>
          <p:cNvSpPr>
            <a:spLocks noChangeAspect="1"/>
          </p:cNvSpPr>
          <p:nvPr/>
        </p:nvSpPr>
        <p:spPr bwMode="auto">
          <a:xfrm>
            <a:off x="922810" y="5354948"/>
            <a:ext cx="475431" cy="331990"/>
          </a:xfrm>
          <a:custGeom>
            <a:avLst/>
            <a:gdLst>
              <a:gd name="connsiteX0" fmla="*/ 471165 w 607639"/>
              <a:gd name="connsiteY0" fmla="*/ 232443 h 424310"/>
              <a:gd name="connsiteX1" fmla="*/ 554492 w 607639"/>
              <a:gd name="connsiteY1" fmla="*/ 232443 h 424310"/>
              <a:gd name="connsiteX2" fmla="*/ 607639 w 607639"/>
              <a:gd name="connsiteY2" fmla="*/ 285482 h 424310"/>
              <a:gd name="connsiteX3" fmla="*/ 607639 w 607639"/>
              <a:gd name="connsiteY3" fmla="*/ 367572 h 424310"/>
              <a:gd name="connsiteX4" fmla="*/ 587342 w 607639"/>
              <a:gd name="connsiteY4" fmla="*/ 387828 h 424310"/>
              <a:gd name="connsiteX5" fmla="*/ 484430 w 607639"/>
              <a:gd name="connsiteY5" fmla="*/ 387828 h 424310"/>
              <a:gd name="connsiteX6" fmla="*/ 484430 w 607639"/>
              <a:gd name="connsiteY6" fmla="*/ 284327 h 424310"/>
              <a:gd name="connsiteX7" fmla="*/ 471165 w 607639"/>
              <a:gd name="connsiteY7" fmla="*/ 232443 h 424310"/>
              <a:gd name="connsiteX8" fmla="*/ 53127 w 607639"/>
              <a:gd name="connsiteY8" fmla="*/ 232443 h 424310"/>
              <a:gd name="connsiteX9" fmla="*/ 136332 w 607639"/>
              <a:gd name="connsiteY9" fmla="*/ 232443 h 424310"/>
              <a:gd name="connsiteX10" fmla="*/ 123162 w 607639"/>
              <a:gd name="connsiteY10" fmla="*/ 284327 h 424310"/>
              <a:gd name="connsiteX11" fmla="*/ 123162 w 607639"/>
              <a:gd name="connsiteY11" fmla="*/ 387828 h 424310"/>
              <a:gd name="connsiteX12" fmla="*/ 20290 w 607639"/>
              <a:gd name="connsiteY12" fmla="*/ 387828 h 424310"/>
              <a:gd name="connsiteX13" fmla="*/ 0 w 607639"/>
              <a:gd name="connsiteY13" fmla="*/ 367572 h 424310"/>
              <a:gd name="connsiteX14" fmla="*/ 0 w 607639"/>
              <a:gd name="connsiteY14" fmla="*/ 285482 h 424310"/>
              <a:gd name="connsiteX15" fmla="*/ 53127 w 607639"/>
              <a:gd name="connsiteY15" fmla="*/ 232443 h 424310"/>
              <a:gd name="connsiteX16" fmla="*/ 199559 w 607639"/>
              <a:gd name="connsiteY16" fmla="*/ 224446 h 424310"/>
              <a:gd name="connsiteX17" fmla="*/ 208281 w 607639"/>
              <a:gd name="connsiteY17" fmla="*/ 226312 h 424310"/>
              <a:gd name="connsiteX18" fmla="*/ 287577 w 607639"/>
              <a:gd name="connsiteY18" fmla="*/ 332065 h 424310"/>
              <a:gd name="connsiteX19" fmla="*/ 320061 w 607639"/>
              <a:gd name="connsiteY19" fmla="*/ 332065 h 424310"/>
              <a:gd name="connsiteX20" fmla="*/ 399357 w 607639"/>
              <a:gd name="connsiteY20" fmla="*/ 226312 h 424310"/>
              <a:gd name="connsiteX21" fmla="*/ 407990 w 607639"/>
              <a:gd name="connsiteY21" fmla="*/ 224446 h 424310"/>
              <a:gd name="connsiteX22" fmla="*/ 443856 w 607639"/>
              <a:gd name="connsiteY22" fmla="*/ 284343 h 424310"/>
              <a:gd name="connsiteX23" fmla="*/ 443856 w 607639"/>
              <a:gd name="connsiteY23" fmla="*/ 404048 h 424310"/>
              <a:gd name="connsiteX24" fmla="*/ 423565 w 607639"/>
              <a:gd name="connsiteY24" fmla="*/ 424310 h 424310"/>
              <a:gd name="connsiteX25" fmla="*/ 184073 w 607639"/>
              <a:gd name="connsiteY25" fmla="*/ 424310 h 424310"/>
              <a:gd name="connsiteX26" fmla="*/ 163782 w 607639"/>
              <a:gd name="connsiteY26" fmla="*/ 404048 h 424310"/>
              <a:gd name="connsiteX27" fmla="*/ 163782 w 607639"/>
              <a:gd name="connsiteY27" fmla="*/ 284343 h 424310"/>
              <a:gd name="connsiteX28" fmla="*/ 199559 w 607639"/>
              <a:gd name="connsiteY28" fmla="*/ 224446 h 424310"/>
              <a:gd name="connsiteX29" fmla="*/ 264876 w 607639"/>
              <a:gd name="connsiteY29" fmla="*/ 216213 h 424310"/>
              <a:gd name="connsiteX30" fmla="*/ 342675 w 607639"/>
              <a:gd name="connsiteY30" fmla="*/ 216213 h 424310"/>
              <a:gd name="connsiteX31" fmla="*/ 348104 w 607639"/>
              <a:gd name="connsiteY31" fmla="*/ 227064 h 424310"/>
              <a:gd name="connsiteX32" fmla="*/ 309205 w 607639"/>
              <a:gd name="connsiteY32" fmla="*/ 278917 h 424310"/>
              <a:gd name="connsiteX33" fmla="*/ 298346 w 607639"/>
              <a:gd name="connsiteY33" fmla="*/ 278917 h 424310"/>
              <a:gd name="connsiteX34" fmla="*/ 259536 w 607639"/>
              <a:gd name="connsiteY34" fmla="*/ 227064 h 424310"/>
              <a:gd name="connsiteX35" fmla="*/ 264876 w 607639"/>
              <a:gd name="connsiteY35" fmla="*/ 216213 h 424310"/>
              <a:gd name="connsiteX36" fmla="*/ 505460 w 607639"/>
              <a:gd name="connsiteY36" fmla="*/ 83832 h 424310"/>
              <a:gd name="connsiteX37" fmla="*/ 575179 w 607639"/>
              <a:gd name="connsiteY37" fmla="*/ 153409 h 424310"/>
              <a:gd name="connsiteX38" fmla="*/ 505460 w 607639"/>
              <a:gd name="connsiteY38" fmla="*/ 222987 h 424310"/>
              <a:gd name="connsiteX39" fmla="*/ 435742 w 607639"/>
              <a:gd name="connsiteY39" fmla="*/ 153409 h 424310"/>
              <a:gd name="connsiteX40" fmla="*/ 505460 w 607639"/>
              <a:gd name="connsiteY40" fmla="*/ 83832 h 424310"/>
              <a:gd name="connsiteX41" fmla="*/ 102179 w 607639"/>
              <a:gd name="connsiteY41" fmla="*/ 83832 h 424310"/>
              <a:gd name="connsiteX42" fmla="*/ 171898 w 607639"/>
              <a:gd name="connsiteY42" fmla="*/ 153410 h 424310"/>
              <a:gd name="connsiteX43" fmla="*/ 102179 w 607639"/>
              <a:gd name="connsiteY43" fmla="*/ 222988 h 424310"/>
              <a:gd name="connsiteX44" fmla="*/ 32460 w 607639"/>
              <a:gd name="connsiteY44" fmla="*/ 153410 h 424310"/>
              <a:gd name="connsiteX45" fmla="*/ 102179 w 607639"/>
              <a:gd name="connsiteY45" fmla="*/ 83832 h 424310"/>
              <a:gd name="connsiteX46" fmla="*/ 304491 w 607639"/>
              <a:gd name="connsiteY46" fmla="*/ 0 h 424310"/>
              <a:gd name="connsiteX47" fmla="*/ 396509 w 607639"/>
              <a:gd name="connsiteY47" fmla="*/ 91912 h 424310"/>
              <a:gd name="connsiteX48" fmla="*/ 304491 w 607639"/>
              <a:gd name="connsiteY48" fmla="*/ 183824 h 424310"/>
              <a:gd name="connsiteX49" fmla="*/ 212473 w 607639"/>
              <a:gd name="connsiteY49" fmla="*/ 91912 h 424310"/>
              <a:gd name="connsiteX50" fmla="*/ 304491 w 607639"/>
              <a:gd name="connsiteY50" fmla="*/ 0 h 42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7639" h="424310">
                <a:moveTo>
                  <a:pt x="471165" y="232443"/>
                </a:moveTo>
                <a:lnTo>
                  <a:pt x="554492" y="232443"/>
                </a:lnTo>
                <a:cubicBezTo>
                  <a:pt x="583781" y="232443"/>
                  <a:pt x="607639" y="256253"/>
                  <a:pt x="607639" y="285482"/>
                </a:cubicBezTo>
                <a:lnTo>
                  <a:pt x="607639" y="367572"/>
                </a:lnTo>
                <a:cubicBezTo>
                  <a:pt x="607639" y="378766"/>
                  <a:pt x="598559" y="387828"/>
                  <a:pt x="587342" y="387828"/>
                </a:cubicBezTo>
                <a:lnTo>
                  <a:pt x="484430" y="387828"/>
                </a:lnTo>
                <a:lnTo>
                  <a:pt x="484430" y="284327"/>
                </a:lnTo>
                <a:cubicBezTo>
                  <a:pt x="484430" y="265937"/>
                  <a:pt x="479711" y="248168"/>
                  <a:pt x="471165" y="232443"/>
                </a:cubicBezTo>
                <a:close/>
                <a:moveTo>
                  <a:pt x="53127" y="232443"/>
                </a:moveTo>
                <a:lnTo>
                  <a:pt x="136332" y="232443"/>
                </a:lnTo>
                <a:cubicBezTo>
                  <a:pt x="127789" y="248168"/>
                  <a:pt x="123162" y="265937"/>
                  <a:pt x="123162" y="284327"/>
                </a:cubicBezTo>
                <a:lnTo>
                  <a:pt x="123162" y="387828"/>
                </a:lnTo>
                <a:lnTo>
                  <a:pt x="20290" y="387828"/>
                </a:lnTo>
                <a:cubicBezTo>
                  <a:pt x="9077" y="387828"/>
                  <a:pt x="0" y="378766"/>
                  <a:pt x="0" y="367572"/>
                </a:cubicBezTo>
                <a:lnTo>
                  <a:pt x="0" y="285482"/>
                </a:lnTo>
                <a:cubicBezTo>
                  <a:pt x="0" y="256253"/>
                  <a:pt x="23849" y="232443"/>
                  <a:pt x="53127" y="232443"/>
                </a:cubicBezTo>
                <a:close/>
                <a:moveTo>
                  <a:pt x="199559" y="224446"/>
                </a:moveTo>
                <a:cubicBezTo>
                  <a:pt x="202496" y="222846"/>
                  <a:pt x="206234" y="223646"/>
                  <a:pt x="208281" y="226312"/>
                </a:cubicBezTo>
                <a:lnTo>
                  <a:pt x="287577" y="332065"/>
                </a:lnTo>
                <a:cubicBezTo>
                  <a:pt x="295676" y="342818"/>
                  <a:pt x="311962" y="342907"/>
                  <a:pt x="320061" y="332065"/>
                </a:cubicBezTo>
                <a:lnTo>
                  <a:pt x="399357" y="226312"/>
                </a:lnTo>
                <a:cubicBezTo>
                  <a:pt x="401404" y="223646"/>
                  <a:pt x="405053" y="222846"/>
                  <a:pt x="407990" y="224446"/>
                </a:cubicBezTo>
                <a:cubicBezTo>
                  <a:pt x="429349" y="235999"/>
                  <a:pt x="443856" y="258482"/>
                  <a:pt x="443856" y="284343"/>
                </a:cubicBezTo>
                <a:lnTo>
                  <a:pt x="443856" y="404048"/>
                </a:lnTo>
                <a:cubicBezTo>
                  <a:pt x="443856" y="415246"/>
                  <a:pt x="434778" y="424310"/>
                  <a:pt x="423565" y="424310"/>
                </a:cubicBezTo>
                <a:lnTo>
                  <a:pt x="184073" y="424310"/>
                </a:lnTo>
                <a:cubicBezTo>
                  <a:pt x="172860" y="424310"/>
                  <a:pt x="163782" y="415246"/>
                  <a:pt x="163782" y="404048"/>
                </a:cubicBezTo>
                <a:lnTo>
                  <a:pt x="163782" y="284343"/>
                </a:lnTo>
                <a:cubicBezTo>
                  <a:pt x="163782" y="258482"/>
                  <a:pt x="178289" y="235999"/>
                  <a:pt x="199559" y="224446"/>
                </a:cubicBezTo>
                <a:close/>
                <a:moveTo>
                  <a:pt x="264876" y="216213"/>
                </a:moveTo>
                <a:lnTo>
                  <a:pt x="342675" y="216213"/>
                </a:lnTo>
                <a:cubicBezTo>
                  <a:pt x="348282" y="216213"/>
                  <a:pt x="351487" y="222528"/>
                  <a:pt x="348104" y="227064"/>
                </a:cubicBezTo>
                <a:lnTo>
                  <a:pt x="309205" y="278917"/>
                </a:lnTo>
                <a:cubicBezTo>
                  <a:pt x="306535" y="282474"/>
                  <a:pt x="301105" y="282474"/>
                  <a:pt x="298346" y="278917"/>
                </a:cubicBezTo>
                <a:lnTo>
                  <a:pt x="259536" y="227064"/>
                </a:lnTo>
                <a:cubicBezTo>
                  <a:pt x="256153" y="222528"/>
                  <a:pt x="259358" y="216213"/>
                  <a:pt x="264876" y="216213"/>
                </a:cubicBezTo>
                <a:close/>
                <a:moveTo>
                  <a:pt x="505460" y="83832"/>
                </a:moveTo>
                <a:cubicBezTo>
                  <a:pt x="543926" y="83832"/>
                  <a:pt x="575179" y="115022"/>
                  <a:pt x="575179" y="153409"/>
                </a:cubicBezTo>
                <a:cubicBezTo>
                  <a:pt x="575179" y="191797"/>
                  <a:pt x="543837" y="222987"/>
                  <a:pt x="505460" y="222987"/>
                </a:cubicBezTo>
                <a:cubicBezTo>
                  <a:pt x="466995" y="222987"/>
                  <a:pt x="435742" y="191797"/>
                  <a:pt x="435742" y="153409"/>
                </a:cubicBezTo>
                <a:cubicBezTo>
                  <a:pt x="435742" y="115022"/>
                  <a:pt x="466995" y="83832"/>
                  <a:pt x="505460" y="83832"/>
                </a:cubicBezTo>
                <a:close/>
                <a:moveTo>
                  <a:pt x="102179" y="83832"/>
                </a:moveTo>
                <a:cubicBezTo>
                  <a:pt x="140684" y="83832"/>
                  <a:pt x="171898" y="114983"/>
                  <a:pt x="171898" y="153410"/>
                </a:cubicBezTo>
                <a:cubicBezTo>
                  <a:pt x="171898" y="191837"/>
                  <a:pt x="140684" y="222988"/>
                  <a:pt x="102179" y="222988"/>
                </a:cubicBezTo>
                <a:cubicBezTo>
                  <a:pt x="63674" y="222988"/>
                  <a:pt x="32460" y="191837"/>
                  <a:pt x="32460" y="153410"/>
                </a:cubicBezTo>
                <a:cubicBezTo>
                  <a:pt x="32460" y="114983"/>
                  <a:pt x="63674" y="83832"/>
                  <a:pt x="102179" y="83832"/>
                </a:cubicBezTo>
                <a:close/>
                <a:moveTo>
                  <a:pt x="304491" y="0"/>
                </a:moveTo>
                <a:cubicBezTo>
                  <a:pt x="355311" y="0"/>
                  <a:pt x="396509" y="41150"/>
                  <a:pt x="396509" y="91912"/>
                </a:cubicBezTo>
                <a:cubicBezTo>
                  <a:pt x="396509" y="142674"/>
                  <a:pt x="355311" y="183824"/>
                  <a:pt x="304491" y="183824"/>
                </a:cubicBezTo>
                <a:cubicBezTo>
                  <a:pt x="253671" y="183824"/>
                  <a:pt x="212473" y="142674"/>
                  <a:pt x="212473" y="91912"/>
                </a:cubicBezTo>
                <a:cubicBezTo>
                  <a:pt x="212473" y="41150"/>
                  <a:pt x="253671" y="0"/>
                  <a:pt x="3044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2CC1D7-4AC5-432B-8A0F-03407A51B303}"/>
              </a:ext>
            </a:extLst>
          </p:cNvPr>
          <p:cNvGrpSpPr/>
          <p:nvPr/>
        </p:nvGrpSpPr>
        <p:grpSpPr>
          <a:xfrm>
            <a:off x="6529289" y="2877182"/>
            <a:ext cx="5007128" cy="664688"/>
            <a:chOff x="6529289" y="2877182"/>
            <a:chExt cx="5007128" cy="664688"/>
          </a:xfrm>
        </p:grpSpPr>
        <p:grpSp>
          <p:nvGrpSpPr>
            <p:cNvPr id="53" name="组合 20">
              <a:extLst>
                <a:ext uri="{FF2B5EF4-FFF2-40B4-BE49-F238E27FC236}">
                  <a16:creationId xmlns:a16="http://schemas.microsoft.com/office/drawing/2014/main" id="{49C33235-29F9-482C-ACB2-AB071DD2331B}"/>
                </a:ext>
              </a:extLst>
            </p:cNvPr>
            <p:cNvGrpSpPr/>
            <p:nvPr/>
          </p:nvGrpSpPr>
          <p:grpSpPr>
            <a:xfrm>
              <a:off x="6529289" y="2877182"/>
              <a:ext cx="5007128" cy="664688"/>
              <a:chOff x="1490103" y="3110398"/>
              <a:chExt cx="9339807" cy="1239843"/>
            </a:xfrm>
          </p:grpSpPr>
          <p:sp>
            <p:nvSpPr>
              <p:cNvPr id="54" name="Arrow: Pentagon 113">
                <a:extLst>
                  <a:ext uri="{FF2B5EF4-FFF2-40B4-BE49-F238E27FC236}">
                    <a16:creationId xmlns:a16="http://schemas.microsoft.com/office/drawing/2014/main" id="{42B57EB6-ECEB-480E-9DD9-8C57E202E753}"/>
                  </a:ext>
                </a:extLst>
              </p:cNvPr>
              <p:cNvSpPr/>
              <p:nvPr/>
            </p:nvSpPr>
            <p:spPr>
              <a:xfrm>
                <a:off x="1490103" y="3137823"/>
                <a:ext cx="1806959" cy="1083642"/>
              </a:xfrm>
              <a:prstGeom prst="homePlate">
                <a:avLst>
                  <a:gd name="adj" fmla="val 2528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70E7B944-4C35-421F-A069-2DDAEC1FB18E}"/>
                  </a:ext>
                </a:extLst>
              </p:cNvPr>
              <p:cNvSpPr/>
              <p:nvPr/>
            </p:nvSpPr>
            <p:spPr>
              <a:xfrm>
                <a:off x="3629910" y="3305242"/>
                <a:ext cx="7200000" cy="914104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>
                  <a:lnSpc>
                    <a:spcPct val="150000"/>
                  </a:lnSpc>
                  <a:buClr>
                    <a:schemeClr val="accent1"/>
                  </a:buClr>
                  <a:defRPr/>
                </a:pPr>
                <a:endParaRPr kumimoji="1" lang="en-US" altLang="zh-CN" sz="1200" b="1" dirty="0">
                  <a:cs typeface="+mn-ea"/>
                  <a:sym typeface="+mn-lt"/>
                </a:endParaRPr>
              </a:p>
            </p:txBody>
          </p:sp>
          <p:grpSp>
            <p:nvGrpSpPr>
              <p:cNvPr id="56" name="组合 24">
                <a:extLst>
                  <a:ext uri="{FF2B5EF4-FFF2-40B4-BE49-F238E27FC236}">
                    <a16:creationId xmlns:a16="http://schemas.microsoft.com/office/drawing/2014/main" id="{91B575C9-11F2-4862-B51D-C73F2AC6D62E}"/>
                  </a:ext>
                </a:extLst>
              </p:cNvPr>
              <p:cNvGrpSpPr/>
              <p:nvPr/>
            </p:nvGrpSpPr>
            <p:grpSpPr>
              <a:xfrm>
                <a:off x="3124200" y="3153026"/>
                <a:ext cx="266700" cy="1068657"/>
                <a:chOff x="3114675" y="1607868"/>
                <a:chExt cx="266700" cy="1068657"/>
              </a:xfrm>
            </p:grpSpPr>
            <p:cxnSp>
              <p:nvCxnSpPr>
                <p:cNvPr id="59" name="直接连接符 27">
                  <a:extLst>
                    <a:ext uri="{FF2B5EF4-FFF2-40B4-BE49-F238E27FC236}">
                      <a16:creationId xmlns:a16="http://schemas.microsoft.com/office/drawing/2014/main" id="{3F00EAB9-AF34-4B37-B4A7-EE24501DBE3C}"/>
                    </a:ext>
                  </a:extLst>
                </p:cNvPr>
                <p:cNvCxnSpPr/>
                <p:nvPr/>
              </p:nvCxnSpPr>
              <p:spPr>
                <a:xfrm>
                  <a:off x="3114675" y="1607868"/>
                  <a:ext cx="266700" cy="5352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28">
                  <a:extLst>
                    <a:ext uri="{FF2B5EF4-FFF2-40B4-BE49-F238E27FC236}">
                      <a16:creationId xmlns:a16="http://schemas.microsoft.com/office/drawing/2014/main" id="{D4EED048-73ED-40C3-BCC6-2A1F2025BD93}"/>
                    </a:ext>
                  </a:extLst>
                </p:cNvPr>
                <p:cNvCxnSpPr/>
                <p:nvPr/>
              </p:nvCxnSpPr>
              <p:spPr>
                <a:xfrm flipH="1">
                  <a:off x="3124200" y="2137778"/>
                  <a:ext cx="256816" cy="53874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DF5AB74-24F6-43CD-966F-12157D38DE83}"/>
                  </a:ext>
                </a:extLst>
              </p:cNvPr>
              <p:cNvSpPr/>
              <p:nvPr/>
            </p:nvSpPr>
            <p:spPr>
              <a:xfrm>
                <a:off x="3587520" y="3110398"/>
                <a:ext cx="5841354" cy="1239843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lvl="0">
                  <a:defRPr/>
                </a:pPr>
                <a:r>
                  <a:rPr lang="en-CA" altLang="zh-CN" b="1" dirty="0">
                    <a:solidFill>
                      <a:schemeClr val="accent1"/>
                    </a:solidFill>
                    <a:latin typeface="Arial" panose="020B0604020202020204"/>
                    <a:ea typeface="微软雅黑" panose="020B0503020204020204" pitchFamily="34" charset="-122"/>
                    <a:cs typeface="+mn-ea"/>
                    <a:sym typeface="+mn-lt"/>
                  </a:rPr>
                  <a:t>Expected EV Status</a:t>
                </a:r>
                <a:endParaRPr kumimoji="0" lang="en-CA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q"/>
                  <a:defRPr/>
                </a:pPr>
                <a:r>
                  <a:rPr kumimoji="0" lang="en-CA" altLang="zh-CN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+mn-lt"/>
                  </a:rPr>
                  <a:t>500 million EV passenger on the road</a:t>
                </a:r>
              </a:p>
              <a:p>
                <a:pPr marL="285750" lvl="0" indent="-285750">
                  <a:buFont typeface="Wingdings" panose="05000000000000000000" pitchFamily="2" charset="2"/>
                  <a:buChar char="q"/>
                  <a:defRPr/>
                </a:pPr>
                <a:r>
                  <a:rPr kumimoji="0" lang="en-CA" altLang="zh-CN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+mn-lt"/>
                  </a:rPr>
                  <a:t>31% world's passenger cars are electric </a:t>
                </a:r>
              </a:p>
            </p:txBody>
          </p:sp>
        </p:grpSp>
        <p:pic>
          <p:nvPicPr>
            <p:cNvPr id="5" name="圖形 4" descr="電動車">
              <a:extLst>
                <a:ext uri="{FF2B5EF4-FFF2-40B4-BE49-F238E27FC236}">
                  <a16:creationId xmlns:a16="http://schemas.microsoft.com/office/drawing/2014/main" id="{40FED40D-0308-462B-80A4-7EF4F71CF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79446" y="2902097"/>
              <a:ext cx="580948" cy="580948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F660028-4BCB-4C84-B1EB-DCDFEF9EFF1B}"/>
              </a:ext>
            </a:extLst>
          </p:cNvPr>
          <p:cNvGrpSpPr/>
          <p:nvPr/>
        </p:nvGrpSpPr>
        <p:grpSpPr>
          <a:xfrm>
            <a:off x="6529289" y="5204629"/>
            <a:ext cx="5007128" cy="591023"/>
            <a:chOff x="6529289" y="5204629"/>
            <a:chExt cx="5007128" cy="591023"/>
          </a:xfrm>
        </p:grpSpPr>
        <p:grpSp>
          <p:nvGrpSpPr>
            <p:cNvPr id="38" name="Group 10">
              <a:extLst>
                <a:ext uri="{FF2B5EF4-FFF2-40B4-BE49-F238E27FC236}">
                  <a16:creationId xmlns:a16="http://schemas.microsoft.com/office/drawing/2014/main" id="{11E02900-BE76-4639-AB9B-2DA42A00B771}"/>
                </a:ext>
              </a:extLst>
            </p:cNvPr>
            <p:cNvGrpSpPr/>
            <p:nvPr/>
          </p:nvGrpSpPr>
          <p:grpSpPr>
            <a:xfrm>
              <a:off x="6529289" y="5204629"/>
              <a:ext cx="5007128" cy="591023"/>
              <a:chOff x="1490103" y="3119246"/>
              <a:chExt cx="9339807" cy="1102437"/>
            </a:xfrm>
          </p:grpSpPr>
          <p:sp>
            <p:nvSpPr>
              <p:cNvPr id="39" name="Arrow: Pentagon 113">
                <a:extLst>
                  <a:ext uri="{FF2B5EF4-FFF2-40B4-BE49-F238E27FC236}">
                    <a16:creationId xmlns:a16="http://schemas.microsoft.com/office/drawing/2014/main" id="{BEE47C20-D78F-41BF-9C81-9B0FC1FD3BD7}"/>
                  </a:ext>
                </a:extLst>
              </p:cNvPr>
              <p:cNvSpPr/>
              <p:nvPr/>
            </p:nvSpPr>
            <p:spPr>
              <a:xfrm>
                <a:off x="1490103" y="3137823"/>
                <a:ext cx="1806959" cy="1083642"/>
              </a:xfrm>
              <a:prstGeom prst="homePlate">
                <a:avLst>
                  <a:gd name="adj" fmla="val 2528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1BE04BAA-05CE-45BD-B209-3DC58BCCD9AD}"/>
                  </a:ext>
                </a:extLst>
              </p:cNvPr>
              <p:cNvSpPr/>
              <p:nvPr/>
            </p:nvSpPr>
            <p:spPr>
              <a:xfrm>
                <a:off x="3629910" y="3305242"/>
                <a:ext cx="7200000" cy="914104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Clr>
                    <a:schemeClr val="accent1"/>
                  </a:buClr>
                  <a:defRPr/>
                </a:pPr>
                <a:endParaRPr kumimoji="1" lang="en-US" altLang="zh-CN" sz="1200" b="1" dirty="0">
                  <a:cs typeface="+mn-ea"/>
                  <a:sym typeface="+mn-lt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022EC3C-7842-4DA8-8B73-C1DEF16B5379}"/>
                  </a:ext>
                </a:extLst>
              </p:cNvPr>
              <p:cNvSpPr/>
              <p:nvPr/>
            </p:nvSpPr>
            <p:spPr>
              <a:xfrm>
                <a:off x="3587520" y="3119246"/>
                <a:ext cx="5841354" cy="108364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CA" altLang="zh-CN" b="1" dirty="0">
                    <a:solidFill>
                      <a:schemeClr val="accent1"/>
                    </a:solidFill>
                    <a:latin typeface="Arial" panose="020B0604020202020204"/>
                    <a:ea typeface="微软雅黑" panose="020B0503020204020204" pitchFamily="34" charset="-122"/>
                    <a:cs typeface="+mn-ea"/>
                    <a:sym typeface="+mn-lt"/>
                  </a:rPr>
                  <a:t>Green Hydrogen Costs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q"/>
                  <a:defRPr/>
                </a:pPr>
                <a:r>
                  <a:rPr lang="en-CA" altLang="zh-CN" dirty="0">
                    <a:latin typeface="Arial" panose="020B0604020202020204"/>
                    <a:ea typeface="微软雅黑" panose="020B0503020204020204" pitchFamily="34" charset="-122"/>
                    <a:cs typeface="+mn-ea"/>
                    <a:sym typeface="+mn-lt"/>
                  </a:rPr>
                  <a:t>Fall by up to 64%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grpSp>
            <p:nvGrpSpPr>
              <p:cNvPr id="42" name="组合 6">
                <a:extLst>
                  <a:ext uri="{FF2B5EF4-FFF2-40B4-BE49-F238E27FC236}">
                    <a16:creationId xmlns:a16="http://schemas.microsoft.com/office/drawing/2014/main" id="{83D621C9-F707-4892-A098-61D64EF4D5BA}"/>
                  </a:ext>
                </a:extLst>
              </p:cNvPr>
              <p:cNvGrpSpPr/>
              <p:nvPr/>
            </p:nvGrpSpPr>
            <p:grpSpPr>
              <a:xfrm>
                <a:off x="3124200" y="3153026"/>
                <a:ext cx="266700" cy="1068657"/>
                <a:chOff x="3114675" y="1607868"/>
                <a:chExt cx="266700" cy="1068657"/>
              </a:xfrm>
            </p:grpSpPr>
            <p:cxnSp>
              <p:nvCxnSpPr>
                <p:cNvPr id="44" name="直接连接符 8">
                  <a:extLst>
                    <a:ext uri="{FF2B5EF4-FFF2-40B4-BE49-F238E27FC236}">
                      <a16:creationId xmlns:a16="http://schemas.microsoft.com/office/drawing/2014/main" id="{0A84FD81-8D4F-4492-AE94-37B76589066C}"/>
                    </a:ext>
                  </a:extLst>
                </p:cNvPr>
                <p:cNvCxnSpPr/>
                <p:nvPr/>
              </p:nvCxnSpPr>
              <p:spPr>
                <a:xfrm>
                  <a:off x="3114675" y="1607868"/>
                  <a:ext cx="266700" cy="5352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9">
                  <a:extLst>
                    <a:ext uri="{FF2B5EF4-FFF2-40B4-BE49-F238E27FC236}">
                      <a16:creationId xmlns:a16="http://schemas.microsoft.com/office/drawing/2014/main" id="{6BE6EE86-18EF-4F30-9381-CFC1339C78D3}"/>
                    </a:ext>
                  </a:extLst>
                </p:cNvPr>
                <p:cNvCxnSpPr/>
                <p:nvPr/>
              </p:nvCxnSpPr>
              <p:spPr>
                <a:xfrm flipH="1">
                  <a:off x="3124200" y="2137778"/>
                  <a:ext cx="256816" cy="53874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" name="圖形 7" descr="美元">
              <a:extLst>
                <a:ext uri="{FF2B5EF4-FFF2-40B4-BE49-F238E27FC236}">
                  <a16:creationId xmlns:a16="http://schemas.microsoft.com/office/drawing/2014/main" id="{8F5DEE92-6061-4025-87FD-2350981A4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16987" y="5266502"/>
              <a:ext cx="457199" cy="457199"/>
            </a:xfrm>
            <a:prstGeom prst="rect">
              <a:avLst/>
            </a:prstGeom>
          </p:spPr>
        </p:pic>
      </p:grpSp>
      <p:sp>
        <p:nvSpPr>
          <p:cNvPr id="6" name="Shape 300">
            <a:extLst>
              <a:ext uri="{FF2B5EF4-FFF2-40B4-BE49-F238E27FC236}">
                <a16:creationId xmlns:a16="http://schemas.microsoft.com/office/drawing/2014/main" id="{960988AC-9B4B-4E37-A296-154227A4FEF9}"/>
              </a:ext>
            </a:extLst>
          </p:cNvPr>
          <p:cNvSpPr/>
          <p:nvPr/>
        </p:nvSpPr>
        <p:spPr>
          <a:xfrm>
            <a:off x="2925857" y="1116270"/>
            <a:ext cx="952399" cy="952399"/>
          </a:xfrm>
          <a:prstGeom prst="ellipse">
            <a:avLst/>
          </a:prstGeom>
          <a:solidFill>
            <a:schemeClr val="accent1"/>
          </a:solidFill>
          <a:ln w="63500">
            <a:solidFill>
              <a:srgbClr val="FFFFFF"/>
            </a:solidFill>
          </a:ln>
          <a:effectLst>
            <a:outerShdw blurRad="127000" dist="38100" dir="81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 defTabSz="685800">
              <a:defRPr sz="13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lang="en-CA" sz="1600" b="1" dirty="0">
                <a:latin typeface="+mj-lt"/>
              </a:rPr>
              <a:t>2030</a:t>
            </a:r>
            <a:endParaRPr sz="1600" b="1" dirty="0">
              <a:latin typeface="+mj-lt"/>
            </a:endParaRPr>
          </a:p>
        </p:txBody>
      </p:sp>
      <p:sp>
        <p:nvSpPr>
          <p:cNvPr id="10" name="Shape 300">
            <a:extLst>
              <a:ext uri="{FF2B5EF4-FFF2-40B4-BE49-F238E27FC236}">
                <a16:creationId xmlns:a16="http://schemas.microsoft.com/office/drawing/2014/main" id="{85427A27-D71A-40BA-988E-73733F9ADCBC}"/>
              </a:ext>
            </a:extLst>
          </p:cNvPr>
          <p:cNvSpPr/>
          <p:nvPr/>
        </p:nvSpPr>
        <p:spPr>
          <a:xfrm>
            <a:off x="8230549" y="1116270"/>
            <a:ext cx="952399" cy="952399"/>
          </a:xfrm>
          <a:prstGeom prst="ellipse">
            <a:avLst/>
          </a:prstGeom>
          <a:solidFill>
            <a:schemeClr val="accent1"/>
          </a:solidFill>
          <a:ln w="63500">
            <a:solidFill>
              <a:srgbClr val="FFFFFF"/>
            </a:solidFill>
          </a:ln>
          <a:effectLst>
            <a:outerShdw blurRad="127000" dist="38100" dir="81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 defTabSz="685800">
              <a:defRPr sz="13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lang="en-CA" sz="1600" b="1" dirty="0">
                <a:latin typeface="+mj-lt"/>
              </a:rPr>
              <a:t>2040</a:t>
            </a:r>
            <a:endParaRPr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225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504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Top 10 EV Automotive Makers by Sales in 2019</a:t>
            </a:r>
            <a:endParaRPr lang="zh-TW" altLang="en-US" dirty="0">
              <a:sym typeface="Arial"/>
            </a:endParaRP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IBIS World, Deloitte EV Market Report, Industry Report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DD33A6-AEB8-4BDB-A429-9BFD587F7B73}"/>
              </a:ext>
            </a:extLst>
          </p:cNvPr>
          <p:cNvSpPr txBox="1"/>
          <p:nvPr/>
        </p:nvSpPr>
        <p:spPr>
          <a:xfrm>
            <a:off x="6493805" y="1024493"/>
            <a:ext cx="5040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Market Share of All-electric Car in 2019</a:t>
            </a: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EV Market Snapshot in 2019 – TSLA leading in both sale and market share</a:t>
            </a:r>
            <a:endParaRPr lang="en-CA" sz="2200" dirty="0">
              <a:latin typeface="+mj-lt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3AD45561-25C2-4F91-842B-9085B70E0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41" y="1789715"/>
            <a:ext cx="5219968" cy="4502381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51742581-7D29-401E-BD0C-4BAE1AB65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691" y="1764313"/>
            <a:ext cx="5143764" cy="4527783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CF521E65-F460-42CF-89BC-79D45397F071}"/>
              </a:ext>
            </a:extLst>
          </p:cNvPr>
          <p:cNvSpPr txBox="1"/>
          <p:nvPr/>
        </p:nvSpPr>
        <p:spPr>
          <a:xfrm>
            <a:off x="8105775" y="2838390"/>
            <a:ext cx="64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25</a:t>
            </a:r>
            <a:r>
              <a:rPr lang="en-CA" sz="1600" dirty="0">
                <a:solidFill>
                  <a:schemeClr val="bg1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55409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Industry Report, Equity Research Report, 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DD33A6-AEB8-4BDB-A429-9BFD587F7B73}"/>
              </a:ext>
            </a:extLst>
          </p:cNvPr>
          <p:cNvSpPr txBox="1"/>
          <p:nvPr/>
        </p:nvSpPr>
        <p:spPr>
          <a:xfrm>
            <a:off x="1034326" y="1024493"/>
            <a:ext cx="5040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Global EV Sales from 2015 to 2019</a:t>
            </a: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TSLA-Business Diversification</a:t>
            </a:r>
            <a:endParaRPr lang="en-CA" sz="2200" dirty="0">
              <a:latin typeface="+mj-lt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F521E65-F460-42CF-89BC-79D45397F071}"/>
              </a:ext>
            </a:extLst>
          </p:cNvPr>
          <p:cNvSpPr txBox="1"/>
          <p:nvPr/>
        </p:nvSpPr>
        <p:spPr>
          <a:xfrm>
            <a:off x="7915275" y="2371665"/>
            <a:ext cx="64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25</a:t>
            </a:r>
            <a:r>
              <a:rPr lang="en-CA" sz="1600" dirty="0">
                <a:solidFill>
                  <a:schemeClr val="bg1"/>
                </a:solidFill>
              </a:rPr>
              <a:t>%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CB503A0E-00FB-4812-BDBA-E214A6C33D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503"/>
          <a:stretch/>
        </p:blipFill>
        <p:spPr>
          <a:xfrm>
            <a:off x="567856" y="1772159"/>
            <a:ext cx="5400000" cy="3704327"/>
          </a:xfrm>
          <a:prstGeom prst="rect">
            <a:avLst/>
          </a:prstGeom>
        </p:spPr>
      </p:pic>
      <p:pic>
        <p:nvPicPr>
          <p:cNvPr id="10" name="圖片 4">
            <a:extLst>
              <a:ext uri="{FF2B5EF4-FFF2-40B4-BE49-F238E27FC236}">
                <a16:creationId xmlns:a16="http://schemas.microsoft.com/office/drawing/2014/main" id="{5A6EE8B6-ED35-2545-8744-118F643BE2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17369" b="946"/>
          <a:stretch/>
        </p:blipFill>
        <p:spPr>
          <a:xfrm>
            <a:off x="6385836" y="1564965"/>
            <a:ext cx="5165364" cy="3738251"/>
          </a:xfrm>
          <a:prstGeom prst="rect">
            <a:avLst/>
          </a:prstGeom>
        </p:spPr>
      </p:pic>
      <p:sp>
        <p:nvSpPr>
          <p:cNvPr id="2" name="Triangle 1">
            <a:extLst>
              <a:ext uri="{FF2B5EF4-FFF2-40B4-BE49-F238E27FC236}">
                <a16:creationId xmlns:a16="http://schemas.microsoft.com/office/drawing/2014/main" id="{61FBC820-42B0-BF41-BF0F-851F6021CCA7}"/>
              </a:ext>
            </a:extLst>
          </p:cNvPr>
          <p:cNvSpPr/>
          <p:nvPr/>
        </p:nvSpPr>
        <p:spPr>
          <a:xfrm rot="5400000">
            <a:off x="5950102" y="3561352"/>
            <a:ext cx="920632" cy="2544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文字方塊 10">
            <a:extLst>
              <a:ext uri="{FF2B5EF4-FFF2-40B4-BE49-F238E27FC236}">
                <a16:creationId xmlns:a16="http://schemas.microsoft.com/office/drawing/2014/main" id="{6530A428-1B99-664A-9148-95210CAF6A3A}"/>
              </a:ext>
            </a:extLst>
          </p:cNvPr>
          <p:cNvSpPr txBox="1"/>
          <p:nvPr/>
        </p:nvSpPr>
        <p:spPr>
          <a:xfrm>
            <a:off x="6448518" y="1024493"/>
            <a:ext cx="5040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TW" dirty="0"/>
              <a:t>TSLA</a:t>
            </a:r>
            <a:r>
              <a:rPr lang="zh-TW" altLang="en-US" dirty="0"/>
              <a:t> </a:t>
            </a:r>
            <a:r>
              <a:rPr lang="en-US" altLang="zh-CN" dirty="0"/>
              <a:t>Revenue Breakdown by Region</a:t>
            </a:r>
          </a:p>
        </p:txBody>
      </p:sp>
      <p:pic>
        <p:nvPicPr>
          <p:cNvPr id="3" name="圖片 4">
            <a:extLst>
              <a:ext uri="{FF2B5EF4-FFF2-40B4-BE49-F238E27FC236}">
                <a16:creationId xmlns:a16="http://schemas.microsoft.com/office/drawing/2014/main" id="{9242244B-4EF3-4D42-AA6A-84BB38EFE7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971" t="49527" b="16152"/>
          <a:stretch/>
        </p:blipFill>
        <p:spPr>
          <a:xfrm>
            <a:off x="7440935" y="1794506"/>
            <a:ext cx="948680" cy="1154317"/>
          </a:xfrm>
          <a:prstGeom prst="rect">
            <a:avLst/>
          </a:prstGeom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746A6523-0FD5-473F-9D89-2FE932D51160}"/>
              </a:ext>
            </a:extLst>
          </p:cNvPr>
          <p:cNvSpPr txBox="1"/>
          <p:nvPr/>
        </p:nvSpPr>
        <p:spPr>
          <a:xfrm>
            <a:off x="6448518" y="5399506"/>
            <a:ext cx="5040000" cy="132343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/>
              <a:t>TSLA has focused on global expansion in China, Netherland, and Norway market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Netherland and Norway - effective policy of </a:t>
            </a:r>
            <a:r>
              <a:rPr lang="en-CA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reducing air pollution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China - </a:t>
            </a:r>
            <a:r>
              <a:rPr lang="en-CA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world's biggest car market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965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TSLA-Business Diversification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7056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Revenue Breakdown by Segment</a:t>
            </a: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97B5734E-43BC-4F98-9117-352934F37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56" y="1383658"/>
            <a:ext cx="7043048" cy="5337825"/>
          </a:xfrm>
          <a:prstGeom prst="rect">
            <a:avLst/>
          </a:prstGeom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C955C852-50FF-45ED-AC64-9C0878F9896A}"/>
              </a:ext>
            </a:extLst>
          </p:cNvPr>
          <p:cNvSpPr txBox="1"/>
          <p:nvPr/>
        </p:nvSpPr>
        <p:spPr>
          <a:xfrm>
            <a:off x="8177256" y="1446252"/>
            <a:ext cx="3600000" cy="2416046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In-house car insurance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Robo-taxi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Ride-hailing Vehicles and Services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FSD &amp; Software as a service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Industry batteries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Computer chips for FSD</a:t>
            </a:r>
            <a:endParaRPr lang="en-CA" dirty="0"/>
          </a:p>
        </p:txBody>
      </p:sp>
      <p:pic>
        <p:nvPicPr>
          <p:cNvPr id="8" name="Picture 10" descr="A car parked on the side of a building&#10;&#10;Description automatically generated">
            <a:extLst>
              <a:ext uri="{FF2B5EF4-FFF2-40B4-BE49-F238E27FC236}">
                <a16:creationId xmlns:a16="http://schemas.microsoft.com/office/drawing/2014/main" id="{F8803154-DC23-4738-94B6-D77BD59444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12"/>
          <a:stretch/>
        </p:blipFill>
        <p:spPr>
          <a:xfrm>
            <a:off x="8177256" y="4011342"/>
            <a:ext cx="3600000" cy="261742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230FE58-CB21-423B-8D95-D011D8D8D23A}"/>
              </a:ext>
            </a:extLst>
          </p:cNvPr>
          <p:cNvSpPr txBox="1"/>
          <p:nvPr/>
        </p:nvSpPr>
        <p:spPr>
          <a:xfrm>
            <a:off x="8177256" y="1024493"/>
            <a:ext cx="3600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Tesla Possible Future Incomes</a:t>
            </a:r>
          </a:p>
        </p:txBody>
      </p:sp>
      <p:sp>
        <p:nvSpPr>
          <p:cNvPr id="9" name="文本框 90">
            <a:extLst>
              <a:ext uri="{FF2B5EF4-FFF2-40B4-BE49-F238E27FC236}">
                <a16:creationId xmlns:a16="http://schemas.microsoft.com/office/drawing/2014/main" id="{4D1B7EE0-7F42-334D-BE7A-DD8270D06F30}"/>
              </a:ext>
            </a:extLst>
          </p:cNvPr>
          <p:cNvSpPr txBox="1"/>
          <p:nvPr/>
        </p:nvSpPr>
        <p:spPr>
          <a:xfrm>
            <a:off x="848170" y="6683383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TSLA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Investor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395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TSLA-Financial Analysis 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7272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Income Metrics- Net Income, EBITDA, Revenue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6C038A2-8E05-4238-849A-4CF19C45BFC3}"/>
              </a:ext>
            </a:extLst>
          </p:cNvPr>
          <p:cNvSpPr txBox="1"/>
          <p:nvPr/>
        </p:nvSpPr>
        <p:spPr>
          <a:xfrm>
            <a:off x="8500796" y="1024493"/>
            <a:ext cx="3528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Profitability</a:t>
            </a: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Equity Research Report, FS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55BA86-E8D3-4D72-83C0-05C884CD3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56" y="1430761"/>
            <a:ext cx="7588640" cy="458493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6B4D4F2-C716-49F1-84A5-D40534C9B1B6}"/>
              </a:ext>
            </a:extLst>
          </p:cNvPr>
          <p:cNvSpPr txBox="1"/>
          <p:nvPr/>
        </p:nvSpPr>
        <p:spPr>
          <a:xfrm>
            <a:off x="8500796" y="1759816"/>
            <a:ext cx="3528000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Revenue CAGR 36.89% from FY2016 to 2019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EBITDA CAGR 64.12% from FY2016 to 2019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Net Income has turned positive in FY2020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Capex growth trend with cumulative 12 months YoY of 94.62% to $ 2,423 M as of Sep 30 2020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Average Capex from FY2016 to 2020 LTM is $2,237.4 M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0000"/>
                </a:solidFill>
              </a:rPr>
              <a:t>High leverage leads to increasing Revenue and EBITDA CAGR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B737EBC2-61CF-4DB0-9EF4-14552C37F3EF}"/>
              </a:ext>
            </a:extLst>
          </p:cNvPr>
          <p:cNvGrpSpPr/>
          <p:nvPr/>
        </p:nvGrpSpPr>
        <p:grpSpPr>
          <a:xfrm>
            <a:off x="1456443" y="2521745"/>
            <a:ext cx="4125544" cy="1401085"/>
            <a:chOff x="1492882" y="2521745"/>
            <a:chExt cx="3859780" cy="1401085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A6E7E58B-2A1C-4735-BE91-8873E2551E6D}"/>
                </a:ext>
              </a:extLst>
            </p:cNvPr>
            <p:cNvSpPr>
              <a:spLocks/>
            </p:cNvSpPr>
            <p:nvPr/>
          </p:nvSpPr>
          <p:spPr bwMode="auto">
            <a:xfrm rot="705773">
              <a:off x="2108382" y="2521745"/>
              <a:ext cx="2455443" cy="1401085"/>
            </a:xfrm>
            <a:custGeom>
              <a:avLst/>
              <a:gdLst>
                <a:gd name="T0" fmla="*/ 1095 w 1095"/>
                <a:gd name="T1" fmla="*/ 0 h 852"/>
                <a:gd name="T2" fmla="*/ 1059 w 1095"/>
                <a:gd name="T3" fmla="*/ 344 h 852"/>
                <a:gd name="T4" fmla="*/ 983 w 1095"/>
                <a:gd name="T5" fmla="*/ 289 h 852"/>
                <a:gd name="T6" fmla="*/ 0 w 1095"/>
                <a:gd name="T7" fmla="*/ 852 h 852"/>
                <a:gd name="T8" fmla="*/ 863 w 1095"/>
                <a:gd name="T9" fmla="*/ 202 h 852"/>
                <a:gd name="T10" fmla="*/ 780 w 1095"/>
                <a:gd name="T11" fmla="*/ 141 h 852"/>
                <a:gd name="T12" fmla="*/ 1095 w 1095"/>
                <a:gd name="T13" fmla="*/ 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852">
                  <a:moveTo>
                    <a:pt x="1095" y="0"/>
                  </a:moveTo>
                  <a:cubicBezTo>
                    <a:pt x="1059" y="344"/>
                    <a:pt x="1059" y="344"/>
                    <a:pt x="1059" y="344"/>
                  </a:cubicBezTo>
                  <a:cubicBezTo>
                    <a:pt x="983" y="289"/>
                    <a:pt x="983" y="289"/>
                    <a:pt x="983" y="289"/>
                  </a:cubicBezTo>
                  <a:cubicBezTo>
                    <a:pt x="873" y="383"/>
                    <a:pt x="417" y="756"/>
                    <a:pt x="0" y="852"/>
                  </a:cubicBezTo>
                  <a:cubicBezTo>
                    <a:pt x="0" y="852"/>
                    <a:pt x="598" y="547"/>
                    <a:pt x="863" y="202"/>
                  </a:cubicBezTo>
                  <a:cubicBezTo>
                    <a:pt x="780" y="141"/>
                    <a:pt x="780" y="141"/>
                    <a:pt x="780" y="141"/>
                  </a:cubicBezTo>
                  <a:lnTo>
                    <a:pt x="1095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095FB"/>
                </a:buClr>
                <a:buSzPct val="90000"/>
                <a:buFont typeface="Wingdings" pitchFamily="2" charset="2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A98AB"/>
                </a:solidFill>
                <a:effectLst/>
                <a:uLnTx/>
                <a:uFillTx/>
                <a:latin typeface="Arial" pitchFamily="34" charset="0"/>
                <a:ea typeface="Microsoft YaHei"/>
                <a:cs typeface="+mn-cs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601D1E6E-1477-4992-B3B9-7459D2CAC9FE}"/>
                </a:ext>
              </a:extLst>
            </p:cNvPr>
            <p:cNvSpPr txBox="1"/>
            <p:nvPr/>
          </p:nvSpPr>
          <p:spPr>
            <a:xfrm rot="20764537">
              <a:off x="1492882" y="2549293"/>
              <a:ext cx="3859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solidFill>
                    <a:srgbClr val="FF0000"/>
                  </a:solidFill>
                </a:rPr>
                <a:t>Revenue CAGR 36.89%</a:t>
              </a:r>
            </a:p>
            <a:p>
              <a:r>
                <a:rPr lang="en-CA" sz="1600" dirty="0">
                  <a:solidFill>
                    <a:srgbClr val="FF0000"/>
                  </a:solidFill>
                </a:rPr>
                <a:t>EBITDA CAGR 64.12%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44872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5543;#374851;#181403;#76978;#23222;#23222;#379613;#398639;#398639;#181104;#379613;#133217;#398639;#381619;#391945;#152795;#404690;#404688;#404705;#85466;#174513;#401695;#391920;#407018;#154819;#44702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兴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1289</Words>
  <Application>Microsoft Office PowerPoint</Application>
  <PresentationFormat>寬螢幕</PresentationFormat>
  <Paragraphs>261</Paragraphs>
  <Slides>16</Slides>
  <Notes>16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8" baseType="lpstr">
      <vt:lpstr>-apple-system</vt:lpstr>
      <vt:lpstr>CIDFont+F1</vt:lpstr>
      <vt:lpstr>CIDFont+F2</vt:lpstr>
      <vt:lpstr>微软雅黑</vt:lpstr>
      <vt:lpstr>微软雅黑</vt:lpstr>
      <vt:lpstr>Arial</vt:lpstr>
      <vt:lpstr>Arial</vt:lpstr>
      <vt:lpstr>Calibri</vt:lpstr>
      <vt:lpstr>Calibri Light</vt:lpstr>
      <vt:lpstr>Wingdings</vt:lpstr>
      <vt:lpstr>Office Theme</vt:lpstr>
      <vt:lpstr>think-cell 幻灯片</vt:lpstr>
      <vt:lpstr>PowerPoint 簡報</vt:lpstr>
      <vt:lpstr>PowerPoint 簡報</vt:lpstr>
      <vt:lpstr>PowerPoint 簡報</vt:lpstr>
      <vt:lpstr>EV Market Outbreaks from 2020 to 2040</vt:lpstr>
      <vt:lpstr>EV Market Outbreaks from 2020 to 2040</vt:lpstr>
      <vt:lpstr>EV Market Snapshot in 2019 – TSLA leading in both sale and market share</vt:lpstr>
      <vt:lpstr>TSLA-Business Diversification</vt:lpstr>
      <vt:lpstr>TSLA-Business Diversification</vt:lpstr>
      <vt:lpstr>TSLA-Financial Analysis </vt:lpstr>
      <vt:lpstr>TSLA-Financial Analysis</vt:lpstr>
      <vt:lpstr>TSLA-Competitive Landscape</vt:lpstr>
      <vt:lpstr>TSLA-Comparable Models</vt:lpstr>
      <vt:lpstr>TSLA-Historical Price Analysis For The Last 5 Years</vt:lpstr>
      <vt:lpstr>TSLA-Sensitivity Analysis For The Next 20 Years 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NEXT INVESTMENT</dc:title>
  <dc:creator>Rodrigo Celso Guazzelli</dc:creator>
  <cp:lastModifiedBy>Annie Liu</cp:lastModifiedBy>
  <cp:revision>396</cp:revision>
  <cp:lastPrinted>2020-11-13T00:50:20Z</cp:lastPrinted>
  <dcterms:created xsi:type="dcterms:W3CDTF">2020-11-11T01:58:41Z</dcterms:created>
  <dcterms:modified xsi:type="dcterms:W3CDTF">2020-11-19T21:05:52Z</dcterms:modified>
</cp:coreProperties>
</file>