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4" r:id="rId3"/>
    <p:sldId id="281" r:id="rId4"/>
    <p:sldId id="287" r:id="rId5"/>
    <p:sldId id="288" r:id="rId6"/>
    <p:sldId id="296" r:id="rId7"/>
    <p:sldId id="289" r:id="rId8"/>
    <p:sldId id="297" r:id="rId9"/>
    <p:sldId id="290" r:id="rId10"/>
    <p:sldId id="298" r:id="rId11"/>
    <p:sldId id="291" r:id="rId12"/>
    <p:sldId id="299" r:id="rId13"/>
    <p:sldId id="292" r:id="rId14"/>
    <p:sldId id="300" r:id="rId15"/>
    <p:sldId id="293" r:id="rId16"/>
    <p:sldId id="301" r:id="rId17"/>
    <p:sldId id="294" r:id="rId18"/>
    <p:sldId id="302" r:id="rId19"/>
    <p:sldId id="304" r:id="rId20"/>
    <p:sldId id="305" r:id="rId21"/>
    <p:sldId id="295" r:id="rId22"/>
    <p:sldId id="303" r:id="rId23"/>
    <p:sldId id="307" r:id="rId24"/>
    <p:sldId id="306"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autoAdjust="0"/>
    <p:restoredTop sz="94660"/>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627F8-B302-4CC5-9C32-F5ED8E4DF9B5}" type="datetimeFigureOut">
              <a:rPr lang="en-US" smtClean="0"/>
              <a:t>8/30/21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E5C2-4AB9-459C-B963-8D7F5CDE8237}" type="slidenum">
              <a:rPr lang="en-US" smtClean="0"/>
              <a:t>‹N›</a:t>
            </a:fld>
            <a:endParaRPr lang="en-US"/>
          </a:p>
        </p:txBody>
      </p:sp>
    </p:spTree>
    <p:extLst>
      <p:ext uri="{BB962C8B-B14F-4D97-AF65-F5344CB8AC3E}">
        <p14:creationId xmlns:p14="http://schemas.microsoft.com/office/powerpoint/2010/main" val="361561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E394F09-C445-4982-892C-358BED897507}" type="slidenum">
              <a:rPr lang="en-US" smtClean="0"/>
              <a:t>25</a:t>
            </a:fld>
            <a:endParaRPr lang="en-US"/>
          </a:p>
        </p:txBody>
      </p:sp>
    </p:spTree>
    <p:extLst>
      <p:ext uri="{BB962C8B-B14F-4D97-AF65-F5344CB8AC3E}">
        <p14:creationId xmlns:p14="http://schemas.microsoft.com/office/powerpoint/2010/main" val="425521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EE8A-A9CA-47FD-A46A-E1755347D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5127-3F04-4FE4-AA15-CBB502579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AEC691-B0E8-4C34-AB23-CD94E9762CD5}"/>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366C23FC-00F7-4E7A-8721-7FAEEC936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D9074-E388-484E-A392-051903ABEEE8}"/>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56676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1DE1-EA2B-4465-803A-F0F7000B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2EC13-802C-4B64-80EA-70FB27814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15AC-8E2F-41CF-B69F-EB6A132EB61E}"/>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5CA803D4-8FE7-4567-8E12-95A4AEFFF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2326-8AE9-4C1F-BB9C-F146098A268A}"/>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93729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8F0B4-F4A8-434B-A50A-1A8C9D4D1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53B88-9937-4D21-896C-AB5E2AD24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811C-3D49-4C64-8237-13C15EBBBA47}"/>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98667FA9-50EC-4E7F-BCF3-28E6DF602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A8A8F-D979-43AF-8163-CD1B153A4CE2}"/>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1102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olo e contenuto">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BE47716B-ED8F-F344-9D66-4497D4236677}"/>
              </a:ext>
            </a:extLst>
          </p:cNvPr>
          <p:cNvSpPr>
            <a:spLocks noChangeAspect="1" noChangeArrowheads="1" noTextEdit="1"/>
          </p:cNvSpPr>
          <p:nvPr/>
        </p:nvSpPr>
        <p:spPr bwMode="auto">
          <a:xfrm>
            <a:off x="0" y="17032"/>
            <a:ext cx="12179329"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38200" y="824583"/>
            <a:ext cx="10515600" cy="1052755"/>
          </a:xfrm>
        </p:spPr>
        <p:txBody>
          <a:bodyPr>
            <a:normAutofit/>
          </a:bodyPr>
          <a:lstStyle>
            <a:lvl1pPr>
              <a:defRPr lang="en-US" sz="28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endParaRPr lang="en-US" dirty="0"/>
          </a:p>
        </p:txBody>
      </p:sp>
      <p:sp>
        <p:nvSpPr>
          <p:cNvPr id="3" name="Content Placeholder 2"/>
          <p:cNvSpPr>
            <a:spLocks noGrp="1"/>
          </p:cNvSpPr>
          <p:nvPr>
            <p:ph idx="1"/>
          </p:nvPr>
        </p:nvSpPr>
        <p:spPr>
          <a:xfrm>
            <a:off x="838200" y="1891330"/>
            <a:ext cx="10515600" cy="3829060"/>
          </a:xfrm>
        </p:spPr>
        <p:txBody>
          <a:bodyPr/>
          <a:lstStyle/>
          <a:p>
            <a:pPr lvl="0"/>
            <a:r>
              <a:rPr lang="it-IT" dirty="0"/>
              <a:t>Modifica gli stili del testo dello schema</a:t>
            </a:r>
          </a:p>
          <a:p>
            <a:pPr lvl="1"/>
            <a:r>
              <a:rPr lang="it-IT" dirty="0"/>
              <a:t>
Secondo livello
Terzo livello
Quarto livello
Quinto livello</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a:solidFill>
                  <a:srgbClr val="9D9E9E"/>
                </a:solidFill>
              </a:defRPr>
            </a:lvl1pPr>
          </a:lstStyle>
          <a:p>
            <a:fld id="{6C0DEB90-4258-48EC-AB9C-1C4F47278A92}" type="datetime1">
              <a:rPr lang="en-US" smtClean="0"/>
              <a:t>8/30/21</a:t>
            </a:fld>
            <a:endParaRPr lang="en-US"/>
          </a:p>
        </p:txBody>
      </p:sp>
      <p:sp>
        <p:nvSpPr>
          <p:cNvPr id="5" name="Footer Placeholder 4"/>
          <p:cNvSpPr>
            <a:spLocks noGrp="1"/>
          </p:cNvSpPr>
          <p:nvPr>
            <p:ph type="ftr" sz="quarter" idx="11"/>
          </p:nvPr>
        </p:nvSpPr>
        <p:spPr>
          <a:xfrm>
            <a:off x="4038600" y="6356350"/>
            <a:ext cx="2801290" cy="365125"/>
          </a:xfrm>
          <a:prstGeom prst="rect">
            <a:avLst/>
          </a:prstGeom>
        </p:spPr>
        <p:txBody>
          <a:bodyPr/>
          <a:lstStyle>
            <a:lvl1pPr>
              <a:defRPr sz="1400">
                <a:solidFill>
                  <a:srgbClr val="9D9E9E"/>
                </a:solidFill>
              </a:defRPr>
            </a:lvl1pPr>
          </a:lstStyle>
          <a:p>
            <a:endParaRPr lang="en-US"/>
          </a:p>
        </p:txBody>
      </p:sp>
      <p:sp>
        <p:nvSpPr>
          <p:cNvPr id="6" name="Slide Number Placeholder 5"/>
          <p:cNvSpPr>
            <a:spLocks noGrp="1"/>
          </p:cNvSpPr>
          <p:nvPr>
            <p:ph type="sldNum" sz="quarter" idx="12"/>
          </p:nvPr>
        </p:nvSpPr>
        <p:spPr>
          <a:xfrm>
            <a:off x="7515498" y="6356350"/>
            <a:ext cx="787600" cy="365125"/>
          </a:xfrm>
          <a:prstGeom prst="rect">
            <a:avLst/>
          </a:prstGeom>
        </p:spPr>
        <p:txBody>
          <a:bodyPr/>
          <a:lstStyle>
            <a:lvl1pPr algn="l">
              <a:defRPr sz="1400">
                <a:solidFill>
                  <a:srgbClr val="9D9E9E"/>
                </a:solidFill>
              </a:defRPr>
            </a:lvl1pPr>
          </a:lstStyle>
          <a:p>
            <a:fld id="{B14DC977-BC50-43F6-B379-4F14C4286E89}" type="slidenum">
              <a:rPr lang="en-US" smtClean="0"/>
              <a:pPr/>
              <a:t>‹N›</a:t>
            </a:fld>
            <a:endParaRPr lang="en-US"/>
          </a:p>
        </p:txBody>
      </p:sp>
      <p:pic>
        <p:nvPicPr>
          <p:cNvPr id="11" name="Immagine 10">
            <a:extLst>
              <a:ext uri="{FF2B5EF4-FFF2-40B4-BE49-F238E27FC236}">
                <a16:creationId xmlns:a16="http://schemas.microsoft.com/office/drawing/2014/main" id="{C21C8E14-247D-7D44-B50F-4648FA493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7012" y="0"/>
            <a:ext cx="2795121" cy="797336"/>
          </a:xfrm>
          <a:prstGeom prst="rect">
            <a:avLst/>
          </a:prstGeom>
        </p:spPr>
      </p:pic>
      <p:grpSp>
        <p:nvGrpSpPr>
          <p:cNvPr id="12" name="Gruppieren 11">
            <a:extLst>
              <a:ext uri="{FF2B5EF4-FFF2-40B4-BE49-F238E27FC236}">
                <a16:creationId xmlns:a16="http://schemas.microsoft.com/office/drawing/2014/main" id="{D5FEEA2E-20AC-4384-B916-BC5C3A02FEB8}"/>
              </a:ext>
            </a:extLst>
          </p:cNvPr>
          <p:cNvGrpSpPr/>
          <p:nvPr userDrawn="1"/>
        </p:nvGrpSpPr>
        <p:grpSpPr>
          <a:xfrm>
            <a:off x="828140" y="136525"/>
            <a:ext cx="4295951" cy="654758"/>
            <a:chOff x="828140" y="136525"/>
            <a:chExt cx="5379153" cy="819852"/>
          </a:xfrm>
        </p:grpSpPr>
        <p:pic>
          <p:nvPicPr>
            <p:cNvPr id="9" name="Grafik 8">
              <a:extLst>
                <a:ext uri="{FF2B5EF4-FFF2-40B4-BE49-F238E27FC236}">
                  <a16:creationId xmlns:a16="http://schemas.microsoft.com/office/drawing/2014/main" id="{A6BEF4DD-3737-463F-BF67-D4C22DDDD9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82" r="14265" b="32463"/>
            <a:stretch/>
          </p:blipFill>
          <p:spPr>
            <a:xfrm>
              <a:off x="828140" y="136525"/>
              <a:ext cx="2011379" cy="819852"/>
            </a:xfrm>
            <a:prstGeom prst="rect">
              <a:avLst/>
            </a:prstGeom>
          </p:spPr>
        </p:pic>
        <p:pic>
          <p:nvPicPr>
            <p:cNvPr id="13" name="Grafik 12">
              <a:extLst>
                <a:ext uri="{FF2B5EF4-FFF2-40B4-BE49-F238E27FC236}">
                  <a16:creationId xmlns:a16="http://schemas.microsoft.com/office/drawing/2014/main" id="{88DA4C1E-4323-48C4-AFB8-4D6556B3453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67604"/>
            <a:stretch/>
          </p:blipFill>
          <p:spPr>
            <a:xfrm>
              <a:off x="2789229" y="136526"/>
              <a:ext cx="3418064" cy="456812"/>
            </a:xfrm>
            <a:prstGeom prst="rect">
              <a:avLst/>
            </a:prstGeom>
          </p:spPr>
        </p:pic>
      </p:grpSp>
      <p:pic>
        <p:nvPicPr>
          <p:cNvPr id="19" name="Grafik 18">
            <a:extLst>
              <a:ext uri="{FF2B5EF4-FFF2-40B4-BE49-F238E27FC236}">
                <a16:creationId xmlns:a16="http://schemas.microsoft.com/office/drawing/2014/main" id="{D4BEE190-C978-452D-BE35-5B7F997FF760}"/>
              </a:ext>
            </a:extLst>
          </p:cNvPr>
          <p:cNvPicPr>
            <a:picLocks noChangeAspect="1"/>
          </p:cNvPicPr>
          <p:nvPr userDrawn="1"/>
        </p:nvPicPr>
        <p:blipFill rotWithShape="1">
          <a:blip r:embed="rId5">
            <a:alphaModFix amt="25000"/>
            <a:extLst>
              <a:ext uri="{28A0092B-C50C-407E-A947-70E740481C1C}">
                <a14:useLocalDpi xmlns:a14="http://schemas.microsoft.com/office/drawing/2010/main" val="0"/>
              </a:ext>
            </a:extLst>
          </a:blip>
          <a:srcRect l="-773" r="83112" b="32572"/>
          <a:stretch/>
        </p:blipFill>
        <p:spPr>
          <a:xfrm>
            <a:off x="10672746" y="1328082"/>
            <a:ext cx="1506583" cy="4624251"/>
          </a:xfrm>
          <a:prstGeom prst="rect">
            <a:avLst/>
          </a:prstGeom>
        </p:spPr>
      </p:pic>
    </p:spTree>
    <p:extLst>
      <p:ext uri="{BB962C8B-B14F-4D97-AF65-F5344CB8AC3E}">
        <p14:creationId xmlns:p14="http://schemas.microsoft.com/office/powerpoint/2010/main" val="20997704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15" name="Grafik 24">
            <a:extLst>
              <a:ext uri="{FF2B5EF4-FFF2-40B4-BE49-F238E27FC236}">
                <a16:creationId xmlns:a16="http://schemas.microsoft.com/office/drawing/2014/main" id="{FC11E3D3-0791-4884-887F-2D676E16DCA1}"/>
              </a:ext>
            </a:extLst>
          </p:cNvPr>
          <p:cNvPicPr>
            <a:picLocks noChangeAspect="1"/>
          </p:cNvPicPr>
          <p:nvPr userDrawn="1"/>
        </p:nvPicPr>
        <p:blipFill rotWithShape="1">
          <a:blip r:embed="rId2">
            <a:alphaModFix amt="25000"/>
            <a:extLst>
              <a:ext uri="{28A0092B-C50C-407E-A947-70E740481C1C}">
                <a14:useLocalDpi xmlns:a14="http://schemas.microsoft.com/office/drawing/2010/main" val="0"/>
              </a:ext>
            </a:extLst>
          </a:blip>
          <a:srcRect l="-773" r="83112" b="32572"/>
          <a:stretch/>
        </p:blipFill>
        <p:spPr>
          <a:xfrm>
            <a:off x="10672746" y="810500"/>
            <a:ext cx="1506583" cy="4624251"/>
          </a:xfrm>
          <a:prstGeom prst="rect">
            <a:avLst/>
          </a:prstGeom>
        </p:spPr>
      </p:pic>
      <p:sp>
        <p:nvSpPr>
          <p:cNvPr id="7" name="Rechteck 6">
            <a:extLst>
              <a:ext uri="{FF2B5EF4-FFF2-40B4-BE49-F238E27FC236}">
                <a16:creationId xmlns:a16="http://schemas.microsoft.com/office/drawing/2014/main" id="{CE305754-9234-4E10-BBAC-16BB6CCAFD44}"/>
              </a:ext>
            </a:extLst>
          </p:cNvPr>
          <p:cNvSpPr/>
          <p:nvPr userDrawn="1"/>
        </p:nvSpPr>
        <p:spPr>
          <a:xfrm>
            <a:off x="0" y="4724399"/>
            <a:ext cx="12192000" cy="2133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Immagine 8">
            <a:extLst>
              <a:ext uri="{FF2B5EF4-FFF2-40B4-BE49-F238E27FC236}">
                <a16:creationId xmlns:a16="http://schemas.microsoft.com/office/drawing/2014/main" id="{D4403D36-F854-4A32-B14A-F0E223175987}"/>
              </a:ext>
            </a:extLst>
          </p:cNvPr>
          <p:cNvPicPr>
            <a:picLocks noChangeAspect="1"/>
          </p:cNvPicPr>
          <p:nvPr userDrawn="1"/>
        </p:nvPicPr>
        <p:blipFill>
          <a:blip r:embed="rId3">
            <a:alphaModFix amt="68000"/>
            <a:extLst>
              <a:ext uri="{28A0092B-C50C-407E-A947-70E740481C1C}">
                <a14:useLocalDpi xmlns:a14="http://schemas.microsoft.com/office/drawing/2010/main" val="0"/>
              </a:ext>
            </a:extLst>
          </a:blip>
          <a:stretch>
            <a:fillRect/>
          </a:stretch>
        </p:blipFill>
        <p:spPr>
          <a:xfrm>
            <a:off x="6839890" y="4847305"/>
            <a:ext cx="5093759" cy="1969770"/>
          </a:xfrm>
          <a:prstGeom prst="rect">
            <a:avLst/>
          </a:prstGeom>
        </p:spPr>
      </p:pic>
      <p:sp>
        <p:nvSpPr>
          <p:cNvPr id="2" name="Title 1"/>
          <p:cNvSpPr>
            <a:spLocks noGrp="1"/>
          </p:cNvSpPr>
          <p:nvPr>
            <p:ph type="ctrTitle" hasCustomPrompt="1"/>
          </p:nvPr>
        </p:nvSpPr>
        <p:spPr>
          <a:xfrm>
            <a:off x="1204823" y="2774628"/>
            <a:ext cx="9144000" cy="757829"/>
          </a:xfrm>
        </p:spPr>
        <p:txBody>
          <a:bodyPr anchor="b">
            <a:noAutofit/>
          </a:bodyPr>
          <a:lstStyle>
            <a:lvl1pPr algn="l">
              <a:defRPr lang="it-IT" sz="32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Thank </a:t>
            </a:r>
            <a:r>
              <a:rPr lang="it-IT" dirty="0" err="1"/>
              <a:t>you</a:t>
            </a:r>
            <a:endParaRPr lang="en-US" dirty="0"/>
          </a:p>
        </p:txBody>
      </p:sp>
      <p:sp>
        <p:nvSpPr>
          <p:cNvPr id="3" name="Subtitle 2"/>
          <p:cNvSpPr>
            <a:spLocks noGrp="1"/>
          </p:cNvSpPr>
          <p:nvPr>
            <p:ph type="subTitle" idx="1" hasCustomPrompt="1"/>
          </p:nvPr>
        </p:nvSpPr>
        <p:spPr>
          <a:xfrm>
            <a:off x="1204823" y="3762554"/>
            <a:ext cx="9144000" cy="565397"/>
          </a:xfrm>
        </p:spPr>
        <p:txBody>
          <a:bodyPr>
            <a:noAutofit/>
          </a:bodyPr>
          <a:lstStyle>
            <a:lvl1pPr marL="0" indent="0" algn="l">
              <a:buNone/>
              <a:defRPr lang="en-US" sz="2400" b="1" kern="1200" dirty="0">
                <a:solidFill>
                  <a:srgbClr val="88ADC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First name, Family name, email address….</a:t>
            </a:r>
            <a:endParaRPr lang="en-US" dirty="0"/>
          </a:p>
        </p:txBody>
      </p:sp>
      <p:pic>
        <p:nvPicPr>
          <p:cNvPr id="11" name="Grafik 10">
            <a:extLst>
              <a:ext uri="{FF2B5EF4-FFF2-40B4-BE49-F238E27FC236}">
                <a16:creationId xmlns:a16="http://schemas.microsoft.com/office/drawing/2014/main" id="{AB26ABD2-D07F-40A8-89FC-0E3ED6612D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4823" y="235553"/>
            <a:ext cx="5193776" cy="2142627"/>
          </a:xfrm>
          <a:prstGeom prst="rect">
            <a:avLst/>
          </a:prstGeom>
        </p:spPr>
      </p:pic>
    </p:spTree>
    <p:extLst>
      <p:ext uri="{BB962C8B-B14F-4D97-AF65-F5344CB8AC3E}">
        <p14:creationId xmlns:p14="http://schemas.microsoft.com/office/powerpoint/2010/main" val="23322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CD0C-E5CB-4BF8-BC95-D8BDDA45E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3286-EAA3-4D4F-9795-DFF1FFA74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E5D54-8672-4249-8A40-E51E0A0D2123}"/>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4482DCDA-348F-4E7E-903E-E34EA6ED0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757A9-0A5A-4065-A282-FF75E10CAFAC}"/>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3905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1279-5083-4933-BE40-DB66B40D3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0698B-5FA4-4372-90E1-CCB33F719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0C84-EF4A-4636-89B6-A3EBE42D0374}"/>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E1A02F7F-F648-467F-A23D-0E82D2AC8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CAAB4-15C6-4D07-9ECB-AC926CC43916}"/>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9490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D51B-FC45-4B00-BE40-F3CF8BF7C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E8048-36DD-4914-A4F0-97F01E894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94114-33DB-4461-A266-AFCEF09E7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C9A11-47EE-49E4-95EE-719B2E467118}"/>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13ADCE7C-B1AE-4861-9AEC-48B184BB5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492D6-D7BA-4D84-A0F1-51D077135844}"/>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52636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3752-3900-4C91-85B4-FE2E76EFA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ABC57-6955-42BB-954F-A18F16F12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C3855-0015-4AC8-912F-809EAE070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3D667B-5E5A-4889-8218-43947D5D7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A29CA-E39A-46D9-AAAC-16BB61654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DFDE77-44BD-4E3D-9922-2FACB9A7968E}"/>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8" name="Footer Placeholder 7">
            <a:extLst>
              <a:ext uri="{FF2B5EF4-FFF2-40B4-BE49-F238E27FC236}">
                <a16:creationId xmlns:a16="http://schemas.microsoft.com/office/drawing/2014/main" id="{67C90C04-A079-44F2-8C82-3E22A8A0C4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E7EC5-E7B6-4BDA-8FB6-A18155AA4485}"/>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2642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381E-042A-4C37-81CB-E485ACDB0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BCD64A-C5CF-46E3-B7DE-473C36893127}"/>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4" name="Footer Placeholder 3">
            <a:extLst>
              <a:ext uri="{FF2B5EF4-FFF2-40B4-BE49-F238E27FC236}">
                <a16:creationId xmlns:a16="http://schemas.microsoft.com/office/drawing/2014/main" id="{D74935D9-3788-422A-A947-5B10AA84C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1066BC-6462-4069-83D1-22BA847762C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6164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0ED7D-B5F1-461B-A318-21DF88A4745B}"/>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3" name="Footer Placeholder 2">
            <a:extLst>
              <a:ext uri="{FF2B5EF4-FFF2-40B4-BE49-F238E27FC236}">
                <a16:creationId xmlns:a16="http://schemas.microsoft.com/office/drawing/2014/main" id="{98A58723-1857-4A19-99BC-4ED66407F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04ED8-1603-49E5-927F-45C968D1858F}"/>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35763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261E-DAE2-4A6C-BB31-DE2A6A74C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9261C-C835-4412-93D0-6822E9C23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1BD9D-2688-4DD1-A846-F670E4255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AC088-E33D-4260-83C1-B4C1D3C08DF8}"/>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A29968C5-CC15-4AC6-8704-94DF3E035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A2416-FE7A-4F6E-853E-11BFA0B15DFD}"/>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06144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EC52-C8F6-4F35-82C3-A941C4E4B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981BF4-CC9A-4805-A2EC-ECAA8BE60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BC816-68B0-4316-A4EB-0FCF75A6B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810DB-56EA-41CB-8610-48AA11BDD7C4}"/>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BF11C5D9-F63E-497B-800B-DE2E7178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09C3E-8CD4-4EB8-A717-35D076D5E0D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7933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5F1B1-3B8F-41E2-8FD5-CE5F8C3BC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B72CEA-0468-405A-BB3F-487DD82CC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5BD8-3101-4FC0-8D4A-5233C1368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DE2FBA50-C0E2-40D3-B273-13C64785F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83FF1D-1497-4D09-8813-B3CCA4E9A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377D-2667-4D67-B3F6-038099FF4E59}" type="slidenum">
              <a:rPr lang="en-US" smtClean="0"/>
              <a:t>‹N›</a:t>
            </a:fld>
            <a:endParaRPr lang="en-US"/>
          </a:p>
        </p:txBody>
      </p:sp>
    </p:spTree>
    <p:extLst>
      <p:ext uri="{BB962C8B-B14F-4D97-AF65-F5344CB8AC3E}">
        <p14:creationId xmlns:p14="http://schemas.microsoft.com/office/powerpoint/2010/main" val="158989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el 1">
            <a:extLst>
              <a:ext uri="{FF2B5EF4-FFF2-40B4-BE49-F238E27FC236}">
                <a16:creationId xmlns:a16="http://schemas.microsoft.com/office/drawing/2014/main" id="{E6847724-A7E3-4BAA-B70D-4980AE7DD59F}"/>
              </a:ext>
            </a:extLst>
          </p:cNvPr>
          <p:cNvSpPr>
            <a:spLocks noGrp="1"/>
          </p:cNvSpPr>
          <p:nvPr>
            <p:ph type="ctrTitle"/>
          </p:nvPr>
        </p:nvSpPr>
        <p:spPr>
          <a:xfrm>
            <a:off x="968909" y="1053042"/>
            <a:ext cx="5243048" cy="3068357"/>
          </a:xfrm>
        </p:spPr>
        <p:txBody>
          <a:bodyPr>
            <a:normAutofit/>
          </a:bodyPr>
          <a:lstStyle/>
          <a:p>
            <a:pPr algn="l"/>
            <a:r>
              <a:rPr lang="en-GB" sz="3800" b="1" dirty="0">
                <a:solidFill>
                  <a:srgbClr val="F9AE28"/>
                </a:solidFill>
                <a:latin typeface="Verdana" panose="020B0604030504040204" pitchFamily="34" charset="0"/>
                <a:ea typeface="Verdana" panose="020B0604030504040204" pitchFamily="34" charset="0"/>
              </a:rPr>
              <a:t>Solidity exercises: </a:t>
            </a:r>
            <a:br>
              <a:rPr lang="en-GB" sz="3800" b="1" dirty="0">
                <a:solidFill>
                  <a:srgbClr val="F9AE28"/>
                </a:solidFill>
                <a:latin typeface="Verdana" panose="020B0604030504040204" pitchFamily="34" charset="0"/>
                <a:ea typeface="Verdana" panose="020B0604030504040204" pitchFamily="34" charset="0"/>
              </a:rPr>
            </a:br>
            <a:r>
              <a:rPr lang="en-GB" sz="3800" b="1">
                <a:solidFill>
                  <a:srgbClr val="F9AE28"/>
                </a:solidFill>
                <a:latin typeface="Verdana" panose="020B0604030504040204" pitchFamily="34" charset="0"/>
                <a:ea typeface="Verdana" panose="020B0604030504040204" pitchFamily="34" charset="0"/>
              </a:rPr>
              <a:t>part 2</a:t>
            </a:r>
            <a:endParaRPr lang="en-GB" sz="3800" b="1" dirty="0">
              <a:solidFill>
                <a:srgbClr val="F9AE28"/>
              </a:solidFill>
              <a:latin typeface="Verdana" panose="020B0604030504040204" pitchFamily="34" charset="0"/>
              <a:ea typeface="Verdana" panose="020B0604030504040204" pitchFamily="34" charset="0"/>
            </a:endParaRPr>
          </a:p>
        </p:txBody>
      </p:sp>
      <p:pic>
        <p:nvPicPr>
          <p:cNvPr id="6" name="Immagine 8">
            <a:extLst>
              <a:ext uri="{FF2B5EF4-FFF2-40B4-BE49-F238E27FC236}">
                <a16:creationId xmlns:a16="http://schemas.microsoft.com/office/drawing/2014/main" id="{AD8476CB-505A-4279-ACBC-BF737870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70170"/>
            <a:ext cx="5390093" cy="2088661"/>
          </a:xfrm>
          <a:prstGeom prst="rect">
            <a:avLst/>
          </a:prstGeom>
          <a:ln>
            <a:noFill/>
          </a:ln>
          <a:effectLst>
            <a:outerShdw blurRad="292100" dist="139700" dir="2700000" algn="tl" rotWithShape="0">
              <a:srgbClr val="333333">
                <a:alpha val="65000"/>
              </a:srgbClr>
            </a:outerShdw>
          </a:effectLst>
        </p:spPr>
      </p:pic>
      <p:cxnSp>
        <p:nvCxnSpPr>
          <p:cNvPr id="14" name="Straight Connector 1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Grafik 10">
            <a:extLst>
              <a:ext uri="{FF2B5EF4-FFF2-40B4-BE49-F238E27FC236}">
                <a16:creationId xmlns:a16="http://schemas.microsoft.com/office/drawing/2014/main" id="{9D58F765-1B79-4C9B-90DE-977B711CD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9229" y="4036430"/>
            <a:ext cx="5390093" cy="2223413"/>
          </a:xfrm>
          <a:prstGeom prst="rect">
            <a:avLst/>
          </a:prstGeom>
        </p:spPr>
      </p:pic>
      <p:sp>
        <p:nvSpPr>
          <p:cNvPr id="7" name="Rectangle 6">
            <a:extLst>
              <a:ext uri="{FF2B5EF4-FFF2-40B4-BE49-F238E27FC236}">
                <a16:creationId xmlns:a16="http://schemas.microsoft.com/office/drawing/2014/main" id="{AAD10628-5E8E-4150-9F27-EA0C503E567E}"/>
              </a:ext>
            </a:extLst>
          </p:cNvPr>
          <p:cNvSpPr/>
          <p:nvPr/>
        </p:nvSpPr>
        <p:spPr>
          <a:xfrm>
            <a:off x="1136992" y="5645921"/>
            <a:ext cx="6096000" cy="723275"/>
          </a:xfrm>
          <a:prstGeom prst="rect">
            <a:avLst/>
          </a:prstGeom>
        </p:spPr>
        <p:txBody>
          <a:bodyPr>
            <a:spAutoFit/>
          </a:bodyPr>
          <a:lstStyle/>
          <a:p>
            <a:pPr>
              <a:spcAft>
                <a:spcPts val="600"/>
              </a:spcAft>
            </a:pPr>
            <a:r>
              <a:rPr lang="en-GB" b="1" i="1" dirty="0">
                <a:solidFill>
                  <a:schemeClr val="bg1"/>
                </a:solidFill>
                <a:latin typeface="Verdana" panose="020B0604030504040204" pitchFamily="34" charset="0"/>
                <a:ea typeface="Verdana" panose="020B0604030504040204" pitchFamily="34" charset="0"/>
              </a:rPr>
              <a:t>Marco Galici, University of Cagliari</a:t>
            </a:r>
          </a:p>
          <a:p>
            <a:pPr>
              <a:spcAft>
                <a:spcPts val="600"/>
              </a:spcAft>
            </a:pPr>
            <a:r>
              <a:rPr lang="en-GB" b="1" i="1" dirty="0">
                <a:solidFill>
                  <a:schemeClr val="bg1"/>
                </a:solidFill>
                <a:latin typeface="Verdana" panose="020B0604030504040204" pitchFamily="34" charset="0"/>
                <a:ea typeface="Verdana" panose="020B0604030504040204" pitchFamily="34" charset="0"/>
              </a:rPr>
              <a:t>Cagliari, Italy</a:t>
            </a:r>
          </a:p>
        </p:txBody>
      </p:sp>
    </p:spTree>
    <p:extLst>
      <p:ext uri="{BB962C8B-B14F-4D97-AF65-F5344CB8AC3E}">
        <p14:creationId xmlns:p14="http://schemas.microsoft.com/office/powerpoint/2010/main" val="176705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10</a:t>
            </a:fld>
            <a:endParaRPr lang="en-US"/>
          </a:p>
        </p:txBody>
      </p:sp>
      <p:sp>
        <p:nvSpPr>
          <p:cNvPr id="7" name="Segnaposto contenuto 2">
            <a:extLst>
              <a:ext uri="{FF2B5EF4-FFF2-40B4-BE49-F238E27FC236}">
                <a16:creationId xmlns:a16="http://schemas.microsoft.com/office/drawing/2014/main" id="{8F852559-3687-0B45-97EC-5296A44CC6BE}"/>
              </a:ext>
            </a:extLst>
          </p:cNvPr>
          <p:cNvSpPr>
            <a:spLocks noGrp="1"/>
          </p:cNvSpPr>
          <p:nvPr>
            <p:ph idx="1"/>
          </p:nvPr>
        </p:nvSpPr>
        <p:spPr>
          <a:xfrm>
            <a:off x="838200" y="1394619"/>
            <a:ext cx="10515600" cy="5040048"/>
          </a:xfrm>
        </p:spPr>
        <p:txBody>
          <a:bodyPr>
            <a:normAutofit/>
          </a:bodyPr>
          <a:lstStyle/>
          <a:p>
            <a:pPr marL="0" indent="0">
              <a:buNone/>
            </a:pPr>
            <a:r>
              <a:rPr lang="en-GB" sz="1400" dirty="0">
                <a:latin typeface="Courier New" panose="02070309020205020404" pitchFamily="49" charset="0"/>
                <a:cs typeface="Courier New" panose="02070309020205020404" pitchFamily="49" charset="0"/>
              </a:rPr>
              <a:t>pragma solidity &gt;=0.5.0 &lt;0.6.0;</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contract Market{</a:t>
            </a:r>
          </a:p>
          <a:p>
            <a:pPr marL="0" indent="0">
              <a:buNone/>
            </a:pPr>
            <a:r>
              <a:rPr lang="en-GB" sz="1400" dirty="0">
                <a:latin typeface="Courier New" panose="02070309020205020404" pitchFamily="49" charset="0"/>
                <a:cs typeface="Courier New" panose="02070309020205020404" pitchFamily="49" charset="0"/>
              </a:rPr>
              <a:t>	struct Ingredient{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cost;</a:t>
            </a:r>
          </a:p>
          <a:p>
            <a:pPr marL="0" indent="0">
              <a:buNone/>
            </a:pPr>
            <a:r>
              <a:rPr lang="en-GB" sz="1400" dirty="0">
                <a:latin typeface="Courier New" panose="02070309020205020404" pitchFamily="49" charset="0"/>
                <a:cs typeface="Courier New" panose="02070309020205020404" pitchFamily="49" charset="0"/>
              </a:rPr>
              <a:t>		string name;</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ingrId</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selectIngredients</a:t>
            </a:r>
            <a:r>
              <a:rPr lang="en-GB" sz="1400" dirty="0">
                <a:latin typeface="Courier New" panose="02070309020205020404" pitchFamily="49" charset="0"/>
                <a:cs typeface="Courier New" panose="02070309020205020404" pitchFamily="49" charset="0"/>
              </a:rPr>
              <a:t>(string memory _name,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_id) public{</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rand =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(keccak256(</a:t>
            </a:r>
            <a:r>
              <a:rPr lang="en-GB" sz="1400" dirty="0" err="1">
                <a:latin typeface="Courier New" panose="02070309020205020404" pitchFamily="49" charset="0"/>
                <a:cs typeface="Courier New" panose="02070309020205020404" pitchFamily="49" charset="0"/>
              </a:rPr>
              <a:t>abi.encodePacked</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block.timestamp</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 </a:t>
            </a:r>
          </a:p>
          <a:p>
            <a:pPr marL="0" indent="0">
              <a:buNone/>
            </a:pP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4881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lnSpcReduction="10000"/>
          </a:bodyPr>
          <a:lstStyle/>
          <a:p>
            <a:pPr lvl="1">
              <a:buFont typeface="Wingdings" pitchFamily="2" charset="2"/>
              <a:buChar char="Ø"/>
            </a:pPr>
            <a:r>
              <a:rPr lang="en-GB" dirty="0"/>
              <a:t>Fill in the function body so it increases the number of ingredients taken by one customer. In order to do this we need to implement a storing system of solidity. There are several methods, but the cheapest is using the mapping structure. A mapping is essentially a key-value store for storing and looking up data.</a:t>
            </a:r>
          </a:p>
          <a:p>
            <a:pPr lvl="1">
              <a:buFont typeface="Wingdings" pitchFamily="2" charset="2"/>
              <a:buChar char="Ø"/>
            </a:pPr>
            <a:endParaRPr lang="en-GB" dirty="0"/>
          </a:p>
          <a:p>
            <a:pPr lvl="1">
              <a:buFont typeface="Wingdings" pitchFamily="2" charset="2"/>
              <a:buChar char="Ø"/>
            </a:pPr>
            <a:r>
              <a:rPr lang="en-GB" dirty="0"/>
              <a:t>So let’s create a mapping called </a:t>
            </a:r>
            <a:r>
              <a:rPr lang="en-GB" dirty="0" err="1"/>
              <a:t>numberIngredients</a:t>
            </a:r>
            <a:r>
              <a:rPr lang="en-GB" dirty="0"/>
              <a:t> which as key has an address and as a value has a </a:t>
            </a:r>
            <a:r>
              <a:rPr lang="en-GB" dirty="0" err="1"/>
              <a:t>uint</a:t>
            </a:r>
            <a:r>
              <a:rPr lang="en-GB" dirty="0"/>
              <a:t>. Create a public mapping. </a:t>
            </a:r>
          </a:p>
          <a:p>
            <a:pPr lvl="1">
              <a:buFont typeface="Wingdings" pitchFamily="2" charset="2"/>
              <a:buChar char="Ø"/>
            </a:pPr>
            <a:endParaRPr lang="en-GB" dirty="0"/>
          </a:p>
          <a:p>
            <a:pPr lvl="1">
              <a:buFont typeface="Wingdings" pitchFamily="2" charset="2"/>
              <a:buChar char="Ø"/>
            </a:pPr>
            <a:r>
              <a:rPr lang="en-GB" dirty="0"/>
              <a:t>After creating the mapping, add in the function body the line of code that increase the mapping value.</a:t>
            </a:r>
          </a:p>
          <a:p>
            <a:pPr lvl="1">
              <a:buFont typeface="Wingdings" pitchFamily="2" charset="2"/>
              <a:buChar char="Ø"/>
            </a:pPr>
            <a:r>
              <a:rPr lang="en-GB" dirty="0"/>
              <a:t>In Solidity, you can increase a </a:t>
            </a:r>
            <a:r>
              <a:rPr lang="en-GB" dirty="0" err="1"/>
              <a:t>uint</a:t>
            </a:r>
            <a:r>
              <a:rPr lang="en-GB" dirty="0"/>
              <a:t> with ++, just like in </a:t>
            </a:r>
            <a:r>
              <a:rPr lang="en-GB" dirty="0" err="1"/>
              <a:t>javascript</a:t>
            </a:r>
            <a:r>
              <a:rPr lang="en-GB" dirty="0"/>
              <a:t>:</a:t>
            </a:r>
          </a:p>
          <a:p>
            <a:pPr marL="914400" lvl="2" indent="0">
              <a:buNone/>
            </a:pPr>
            <a:r>
              <a:rPr lang="en-GB" sz="27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number = 0;</a:t>
            </a:r>
          </a:p>
          <a:p>
            <a:pPr marL="914400" lvl="2" indent="0">
              <a:buNone/>
            </a:pPr>
            <a:r>
              <a:rPr lang="en-GB" sz="1800" dirty="0">
                <a:latin typeface="Courier New" panose="02070309020205020404" pitchFamily="49" charset="0"/>
                <a:cs typeface="Courier New" panose="02070309020205020404" pitchFamily="49" charset="0"/>
              </a:rPr>
              <a:t>	number++;</a:t>
            </a:r>
          </a:p>
          <a:p>
            <a:pPr marL="914400" lvl="2" indent="0">
              <a:buNone/>
            </a:pPr>
            <a:r>
              <a:rPr lang="en-GB" sz="1800" dirty="0">
                <a:latin typeface="Courier New" panose="02070309020205020404" pitchFamily="49" charset="0"/>
                <a:cs typeface="Courier New" panose="02070309020205020404" pitchFamily="49" charset="0"/>
              </a:rPr>
              <a:t>	// `number` is now `1`</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11</a:t>
            </a:fld>
            <a:endParaRPr lang="en-US" dirty="0"/>
          </a:p>
        </p:txBody>
      </p:sp>
    </p:spTree>
    <p:extLst>
      <p:ext uri="{BB962C8B-B14F-4D97-AF65-F5344CB8AC3E}">
        <p14:creationId xmlns:p14="http://schemas.microsoft.com/office/powerpoint/2010/main" val="248441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12</a:t>
            </a:fld>
            <a:endParaRPr lang="en-US"/>
          </a:p>
        </p:txBody>
      </p:sp>
      <p:sp>
        <p:nvSpPr>
          <p:cNvPr id="7" name="Segnaposto contenuto 2">
            <a:extLst>
              <a:ext uri="{FF2B5EF4-FFF2-40B4-BE49-F238E27FC236}">
                <a16:creationId xmlns:a16="http://schemas.microsoft.com/office/drawing/2014/main" id="{C1948C61-71C4-6941-B2A1-67641F9EF7AD}"/>
              </a:ext>
            </a:extLst>
          </p:cNvPr>
          <p:cNvSpPr>
            <a:spLocks noGrp="1"/>
          </p:cNvSpPr>
          <p:nvPr>
            <p:ph idx="1"/>
          </p:nvPr>
        </p:nvSpPr>
        <p:spPr/>
        <p:txBody>
          <a:bodyPr>
            <a:normAutofit fontScale="92500" lnSpcReduction="20000"/>
          </a:bodyPr>
          <a:lstStyle/>
          <a:p>
            <a:pPr marL="0" indent="0">
              <a:buNone/>
            </a:pPr>
            <a:r>
              <a:rPr lang="en-GB" sz="1400" dirty="0">
                <a:latin typeface="Courier New" panose="02070309020205020404" pitchFamily="49" charset="0"/>
                <a:cs typeface="Courier New" panose="02070309020205020404" pitchFamily="49" charset="0"/>
              </a:rPr>
              <a:t>pragma solidity &gt;=0.5.0 &lt;0.6.0;</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contract Market{</a:t>
            </a:r>
          </a:p>
          <a:p>
            <a:pPr marL="0" indent="0">
              <a:buNone/>
            </a:pPr>
            <a:r>
              <a:rPr lang="en-GB" sz="1400" dirty="0">
                <a:latin typeface="Courier New" panose="02070309020205020404" pitchFamily="49" charset="0"/>
                <a:cs typeface="Courier New" panose="02070309020205020404" pitchFamily="49" charset="0"/>
              </a:rPr>
              <a:t>	struct Ingredient{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cost;</a:t>
            </a:r>
          </a:p>
          <a:p>
            <a:pPr marL="0" indent="0">
              <a:buNone/>
            </a:pPr>
            <a:r>
              <a:rPr lang="en-GB" sz="1400" dirty="0">
                <a:latin typeface="Courier New" panose="02070309020205020404" pitchFamily="49" charset="0"/>
                <a:cs typeface="Courier New" panose="02070309020205020404" pitchFamily="49" charset="0"/>
              </a:rPr>
              <a:t>		string name;</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ingrId</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mapping(address =&gt;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public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selectIngredients</a:t>
            </a:r>
            <a:r>
              <a:rPr lang="en-GB" sz="1400" dirty="0">
                <a:latin typeface="Courier New" panose="02070309020205020404" pitchFamily="49" charset="0"/>
                <a:cs typeface="Courier New" panose="02070309020205020404" pitchFamily="49" charset="0"/>
              </a:rPr>
              <a:t>(string memory _name,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_id) public{</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rand =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(keccak256(</a:t>
            </a:r>
            <a:r>
              <a:rPr lang="en-GB" sz="1400" dirty="0" err="1">
                <a:latin typeface="Courier New" panose="02070309020205020404" pitchFamily="49" charset="0"/>
                <a:cs typeface="Courier New" panose="02070309020205020404" pitchFamily="49" charset="0"/>
              </a:rPr>
              <a:t>abi.encodePacked</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block.timestamp</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 </a:t>
            </a:r>
          </a:p>
          <a:p>
            <a:pPr marL="0" indent="0">
              <a:buNone/>
            </a:pP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84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Since we want to track which customer entered in our market, let’s create a tracking system.</a:t>
            </a:r>
          </a:p>
          <a:p>
            <a:endParaRPr lang="en-GB" dirty="0"/>
          </a:p>
          <a:p>
            <a:r>
              <a:rPr lang="en-GB" dirty="0"/>
              <a:t>Put it on test:</a:t>
            </a:r>
          </a:p>
          <a:p>
            <a:pPr lvl="1">
              <a:buFont typeface="Wingdings" pitchFamily="2" charset="2"/>
              <a:buChar char="Ø"/>
            </a:pPr>
            <a:r>
              <a:rPr lang="en-GB" dirty="0"/>
              <a:t>Create a mapping called </a:t>
            </a:r>
            <a:r>
              <a:rPr lang="en-GB" dirty="0" err="1"/>
              <a:t>ListOfCustomer</a:t>
            </a:r>
            <a:r>
              <a:rPr lang="en-GB" dirty="0"/>
              <a:t>, which as key has a </a:t>
            </a:r>
            <a:r>
              <a:rPr lang="en-GB" dirty="0" err="1"/>
              <a:t>uint</a:t>
            </a:r>
            <a:r>
              <a:rPr lang="en-GB" dirty="0"/>
              <a:t> and as a value has a list of address</a:t>
            </a:r>
          </a:p>
          <a:p>
            <a:pPr lvl="1">
              <a:buFont typeface="Wingdings" pitchFamily="2" charset="2"/>
              <a:buChar char="Ø"/>
            </a:pPr>
            <a:r>
              <a:rPr lang="en-GB" dirty="0"/>
              <a:t>Inside the _</a:t>
            </a:r>
            <a:r>
              <a:rPr lang="en-GB" dirty="0" err="1"/>
              <a:t>selectIngredients</a:t>
            </a:r>
            <a:r>
              <a:rPr lang="en-GB" dirty="0"/>
              <a:t> add a line that keep track of whoever called this function. Use the mapping and the .push() method of the arrays to implement this task. (HINT: since the mapping is similar to dictionary in python, we use the key 0 as first page of the dictionary)</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13</a:t>
            </a:fld>
            <a:endParaRPr lang="en-US"/>
          </a:p>
        </p:txBody>
      </p:sp>
    </p:spTree>
    <p:extLst>
      <p:ext uri="{BB962C8B-B14F-4D97-AF65-F5344CB8AC3E}">
        <p14:creationId xmlns:p14="http://schemas.microsoft.com/office/powerpoint/2010/main" val="364726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14</a:t>
            </a:fld>
            <a:endParaRPr lang="en-US"/>
          </a:p>
        </p:txBody>
      </p:sp>
      <p:sp>
        <p:nvSpPr>
          <p:cNvPr id="7" name="Segnaposto contenuto 2">
            <a:extLst>
              <a:ext uri="{FF2B5EF4-FFF2-40B4-BE49-F238E27FC236}">
                <a16:creationId xmlns:a16="http://schemas.microsoft.com/office/drawing/2014/main" id="{D599D7CB-EE7A-8643-8048-E3836340A265}"/>
              </a:ext>
            </a:extLst>
          </p:cNvPr>
          <p:cNvSpPr>
            <a:spLocks noGrp="1"/>
          </p:cNvSpPr>
          <p:nvPr>
            <p:ph idx="1"/>
          </p:nvPr>
        </p:nvSpPr>
        <p:spPr>
          <a:xfrm>
            <a:off x="838200" y="1891330"/>
            <a:ext cx="10515600" cy="3829060"/>
          </a:xfrm>
        </p:spPr>
        <p:txBody>
          <a:bodyPr>
            <a:normAutofit fontScale="70000" lnSpcReduction="20000"/>
          </a:bodyPr>
          <a:lstStyle/>
          <a:p>
            <a:pPr marL="0" indent="0">
              <a:buNone/>
            </a:pPr>
            <a:r>
              <a:rPr lang="en-GB" sz="1400" dirty="0">
                <a:latin typeface="Courier New" panose="02070309020205020404" pitchFamily="49" charset="0"/>
                <a:cs typeface="Courier New" panose="02070309020205020404" pitchFamily="49" charset="0"/>
              </a:rPr>
              <a:t>pragma solidity &gt;=0.5.0 &lt;0.6.0;</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contract Market{</a:t>
            </a:r>
          </a:p>
          <a:p>
            <a:pPr marL="0" indent="0">
              <a:buNone/>
            </a:pPr>
            <a:r>
              <a:rPr lang="en-GB" sz="1400" dirty="0">
                <a:latin typeface="Courier New" panose="02070309020205020404" pitchFamily="49" charset="0"/>
                <a:cs typeface="Courier New" panose="02070309020205020404" pitchFamily="49" charset="0"/>
              </a:rPr>
              <a:t>	struct Ingredient{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cost;</a:t>
            </a:r>
          </a:p>
          <a:p>
            <a:pPr marL="0" indent="0">
              <a:buNone/>
            </a:pPr>
            <a:r>
              <a:rPr lang="en-GB" sz="1400" dirty="0">
                <a:latin typeface="Courier New" panose="02070309020205020404" pitchFamily="49" charset="0"/>
                <a:cs typeface="Courier New" panose="02070309020205020404" pitchFamily="49" charset="0"/>
              </a:rPr>
              <a:t>		string name;</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ingrId</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mapping(address =&gt;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public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mapping(</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=&gt; address[]) </a:t>
            </a:r>
            <a:r>
              <a:rPr lang="en-GB" sz="1400" dirty="0" err="1">
                <a:latin typeface="Courier New" panose="02070309020205020404" pitchFamily="49" charset="0"/>
                <a:cs typeface="Courier New" panose="02070309020205020404" pitchFamily="49" charset="0"/>
              </a:rPr>
              <a:t>ListOfCutomers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selectIngredients</a:t>
            </a:r>
            <a:r>
              <a:rPr lang="en-GB" sz="1400" dirty="0">
                <a:latin typeface="Courier New" panose="02070309020205020404" pitchFamily="49" charset="0"/>
                <a:cs typeface="Courier New" panose="02070309020205020404" pitchFamily="49" charset="0"/>
              </a:rPr>
              <a:t>(string memory _name,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_id) public{</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rand =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(keccak256(</a:t>
            </a:r>
            <a:r>
              <a:rPr lang="en-GB" sz="1400" dirty="0" err="1">
                <a:latin typeface="Courier New" panose="02070309020205020404" pitchFamily="49" charset="0"/>
                <a:cs typeface="Courier New" panose="02070309020205020404" pitchFamily="49" charset="0"/>
              </a:rPr>
              <a:t>abi.encodePacked</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block.timestamp</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ListOfCutomers</a:t>
            </a:r>
            <a:r>
              <a:rPr lang="en-GB" sz="1400" dirty="0">
                <a:latin typeface="Courier New" panose="02070309020205020404" pitchFamily="49" charset="0"/>
                <a:cs typeface="Courier New" panose="02070309020205020404" pitchFamily="49" charset="0"/>
              </a:rPr>
              <a:t>[0].push(</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 </a:t>
            </a:r>
          </a:p>
          <a:p>
            <a:pPr marL="0" indent="0">
              <a:buNone/>
            </a:pP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1415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09557"/>
            <a:ext cx="10515600" cy="5040048"/>
          </a:xfrm>
        </p:spPr>
        <p:txBody>
          <a:bodyPr>
            <a:normAutofit/>
          </a:bodyPr>
          <a:lstStyle/>
          <a:p>
            <a:r>
              <a:rPr lang="en-GB" dirty="0"/>
              <a:t>Now we need to register each ingredients that each customer takes. To do this we are going to use another mapping.</a:t>
            </a:r>
          </a:p>
          <a:p>
            <a:endParaRPr lang="en-GB" dirty="0"/>
          </a:p>
          <a:p>
            <a:r>
              <a:rPr lang="en-GB" dirty="0"/>
              <a:t>Put it on test:</a:t>
            </a:r>
          </a:p>
          <a:p>
            <a:pPr lvl="1">
              <a:buFont typeface="Wingdings" pitchFamily="2" charset="2"/>
              <a:buChar char="Ø"/>
            </a:pPr>
            <a:r>
              <a:rPr lang="en-GB" dirty="0"/>
              <a:t>Create a mapping named ingredients. It will take as key an address and as a value a list of struct Ingredient</a:t>
            </a:r>
          </a:p>
          <a:p>
            <a:pPr lvl="1">
              <a:buFont typeface="Wingdings" pitchFamily="2" charset="2"/>
              <a:buChar char="Ø"/>
            </a:pPr>
            <a:r>
              <a:rPr lang="en-GB" dirty="0"/>
              <a:t>Then in the function _</a:t>
            </a:r>
            <a:r>
              <a:rPr lang="en-GB" dirty="0" err="1"/>
              <a:t>selectIngredients</a:t>
            </a:r>
            <a:r>
              <a:rPr lang="en-GB" dirty="0"/>
              <a:t> add a line that put each ingredient selected inside this mapping. Remember to create the struct before putting everything inside the mapping.</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15</a:t>
            </a:fld>
            <a:endParaRPr lang="en-US"/>
          </a:p>
        </p:txBody>
      </p:sp>
    </p:spTree>
    <p:extLst>
      <p:ext uri="{BB962C8B-B14F-4D97-AF65-F5344CB8AC3E}">
        <p14:creationId xmlns:p14="http://schemas.microsoft.com/office/powerpoint/2010/main" val="353538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16</a:t>
            </a:fld>
            <a:endParaRPr lang="en-US"/>
          </a:p>
        </p:txBody>
      </p:sp>
      <p:sp>
        <p:nvSpPr>
          <p:cNvPr id="6" name="Segnaposto contenuto 2">
            <a:extLst>
              <a:ext uri="{FF2B5EF4-FFF2-40B4-BE49-F238E27FC236}">
                <a16:creationId xmlns:a16="http://schemas.microsoft.com/office/drawing/2014/main" id="{C2CEE27C-BD2C-CD47-9451-93BF5181F8E7}"/>
              </a:ext>
            </a:extLst>
          </p:cNvPr>
          <p:cNvSpPr txBox="1">
            <a:spLocks/>
          </p:cNvSpPr>
          <p:nvPr/>
        </p:nvSpPr>
        <p:spPr>
          <a:xfrm>
            <a:off x="374600" y="1275103"/>
            <a:ext cx="11442800" cy="467843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pragma solidity &gt;=0.5.0 &lt;0.6.0;</a:t>
            </a:r>
          </a:p>
          <a:p>
            <a:pPr marL="0" indent="0">
              <a:buFont typeface="Arial" panose="020B0604020202020204" pitchFamily="34" charset="0"/>
              <a:buNone/>
            </a:pPr>
            <a:endParaRPr lang="en-GB" sz="14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contract Market{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struct Ingredient{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cost;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string name;</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ingrId</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mapping(address =&gt;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public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mapping(</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=&gt; address[]) </a:t>
            </a:r>
            <a:r>
              <a:rPr lang="en-GB" sz="1400" dirty="0" err="1">
                <a:latin typeface="Courier New" panose="02070309020205020404" pitchFamily="49" charset="0"/>
                <a:cs typeface="Courier New" panose="02070309020205020404" pitchFamily="49" charset="0"/>
              </a:rPr>
              <a:t>ListOfCutomers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mapping(address =&gt; Ingredient[]) ingredients;</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selectIngredients</a:t>
            </a:r>
            <a:r>
              <a:rPr lang="en-GB" sz="1400" dirty="0">
                <a:latin typeface="Courier New" panose="02070309020205020404" pitchFamily="49" charset="0"/>
                <a:cs typeface="Courier New" panose="02070309020205020404" pitchFamily="49" charset="0"/>
              </a:rPr>
              <a:t>(string memory _name,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_id) public{</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rand =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(keccak256(</a:t>
            </a:r>
            <a:r>
              <a:rPr lang="en-GB" sz="1400" dirty="0" err="1">
                <a:latin typeface="Courier New" panose="02070309020205020404" pitchFamily="49" charset="0"/>
                <a:cs typeface="Courier New" panose="02070309020205020404" pitchFamily="49" charset="0"/>
              </a:rPr>
              <a:t>abi.encodePacked</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block.timestamp</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ListOfCutomers</a:t>
            </a:r>
            <a:r>
              <a:rPr lang="en-GB" sz="1400" dirty="0">
                <a:latin typeface="Courier New" panose="02070309020205020404" pitchFamily="49" charset="0"/>
                <a:cs typeface="Courier New" panose="02070309020205020404" pitchFamily="49" charset="0"/>
              </a:rPr>
              <a:t>[0].push(</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Ingredient memory I = Ingredient({cost: , name: , </a:t>
            </a:r>
            <a:r>
              <a:rPr lang="en-GB" sz="1400" dirty="0" err="1">
                <a:latin typeface="Courier New" panose="02070309020205020404" pitchFamily="49" charset="0"/>
                <a:cs typeface="Courier New" panose="02070309020205020404" pitchFamily="49" charset="0"/>
              </a:rPr>
              <a:t>ingrId</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ingredients[</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].push(I);</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a:t>
            </a:r>
          </a:p>
        </p:txBody>
      </p:sp>
      <p:sp>
        <p:nvSpPr>
          <p:cNvPr id="3" name="Rettangolo 2">
            <a:extLst>
              <a:ext uri="{FF2B5EF4-FFF2-40B4-BE49-F238E27FC236}">
                <a16:creationId xmlns:a16="http://schemas.microsoft.com/office/drawing/2014/main" id="{4A5367AE-2A31-224C-A9B1-FEC3098A4B55}"/>
              </a:ext>
            </a:extLst>
          </p:cNvPr>
          <p:cNvSpPr/>
          <p:nvPr/>
        </p:nvSpPr>
        <p:spPr>
          <a:xfrm>
            <a:off x="7447722" y="5748896"/>
            <a:ext cx="4744278" cy="584775"/>
          </a:xfrm>
          <a:prstGeom prst="rect">
            <a:avLst/>
          </a:prstGeom>
        </p:spPr>
        <p:txBody>
          <a:bodyPr wrap="square">
            <a:spAutoFit/>
          </a:bodyPr>
          <a:lstStyle/>
          <a:p>
            <a:r>
              <a:rPr lang="en-GB" sz="1600" dirty="0"/>
              <a:t>NOTE: To create the struct we used a different method with respect to the previous exercise.</a:t>
            </a:r>
          </a:p>
        </p:txBody>
      </p:sp>
    </p:spTree>
    <p:extLst>
      <p:ext uri="{BB962C8B-B14F-4D97-AF65-F5344CB8AC3E}">
        <p14:creationId xmlns:p14="http://schemas.microsoft.com/office/powerpoint/2010/main" val="416803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92500" lnSpcReduction="20000"/>
          </a:bodyPr>
          <a:lstStyle/>
          <a:p>
            <a:r>
              <a:rPr lang="en-GB" sz="3600" dirty="0"/>
              <a:t>We did not use the rand parameter and the struct fields are empty. Since we would like to limit the random number “cost”, we need to create two parameters outside the function: </a:t>
            </a:r>
            <a:r>
              <a:rPr lang="en-GB" sz="3100" dirty="0">
                <a:latin typeface="Courier New" panose="02070309020205020404" pitchFamily="49" charset="0"/>
                <a:cs typeface="Courier New" panose="02070309020205020404" pitchFamily="49" charset="0"/>
              </a:rPr>
              <a:t>digits</a:t>
            </a:r>
            <a:r>
              <a:rPr lang="en-GB" sz="3600" dirty="0"/>
              <a:t> and </a:t>
            </a:r>
            <a:r>
              <a:rPr lang="en-GB" sz="3100" dirty="0">
                <a:latin typeface="Courier New" panose="02070309020205020404" pitchFamily="49" charset="0"/>
                <a:cs typeface="Courier New" panose="02070309020205020404" pitchFamily="49" charset="0"/>
              </a:rPr>
              <a:t>modulus</a:t>
            </a:r>
            <a:r>
              <a:rPr lang="en-GB" sz="3600" dirty="0"/>
              <a:t>.</a:t>
            </a:r>
          </a:p>
          <a:p>
            <a:endParaRPr lang="en-GB" sz="3600" dirty="0"/>
          </a:p>
          <a:p>
            <a:r>
              <a:rPr lang="en-GB" sz="3600" dirty="0"/>
              <a:t>Put it on test:</a:t>
            </a:r>
          </a:p>
          <a:p>
            <a:pPr lvl="1">
              <a:buFont typeface="Wingdings" pitchFamily="2" charset="2"/>
              <a:buChar char="Ø"/>
            </a:pPr>
            <a:r>
              <a:rPr lang="en-GB" sz="3100" dirty="0"/>
              <a:t>Declare two parameter </a:t>
            </a:r>
            <a:r>
              <a:rPr lang="en-GB" sz="3100" dirty="0">
                <a:latin typeface="Courier New" panose="02070309020205020404" pitchFamily="49" charset="0"/>
                <a:cs typeface="Courier New" panose="02070309020205020404" pitchFamily="49" charset="0"/>
              </a:rPr>
              <a:t>digits</a:t>
            </a:r>
            <a:r>
              <a:rPr lang="en-GB" sz="3100" dirty="0"/>
              <a:t> (</a:t>
            </a:r>
            <a:r>
              <a:rPr lang="en-GB" sz="3100" dirty="0" err="1"/>
              <a:t>uint</a:t>
            </a:r>
            <a:r>
              <a:rPr lang="en-GB" sz="3100" dirty="0"/>
              <a:t>) and </a:t>
            </a:r>
            <a:r>
              <a:rPr lang="en-GB" sz="3100" dirty="0">
                <a:latin typeface="Courier New" panose="02070309020205020404" pitchFamily="49" charset="0"/>
                <a:cs typeface="Courier New" panose="02070309020205020404" pitchFamily="49" charset="0"/>
              </a:rPr>
              <a:t>modulus</a:t>
            </a:r>
            <a:r>
              <a:rPr lang="en-GB" sz="3100" dirty="0"/>
              <a:t> (</a:t>
            </a:r>
            <a:r>
              <a:rPr lang="en-GB" sz="3100" dirty="0" err="1"/>
              <a:t>uint</a:t>
            </a:r>
            <a:r>
              <a:rPr lang="en-GB" sz="3100" dirty="0"/>
              <a:t>). </a:t>
            </a:r>
            <a:r>
              <a:rPr lang="en-GB" sz="3100" dirty="0">
                <a:latin typeface="Courier New" panose="02070309020205020404" pitchFamily="49" charset="0"/>
                <a:cs typeface="Courier New" panose="02070309020205020404" pitchFamily="49" charset="0"/>
              </a:rPr>
              <a:t>Digit</a:t>
            </a:r>
            <a:r>
              <a:rPr lang="en-GB" sz="3100" dirty="0"/>
              <a:t> will be equal to 5 and </a:t>
            </a:r>
            <a:r>
              <a:rPr lang="en-GB" sz="3100" dirty="0">
                <a:latin typeface="Courier New" panose="02070309020205020404" pitchFamily="49" charset="0"/>
                <a:cs typeface="Courier New" panose="02070309020205020404" pitchFamily="49" charset="0"/>
              </a:rPr>
              <a:t>modulus</a:t>
            </a:r>
            <a:r>
              <a:rPr lang="en-GB" sz="3100" dirty="0"/>
              <a:t> will be equal to 2 to the power of digits.</a:t>
            </a:r>
          </a:p>
          <a:p>
            <a:pPr lvl="1">
              <a:buFont typeface="Wingdings" pitchFamily="2" charset="2"/>
              <a:buChar char="Ø"/>
            </a:pPr>
            <a:r>
              <a:rPr lang="en-GB" sz="3100" dirty="0"/>
              <a:t>In the line where we created the struct Ingredient inside the function _</a:t>
            </a:r>
            <a:r>
              <a:rPr lang="en-GB" sz="3100" dirty="0" err="1"/>
              <a:t>selectIngredients</a:t>
            </a:r>
            <a:r>
              <a:rPr lang="en-GB" sz="3100" dirty="0"/>
              <a:t>, add </a:t>
            </a:r>
            <a:r>
              <a:rPr lang="en-GB" sz="3100" dirty="0">
                <a:latin typeface="Courier New" panose="02070309020205020404" pitchFamily="49" charset="0"/>
                <a:cs typeface="Courier New" panose="02070309020205020404" pitchFamily="49" charset="0"/>
              </a:rPr>
              <a:t>rand % modulus </a:t>
            </a:r>
            <a:r>
              <a:rPr lang="en-GB" sz="2900" dirty="0"/>
              <a:t>as cost field and use _name and _id from the function input as field for the name and </a:t>
            </a:r>
            <a:r>
              <a:rPr lang="en-GB" sz="2900" dirty="0" err="1"/>
              <a:t>ingrId</a:t>
            </a:r>
            <a:r>
              <a:rPr lang="en-GB" sz="2900" dirty="0"/>
              <a:t> parameters of the struct</a:t>
            </a:r>
            <a:endParaRPr lang="en-GB" sz="3100" dirty="0">
              <a:latin typeface="Courier New" panose="02070309020205020404" pitchFamily="49" charset="0"/>
              <a:cs typeface="Courier New" panose="02070309020205020404" pitchFamily="49" charset="0"/>
            </a:endParaRP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17</a:t>
            </a:fld>
            <a:endParaRPr lang="en-US"/>
          </a:p>
        </p:txBody>
      </p:sp>
    </p:spTree>
    <p:extLst>
      <p:ext uri="{BB962C8B-B14F-4D97-AF65-F5344CB8AC3E}">
        <p14:creationId xmlns:p14="http://schemas.microsoft.com/office/powerpoint/2010/main" val="349721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18</a:t>
            </a:fld>
            <a:endParaRPr lang="en-US"/>
          </a:p>
        </p:txBody>
      </p:sp>
      <p:sp>
        <p:nvSpPr>
          <p:cNvPr id="7" name="Segnaposto contenuto 2">
            <a:extLst>
              <a:ext uri="{FF2B5EF4-FFF2-40B4-BE49-F238E27FC236}">
                <a16:creationId xmlns:a16="http://schemas.microsoft.com/office/drawing/2014/main" id="{08D5C170-8D09-9F4E-8934-8538D6B8394B}"/>
              </a:ext>
            </a:extLst>
          </p:cNvPr>
          <p:cNvSpPr txBox="1">
            <a:spLocks/>
          </p:cNvSpPr>
          <p:nvPr/>
        </p:nvSpPr>
        <p:spPr>
          <a:xfrm>
            <a:off x="444400" y="1285042"/>
            <a:ext cx="11442800" cy="467843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pragma solidity &gt;=0.5.0 &lt;0.6.0;</a:t>
            </a:r>
          </a:p>
          <a:p>
            <a:pPr marL="0" indent="0">
              <a:buFont typeface="Arial" panose="020B0604020202020204" pitchFamily="34" charset="0"/>
              <a:buNone/>
            </a:pPr>
            <a:endParaRPr lang="en-GB" sz="14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contract Market{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digits = 5;</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modulus = 2 ** digits;</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struct Ingredient{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cost;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string name;</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ingrId</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mapping(address =&gt;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public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mapping(</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=&gt; address[]) </a:t>
            </a:r>
            <a:r>
              <a:rPr lang="en-GB" sz="1400" dirty="0" err="1">
                <a:latin typeface="Courier New" panose="02070309020205020404" pitchFamily="49" charset="0"/>
                <a:cs typeface="Courier New" panose="02070309020205020404" pitchFamily="49" charset="0"/>
              </a:rPr>
              <a:t>ListOfCutomers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mapping(address =&gt; Ingredient[]) ingredients;</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selectIngredients</a:t>
            </a:r>
            <a:r>
              <a:rPr lang="en-GB" sz="1400" dirty="0">
                <a:latin typeface="Courier New" panose="02070309020205020404" pitchFamily="49" charset="0"/>
                <a:cs typeface="Courier New" panose="02070309020205020404" pitchFamily="49" charset="0"/>
              </a:rPr>
              <a:t>(string memory _name,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_id) public{</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rand =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(keccak256(</a:t>
            </a:r>
            <a:r>
              <a:rPr lang="en-GB" sz="1400" dirty="0" err="1">
                <a:latin typeface="Courier New" panose="02070309020205020404" pitchFamily="49" charset="0"/>
                <a:cs typeface="Courier New" panose="02070309020205020404" pitchFamily="49" charset="0"/>
              </a:rPr>
              <a:t>abi.encodePacked</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block.timestamp</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ListOfCutomers</a:t>
            </a:r>
            <a:r>
              <a:rPr lang="en-GB" sz="1400" dirty="0">
                <a:latin typeface="Courier New" panose="02070309020205020404" pitchFamily="49" charset="0"/>
                <a:cs typeface="Courier New" panose="02070309020205020404" pitchFamily="49" charset="0"/>
              </a:rPr>
              <a:t>[0].push(</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Ingredient memory I = Ingredient({</a:t>
            </a:r>
            <a:r>
              <a:rPr lang="en-GB" sz="1400" dirty="0" err="1">
                <a:latin typeface="Courier New" panose="02070309020205020404" pitchFamily="49" charset="0"/>
                <a:cs typeface="Courier New" panose="02070309020205020404" pitchFamily="49" charset="0"/>
              </a:rPr>
              <a:t>cost:rand</a:t>
            </a:r>
            <a:r>
              <a:rPr lang="en-GB" sz="1400" dirty="0">
                <a:latin typeface="Courier New" panose="02070309020205020404" pitchFamily="49" charset="0"/>
                <a:cs typeface="Courier New" panose="02070309020205020404" pitchFamily="49" charset="0"/>
              </a:rPr>
              <a:t> % modulus, </a:t>
            </a:r>
            <a:r>
              <a:rPr lang="en-GB" sz="1400" dirty="0" err="1">
                <a:latin typeface="Courier New" panose="02070309020205020404" pitchFamily="49" charset="0"/>
                <a:cs typeface="Courier New" panose="02070309020205020404" pitchFamily="49" charset="0"/>
              </a:rPr>
              <a:t>name:_name</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ingrId</a:t>
            </a:r>
            <a:r>
              <a:rPr lang="en-GB" sz="1400" dirty="0">
                <a:latin typeface="Courier New" panose="02070309020205020404" pitchFamily="49" charset="0"/>
                <a:cs typeface="Courier New" panose="02070309020205020404" pitchFamily="49" charset="0"/>
              </a:rPr>
              <a:t>:_id});</a:t>
            </a:r>
          </a:p>
          <a:p>
            <a:pPr marL="0" indent="0">
              <a:buNone/>
            </a:pPr>
            <a:r>
              <a:rPr lang="en-GB" sz="1400" dirty="0">
                <a:latin typeface="Courier New" panose="02070309020205020404" pitchFamily="49" charset="0"/>
                <a:cs typeface="Courier New" panose="02070309020205020404" pitchFamily="49" charset="0"/>
              </a:rPr>
              <a:t>		ingredients[</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].push(I);</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9425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3600" dirty="0"/>
              <a:t>Now let’s create a function from which we can retrieve the customers of the market.</a:t>
            </a:r>
          </a:p>
          <a:p>
            <a:endParaRPr lang="en-GB" sz="3600" dirty="0"/>
          </a:p>
          <a:p>
            <a:r>
              <a:rPr lang="en-GB" sz="3600" dirty="0"/>
              <a:t>Put it on test:</a:t>
            </a:r>
          </a:p>
          <a:p>
            <a:pPr lvl="1">
              <a:buFont typeface="Wingdings" pitchFamily="2" charset="2"/>
              <a:buChar char="Ø"/>
            </a:pPr>
            <a:r>
              <a:rPr lang="en-GB" sz="3200" dirty="0"/>
              <a:t>Create a function called </a:t>
            </a:r>
            <a:r>
              <a:rPr lang="en-GB" sz="3200" dirty="0" err="1"/>
              <a:t>getCustomers</a:t>
            </a:r>
            <a:r>
              <a:rPr lang="en-GB" sz="3200" dirty="0"/>
              <a:t>()</a:t>
            </a:r>
          </a:p>
          <a:p>
            <a:pPr lvl="1">
              <a:buFont typeface="Wingdings" pitchFamily="2" charset="2"/>
              <a:buChar char="Ø"/>
            </a:pPr>
            <a:r>
              <a:rPr lang="en-GB" sz="3200" dirty="0"/>
              <a:t>This function takes no arguments and will be a public function which return 1 parameter: a list of address (NOTE: the arrays in solidity go always under memory definition).</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19</a:t>
            </a:fld>
            <a:endParaRPr lang="en-US"/>
          </a:p>
        </p:txBody>
      </p:sp>
    </p:spTree>
    <p:extLst>
      <p:ext uri="{BB962C8B-B14F-4D97-AF65-F5344CB8AC3E}">
        <p14:creationId xmlns:p14="http://schemas.microsoft.com/office/powerpoint/2010/main" val="75336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17B8-192D-4915-AA65-B426092D3B5F}"/>
              </a:ext>
            </a:extLst>
          </p:cNvPr>
          <p:cNvSpPr>
            <a:spLocks noGrp="1"/>
          </p:cNvSpPr>
          <p:nvPr>
            <p:ph type="title"/>
          </p:nvPr>
        </p:nvSpPr>
        <p:spPr>
          <a:xfrm>
            <a:off x="707567" y="1371120"/>
            <a:ext cx="10319657" cy="2147963"/>
          </a:xfrm>
        </p:spPr>
        <p:txBody>
          <a:bodyPr>
            <a:normAutofit/>
          </a:bodyPr>
          <a:lstStyle/>
          <a:p>
            <a:pPr algn="ctr"/>
            <a:r>
              <a:rPr lang="en-US" sz="2200" dirty="0"/>
              <a:t>Course material developed in collaboration with University of </a:t>
            </a:r>
            <a:br>
              <a:rPr lang="en-US" sz="2200" dirty="0"/>
            </a:br>
            <a:r>
              <a:rPr lang="en-US" sz="2200" dirty="0"/>
              <a:t>Cagliari, University of Cyprus, University of Western Macedonia, Mines ParisTech, Technische Hochschule Ulm, Deloitte, WIP </a:t>
            </a:r>
            <a:br>
              <a:rPr lang="en-US" sz="2200" dirty="0"/>
            </a:br>
            <a:br>
              <a:rPr lang="en-US" sz="2200" dirty="0"/>
            </a:br>
            <a:r>
              <a:rPr lang="en-US" sz="2200" dirty="0"/>
              <a:t>with support from Erasmus+</a:t>
            </a:r>
            <a:br>
              <a:rPr lang="de-DE" sz="2000" dirty="0"/>
            </a:br>
            <a:endParaRPr lang="en-US" sz="2000" dirty="0">
              <a:highlight>
                <a:srgbClr val="FFFF00"/>
              </a:highlight>
            </a:endParaRPr>
          </a:p>
        </p:txBody>
      </p:sp>
      <p:sp>
        <p:nvSpPr>
          <p:cNvPr id="6" name="Slide Number Placeholder 5">
            <a:extLst>
              <a:ext uri="{FF2B5EF4-FFF2-40B4-BE49-F238E27FC236}">
                <a16:creationId xmlns:a16="http://schemas.microsoft.com/office/drawing/2014/main" id="{1EB5BB7E-9570-465B-9B1F-4D51C3EFEBB3}"/>
              </a:ext>
            </a:extLst>
          </p:cNvPr>
          <p:cNvSpPr>
            <a:spLocks noGrp="1"/>
          </p:cNvSpPr>
          <p:nvPr>
            <p:ph type="sldNum" sz="quarter" idx="12"/>
          </p:nvPr>
        </p:nvSpPr>
        <p:spPr>
          <a:xfrm>
            <a:off x="6190969" y="6366329"/>
            <a:ext cx="787600" cy="365125"/>
          </a:xfrm>
        </p:spPr>
        <p:txBody>
          <a:bodyPr anchor="ctr"/>
          <a:lstStyle/>
          <a:p>
            <a:pPr algn="ctr"/>
            <a:fld id="{B14DC977-BC50-43F6-B379-4F14C4286E89}" type="slidenum">
              <a:rPr lang="en-US" smtClean="0"/>
              <a:pPr algn="ctr"/>
              <a:t>2</a:t>
            </a:fld>
            <a:endParaRPr lang="en-US" dirty="0"/>
          </a:p>
        </p:txBody>
      </p:sp>
      <p:pic>
        <p:nvPicPr>
          <p:cNvPr id="10" name="Picture 9" descr="A picture containing black, large, white&#10;&#10;Description automatically generated">
            <a:extLst>
              <a:ext uri="{FF2B5EF4-FFF2-40B4-BE49-F238E27FC236}">
                <a16:creationId xmlns:a16="http://schemas.microsoft.com/office/drawing/2014/main" id="{F75B38EF-0060-4C68-A5B4-60B86A831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065" y="3457212"/>
            <a:ext cx="1134749" cy="1134749"/>
          </a:xfrm>
          <a:prstGeom prst="rect">
            <a:avLst/>
          </a:prstGeom>
        </p:spPr>
      </p:pic>
      <p:pic>
        <p:nvPicPr>
          <p:cNvPr id="12" name="Picture 11" descr="A close up of a logo&#10;&#10;Description automatically generated">
            <a:extLst>
              <a:ext uri="{FF2B5EF4-FFF2-40B4-BE49-F238E27FC236}">
                <a16:creationId xmlns:a16="http://schemas.microsoft.com/office/drawing/2014/main" id="{E3576EC2-F104-4110-8318-2B60E7DEAD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2187" y="3745758"/>
            <a:ext cx="3680637" cy="1135718"/>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B5CAC71-6BD0-49EA-8F31-B31EAF98C4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2824" y="5070995"/>
            <a:ext cx="2209055" cy="897857"/>
          </a:xfrm>
          <a:prstGeom prst="rect">
            <a:avLst/>
          </a:prstGeom>
        </p:spPr>
      </p:pic>
      <p:pic>
        <p:nvPicPr>
          <p:cNvPr id="14" name="Picture 13">
            <a:extLst>
              <a:ext uri="{FF2B5EF4-FFF2-40B4-BE49-F238E27FC236}">
                <a16:creationId xmlns:a16="http://schemas.microsoft.com/office/drawing/2014/main" id="{6C3CED35-9A1D-43B0-963E-C3D5265C7A8D}"/>
              </a:ext>
            </a:extLst>
          </p:cNvPr>
          <p:cNvPicPr>
            <a:picLocks noChangeAspect="1"/>
          </p:cNvPicPr>
          <p:nvPr/>
        </p:nvPicPr>
        <p:blipFill>
          <a:blip r:embed="rId5"/>
          <a:stretch>
            <a:fillRect/>
          </a:stretch>
        </p:blipFill>
        <p:spPr>
          <a:xfrm>
            <a:off x="838200" y="4939439"/>
            <a:ext cx="3096389" cy="947847"/>
          </a:xfrm>
          <a:prstGeom prst="rect">
            <a:avLst/>
          </a:prstGeom>
        </p:spPr>
      </p:pic>
      <p:pic>
        <p:nvPicPr>
          <p:cNvPr id="8" name="Picture 7">
            <a:extLst>
              <a:ext uri="{FF2B5EF4-FFF2-40B4-BE49-F238E27FC236}">
                <a16:creationId xmlns:a16="http://schemas.microsoft.com/office/drawing/2014/main" id="{74B7E6F1-04F5-4CD3-9602-23FD0EE6F9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8703" y="5003937"/>
            <a:ext cx="1717351" cy="832081"/>
          </a:xfrm>
          <a:prstGeom prst="rect">
            <a:avLst/>
          </a:prstGeom>
        </p:spPr>
      </p:pic>
      <p:pic>
        <p:nvPicPr>
          <p:cNvPr id="15" name="Picture 14" descr="A close up of a logo&#10;&#10;Description automatically generated">
            <a:extLst>
              <a:ext uri="{FF2B5EF4-FFF2-40B4-BE49-F238E27FC236}">
                <a16:creationId xmlns:a16="http://schemas.microsoft.com/office/drawing/2014/main" id="{78F15F3C-336E-403A-B0FF-121C34A857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9197" y="3924019"/>
            <a:ext cx="3730818" cy="674983"/>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A6CDFB20-B9DE-4F08-9047-DF3AFEC9E1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1953" y="5005292"/>
            <a:ext cx="1844047" cy="897856"/>
          </a:xfrm>
          <a:prstGeom prst="rect">
            <a:avLst/>
          </a:prstGeom>
        </p:spPr>
      </p:pic>
    </p:spTree>
    <p:extLst>
      <p:ext uri="{BB962C8B-B14F-4D97-AF65-F5344CB8AC3E}">
        <p14:creationId xmlns:p14="http://schemas.microsoft.com/office/powerpoint/2010/main" val="397162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20</a:t>
            </a:fld>
            <a:endParaRPr lang="en-US"/>
          </a:p>
        </p:txBody>
      </p:sp>
      <p:sp>
        <p:nvSpPr>
          <p:cNvPr id="7" name="Segnaposto contenuto 2">
            <a:extLst>
              <a:ext uri="{FF2B5EF4-FFF2-40B4-BE49-F238E27FC236}">
                <a16:creationId xmlns:a16="http://schemas.microsoft.com/office/drawing/2014/main" id="{08D5C170-8D09-9F4E-8934-8538D6B8394B}"/>
              </a:ext>
            </a:extLst>
          </p:cNvPr>
          <p:cNvSpPr txBox="1">
            <a:spLocks/>
          </p:cNvSpPr>
          <p:nvPr/>
        </p:nvSpPr>
        <p:spPr>
          <a:xfrm>
            <a:off x="444400" y="1285042"/>
            <a:ext cx="11442800" cy="54137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pragma solidity &gt;=0.5.0 &lt;0.6.0;</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contract Market{</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digits = 5;</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modulus = 2 ** digits;</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struct Ingredient{</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cost;string</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name;uint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ingrId</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mapping(address =&gt;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public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mapping(</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=&gt; address[]) </a:t>
            </a:r>
            <a:r>
              <a:rPr lang="en-GB" sz="1400" dirty="0" err="1">
                <a:latin typeface="Courier New" panose="02070309020205020404" pitchFamily="49" charset="0"/>
                <a:cs typeface="Courier New" panose="02070309020205020404" pitchFamily="49" charset="0"/>
              </a:rPr>
              <a:t>ListOfCutomers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mapping(address =&gt; Ingredient[]) ingredients;</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selectIngredients</a:t>
            </a:r>
            <a:r>
              <a:rPr lang="en-GB" sz="1400" dirty="0">
                <a:latin typeface="Courier New" panose="02070309020205020404" pitchFamily="49" charset="0"/>
                <a:cs typeface="Courier New" panose="02070309020205020404" pitchFamily="49" charset="0"/>
              </a:rPr>
              <a:t>(string memory _name,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_id) public{</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rand =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(keccak256(</a:t>
            </a:r>
            <a:r>
              <a:rPr lang="en-GB" sz="1400" dirty="0" err="1">
                <a:latin typeface="Courier New" panose="02070309020205020404" pitchFamily="49" charset="0"/>
                <a:cs typeface="Courier New" panose="02070309020205020404" pitchFamily="49" charset="0"/>
              </a:rPr>
              <a:t>abi.encodePacked</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block.timestamp</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numberIngredients</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ListOfCutomers</a:t>
            </a:r>
            <a:r>
              <a:rPr lang="en-GB" sz="1400" dirty="0">
                <a:latin typeface="Courier New" panose="02070309020205020404" pitchFamily="49" charset="0"/>
                <a:cs typeface="Courier New" panose="02070309020205020404" pitchFamily="49" charset="0"/>
              </a:rPr>
              <a:t>[0].push(</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Ingredient memory I = Ingredient({</a:t>
            </a:r>
            <a:r>
              <a:rPr lang="en-GB" sz="1400" dirty="0" err="1">
                <a:latin typeface="Courier New" panose="02070309020205020404" pitchFamily="49" charset="0"/>
                <a:cs typeface="Courier New" panose="02070309020205020404" pitchFamily="49" charset="0"/>
              </a:rPr>
              <a:t>cost:rand</a:t>
            </a:r>
            <a:r>
              <a:rPr lang="en-GB" sz="1400" dirty="0">
                <a:latin typeface="Courier New" panose="02070309020205020404" pitchFamily="49" charset="0"/>
                <a:cs typeface="Courier New" panose="02070309020205020404" pitchFamily="49" charset="0"/>
              </a:rPr>
              <a:t> % modulus, </a:t>
            </a:r>
            <a:r>
              <a:rPr lang="en-GB" sz="1400" dirty="0" err="1">
                <a:latin typeface="Courier New" panose="02070309020205020404" pitchFamily="49" charset="0"/>
                <a:cs typeface="Courier New" panose="02070309020205020404" pitchFamily="49" charset="0"/>
              </a:rPr>
              <a:t>name:_name</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ingrId</a:t>
            </a:r>
            <a:r>
              <a:rPr lang="en-GB" sz="1400" dirty="0">
                <a:latin typeface="Courier New" panose="02070309020205020404" pitchFamily="49" charset="0"/>
                <a:cs typeface="Courier New" panose="02070309020205020404" pitchFamily="49" charset="0"/>
              </a:rPr>
              <a:t>:_id});</a:t>
            </a:r>
          </a:p>
          <a:p>
            <a:pPr marL="0" indent="0">
              <a:buNone/>
            </a:pPr>
            <a:r>
              <a:rPr lang="en-GB" sz="1400" dirty="0">
                <a:latin typeface="Courier New" panose="02070309020205020404" pitchFamily="49" charset="0"/>
                <a:cs typeface="Courier New" panose="02070309020205020404" pitchFamily="49" charset="0"/>
              </a:rPr>
              <a:t>		ingredients[</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].push(I);</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function </a:t>
            </a:r>
            <a:r>
              <a:rPr lang="en-GB" sz="1400" dirty="0" err="1">
                <a:latin typeface="Courier New" panose="02070309020205020404" pitchFamily="49" charset="0"/>
                <a:cs typeface="Courier New" panose="02070309020205020404" pitchFamily="49" charset="0"/>
              </a:rPr>
              <a:t>getCustomers</a:t>
            </a:r>
            <a:r>
              <a:rPr lang="en-GB" sz="1400" dirty="0">
                <a:latin typeface="Courier New" panose="02070309020205020404" pitchFamily="49" charset="0"/>
                <a:cs typeface="Courier New" panose="02070309020205020404" pitchFamily="49" charset="0"/>
              </a:rPr>
              <a:t>() public returns(address[] memory){</a:t>
            </a:r>
          </a:p>
          <a:p>
            <a:pPr marL="0" indent="0">
              <a:buNone/>
            </a:pPr>
            <a:r>
              <a:rPr lang="en-GB" sz="1400" dirty="0">
                <a:latin typeface="Courier New" panose="02070309020205020404" pitchFamily="49" charset="0"/>
                <a:cs typeface="Courier New" panose="02070309020205020404" pitchFamily="49" charset="0"/>
              </a:rPr>
              <a:t>	       	return </a:t>
            </a:r>
            <a:r>
              <a:rPr lang="en-GB" sz="1400" dirty="0" err="1">
                <a:latin typeface="Courier New" panose="02070309020205020404" pitchFamily="49" charset="0"/>
                <a:cs typeface="Courier New" panose="02070309020205020404" pitchFamily="49" charset="0"/>
              </a:rPr>
              <a:t>ListOfCutomers</a:t>
            </a:r>
            <a:r>
              <a:rPr lang="en-GB" sz="1400" dirty="0">
                <a:latin typeface="Courier New" panose="02070309020205020404" pitchFamily="49" charset="0"/>
                <a:cs typeface="Courier New" panose="02070309020205020404" pitchFamily="49" charset="0"/>
              </a:rPr>
              <a:t>[0]; </a:t>
            </a:r>
          </a:p>
          <a:p>
            <a:pPr marL="0" indent="0">
              <a:buNone/>
            </a:pPr>
            <a:r>
              <a:rPr lang="en-GB" sz="1400"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9728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92500"/>
          </a:bodyPr>
          <a:lstStyle/>
          <a:p>
            <a:r>
              <a:rPr lang="en-GB" sz="3600" dirty="0"/>
              <a:t>Now let’s create the last function of the contract. We need a function from which we can retrieve the cost of all the ingredients taken by one customer.</a:t>
            </a:r>
          </a:p>
          <a:p>
            <a:endParaRPr lang="en-GB" sz="3600" dirty="0"/>
          </a:p>
          <a:p>
            <a:r>
              <a:rPr lang="en-GB" sz="3600" dirty="0"/>
              <a:t>Put it on test:</a:t>
            </a:r>
          </a:p>
          <a:p>
            <a:pPr lvl="1">
              <a:buFont typeface="Wingdings" pitchFamily="2" charset="2"/>
              <a:buChar char="Ø"/>
            </a:pPr>
            <a:r>
              <a:rPr lang="en-GB" sz="3200" dirty="0"/>
              <a:t>Create a function called </a:t>
            </a:r>
            <a:r>
              <a:rPr lang="en-GB" sz="3200" dirty="0" err="1"/>
              <a:t>getCake</a:t>
            </a:r>
            <a:r>
              <a:rPr lang="en-GB" sz="3200" dirty="0"/>
              <a:t>()</a:t>
            </a:r>
          </a:p>
          <a:p>
            <a:pPr lvl="1">
              <a:buFont typeface="Wingdings" pitchFamily="2" charset="2"/>
              <a:buChar char="Ø"/>
            </a:pPr>
            <a:r>
              <a:rPr lang="en-GB" sz="3200" dirty="0"/>
              <a:t>This function takes 1 argument: _id (</a:t>
            </a:r>
            <a:r>
              <a:rPr lang="en-GB" sz="3200" dirty="0" err="1"/>
              <a:t>uint</a:t>
            </a:r>
            <a:r>
              <a:rPr lang="en-GB" sz="3200" dirty="0"/>
              <a:t>) and will be a public function which return 1 parameter: a </a:t>
            </a:r>
            <a:r>
              <a:rPr lang="en-GB" sz="3200" dirty="0" err="1"/>
              <a:t>uint</a:t>
            </a:r>
            <a:r>
              <a:rPr lang="en-GB" sz="3200" dirty="0"/>
              <a:t>.</a:t>
            </a:r>
          </a:p>
          <a:p>
            <a:pPr lvl="1">
              <a:buFont typeface="Wingdings" pitchFamily="2" charset="2"/>
              <a:buChar char="Ø"/>
            </a:pPr>
            <a:r>
              <a:rPr lang="en-GB" sz="3200" dirty="0"/>
              <a:t>Inside the function we need to create the target customer. So use the mapping </a:t>
            </a:r>
            <a:r>
              <a:rPr lang="en-GB" sz="3200" dirty="0" err="1"/>
              <a:t>ListOfCutomers</a:t>
            </a:r>
            <a:r>
              <a:rPr lang="en-GB" sz="3200" dirty="0"/>
              <a:t> to get the target customer</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21</a:t>
            </a:fld>
            <a:endParaRPr lang="en-US"/>
          </a:p>
        </p:txBody>
      </p:sp>
    </p:spTree>
    <p:extLst>
      <p:ext uri="{BB962C8B-B14F-4D97-AF65-F5344CB8AC3E}">
        <p14:creationId xmlns:p14="http://schemas.microsoft.com/office/powerpoint/2010/main" val="1984307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22</a:t>
            </a:fld>
            <a:endParaRPr lang="en-US" dirty="0"/>
          </a:p>
        </p:txBody>
      </p:sp>
      <p:sp>
        <p:nvSpPr>
          <p:cNvPr id="8" name="Segnaposto contenuto 2">
            <a:extLst>
              <a:ext uri="{FF2B5EF4-FFF2-40B4-BE49-F238E27FC236}">
                <a16:creationId xmlns:a16="http://schemas.microsoft.com/office/drawing/2014/main" id="{35E3089A-3BA2-604B-ABFA-922E6E9FEC4D}"/>
              </a:ext>
            </a:extLst>
          </p:cNvPr>
          <p:cNvSpPr txBox="1">
            <a:spLocks/>
          </p:cNvSpPr>
          <p:nvPr/>
        </p:nvSpPr>
        <p:spPr>
          <a:xfrm>
            <a:off x="444400" y="1285042"/>
            <a:ext cx="11442800" cy="541375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latin typeface="Courier New" panose="02070309020205020404" pitchFamily="49" charset="0"/>
                <a:cs typeface="Courier New" panose="02070309020205020404" pitchFamily="49" charset="0"/>
              </a:rPr>
              <a:t>pragma solidity &gt;=0.5.0 &lt;0.6.0;</a:t>
            </a:r>
          </a:p>
          <a:p>
            <a:pPr marL="0" indent="0">
              <a:buFont typeface="Arial" panose="020B0604020202020204" pitchFamily="34" charset="0"/>
              <a:buNone/>
            </a:pPr>
            <a:r>
              <a:rPr lang="en-GB" sz="1800" dirty="0">
                <a:latin typeface="Courier New" panose="02070309020205020404" pitchFamily="49" charset="0"/>
                <a:cs typeface="Courier New" panose="02070309020205020404" pitchFamily="49" charset="0"/>
              </a:rPr>
              <a:t>contract Market{</a:t>
            </a:r>
          </a:p>
          <a:p>
            <a:pPr marL="457200" lvl="1" indent="0">
              <a:buNone/>
            </a:pPr>
            <a:r>
              <a:rPr lang="en-GB" sz="11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digits = 5;</a:t>
            </a:r>
          </a:p>
          <a:p>
            <a:pPr marL="457200" lvl="1"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modulus = 2 ** digits;</a:t>
            </a:r>
          </a:p>
          <a:p>
            <a:pPr marL="457200" lvl="1" indent="0">
              <a:buNone/>
            </a:pPr>
            <a:r>
              <a:rPr lang="en-GB" sz="1800" dirty="0">
                <a:latin typeface="Courier New" panose="02070309020205020404" pitchFamily="49" charset="0"/>
                <a:cs typeface="Courier New" panose="02070309020205020404" pitchFamily="49" charset="0"/>
              </a:rPr>
              <a:t>	struct Ingredient{</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cost;string</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name;uint</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ingrId</a:t>
            </a:r>
            <a:r>
              <a:rPr lang="en-GB" sz="1800" dirty="0">
                <a:latin typeface="Courier New" panose="02070309020205020404" pitchFamily="49" charset="0"/>
                <a:cs typeface="Courier New" panose="02070309020205020404" pitchFamily="49" charset="0"/>
              </a:rPr>
              <a:t>;}</a:t>
            </a:r>
          </a:p>
          <a:p>
            <a:pPr marL="457200" lvl="1" indent="0">
              <a:buNone/>
            </a:pPr>
            <a:r>
              <a:rPr lang="en-GB" sz="1800" dirty="0">
                <a:latin typeface="Courier New" panose="02070309020205020404" pitchFamily="49" charset="0"/>
                <a:cs typeface="Courier New" panose="02070309020205020404" pitchFamily="49" charset="0"/>
              </a:rPr>
              <a:t>	mapping(address =&gt; </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public </a:t>
            </a:r>
            <a:r>
              <a:rPr lang="en-GB" sz="1800" dirty="0" err="1">
                <a:latin typeface="Courier New" panose="02070309020205020404" pitchFamily="49" charset="0"/>
                <a:cs typeface="Courier New" panose="02070309020205020404" pitchFamily="49" charset="0"/>
              </a:rPr>
              <a:t>numberIngredients</a:t>
            </a:r>
            <a:r>
              <a:rPr lang="en-GB" sz="1800" dirty="0">
                <a:latin typeface="Courier New" panose="02070309020205020404" pitchFamily="49" charset="0"/>
                <a:cs typeface="Courier New" panose="02070309020205020404" pitchFamily="49" charset="0"/>
              </a:rPr>
              <a:t>;</a:t>
            </a:r>
          </a:p>
          <a:p>
            <a:pPr marL="457200" lvl="1" indent="0">
              <a:buNone/>
            </a:pPr>
            <a:r>
              <a:rPr lang="en-GB" sz="1800" dirty="0">
                <a:latin typeface="Courier New" panose="02070309020205020404" pitchFamily="49" charset="0"/>
                <a:cs typeface="Courier New" panose="02070309020205020404" pitchFamily="49" charset="0"/>
              </a:rPr>
              <a:t>	mapping(</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=&gt; address[]) </a:t>
            </a:r>
            <a:r>
              <a:rPr lang="en-GB" sz="1800" dirty="0" err="1">
                <a:latin typeface="Courier New" panose="02070309020205020404" pitchFamily="49" charset="0"/>
                <a:cs typeface="Courier New" panose="02070309020205020404" pitchFamily="49" charset="0"/>
              </a:rPr>
              <a:t>ListOfCutomers</a:t>
            </a:r>
            <a:r>
              <a:rPr lang="en-GB" sz="1800" dirty="0">
                <a:latin typeface="Courier New" panose="02070309020205020404" pitchFamily="49" charset="0"/>
                <a:cs typeface="Courier New" panose="02070309020205020404" pitchFamily="49" charset="0"/>
              </a:rPr>
              <a:t>;</a:t>
            </a:r>
          </a:p>
          <a:p>
            <a:pPr marL="457200" lvl="1" indent="0">
              <a:buNone/>
            </a:pPr>
            <a:r>
              <a:rPr lang="en-GB" sz="1800" dirty="0">
                <a:latin typeface="Courier New" panose="02070309020205020404" pitchFamily="49" charset="0"/>
                <a:cs typeface="Courier New" panose="02070309020205020404" pitchFamily="49" charset="0"/>
              </a:rPr>
              <a:t>	mapping(address =&gt; Ingredient[]) ingredients;</a:t>
            </a:r>
          </a:p>
          <a:p>
            <a:pPr marL="457200" lvl="1" indent="0">
              <a:buNone/>
            </a:pPr>
            <a:r>
              <a:rPr lang="en-GB" sz="1800" dirty="0">
                <a:latin typeface="Courier New" panose="02070309020205020404" pitchFamily="49" charset="0"/>
                <a:cs typeface="Courier New" panose="02070309020205020404" pitchFamily="49" charset="0"/>
              </a:rPr>
              <a:t>	function _</a:t>
            </a:r>
            <a:r>
              <a:rPr lang="en-GB" sz="1800" dirty="0" err="1">
                <a:latin typeface="Courier New" panose="02070309020205020404" pitchFamily="49" charset="0"/>
                <a:cs typeface="Courier New" panose="02070309020205020404" pitchFamily="49" charset="0"/>
              </a:rPr>
              <a:t>selectIngredients</a:t>
            </a:r>
            <a:r>
              <a:rPr lang="en-GB" sz="1800" dirty="0">
                <a:latin typeface="Courier New" panose="02070309020205020404" pitchFamily="49" charset="0"/>
                <a:cs typeface="Courier New" panose="02070309020205020404" pitchFamily="49" charset="0"/>
              </a:rPr>
              <a:t>(string memory _name, </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_id) public{</a:t>
            </a:r>
          </a:p>
          <a:p>
            <a:pPr marL="457200" lvl="1"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rand = </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(keccak256(</a:t>
            </a:r>
            <a:r>
              <a:rPr lang="en-GB" sz="1800" dirty="0" err="1">
                <a:latin typeface="Courier New" panose="02070309020205020404" pitchFamily="49" charset="0"/>
                <a:cs typeface="Courier New" panose="02070309020205020404" pitchFamily="49" charset="0"/>
              </a:rPr>
              <a:t>abi.encodePacked</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block.timestamp</a:t>
            </a:r>
            <a:r>
              <a:rPr lang="en-GB" sz="1800" dirty="0">
                <a:latin typeface="Courier New" panose="02070309020205020404" pitchFamily="49" charset="0"/>
                <a:cs typeface="Courier New" panose="02070309020205020404" pitchFamily="49" charset="0"/>
              </a:rPr>
              <a:t>)));</a:t>
            </a:r>
          </a:p>
          <a:p>
            <a:pPr marL="457200" lvl="1"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numberIngredients</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msg.sender</a:t>
            </a:r>
            <a:r>
              <a:rPr lang="en-GB" sz="1800" dirty="0">
                <a:latin typeface="Courier New" panose="02070309020205020404" pitchFamily="49" charset="0"/>
                <a:cs typeface="Courier New" panose="02070309020205020404" pitchFamily="49" charset="0"/>
              </a:rPr>
              <a:t>]++;</a:t>
            </a:r>
          </a:p>
          <a:p>
            <a:pPr marL="457200" lvl="1"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ListOfCutomers</a:t>
            </a:r>
            <a:r>
              <a:rPr lang="en-GB" sz="1800" dirty="0">
                <a:latin typeface="Courier New" panose="02070309020205020404" pitchFamily="49" charset="0"/>
                <a:cs typeface="Courier New" panose="02070309020205020404" pitchFamily="49" charset="0"/>
              </a:rPr>
              <a:t>[0].push(</a:t>
            </a:r>
            <a:r>
              <a:rPr lang="en-GB" sz="1800" dirty="0" err="1">
                <a:latin typeface="Courier New" panose="02070309020205020404" pitchFamily="49" charset="0"/>
                <a:cs typeface="Courier New" panose="02070309020205020404" pitchFamily="49" charset="0"/>
              </a:rPr>
              <a:t>msg.sender</a:t>
            </a:r>
            <a:r>
              <a:rPr lang="en-GB" sz="1800" dirty="0">
                <a:latin typeface="Courier New" panose="02070309020205020404" pitchFamily="49" charset="0"/>
                <a:cs typeface="Courier New" panose="02070309020205020404" pitchFamily="49" charset="0"/>
              </a:rPr>
              <a:t>);</a:t>
            </a:r>
          </a:p>
          <a:p>
            <a:pPr marL="457200" lvl="1" indent="0">
              <a:buNone/>
            </a:pPr>
            <a:r>
              <a:rPr lang="en-GB" sz="1800" dirty="0">
                <a:latin typeface="Courier New" panose="02070309020205020404" pitchFamily="49" charset="0"/>
                <a:cs typeface="Courier New" panose="02070309020205020404" pitchFamily="49" charset="0"/>
              </a:rPr>
              <a:t>		Ingredient memory I = Ingredient({</a:t>
            </a:r>
            <a:r>
              <a:rPr lang="en-GB" sz="1800" dirty="0" err="1">
                <a:latin typeface="Courier New" panose="02070309020205020404" pitchFamily="49" charset="0"/>
                <a:cs typeface="Courier New" panose="02070309020205020404" pitchFamily="49" charset="0"/>
              </a:rPr>
              <a:t>cost:rand</a:t>
            </a:r>
            <a:r>
              <a:rPr lang="en-GB" sz="1800" dirty="0">
                <a:latin typeface="Courier New" panose="02070309020205020404" pitchFamily="49" charset="0"/>
                <a:cs typeface="Courier New" panose="02070309020205020404" pitchFamily="49" charset="0"/>
              </a:rPr>
              <a:t> % modulus, </a:t>
            </a:r>
            <a:r>
              <a:rPr lang="en-GB" sz="1800" dirty="0" err="1">
                <a:latin typeface="Courier New" panose="02070309020205020404" pitchFamily="49" charset="0"/>
                <a:cs typeface="Courier New" panose="02070309020205020404" pitchFamily="49" charset="0"/>
              </a:rPr>
              <a:t>name:_name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ingrId</a:t>
            </a:r>
            <a:r>
              <a:rPr lang="en-GB" sz="1800" dirty="0">
                <a:latin typeface="Courier New" panose="02070309020205020404" pitchFamily="49" charset="0"/>
                <a:cs typeface="Courier New" panose="02070309020205020404" pitchFamily="49" charset="0"/>
              </a:rPr>
              <a:t>:_id});</a:t>
            </a:r>
          </a:p>
          <a:p>
            <a:pPr marL="457200" lvl="1" indent="0">
              <a:buNone/>
            </a:pPr>
            <a:r>
              <a:rPr lang="en-GB" sz="1800" dirty="0">
                <a:latin typeface="Courier New" panose="02070309020205020404" pitchFamily="49" charset="0"/>
                <a:cs typeface="Courier New" panose="02070309020205020404" pitchFamily="49" charset="0"/>
              </a:rPr>
              <a:t>		ingredients[</a:t>
            </a:r>
            <a:r>
              <a:rPr lang="en-GB" sz="1800" dirty="0" err="1">
                <a:latin typeface="Courier New" panose="02070309020205020404" pitchFamily="49" charset="0"/>
                <a:cs typeface="Courier New" panose="02070309020205020404" pitchFamily="49" charset="0"/>
              </a:rPr>
              <a:t>msg.sender</a:t>
            </a:r>
            <a:r>
              <a:rPr lang="en-GB" sz="1800" dirty="0">
                <a:latin typeface="Courier New" panose="02070309020205020404" pitchFamily="49" charset="0"/>
                <a:cs typeface="Courier New" panose="02070309020205020404" pitchFamily="49" charset="0"/>
              </a:rPr>
              <a:t>].push(I);</a:t>
            </a:r>
          </a:p>
          <a:p>
            <a:pPr marL="457200" lvl="1" indent="0">
              <a:buNone/>
            </a:pPr>
            <a:r>
              <a:rPr lang="en-GB" sz="1800" dirty="0">
                <a:latin typeface="Courier New" panose="02070309020205020404" pitchFamily="49" charset="0"/>
                <a:cs typeface="Courier New" panose="02070309020205020404" pitchFamily="49" charset="0"/>
              </a:rPr>
              <a:t>	}</a:t>
            </a:r>
          </a:p>
          <a:p>
            <a:pPr marL="457200" lvl="1" indent="0">
              <a:buNone/>
            </a:pPr>
            <a:r>
              <a:rPr lang="en-GB" sz="1800" dirty="0">
                <a:latin typeface="Courier New" panose="02070309020205020404" pitchFamily="49" charset="0"/>
                <a:cs typeface="Courier New" panose="02070309020205020404" pitchFamily="49" charset="0"/>
              </a:rPr>
              <a:t>	function </a:t>
            </a:r>
            <a:r>
              <a:rPr lang="en-GB" sz="1800" dirty="0" err="1">
                <a:latin typeface="Courier New" panose="02070309020205020404" pitchFamily="49" charset="0"/>
                <a:cs typeface="Courier New" panose="02070309020205020404" pitchFamily="49" charset="0"/>
              </a:rPr>
              <a:t>getCustomers</a:t>
            </a:r>
            <a:r>
              <a:rPr lang="en-GB" sz="1800" dirty="0">
                <a:latin typeface="Courier New" panose="02070309020205020404" pitchFamily="49" charset="0"/>
                <a:cs typeface="Courier New" panose="02070309020205020404" pitchFamily="49" charset="0"/>
              </a:rPr>
              <a:t>() public returns(address[] memory){return </a:t>
            </a:r>
            <a:r>
              <a:rPr lang="en-GB" sz="1800" dirty="0" err="1">
                <a:latin typeface="Courier New" panose="02070309020205020404" pitchFamily="49" charset="0"/>
                <a:cs typeface="Courier New" panose="02070309020205020404" pitchFamily="49" charset="0"/>
              </a:rPr>
              <a:t>ListOfCutomers</a:t>
            </a:r>
            <a:r>
              <a:rPr lang="en-GB" sz="1800" dirty="0">
                <a:latin typeface="Courier New" panose="02070309020205020404" pitchFamily="49" charset="0"/>
                <a:cs typeface="Courier New" panose="02070309020205020404" pitchFamily="49" charset="0"/>
              </a:rPr>
              <a:t>[0];}</a:t>
            </a:r>
          </a:p>
          <a:p>
            <a:pPr marL="457200" lvl="1" indent="0">
              <a:buNone/>
            </a:pPr>
            <a:r>
              <a:rPr lang="en-GB" sz="1800" dirty="0">
                <a:latin typeface="Courier New" panose="02070309020205020404" pitchFamily="49" charset="0"/>
                <a:cs typeface="Courier New" panose="02070309020205020404" pitchFamily="49" charset="0"/>
              </a:rPr>
              <a:t>	function </a:t>
            </a:r>
            <a:r>
              <a:rPr lang="en-GB" sz="1800" dirty="0" err="1">
                <a:latin typeface="Courier New" panose="02070309020205020404" pitchFamily="49" charset="0"/>
                <a:cs typeface="Courier New" panose="02070309020205020404" pitchFamily="49" charset="0"/>
              </a:rPr>
              <a:t>getCake</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_id) public returns(</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a:t>
            </a:r>
          </a:p>
          <a:p>
            <a:pPr marL="457200" lvl="1" indent="0">
              <a:buNone/>
            </a:pPr>
            <a:r>
              <a:rPr lang="en-GB" sz="1800" dirty="0">
                <a:latin typeface="Courier New" panose="02070309020205020404" pitchFamily="49" charset="0"/>
                <a:cs typeface="Courier New" panose="02070309020205020404" pitchFamily="49" charset="0"/>
              </a:rPr>
              <a:t>		address </a:t>
            </a:r>
            <a:r>
              <a:rPr lang="en-GB" sz="1800" dirty="0" err="1">
                <a:latin typeface="Courier New" panose="02070309020205020404" pitchFamily="49" charset="0"/>
                <a:cs typeface="Courier New" panose="02070309020205020404" pitchFamily="49" charset="0"/>
              </a:rPr>
              <a:t>targetCustomer</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ListOfCutomers</a:t>
            </a:r>
            <a:r>
              <a:rPr lang="en-GB" sz="1800" dirty="0">
                <a:latin typeface="Courier New" panose="02070309020205020404" pitchFamily="49" charset="0"/>
                <a:cs typeface="Courier New" panose="02070309020205020404" pitchFamily="49" charset="0"/>
              </a:rPr>
              <a:t>[0][_id];</a:t>
            </a:r>
          </a:p>
          <a:p>
            <a:pPr marL="0" indent="0">
              <a:buNone/>
            </a:pPr>
            <a:r>
              <a:rPr lang="en-GB" sz="1800"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GB"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35686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lnSpcReduction="10000"/>
          </a:bodyPr>
          <a:lstStyle/>
          <a:p>
            <a:r>
              <a:rPr lang="en-GB" sz="3600" dirty="0"/>
              <a:t>Now let’s get the target customer’s ingredients and their cost.</a:t>
            </a:r>
          </a:p>
          <a:p>
            <a:endParaRPr lang="en-GB" sz="3600" dirty="0"/>
          </a:p>
          <a:p>
            <a:r>
              <a:rPr lang="en-GB" sz="3600" dirty="0"/>
              <a:t>Put it on test:</a:t>
            </a:r>
          </a:p>
          <a:p>
            <a:pPr lvl="1">
              <a:buFont typeface="Wingdings" pitchFamily="2" charset="2"/>
              <a:buChar char="Ø"/>
            </a:pPr>
            <a:r>
              <a:rPr lang="en-GB" sz="3200" dirty="0"/>
              <a:t>Use the </a:t>
            </a:r>
            <a:r>
              <a:rPr lang="en-GB" sz="3200" dirty="0" err="1"/>
              <a:t>numberIngredients</a:t>
            </a:r>
            <a:r>
              <a:rPr lang="en-GB" sz="3200" dirty="0"/>
              <a:t> mapping to get the number of ingredients taken by the target customer.</a:t>
            </a:r>
          </a:p>
          <a:p>
            <a:pPr lvl="1">
              <a:buFont typeface="Wingdings" pitchFamily="2" charset="2"/>
              <a:buChar char="Ø"/>
            </a:pPr>
            <a:r>
              <a:rPr lang="en-GB" sz="3200" dirty="0"/>
              <a:t>Create a for loop to calculate the total cost of the ingredients taken by the target customer. Remember to use the ”.” method to access the field of the struct.</a:t>
            </a:r>
          </a:p>
          <a:p>
            <a:pPr lvl="1">
              <a:buFont typeface="Wingdings" pitchFamily="2" charset="2"/>
              <a:buChar char="Ø"/>
            </a:pPr>
            <a:r>
              <a:rPr lang="en-GB" sz="3200"/>
              <a:t>Return the total cost</a:t>
            </a:r>
            <a:endParaRPr lang="en-GB" sz="32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23</a:t>
            </a:fld>
            <a:endParaRPr lang="en-US"/>
          </a:p>
        </p:txBody>
      </p:sp>
    </p:spTree>
    <p:extLst>
      <p:ext uri="{BB962C8B-B14F-4D97-AF65-F5344CB8AC3E}">
        <p14:creationId xmlns:p14="http://schemas.microsoft.com/office/powerpoint/2010/main" val="4261256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24</a:t>
            </a:fld>
            <a:endParaRPr lang="en-US"/>
          </a:p>
        </p:txBody>
      </p:sp>
      <p:sp>
        <p:nvSpPr>
          <p:cNvPr id="8" name="Segnaposto contenuto 2">
            <a:extLst>
              <a:ext uri="{FF2B5EF4-FFF2-40B4-BE49-F238E27FC236}">
                <a16:creationId xmlns:a16="http://schemas.microsoft.com/office/drawing/2014/main" id="{35E3089A-3BA2-604B-ABFA-922E6E9FEC4D}"/>
              </a:ext>
            </a:extLst>
          </p:cNvPr>
          <p:cNvSpPr txBox="1">
            <a:spLocks/>
          </p:cNvSpPr>
          <p:nvPr/>
        </p:nvSpPr>
        <p:spPr>
          <a:xfrm>
            <a:off x="444400" y="1285042"/>
            <a:ext cx="11442800" cy="54137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pragma solidity &gt;=0.5.0 &lt;0.6.0;</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contract Market{</a:t>
            </a:r>
          </a:p>
          <a:p>
            <a:pPr marL="457200" lvl="1" indent="0">
              <a:buNone/>
            </a:pP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digits = 5;</a:t>
            </a:r>
          </a:p>
          <a:p>
            <a:pPr marL="457200" lvl="1" indent="0">
              <a:buNone/>
            </a:pP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modulus = 2 ** digits;</a:t>
            </a:r>
          </a:p>
          <a:p>
            <a:pPr marL="457200" lvl="1" indent="0">
              <a:buNone/>
            </a:pPr>
            <a:r>
              <a:rPr lang="en-GB" sz="1000" dirty="0">
                <a:latin typeface="Courier New" panose="02070309020205020404" pitchFamily="49" charset="0"/>
                <a:cs typeface="Courier New" panose="02070309020205020404" pitchFamily="49" charset="0"/>
              </a:rPr>
              <a:t>	struct Ingredient{</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cost;string</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name;uint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ingrId</a:t>
            </a:r>
            <a:r>
              <a:rPr lang="en-GB" sz="1000" dirty="0">
                <a:latin typeface="Courier New" panose="02070309020205020404" pitchFamily="49" charset="0"/>
                <a:cs typeface="Courier New" panose="02070309020205020404" pitchFamily="49" charset="0"/>
              </a:rPr>
              <a:t>;}</a:t>
            </a:r>
          </a:p>
          <a:p>
            <a:pPr marL="457200" lvl="1" indent="0">
              <a:buNone/>
            </a:pPr>
            <a:r>
              <a:rPr lang="en-GB" sz="1000" dirty="0">
                <a:latin typeface="Courier New" panose="02070309020205020404" pitchFamily="49" charset="0"/>
                <a:cs typeface="Courier New" panose="02070309020205020404" pitchFamily="49" charset="0"/>
              </a:rPr>
              <a:t>	mapping(address =&gt;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public </a:t>
            </a:r>
            <a:r>
              <a:rPr lang="en-GB" sz="1000" dirty="0" err="1">
                <a:latin typeface="Courier New" panose="02070309020205020404" pitchFamily="49" charset="0"/>
                <a:cs typeface="Courier New" panose="02070309020205020404" pitchFamily="49" charset="0"/>
              </a:rPr>
              <a:t>numberIngredients</a:t>
            </a:r>
            <a:r>
              <a:rPr lang="en-GB" sz="1000" dirty="0">
                <a:latin typeface="Courier New" panose="02070309020205020404" pitchFamily="49" charset="0"/>
                <a:cs typeface="Courier New" panose="02070309020205020404" pitchFamily="49" charset="0"/>
              </a:rPr>
              <a:t>;</a:t>
            </a:r>
          </a:p>
          <a:p>
            <a:pPr marL="457200" lvl="1" indent="0">
              <a:buNone/>
            </a:pPr>
            <a:r>
              <a:rPr lang="en-GB" sz="1000" dirty="0">
                <a:latin typeface="Courier New" panose="02070309020205020404" pitchFamily="49" charset="0"/>
                <a:cs typeface="Courier New" panose="02070309020205020404" pitchFamily="49" charset="0"/>
              </a:rPr>
              <a:t>	mapping(</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=&gt; address[]) </a:t>
            </a:r>
            <a:r>
              <a:rPr lang="en-GB" sz="1000" dirty="0" err="1">
                <a:latin typeface="Courier New" panose="02070309020205020404" pitchFamily="49" charset="0"/>
                <a:cs typeface="Courier New" panose="02070309020205020404" pitchFamily="49" charset="0"/>
              </a:rPr>
              <a:t>ListOfCutomers</a:t>
            </a:r>
            <a:r>
              <a:rPr lang="en-GB" sz="1000" dirty="0">
                <a:latin typeface="Courier New" panose="02070309020205020404" pitchFamily="49" charset="0"/>
                <a:cs typeface="Courier New" panose="02070309020205020404" pitchFamily="49" charset="0"/>
              </a:rPr>
              <a:t>;</a:t>
            </a:r>
          </a:p>
          <a:p>
            <a:pPr marL="457200" lvl="1" indent="0">
              <a:buNone/>
            </a:pPr>
            <a:r>
              <a:rPr lang="en-GB" sz="1000" dirty="0">
                <a:latin typeface="Courier New" panose="02070309020205020404" pitchFamily="49" charset="0"/>
                <a:cs typeface="Courier New" panose="02070309020205020404" pitchFamily="49" charset="0"/>
              </a:rPr>
              <a:t>	mapping(address =&gt; Ingredient[]) ingredients;</a:t>
            </a:r>
          </a:p>
          <a:p>
            <a:pPr marL="457200" lvl="1" indent="0">
              <a:buNone/>
            </a:pPr>
            <a:r>
              <a:rPr lang="en-GB" sz="1000" dirty="0">
                <a:latin typeface="Courier New" panose="02070309020205020404" pitchFamily="49" charset="0"/>
                <a:cs typeface="Courier New" panose="02070309020205020404" pitchFamily="49" charset="0"/>
              </a:rPr>
              <a:t>	function _</a:t>
            </a:r>
            <a:r>
              <a:rPr lang="en-GB" sz="1000" dirty="0" err="1">
                <a:latin typeface="Courier New" panose="02070309020205020404" pitchFamily="49" charset="0"/>
                <a:cs typeface="Courier New" panose="02070309020205020404" pitchFamily="49" charset="0"/>
              </a:rPr>
              <a:t>selectIngredients</a:t>
            </a:r>
            <a:r>
              <a:rPr lang="en-GB" sz="1000" dirty="0">
                <a:latin typeface="Courier New" panose="02070309020205020404" pitchFamily="49" charset="0"/>
                <a:cs typeface="Courier New" panose="02070309020205020404" pitchFamily="49" charset="0"/>
              </a:rPr>
              <a:t>(string memory _name,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_id) public{</a:t>
            </a:r>
          </a:p>
          <a:p>
            <a:pPr marL="457200" lvl="1" indent="0">
              <a:buNone/>
            </a:pP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rand =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(keccak256(</a:t>
            </a:r>
            <a:r>
              <a:rPr lang="en-GB" sz="1000" dirty="0" err="1">
                <a:latin typeface="Courier New" panose="02070309020205020404" pitchFamily="49" charset="0"/>
                <a:cs typeface="Courier New" panose="02070309020205020404" pitchFamily="49" charset="0"/>
              </a:rPr>
              <a:t>abi.encodePacked</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block.timestamp</a:t>
            </a:r>
            <a:r>
              <a:rPr lang="en-GB" sz="1000" dirty="0">
                <a:latin typeface="Courier New" panose="02070309020205020404" pitchFamily="49" charset="0"/>
                <a:cs typeface="Courier New" panose="02070309020205020404" pitchFamily="49" charset="0"/>
              </a:rPr>
              <a:t>)));</a:t>
            </a:r>
          </a:p>
          <a:p>
            <a:pPr marL="457200" lvl="1" indent="0">
              <a:buNone/>
            </a:pP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numberIngredients</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msg.sender</a:t>
            </a:r>
            <a:r>
              <a:rPr lang="en-GB" sz="1000" dirty="0">
                <a:latin typeface="Courier New" panose="02070309020205020404" pitchFamily="49" charset="0"/>
                <a:cs typeface="Courier New" panose="02070309020205020404" pitchFamily="49" charset="0"/>
              </a:rPr>
              <a:t>]++;</a:t>
            </a:r>
          </a:p>
          <a:p>
            <a:pPr marL="457200" lvl="1" indent="0">
              <a:buNone/>
            </a:pP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ListOfCutomers</a:t>
            </a:r>
            <a:r>
              <a:rPr lang="en-GB" sz="1000" dirty="0">
                <a:latin typeface="Courier New" panose="02070309020205020404" pitchFamily="49" charset="0"/>
                <a:cs typeface="Courier New" panose="02070309020205020404" pitchFamily="49" charset="0"/>
              </a:rPr>
              <a:t>[0].push(</a:t>
            </a:r>
            <a:r>
              <a:rPr lang="en-GB" sz="1000" dirty="0" err="1">
                <a:latin typeface="Courier New" panose="02070309020205020404" pitchFamily="49" charset="0"/>
                <a:cs typeface="Courier New" panose="02070309020205020404" pitchFamily="49" charset="0"/>
              </a:rPr>
              <a:t>msg.sender</a:t>
            </a:r>
            <a:r>
              <a:rPr lang="en-GB" sz="1000" dirty="0">
                <a:latin typeface="Courier New" panose="02070309020205020404" pitchFamily="49" charset="0"/>
                <a:cs typeface="Courier New" panose="02070309020205020404" pitchFamily="49" charset="0"/>
              </a:rPr>
              <a:t>);</a:t>
            </a:r>
          </a:p>
          <a:p>
            <a:pPr marL="457200" lvl="1" indent="0">
              <a:buNone/>
            </a:pPr>
            <a:r>
              <a:rPr lang="en-GB" sz="1000" dirty="0">
                <a:latin typeface="Courier New" panose="02070309020205020404" pitchFamily="49" charset="0"/>
                <a:cs typeface="Courier New" panose="02070309020205020404" pitchFamily="49" charset="0"/>
              </a:rPr>
              <a:t>		Ingredient memory I = Ingredient({</a:t>
            </a:r>
            <a:r>
              <a:rPr lang="en-GB" sz="1000" dirty="0" err="1">
                <a:latin typeface="Courier New" panose="02070309020205020404" pitchFamily="49" charset="0"/>
                <a:cs typeface="Courier New" panose="02070309020205020404" pitchFamily="49" charset="0"/>
              </a:rPr>
              <a:t>cost:rand</a:t>
            </a:r>
            <a:r>
              <a:rPr lang="en-GB" sz="1000" dirty="0">
                <a:latin typeface="Courier New" panose="02070309020205020404" pitchFamily="49" charset="0"/>
                <a:cs typeface="Courier New" panose="02070309020205020404" pitchFamily="49" charset="0"/>
              </a:rPr>
              <a:t> % modulus, </a:t>
            </a:r>
            <a:r>
              <a:rPr lang="en-GB" sz="1000" dirty="0" err="1">
                <a:latin typeface="Courier New" panose="02070309020205020404" pitchFamily="49" charset="0"/>
                <a:cs typeface="Courier New" panose="02070309020205020404" pitchFamily="49" charset="0"/>
              </a:rPr>
              <a:t>name:_name</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ingrId</a:t>
            </a:r>
            <a:r>
              <a:rPr lang="en-GB" sz="1000" dirty="0">
                <a:latin typeface="Courier New" panose="02070309020205020404" pitchFamily="49" charset="0"/>
                <a:cs typeface="Courier New" panose="02070309020205020404" pitchFamily="49" charset="0"/>
              </a:rPr>
              <a:t>:_id});</a:t>
            </a:r>
          </a:p>
          <a:p>
            <a:pPr marL="457200" lvl="1" indent="0">
              <a:buNone/>
            </a:pPr>
            <a:r>
              <a:rPr lang="en-GB" sz="1000" dirty="0">
                <a:latin typeface="Courier New" panose="02070309020205020404" pitchFamily="49" charset="0"/>
                <a:cs typeface="Courier New" panose="02070309020205020404" pitchFamily="49" charset="0"/>
              </a:rPr>
              <a:t>		ingredients[</a:t>
            </a:r>
            <a:r>
              <a:rPr lang="en-GB" sz="1000" dirty="0" err="1">
                <a:latin typeface="Courier New" panose="02070309020205020404" pitchFamily="49" charset="0"/>
                <a:cs typeface="Courier New" panose="02070309020205020404" pitchFamily="49" charset="0"/>
              </a:rPr>
              <a:t>msg.sender</a:t>
            </a:r>
            <a:r>
              <a:rPr lang="en-GB" sz="1000" dirty="0">
                <a:latin typeface="Courier New" panose="02070309020205020404" pitchFamily="49" charset="0"/>
                <a:cs typeface="Courier New" panose="02070309020205020404" pitchFamily="49" charset="0"/>
              </a:rPr>
              <a:t>].push(I);</a:t>
            </a:r>
          </a:p>
          <a:p>
            <a:pPr marL="457200" lvl="1" indent="0">
              <a:buNone/>
            </a:pPr>
            <a:r>
              <a:rPr lang="en-GB" sz="1000" dirty="0">
                <a:latin typeface="Courier New" panose="02070309020205020404" pitchFamily="49" charset="0"/>
                <a:cs typeface="Courier New" panose="02070309020205020404" pitchFamily="49" charset="0"/>
              </a:rPr>
              <a:t>	}</a:t>
            </a:r>
          </a:p>
          <a:p>
            <a:pPr marL="457200" lvl="1" indent="0">
              <a:buNone/>
            </a:pPr>
            <a:r>
              <a:rPr lang="en-GB" sz="1000" dirty="0">
                <a:latin typeface="Courier New" panose="02070309020205020404" pitchFamily="49" charset="0"/>
                <a:cs typeface="Courier New" panose="02070309020205020404" pitchFamily="49" charset="0"/>
              </a:rPr>
              <a:t>	function </a:t>
            </a:r>
            <a:r>
              <a:rPr lang="en-GB" sz="1000" dirty="0" err="1">
                <a:latin typeface="Courier New" panose="02070309020205020404" pitchFamily="49" charset="0"/>
                <a:cs typeface="Courier New" panose="02070309020205020404" pitchFamily="49" charset="0"/>
              </a:rPr>
              <a:t>getCustomers</a:t>
            </a:r>
            <a:r>
              <a:rPr lang="en-GB" sz="1000" dirty="0">
                <a:latin typeface="Courier New" panose="02070309020205020404" pitchFamily="49" charset="0"/>
                <a:cs typeface="Courier New" panose="02070309020205020404" pitchFamily="49" charset="0"/>
              </a:rPr>
              <a:t>() public returns(address[] memory){return </a:t>
            </a:r>
            <a:r>
              <a:rPr lang="en-GB" sz="1000" dirty="0" err="1">
                <a:latin typeface="Courier New" panose="02070309020205020404" pitchFamily="49" charset="0"/>
                <a:cs typeface="Courier New" panose="02070309020205020404" pitchFamily="49" charset="0"/>
              </a:rPr>
              <a:t>ListOfCutomers</a:t>
            </a:r>
            <a:r>
              <a:rPr lang="en-GB" sz="1000" dirty="0">
                <a:latin typeface="Courier New" panose="02070309020205020404" pitchFamily="49" charset="0"/>
                <a:cs typeface="Courier New" panose="02070309020205020404" pitchFamily="49" charset="0"/>
              </a:rPr>
              <a:t>[0];}</a:t>
            </a:r>
          </a:p>
          <a:p>
            <a:pPr marL="457200" lvl="1" indent="0">
              <a:buNone/>
            </a:pPr>
            <a:r>
              <a:rPr lang="en-GB" sz="1000" dirty="0">
                <a:latin typeface="Courier New" panose="02070309020205020404" pitchFamily="49" charset="0"/>
                <a:cs typeface="Courier New" panose="02070309020205020404" pitchFamily="49" charset="0"/>
              </a:rPr>
              <a:t>	function </a:t>
            </a:r>
            <a:r>
              <a:rPr lang="en-GB" sz="1000" dirty="0" err="1">
                <a:latin typeface="Courier New" panose="02070309020205020404" pitchFamily="49" charset="0"/>
                <a:cs typeface="Courier New" panose="02070309020205020404" pitchFamily="49" charset="0"/>
              </a:rPr>
              <a:t>getCake</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_id) public returns(</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a:t>
            </a:r>
          </a:p>
          <a:p>
            <a:pPr marL="457200" lvl="1" indent="0">
              <a:buNone/>
            </a:pPr>
            <a:r>
              <a:rPr lang="en-GB" sz="1000" dirty="0">
                <a:latin typeface="Courier New" panose="02070309020205020404" pitchFamily="49" charset="0"/>
                <a:cs typeface="Courier New" panose="02070309020205020404" pitchFamily="49" charset="0"/>
              </a:rPr>
              <a:t>		address </a:t>
            </a:r>
            <a:r>
              <a:rPr lang="en-GB" sz="1000" dirty="0" err="1">
                <a:latin typeface="Courier New" panose="02070309020205020404" pitchFamily="49" charset="0"/>
                <a:cs typeface="Courier New" panose="02070309020205020404" pitchFamily="49" charset="0"/>
              </a:rPr>
              <a:t>targetCustomer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ListOfCutomers</a:t>
            </a:r>
            <a:r>
              <a:rPr lang="en-GB" sz="1000" dirty="0">
                <a:latin typeface="Courier New" panose="02070309020205020404" pitchFamily="49" charset="0"/>
                <a:cs typeface="Courier New" panose="02070309020205020404" pitchFamily="49" charset="0"/>
              </a:rPr>
              <a:t>[0][_id];</a:t>
            </a:r>
          </a:p>
          <a:p>
            <a:pPr marL="0" indent="0">
              <a:buNone/>
            </a:pPr>
            <a:r>
              <a:rPr lang="en-GB" sz="14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ingredientsCustomer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numberIngredients</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targetCustomer</a:t>
            </a:r>
            <a:r>
              <a:rPr lang="en-GB" sz="1000" dirty="0">
                <a:latin typeface="Courier New" panose="02070309020205020404" pitchFamily="49" charset="0"/>
                <a:cs typeface="Courier New" panose="02070309020205020404" pitchFamily="49" charset="0"/>
              </a:rPr>
              <a:t>];</a:t>
            </a:r>
          </a:p>
          <a:p>
            <a:pPr marL="0" indent="0">
              <a:buNone/>
            </a:pP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totCost</a:t>
            </a:r>
            <a:r>
              <a:rPr lang="en-GB" sz="1000" dirty="0">
                <a:latin typeface="Courier New" panose="02070309020205020404" pitchFamily="49" charset="0"/>
                <a:cs typeface="Courier New" panose="02070309020205020404" pitchFamily="49" charset="0"/>
              </a:rPr>
              <a:t> = 0;</a:t>
            </a:r>
          </a:p>
          <a:p>
            <a:pPr marL="0" indent="0">
              <a:buNone/>
            </a:pPr>
            <a:r>
              <a:rPr lang="en-GB" sz="1000" dirty="0">
                <a:latin typeface="Courier New" panose="02070309020205020404" pitchFamily="49" charset="0"/>
                <a:cs typeface="Courier New" panose="02070309020205020404" pitchFamily="49" charset="0"/>
              </a:rPr>
              <a:t>        		for(</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i=0; i&lt;</a:t>
            </a:r>
            <a:r>
              <a:rPr lang="en-GB" sz="1000" dirty="0" err="1">
                <a:latin typeface="Courier New" panose="02070309020205020404" pitchFamily="49" charset="0"/>
                <a:cs typeface="Courier New" panose="02070309020205020404" pitchFamily="49" charset="0"/>
              </a:rPr>
              <a:t>ingredientsCustomer</a:t>
            </a:r>
            <a:r>
              <a:rPr lang="en-GB" sz="1000" dirty="0">
                <a:latin typeface="Courier New" panose="02070309020205020404" pitchFamily="49" charset="0"/>
                <a:cs typeface="Courier New" panose="02070309020205020404" pitchFamily="49" charset="0"/>
              </a:rPr>
              <a:t>; i++){</a:t>
            </a:r>
          </a:p>
          <a:p>
            <a:pPr marL="0" indent="0">
              <a:buNone/>
            </a:pP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costIngredient</a:t>
            </a:r>
            <a:r>
              <a:rPr lang="en-GB" sz="1000" dirty="0">
                <a:latin typeface="Courier New" panose="02070309020205020404" pitchFamily="49" charset="0"/>
                <a:cs typeface="Courier New" panose="02070309020205020404" pitchFamily="49" charset="0"/>
              </a:rPr>
              <a:t> = ingredients[</a:t>
            </a:r>
            <a:r>
              <a:rPr lang="en-GB" sz="1000" dirty="0" err="1">
                <a:latin typeface="Courier New" panose="02070309020205020404" pitchFamily="49" charset="0"/>
                <a:cs typeface="Courier New" panose="02070309020205020404" pitchFamily="49" charset="0"/>
              </a:rPr>
              <a:t>targetCustomer</a:t>
            </a:r>
            <a:r>
              <a:rPr lang="en-GB" sz="1000" dirty="0">
                <a:latin typeface="Courier New" panose="02070309020205020404" pitchFamily="49" charset="0"/>
                <a:cs typeface="Courier New" panose="02070309020205020404" pitchFamily="49" charset="0"/>
              </a:rPr>
              <a:t>][i].cost;</a:t>
            </a:r>
          </a:p>
          <a:p>
            <a:pPr marL="0" indent="0">
              <a:buNone/>
            </a:pP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totCost</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totCost</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costIngredient</a:t>
            </a:r>
            <a:r>
              <a:rPr lang="en-GB" sz="1000" dirty="0">
                <a:latin typeface="Courier New" panose="02070309020205020404" pitchFamily="49" charset="0"/>
                <a:cs typeface="Courier New" panose="02070309020205020404" pitchFamily="49" charset="0"/>
              </a:rPr>
              <a:t>;</a:t>
            </a:r>
          </a:p>
          <a:p>
            <a:pPr marL="0" indent="0">
              <a:buNone/>
            </a:pPr>
            <a:r>
              <a:rPr lang="en-GB" sz="1000" dirty="0">
                <a:latin typeface="Courier New" panose="02070309020205020404" pitchFamily="49" charset="0"/>
                <a:cs typeface="Courier New" panose="02070309020205020404" pitchFamily="49" charset="0"/>
              </a:rPr>
              <a:t>        		}</a:t>
            </a:r>
          </a:p>
          <a:p>
            <a:pPr marL="0" indent="0">
              <a:buNone/>
            </a:pPr>
            <a:r>
              <a:rPr lang="en-GB" sz="1000" dirty="0">
                <a:latin typeface="Courier New" panose="02070309020205020404" pitchFamily="49" charset="0"/>
                <a:cs typeface="Courier New" panose="02070309020205020404" pitchFamily="49" charset="0"/>
              </a:rPr>
              <a:t>        		return </a:t>
            </a:r>
            <a:r>
              <a:rPr lang="en-GB" sz="1000" dirty="0" err="1">
                <a:latin typeface="Courier New" panose="02070309020205020404" pitchFamily="49" charset="0"/>
                <a:cs typeface="Courier New" panose="02070309020205020404" pitchFamily="49" charset="0"/>
              </a:rPr>
              <a:t>totCost</a:t>
            </a:r>
            <a:r>
              <a:rPr lang="en-GB" sz="1000" dirty="0">
                <a:latin typeface="Courier New" panose="02070309020205020404" pitchFamily="49" charset="0"/>
                <a:cs typeface="Courier New" panose="02070309020205020404" pitchFamily="49" charset="0"/>
              </a:rPr>
              <a:t>;</a:t>
            </a:r>
          </a:p>
          <a:p>
            <a:pPr marL="457200" lvl="1" indent="0">
              <a:buNone/>
            </a:pPr>
            <a:r>
              <a:rPr lang="en-GB" sz="1000"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51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C7B23-E736-4779-A824-FD3CB44D33C8}"/>
              </a:ext>
            </a:extLst>
          </p:cNvPr>
          <p:cNvSpPr>
            <a:spLocks noGrp="1"/>
          </p:cNvSpPr>
          <p:nvPr>
            <p:ph type="ctrTitle"/>
          </p:nvPr>
        </p:nvSpPr>
        <p:spPr>
          <a:xfrm>
            <a:off x="1204823" y="2774628"/>
            <a:ext cx="9144000" cy="757829"/>
          </a:xfrm>
        </p:spPr>
        <p:txBody>
          <a:bodyPr/>
          <a:lstStyle/>
          <a:p>
            <a:r>
              <a:rPr lang="de-DE"/>
              <a:t>Thank you for your attention! </a:t>
            </a:r>
          </a:p>
        </p:txBody>
      </p:sp>
      <p:sp>
        <p:nvSpPr>
          <p:cNvPr id="3" name="Untertitel 2">
            <a:extLst>
              <a:ext uri="{FF2B5EF4-FFF2-40B4-BE49-F238E27FC236}">
                <a16:creationId xmlns:a16="http://schemas.microsoft.com/office/drawing/2014/main" id="{0624594A-2B8D-4D7B-8F8C-25ED0F482613}"/>
              </a:ext>
            </a:extLst>
          </p:cNvPr>
          <p:cNvSpPr>
            <a:spLocks noGrp="1"/>
          </p:cNvSpPr>
          <p:nvPr>
            <p:ph type="subTitle" idx="1"/>
          </p:nvPr>
        </p:nvSpPr>
        <p:spPr>
          <a:xfrm>
            <a:off x="1204823" y="3762554"/>
            <a:ext cx="9144000" cy="565397"/>
          </a:xfrm>
        </p:spPr>
        <p:txBody>
          <a:bodyPr/>
          <a:lstStyle/>
          <a:p>
            <a:r>
              <a:rPr lang="de-DE"/>
              <a:t>www.smartgridsmaster.eu</a:t>
            </a:r>
          </a:p>
        </p:txBody>
      </p:sp>
    </p:spTree>
    <p:extLst>
      <p:ext uri="{BB962C8B-B14F-4D97-AF65-F5344CB8AC3E}">
        <p14:creationId xmlns:p14="http://schemas.microsoft.com/office/powerpoint/2010/main" val="14517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5DCD-D96F-4806-9A31-085EF294D4F7}"/>
              </a:ext>
            </a:extLst>
          </p:cNvPr>
          <p:cNvSpPr>
            <a:spLocks noGrp="1"/>
          </p:cNvSpPr>
          <p:nvPr>
            <p:ph type="title"/>
          </p:nvPr>
        </p:nvSpPr>
        <p:spPr/>
        <p:txBody>
          <a:bodyPr/>
          <a:lstStyle/>
          <a:p>
            <a:r>
              <a:rPr lang="en-GB" dirty="0"/>
              <a:t>Content of the lecture</a:t>
            </a:r>
          </a:p>
        </p:txBody>
      </p:sp>
      <p:sp>
        <p:nvSpPr>
          <p:cNvPr id="3" name="Content Placeholder 2">
            <a:extLst>
              <a:ext uri="{FF2B5EF4-FFF2-40B4-BE49-F238E27FC236}">
                <a16:creationId xmlns:a16="http://schemas.microsoft.com/office/drawing/2014/main" id="{E05B7644-D161-43BD-A349-D87E12807804}"/>
              </a:ext>
            </a:extLst>
          </p:cNvPr>
          <p:cNvSpPr>
            <a:spLocks noGrp="1"/>
          </p:cNvSpPr>
          <p:nvPr>
            <p:ph idx="1"/>
          </p:nvPr>
        </p:nvSpPr>
        <p:spPr/>
        <p:txBody>
          <a:bodyPr/>
          <a:lstStyle/>
          <a:p>
            <a:pPr marL="514350" indent="-514350">
              <a:buAutoNum type="arabicPeriod"/>
            </a:pPr>
            <a:r>
              <a:rPr lang="en-GB" dirty="0"/>
              <a:t>Ethereum blockchain language: Solidity</a:t>
            </a:r>
          </a:p>
          <a:p>
            <a:pPr marL="514350" indent="-514350">
              <a:buAutoNum type="arabicPeriod"/>
            </a:pPr>
            <a:r>
              <a:rPr lang="en-GB" dirty="0"/>
              <a:t>Exercises on Solidity</a:t>
            </a:r>
          </a:p>
        </p:txBody>
      </p:sp>
      <p:sp>
        <p:nvSpPr>
          <p:cNvPr id="6" name="Slide Number Placeholder 5">
            <a:extLst>
              <a:ext uri="{FF2B5EF4-FFF2-40B4-BE49-F238E27FC236}">
                <a16:creationId xmlns:a16="http://schemas.microsoft.com/office/drawing/2014/main" id="{13004379-5902-4912-8CCA-9A42BF792C77}"/>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3</a:t>
            </a:fld>
            <a:endParaRPr lang="en-US"/>
          </a:p>
        </p:txBody>
      </p:sp>
    </p:spTree>
    <p:extLst>
      <p:ext uri="{BB962C8B-B14F-4D97-AF65-F5344CB8AC3E}">
        <p14:creationId xmlns:p14="http://schemas.microsoft.com/office/powerpoint/2010/main" val="97457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Remix</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Open your browser and go to:</a:t>
            </a:r>
          </a:p>
          <a:p>
            <a:pPr marL="457200" lvl="1" indent="0">
              <a:buNone/>
            </a:pPr>
            <a:r>
              <a:rPr lang="en-GB" dirty="0"/>
              <a:t>	</a:t>
            </a:r>
          </a:p>
          <a:p>
            <a:pPr marL="457200" lvl="1" indent="0">
              <a:buNone/>
            </a:pPr>
            <a:r>
              <a:rPr lang="en-GB" sz="3600" dirty="0"/>
              <a:t>			</a:t>
            </a:r>
          </a:p>
          <a:p>
            <a:pPr marL="457200" lvl="1" indent="0">
              <a:buNone/>
            </a:pPr>
            <a:r>
              <a:rPr lang="en-GB" sz="3600" dirty="0"/>
              <a:t>			http://</a:t>
            </a:r>
            <a:r>
              <a:rPr lang="en-GB" sz="3600" dirty="0" err="1"/>
              <a:t>remix.ethereum.org</a:t>
            </a:r>
            <a:endParaRPr lang="en-GB" sz="36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4</a:t>
            </a:fld>
            <a:endParaRPr lang="en-US"/>
          </a:p>
        </p:txBody>
      </p:sp>
    </p:spTree>
    <p:extLst>
      <p:ext uri="{BB962C8B-B14F-4D97-AF65-F5344CB8AC3E}">
        <p14:creationId xmlns:p14="http://schemas.microsoft.com/office/powerpoint/2010/main" val="188363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In this exercise we are going to create a contract called “Market”. In this contract we will see different structures, functions and solidity types. In particular, this contract is useful for future exercises.</a:t>
            </a:r>
          </a:p>
          <a:p>
            <a:endParaRPr lang="en-GB" dirty="0"/>
          </a:p>
          <a:p>
            <a:r>
              <a:rPr lang="en-GB" dirty="0"/>
              <a:t>To start creating our cake contract, let's create a base contract called “Market”.</a:t>
            </a:r>
          </a:p>
          <a:p>
            <a:endParaRPr lang="en-GB" dirty="0"/>
          </a:p>
          <a:p>
            <a:r>
              <a:rPr lang="en-GB" dirty="0"/>
              <a:t>Put it on test:</a:t>
            </a:r>
          </a:p>
          <a:p>
            <a:pPr lvl="1">
              <a:buFont typeface="Wingdings" pitchFamily="2" charset="2"/>
              <a:buChar char="Ø"/>
            </a:pPr>
            <a:r>
              <a:rPr lang="en-GB" sz="2800" dirty="0"/>
              <a:t>Make it so our contract uses solidity version &gt;=0.5.0 &lt;0.6.0.</a:t>
            </a:r>
          </a:p>
          <a:p>
            <a:pPr lvl="1">
              <a:buFont typeface="Wingdings" pitchFamily="2" charset="2"/>
              <a:buChar char="Ø"/>
            </a:pPr>
            <a:r>
              <a:rPr lang="en-GB" sz="2800" dirty="0"/>
              <a:t>Create an empty contract called Market</a:t>
            </a:r>
            <a:endParaRPr lang="en-GB" sz="40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5</a:t>
            </a:fld>
            <a:endParaRPr lang="en-US"/>
          </a:p>
        </p:txBody>
      </p:sp>
    </p:spTree>
    <p:extLst>
      <p:ext uri="{BB962C8B-B14F-4D97-AF65-F5344CB8AC3E}">
        <p14:creationId xmlns:p14="http://schemas.microsoft.com/office/powerpoint/2010/main" val="330569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Market{</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6</a:t>
            </a:fld>
            <a:endParaRPr lang="en-US"/>
          </a:p>
        </p:txBody>
      </p:sp>
    </p:spTree>
    <p:extLst>
      <p:ext uri="{BB962C8B-B14F-4D97-AF65-F5344CB8AC3E}">
        <p14:creationId xmlns:p14="http://schemas.microsoft.com/office/powerpoint/2010/main" val="45641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In the Market we can buy ingredients for our recipes. So let’s create a structure which represent a not-specified ingredient.</a:t>
            </a:r>
          </a:p>
          <a:p>
            <a:pPr marL="0" indent="0">
              <a:buNone/>
            </a:pPr>
            <a:endParaRPr lang="en-GB" sz="2400" dirty="0"/>
          </a:p>
          <a:p>
            <a:r>
              <a:rPr lang="en-GB" sz="2400" dirty="0"/>
              <a:t>Put it on test:</a:t>
            </a:r>
          </a:p>
          <a:p>
            <a:pPr lvl="1">
              <a:buFont typeface="Wingdings" pitchFamily="2" charset="2"/>
              <a:buChar char="Ø"/>
            </a:pPr>
            <a:r>
              <a:rPr lang="en-GB" dirty="0"/>
              <a:t>Create a struct called Ingredient. It will contain three parameters: cost (</a:t>
            </a:r>
            <a:r>
              <a:rPr lang="en-GB" dirty="0" err="1"/>
              <a:t>uint</a:t>
            </a:r>
            <a:r>
              <a:rPr lang="en-GB" dirty="0"/>
              <a:t>), name (string) and </a:t>
            </a:r>
            <a:r>
              <a:rPr lang="en-GB" dirty="0" err="1"/>
              <a:t>ingrId</a:t>
            </a:r>
            <a:r>
              <a:rPr lang="en-GB" dirty="0"/>
              <a:t> (</a:t>
            </a:r>
            <a:r>
              <a:rPr lang="en-GB" dirty="0" err="1"/>
              <a:t>uint</a:t>
            </a:r>
            <a:r>
              <a:rPr lang="en-GB" dirty="0"/>
              <a:t>)</a:t>
            </a:r>
          </a:p>
          <a:p>
            <a:pPr lvl="1">
              <a:buFont typeface="Wingdings" pitchFamily="2" charset="2"/>
              <a:buChar char="Ø"/>
            </a:pPr>
            <a:endParaRPr lang="en-GB"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7</a:t>
            </a:fld>
            <a:endParaRPr lang="en-US"/>
          </a:p>
        </p:txBody>
      </p:sp>
    </p:spTree>
    <p:extLst>
      <p:ext uri="{BB962C8B-B14F-4D97-AF65-F5344CB8AC3E}">
        <p14:creationId xmlns:p14="http://schemas.microsoft.com/office/powerpoint/2010/main" val="189057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Market{</a:t>
            </a:r>
          </a:p>
          <a:p>
            <a:pPr marL="0" indent="0">
              <a:buNone/>
            </a:pPr>
            <a:r>
              <a:rPr lang="en-GB" sz="2400" dirty="0">
                <a:latin typeface="Courier New" panose="02070309020205020404" pitchFamily="49" charset="0"/>
                <a:cs typeface="Courier New" panose="02070309020205020404" pitchFamily="49" charset="0"/>
              </a:rPr>
              <a:t>	struct Ingredient{</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cost;</a:t>
            </a:r>
          </a:p>
          <a:p>
            <a:pPr marL="0" indent="0">
              <a:buNone/>
            </a:pPr>
            <a:r>
              <a:rPr lang="en-GB" sz="2400" dirty="0">
                <a:latin typeface="Courier New" panose="02070309020205020404" pitchFamily="49" charset="0"/>
                <a:cs typeface="Courier New" panose="02070309020205020404" pitchFamily="49" charset="0"/>
              </a:rPr>
              <a:t>		string name;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ingrId</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8</a:t>
            </a:fld>
            <a:endParaRPr lang="en-US"/>
          </a:p>
        </p:txBody>
      </p:sp>
    </p:spTree>
    <p:extLst>
      <p:ext uri="{BB962C8B-B14F-4D97-AF65-F5344CB8AC3E}">
        <p14:creationId xmlns:p14="http://schemas.microsoft.com/office/powerpoint/2010/main" val="205092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288292"/>
            <a:ext cx="10515600" cy="5040048"/>
          </a:xfrm>
        </p:spPr>
        <p:txBody>
          <a:bodyPr>
            <a:normAutofit/>
          </a:bodyPr>
          <a:lstStyle/>
          <a:p>
            <a:r>
              <a:rPr lang="en-GB" sz="2400" dirty="0"/>
              <a:t>In our Market we need to choice which ingredient we want to buy; and this ingredient will have a cost.</a:t>
            </a:r>
          </a:p>
          <a:p>
            <a:endParaRPr lang="en-GB" sz="2400" dirty="0"/>
          </a:p>
          <a:p>
            <a:r>
              <a:rPr lang="en-GB" sz="2400" dirty="0"/>
              <a:t>Put it on test:</a:t>
            </a:r>
          </a:p>
          <a:p>
            <a:pPr lvl="1">
              <a:buFont typeface="Wingdings" pitchFamily="2" charset="2"/>
              <a:buChar char="Ø"/>
            </a:pPr>
            <a:r>
              <a:rPr lang="en-GB" dirty="0"/>
              <a:t>Create a function named _</a:t>
            </a:r>
            <a:r>
              <a:rPr lang="en-GB" dirty="0" err="1"/>
              <a:t>selectIngredients</a:t>
            </a:r>
            <a:r>
              <a:rPr lang="en-GB" dirty="0"/>
              <a:t> which will take two input: _name (string) and _id (</a:t>
            </a:r>
            <a:r>
              <a:rPr lang="en-GB" dirty="0" err="1"/>
              <a:t>uint</a:t>
            </a:r>
            <a:r>
              <a:rPr lang="en-GB" dirty="0"/>
              <a:t>). Let’s make this function public.</a:t>
            </a:r>
          </a:p>
          <a:p>
            <a:pPr lvl="1">
              <a:buFont typeface="Wingdings" pitchFamily="2" charset="2"/>
              <a:buChar char="Ø"/>
            </a:pPr>
            <a:r>
              <a:rPr lang="en-GB" dirty="0"/>
              <a:t>In order to create the cost number we are going to use a random number. To create a random number we will use a trick of the </a:t>
            </a:r>
            <a:r>
              <a:rPr lang="en-GB" dirty="0" err="1"/>
              <a:t>blokchain</a:t>
            </a:r>
            <a:r>
              <a:rPr lang="en-GB" dirty="0"/>
              <a:t>. As a matter of fact inside the blockchain random number are not allowed, so to create random number programmers use the block parameters to access to pseudo-random number (for example timestamp, </a:t>
            </a:r>
            <a:r>
              <a:rPr lang="en-GB" dirty="0" err="1"/>
              <a:t>blockhash</a:t>
            </a:r>
            <a:r>
              <a:rPr lang="en-GB" dirty="0"/>
              <a:t> etc…).</a:t>
            </a:r>
          </a:p>
          <a:p>
            <a:pPr lvl="1">
              <a:buFont typeface="Wingdings" pitchFamily="2" charset="2"/>
              <a:buChar char="Ø"/>
            </a:pPr>
            <a:r>
              <a:rPr lang="en-GB" dirty="0"/>
              <a:t>Add to the pseudo-random number extracted previously, this line of code: </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(keccak256(</a:t>
            </a:r>
            <a:r>
              <a:rPr lang="en-GB" sz="2000" dirty="0" err="1">
                <a:latin typeface="Courier New" panose="02070309020205020404" pitchFamily="49" charset="0"/>
                <a:cs typeface="Courier New" panose="02070309020205020404" pitchFamily="49" charset="0"/>
              </a:rPr>
              <a:t>abi.encodePacked</a:t>
            </a:r>
            <a:r>
              <a:rPr lang="en-GB" sz="2000" dirty="0">
                <a:latin typeface="Courier New" panose="02070309020205020404" pitchFamily="49" charset="0"/>
                <a:cs typeface="Courier New" panose="02070309020205020404" pitchFamily="49" charset="0"/>
              </a:rPr>
              <a:t>( pseudo-random number )));</a:t>
            </a:r>
            <a:endParaRPr lang="en-GB" dirty="0">
              <a:latin typeface="Courier New" panose="02070309020205020404" pitchFamily="49" charset="0"/>
              <a:cs typeface="Courier New" panose="02070309020205020404" pitchFamily="49" charset="0"/>
            </a:endParaRP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9</a:t>
            </a:fld>
            <a:endParaRPr lang="en-US" dirty="0"/>
          </a:p>
        </p:txBody>
      </p:sp>
    </p:spTree>
    <p:extLst>
      <p:ext uri="{BB962C8B-B14F-4D97-AF65-F5344CB8AC3E}">
        <p14:creationId xmlns:p14="http://schemas.microsoft.com/office/powerpoint/2010/main" val="94688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2349</Words>
  <Application>Microsoft Macintosh PowerPoint</Application>
  <PresentationFormat>Widescreen</PresentationFormat>
  <Paragraphs>279</Paragraphs>
  <Slides>25</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Calibri Light</vt:lpstr>
      <vt:lpstr>Courier New</vt:lpstr>
      <vt:lpstr>Verdana</vt:lpstr>
      <vt:lpstr>Wingdings</vt:lpstr>
      <vt:lpstr>Office Theme</vt:lpstr>
      <vt:lpstr>Solidity exercises:  part 2</vt:lpstr>
      <vt:lpstr>Course material developed in collaboration with University of  Cagliari, University of Cyprus, University of Western Macedonia, Mines ParisTech, Technische Hochschule Ulm, Deloitte, WIP   with support from Erasmus+ </vt:lpstr>
      <vt:lpstr>Content of the lecture</vt:lpstr>
      <vt:lpstr>Remix</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Electric Power Distribution and Smart Grid</dc:title>
  <dc:creator>Magdalena Kovarova</dc:creator>
  <cp:lastModifiedBy>MARCO GALICI</cp:lastModifiedBy>
  <cp:revision>980</cp:revision>
  <dcterms:created xsi:type="dcterms:W3CDTF">2019-12-17T13:08:16Z</dcterms:created>
  <dcterms:modified xsi:type="dcterms:W3CDTF">2021-08-30T07:51:03Z</dcterms:modified>
</cp:coreProperties>
</file>