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4" r:id="rId3"/>
    <p:sldId id="281" r:id="rId4"/>
    <p:sldId id="287" r:id="rId5"/>
    <p:sldId id="288" r:id="rId6"/>
    <p:sldId id="303" r:id="rId7"/>
    <p:sldId id="296" r:id="rId8"/>
    <p:sldId id="289" r:id="rId9"/>
    <p:sldId id="297" r:id="rId10"/>
    <p:sldId id="290" r:id="rId11"/>
    <p:sldId id="298" r:id="rId12"/>
    <p:sldId id="291" r:id="rId13"/>
    <p:sldId id="299" r:id="rId14"/>
    <p:sldId id="292" r:id="rId15"/>
    <p:sldId id="300" r:id="rId16"/>
    <p:sldId id="293" r:id="rId17"/>
    <p:sldId id="304" r:id="rId18"/>
    <p:sldId id="294" r:id="rId19"/>
    <p:sldId id="302" r:id="rId20"/>
    <p:sldId id="295" r:id="rId21"/>
    <p:sldId id="306" r:id="rId22"/>
    <p:sldId id="305" r:id="rId23"/>
    <p:sldId id="307" r:id="rId24"/>
    <p:sldId id="308"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E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962" autoAdjust="0"/>
    <p:restoredTop sz="94660"/>
  </p:normalViewPr>
  <p:slideViewPr>
    <p:cSldViewPr snapToGrid="0">
      <p:cViewPr varScale="1">
        <p:scale>
          <a:sx n="115" d="100"/>
          <a:sy n="115" d="100"/>
        </p:scale>
        <p:origin x="22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F627F8-B302-4CC5-9C32-F5ED8E4DF9B5}" type="datetimeFigureOut">
              <a:rPr lang="en-US" smtClean="0"/>
              <a:t>8/30/21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FE5C2-4AB9-459C-B963-8D7F5CDE8237}" type="slidenum">
              <a:rPr lang="en-US" smtClean="0"/>
              <a:t>‹N›</a:t>
            </a:fld>
            <a:endParaRPr lang="en-US"/>
          </a:p>
        </p:txBody>
      </p:sp>
    </p:spTree>
    <p:extLst>
      <p:ext uri="{BB962C8B-B14F-4D97-AF65-F5344CB8AC3E}">
        <p14:creationId xmlns:p14="http://schemas.microsoft.com/office/powerpoint/2010/main" val="361561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DAFE5C2-4AB9-459C-B963-8D7F5CDE8237}" type="slidenum">
              <a:rPr lang="en-US" smtClean="0"/>
              <a:t>8</a:t>
            </a:fld>
            <a:endParaRPr lang="en-US"/>
          </a:p>
        </p:txBody>
      </p:sp>
    </p:spTree>
    <p:extLst>
      <p:ext uri="{BB962C8B-B14F-4D97-AF65-F5344CB8AC3E}">
        <p14:creationId xmlns:p14="http://schemas.microsoft.com/office/powerpoint/2010/main" val="237499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E394F09-C445-4982-892C-358BED897507}" type="slidenum">
              <a:rPr lang="en-US" smtClean="0"/>
              <a:t>25</a:t>
            </a:fld>
            <a:endParaRPr lang="en-US"/>
          </a:p>
        </p:txBody>
      </p:sp>
    </p:spTree>
    <p:extLst>
      <p:ext uri="{BB962C8B-B14F-4D97-AF65-F5344CB8AC3E}">
        <p14:creationId xmlns:p14="http://schemas.microsoft.com/office/powerpoint/2010/main" val="425521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EE8A-A9CA-47FD-A46A-E1755347DE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2B5127-3F04-4FE4-AA15-CBB502579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AEC691-B0E8-4C34-AB23-CD94E9762CD5}"/>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366C23FC-00F7-4E7A-8721-7FAEEC936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D9074-E388-484E-A392-051903ABEEE8}"/>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56676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1DE1-EA2B-4465-803A-F0F7000BC6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A2EC13-802C-4B64-80EA-70FB27814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B15AC-8E2F-41CF-B69F-EB6A132EB61E}"/>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5CA803D4-8FE7-4567-8E12-95A4AEFFF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2326-8AE9-4C1F-BB9C-F146098A268A}"/>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93729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F8F0B4-F4A8-434B-A50A-1A8C9D4D1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553B88-9937-4D21-896C-AB5E2AD24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5811C-3D49-4C64-8237-13C15EBBBA47}"/>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98667FA9-50EC-4E7F-BCF3-28E6DF602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A8A8F-D979-43AF-8163-CD1B153A4CE2}"/>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11025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olo e contenuto">
    <p:bg>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BE47716B-ED8F-F344-9D66-4497D4236677}"/>
              </a:ext>
            </a:extLst>
          </p:cNvPr>
          <p:cNvSpPr>
            <a:spLocks noChangeAspect="1" noChangeArrowheads="1" noTextEdit="1"/>
          </p:cNvSpPr>
          <p:nvPr/>
        </p:nvSpPr>
        <p:spPr bwMode="auto">
          <a:xfrm>
            <a:off x="0" y="17032"/>
            <a:ext cx="12179329"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838200" y="824583"/>
            <a:ext cx="10515600" cy="1052755"/>
          </a:xfrm>
        </p:spPr>
        <p:txBody>
          <a:bodyPr>
            <a:normAutofit/>
          </a:bodyPr>
          <a:lstStyle>
            <a:lvl1pPr>
              <a:defRPr lang="en-US" sz="2800" b="1" kern="1200" dirty="0">
                <a:solidFill>
                  <a:srgbClr val="F9AE28"/>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Fare clic per modificare lo stile del titolo dello schema</a:t>
            </a:r>
            <a:endParaRPr lang="en-US" dirty="0"/>
          </a:p>
        </p:txBody>
      </p:sp>
      <p:sp>
        <p:nvSpPr>
          <p:cNvPr id="3" name="Content Placeholder 2"/>
          <p:cNvSpPr>
            <a:spLocks noGrp="1"/>
          </p:cNvSpPr>
          <p:nvPr>
            <p:ph idx="1"/>
          </p:nvPr>
        </p:nvSpPr>
        <p:spPr>
          <a:xfrm>
            <a:off x="838200" y="1891330"/>
            <a:ext cx="10515600" cy="3829060"/>
          </a:xfrm>
        </p:spPr>
        <p:txBody>
          <a:bodyPr/>
          <a:lstStyle/>
          <a:p>
            <a:pPr lvl="0"/>
            <a:r>
              <a:rPr lang="it-IT" dirty="0"/>
              <a:t>Modifica gli stili del testo dello schema</a:t>
            </a:r>
          </a:p>
          <a:p>
            <a:pPr lvl="1"/>
            <a:r>
              <a:rPr lang="it-IT" dirty="0"/>
              <a:t>
Secondo livello
Terzo livello
Quarto livello
Quinto livello</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a:solidFill>
                  <a:srgbClr val="9D9E9E"/>
                </a:solidFill>
              </a:defRPr>
            </a:lvl1pPr>
          </a:lstStyle>
          <a:p>
            <a:fld id="{6C0DEB90-4258-48EC-AB9C-1C4F47278A92}" type="datetime1">
              <a:rPr lang="en-US" smtClean="0"/>
              <a:t>8/30/21</a:t>
            </a:fld>
            <a:endParaRPr lang="en-US"/>
          </a:p>
        </p:txBody>
      </p:sp>
      <p:sp>
        <p:nvSpPr>
          <p:cNvPr id="5" name="Footer Placeholder 4"/>
          <p:cNvSpPr>
            <a:spLocks noGrp="1"/>
          </p:cNvSpPr>
          <p:nvPr>
            <p:ph type="ftr" sz="quarter" idx="11"/>
          </p:nvPr>
        </p:nvSpPr>
        <p:spPr>
          <a:xfrm>
            <a:off x="4038600" y="6356350"/>
            <a:ext cx="2801290" cy="365125"/>
          </a:xfrm>
          <a:prstGeom prst="rect">
            <a:avLst/>
          </a:prstGeom>
        </p:spPr>
        <p:txBody>
          <a:bodyPr/>
          <a:lstStyle>
            <a:lvl1pPr>
              <a:defRPr sz="1400">
                <a:solidFill>
                  <a:srgbClr val="9D9E9E"/>
                </a:solidFill>
              </a:defRPr>
            </a:lvl1pPr>
          </a:lstStyle>
          <a:p>
            <a:endParaRPr lang="en-US"/>
          </a:p>
        </p:txBody>
      </p:sp>
      <p:sp>
        <p:nvSpPr>
          <p:cNvPr id="6" name="Slide Number Placeholder 5"/>
          <p:cNvSpPr>
            <a:spLocks noGrp="1"/>
          </p:cNvSpPr>
          <p:nvPr>
            <p:ph type="sldNum" sz="quarter" idx="12"/>
          </p:nvPr>
        </p:nvSpPr>
        <p:spPr>
          <a:xfrm>
            <a:off x="7515498" y="6356350"/>
            <a:ext cx="787600" cy="365125"/>
          </a:xfrm>
          <a:prstGeom prst="rect">
            <a:avLst/>
          </a:prstGeom>
        </p:spPr>
        <p:txBody>
          <a:bodyPr/>
          <a:lstStyle>
            <a:lvl1pPr algn="l">
              <a:defRPr sz="1400">
                <a:solidFill>
                  <a:srgbClr val="9D9E9E"/>
                </a:solidFill>
              </a:defRPr>
            </a:lvl1pPr>
          </a:lstStyle>
          <a:p>
            <a:fld id="{B14DC977-BC50-43F6-B379-4F14C4286E89}" type="slidenum">
              <a:rPr lang="en-US" smtClean="0"/>
              <a:pPr/>
              <a:t>‹N›</a:t>
            </a:fld>
            <a:endParaRPr lang="en-US"/>
          </a:p>
        </p:txBody>
      </p:sp>
      <p:pic>
        <p:nvPicPr>
          <p:cNvPr id="11" name="Immagine 10">
            <a:extLst>
              <a:ext uri="{FF2B5EF4-FFF2-40B4-BE49-F238E27FC236}">
                <a16:creationId xmlns:a16="http://schemas.microsoft.com/office/drawing/2014/main" id="{C21C8E14-247D-7D44-B50F-4648FA4931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27012" y="0"/>
            <a:ext cx="2795121" cy="797336"/>
          </a:xfrm>
          <a:prstGeom prst="rect">
            <a:avLst/>
          </a:prstGeom>
        </p:spPr>
      </p:pic>
      <p:grpSp>
        <p:nvGrpSpPr>
          <p:cNvPr id="12" name="Gruppieren 11">
            <a:extLst>
              <a:ext uri="{FF2B5EF4-FFF2-40B4-BE49-F238E27FC236}">
                <a16:creationId xmlns:a16="http://schemas.microsoft.com/office/drawing/2014/main" id="{D5FEEA2E-20AC-4384-B916-BC5C3A02FEB8}"/>
              </a:ext>
            </a:extLst>
          </p:cNvPr>
          <p:cNvGrpSpPr/>
          <p:nvPr userDrawn="1"/>
        </p:nvGrpSpPr>
        <p:grpSpPr>
          <a:xfrm>
            <a:off x="828140" y="136525"/>
            <a:ext cx="4295951" cy="654758"/>
            <a:chOff x="828140" y="136525"/>
            <a:chExt cx="5379153" cy="819852"/>
          </a:xfrm>
        </p:grpSpPr>
        <p:pic>
          <p:nvPicPr>
            <p:cNvPr id="9" name="Grafik 8">
              <a:extLst>
                <a:ext uri="{FF2B5EF4-FFF2-40B4-BE49-F238E27FC236}">
                  <a16:creationId xmlns:a16="http://schemas.microsoft.com/office/drawing/2014/main" id="{A6BEF4DD-3737-463F-BF67-D4C22DDDD93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7382" r="14265" b="32463"/>
            <a:stretch/>
          </p:blipFill>
          <p:spPr>
            <a:xfrm>
              <a:off x="828140" y="136525"/>
              <a:ext cx="2011379" cy="819852"/>
            </a:xfrm>
            <a:prstGeom prst="rect">
              <a:avLst/>
            </a:prstGeom>
          </p:spPr>
        </p:pic>
        <p:pic>
          <p:nvPicPr>
            <p:cNvPr id="13" name="Grafik 12">
              <a:extLst>
                <a:ext uri="{FF2B5EF4-FFF2-40B4-BE49-F238E27FC236}">
                  <a16:creationId xmlns:a16="http://schemas.microsoft.com/office/drawing/2014/main" id="{88DA4C1E-4323-48C4-AFB8-4D6556B3453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67604"/>
            <a:stretch/>
          </p:blipFill>
          <p:spPr>
            <a:xfrm>
              <a:off x="2789229" y="136526"/>
              <a:ext cx="3418064" cy="456812"/>
            </a:xfrm>
            <a:prstGeom prst="rect">
              <a:avLst/>
            </a:prstGeom>
          </p:spPr>
        </p:pic>
      </p:grpSp>
      <p:pic>
        <p:nvPicPr>
          <p:cNvPr id="19" name="Grafik 18">
            <a:extLst>
              <a:ext uri="{FF2B5EF4-FFF2-40B4-BE49-F238E27FC236}">
                <a16:creationId xmlns:a16="http://schemas.microsoft.com/office/drawing/2014/main" id="{D4BEE190-C978-452D-BE35-5B7F997FF760}"/>
              </a:ext>
            </a:extLst>
          </p:cNvPr>
          <p:cNvPicPr>
            <a:picLocks noChangeAspect="1"/>
          </p:cNvPicPr>
          <p:nvPr userDrawn="1"/>
        </p:nvPicPr>
        <p:blipFill rotWithShape="1">
          <a:blip r:embed="rId5">
            <a:alphaModFix amt="25000"/>
            <a:extLst>
              <a:ext uri="{28A0092B-C50C-407E-A947-70E740481C1C}">
                <a14:useLocalDpi xmlns:a14="http://schemas.microsoft.com/office/drawing/2010/main" val="0"/>
              </a:ext>
            </a:extLst>
          </a:blip>
          <a:srcRect l="-773" r="83112" b="32572"/>
          <a:stretch/>
        </p:blipFill>
        <p:spPr>
          <a:xfrm>
            <a:off x="10672746" y="1328082"/>
            <a:ext cx="1506583" cy="4624251"/>
          </a:xfrm>
          <a:prstGeom prst="rect">
            <a:avLst/>
          </a:prstGeom>
        </p:spPr>
      </p:pic>
    </p:spTree>
    <p:extLst>
      <p:ext uri="{BB962C8B-B14F-4D97-AF65-F5344CB8AC3E}">
        <p14:creationId xmlns:p14="http://schemas.microsoft.com/office/powerpoint/2010/main" val="209977048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pic>
        <p:nvPicPr>
          <p:cNvPr id="15" name="Grafik 24">
            <a:extLst>
              <a:ext uri="{FF2B5EF4-FFF2-40B4-BE49-F238E27FC236}">
                <a16:creationId xmlns:a16="http://schemas.microsoft.com/office/drawing/2014/main" id="{FC11E3D3-0791-4884-887F-2D676E16DCA1}"/>
              </a:ext>
            </a:extLst>
          </p:cNvPr>
          <p:cNvPicPr>
            <a:picLocks noChangeAspect="1"/>
          </p:cNvPicPr>
          <p:nvPr userDrawn="1"/>
        </p:nvPicPr>
        <p:blipFill rotWithShape="1">
          <a:blip r:embed="rId2">
            <a:alphaModFix amt="25000"/>
            <a:extLst>
              <a:ext uri="{28A0092B-C50C-407E-A947-70E740481C1C}">
                <a14:useLocalDpi xmlns:a14="http://schemas.microsoft.com/office/drawing/2010/main" val="0"/>
              </a:ext>
            </a:extLst>
          </a:blip>
          <a:srcRect l="-773" r="83112" b="32572"/>
          <a:stretch/>
        </p:blipFill>
        <p:spPr>
          <a:xfrm>
            <a:off x="10672746" y="810500"/>
            <a:ext cx="1506583" cy="4624251"/>
          </a:xfrm>
          <a:prstGeom prst="rect">
            <a:avLst/>
          </a:prstGeom>
        </p:spPr>
      </p:pic>
      <p:sp>
        <p:nvSpPr>
          <p:cNvPr id="7" name="Rechteck 6">
            <a:extLst>
              <a:ext uri="{FF2B5EF4-FFF2-40B4-BE49-F238E27FC236}">
                <a16:creationId xmlns:a16="http://schemas.microsoft.com/office/drawing/2014/main" id="{CE305754-9234-4E10-BBAC-16BB6CCAFD44}"/>
              </a:ext>
            </a:extLst>
          </p:cNvPr>
          <p:cNvSpPr/>
          <p:nvPr userDrawn="1"/>
        </p:nvSpPr>
        <p:spPr>
          <a:xfrm>
            <a:off x="0" y="4724399"/>
            <a:ext cx="12192000" cy="21336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Immagine 8">
            <a:extLst>
              <a:ext uri="{FF2B5EF4-FFF2-40B4-BE49-F238E27FC236}">
                <a16:creationId xmlns:a16="http://schemas.microsoft.com/office/drawing/2014/main" id="{D4403D36-F854-4A32-B14A-F0E223175987}"/>
              </a:ext>
            </a:extLst>
          </p:cNvPr>
          <p:cNvPicPr>
            <a:picLocks noChangeAspect="1"/>
          </p:cNvPicPr>
          <p:nvPr userDrawn="1"/>
        </p:nvPicPr>
        <p:blipFill>
          <a:blip r:embed="rId3">
            <a:alphaModFix amt="68000"/>
            <a:extLst>
              <a:ext uri="{28A0092B-C50C-407E-A947-70E740481C1C}">
                <a14:useLocalDpi xmlns:a14="http://schemas.microsoft.com/office/drawing/2010/main" val="0"/>
              </a:ext>
            </a:extLst>
          </a:blip>
          <a:stretch>
            <a:fillRect/>
          </a:stretch>
        </p:blipFill>
        <p:spPr>
          <a:xfrm>
            <a:off x="6839890" y="4847305"/>
            <a:ext cx="5093759" cy="1969770"/>
          </a:xfrm>
          <a:prstGeom prst="rect">
            <a:avLst/>
          </a:prstGeom>
        </p:spPr>
      </p:pic>
      <p:sp>
        <p:nvSpPr>
          <p:cNvPr id="2" name="Title 1"/>
          <p:cNvSpPr>
            <a:spLocks noGrp="1"/>
          </p:cNvSpPr>
          <p:nvPr>
            <p:ph type="ctrTitle" hasCustomPrompt="1"/>
          </p:nvPr>
        </p:nvSpPr>
        <p:spPr>
          <a:xfrm>
            <a:off x="1204823" y="2774628"/>
            <a:ext cx="9144000" cy="757829"/>
          </a:xfrm>
        </p:spPr>
        <p:txBody>
          <a:bodyPr anchor="b">
            <a:noAutofit/>
          </a:bodyPr>
          <a:lstStyle>
            <a:lvl1pPr algn="l">
              <a:defRPr lang="it-IT" sz="3200" b="1" kern="1200" dirty="0">
                <a:solidFill>
                  <a:srgbClr val="F9AE28"/>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Thank </a:t>
            </a:r>
            <a:r>
              <a:rPr lang="it-IT" dirty="0" err="1"/>
              <a:t>you</a:t>
            </a:r>
            <a:endParaRPr lang="en-US" dirty="0"/>
          </a:p>
        </p:txBody>
      </p:sp>
      <p:sp>
        <p:nvSpPr>
          <p:cNvPr id="3" name="Subtitle 2"/>
          <p:cNvSpPr>
            <a:spLocks noGrp="1"/>
          </p:cNvSpPr>
          <p:nvPr>
            <p:ph type="subTitle" idx="1" hasCustomPrompt="1"/>
          </p:nvPr>
        </p:nvSpPr>
        <p:spPr>
          <a:xfrm>
            <a:off x="1204823" y="3762554"/>
            <a:ext cx="9144000" cy="565397"/>
          </a:xfrm>
        </p:spPr>
        <p:txBody>
          <a:bodyPr>
            <a:noAutofit/>
          </a:bodyPr>
          <a:lstStyle>
            <a:lvl1pPr marL="0" indent="0" algn="l">
              <a:buNone/>
              <a:defRPr lang="en-US" sz="2400" b="1" kern="1200" dirty="0">
                <a:solidFill>
                  <a:srgbClr val="88ADCF"/>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First name, Family name, email address….</a:t>
            </a:r>
            <a:endParaRPr lang="en-US" dirty="0"/>
          </a:p>
        </p:txBody>
      </p:sp>
      <p:pic>
        <p:nvPicPr>
          <p:cNvPr id="11" name="Grafik 10">
            <a:extLst>
              <a:ext uri="{FF2B5EF4-FFF2-40B4-BE49-F238E27FC236}">
                <a16:creationId xmlns:a16="http://schemas.microsoft.com/office/drawing/2014/main" id="{AB26ABD2-D07F-40A8-89FC-0E3ED6612D3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04823" y="235553"/>
            <a:ext cx="5193776" cy="2142627"/>
          </a:xfrm>
          <a:prstGeom prst="rect">
            <a:avLst/>
          </a:prstGeom>
        </p:spPr>
      </p:pic>
    </p:spTree>
    <p:extLst>
      <p:ext uri="{BB962C8B-B14F-4D97-AF65-F5344CB8AC3E}">
        <p14:creationId xmlns:p14="http://schemas.microsoft.com/office/powerpoint/2010/main" val="233228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CD0C-E5CB-4BF8-BC95-D8BDDA45E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C3286-EAA3-4D4F-9795-DFF1FFA74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E5D54-8672-4249-8A40-E51E0A0D2123}"/>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4482DCDA-348F-4E7E-903E-E34EA6ED0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757A9-0A5A-4065-A282-FF75E10CAFAC}"/>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3905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1279-5083-4933-BE40-DB66B40D3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A0698B-5FA4-4372-90E1-CCB33F719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D0C84-EF4A-4636-89B6-A3EBE42D0374}"/>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E1A02F7F-F648-467F-A23D-0E82D2AC8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CAAB4-15C6-4D07-9ECB-AC926CC43916}"/>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9490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D51B-FC45-4B00-BE40-F3CF8BF7C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E8048-36DD-4914-A4F0-97F01E894A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294114-33DB-4461-A266-AFCEF09E76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DC9A11-47EE-49E4-95EE-719B2E467118}"/>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6" name="Footer Placeholder 5">
            <a:extLst>
              <a:ext uri="{FF2B5EF4-FFF2-40B4-BE49-F238E27FC236}">
                <a16:creationId xmlns:a16="http://schemas.microsoft.com/office/drawing/2014/main" id="{13ADCE7C-B1AE-4861-9AEC-48B184BB5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492D6-D7BA-4D84-A0F1-51D077135844}"/>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52636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3752-3900-4C91-85B4-FE2E76EFA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FABC57-6955-42BB-954F-A18F16F12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EC3855-0015-4AC8-912F-809EAE070D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3D667B-5E5A-4889-8218-43947D5D7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7A29CA-E39A-46D9-AAAC-16BB616543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DFDE77-44BD-4E3D-9922-2FACB9A7968E}"/>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8" name="Footer Placeholder 7">
            <a:extLst>
              <a:ext uri="{FF2B5EF4-FFF2-40B4-BE49-F238E27FC236}">
                <a16:creationId xmlns:a16="http://schemas.microsoft.com/office/drawing/2014/main" id="{67C90C04-A079-44F2-8C82-3E22A8A0C4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0E7EC5-E7B6-4BDA-8FB6-A18155AA4485}"/>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26426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381E-042A-4C37-81CB-E485ACDB0C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BCD64A-C5CF-46E3-B7DE-473C36893127}"/>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4" name="Footer Placeholder 3">
            <a:extLst>
              <a:ext uri="{FF2B5EF4-FFF2-40B4-BE49-F238E27FC236}">
                <a16:creationId xmlns:a16="http://schemas.microsoft.com/office/drawing/2014/main" id="{D74935D9-3788-422A-A947-5B10AA84C8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1066BC-6462-4069-83D1-22BA847762CB}"/>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61645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80ED7D-B5F1-461B-A318-21DF88A4745B}"/>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3" name="Footer Placeholder 2">
            <a:extLst>
              <a:ext uri="{FF2B5EF4-FFF2-40B4-BE49-F238E27FC236}">
                <a16:creationId xmlns:a16="http://schemas.microsoft.com/office/drawing/2014/main" id="{98A58723-1857-4A19-99BC-4ED66407F2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904ED8-1603-49E5-927F-45C968D1858F}"/>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35763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261E-DAE2-4A6C-BB31-DE2A6A74C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9261C-C835-4412-93D0-6822E9C23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11BD9D-2688-4DD1-A846-F670E4255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AC088-E33D-4260-83C1-B4C1D3C08DF8}"/>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6" name="Footer Placeholder 5">
            <a:extLst>
              <a:ext uri="{FF2B5EF4-FFF2-40B4-BE49-F238E27FC236}">
                <a16:creationId xmlns:a16="http://schemas.microsoft.com/office/drawing/2014/main" id="{A29968C5-CC15-4AC6-8704-94DF3E035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A2416-FE7A-4F6E-853E-11BFA0B15DFD}"/>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06144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EC52-C8F6-4F35-82C3-A941C4E4B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981BF4-CC9A-4805-A2EC-ECAA8BE60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BC816-68B0-4316-A4EB-0FCF75A6B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810DB-56EA-41CB-8610-48AA11BDD7C4}"/>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6" name="Footer Placeholder 5">
            <a:extLst>
              <a:ext uri="{FF2B5EF4-FFF2-40B4-BE49-F238E27FC236}">
                <a16:creationId xmlns:a16="http://schemas.microsoft.com/office/drawing/2014/main" id="{BF11C5D9-F63E-497B-800B-DE2E71784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09C3E-8CD4-4EB8-A717-35D076D5E0DB}"/>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79332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5F1B1-3B8F-41E2-8FD5-CE5F8C3BC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B72CEA-0468-405A-BB3F-487DD82CC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5BD8-3101-4FC0-8D4A-5233C1368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DE2FBA50-C0E2-40D3-B273-13C64785F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83FF1D-1497-4D09-8813-B3CCA4E9A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D377D-2667-4D67-B3F6-038099FF4E59}" type="slidenum">
              <a:rPr lang="en-US" smtClean="0"/>
              <a:t>‹N›</a:t>
            </a:fld>
            <a:endParaRPr lang="en-US"/>
          </a:p>
        </p:txBody>
      </p:sp>
    </p:spTree>
    <p:extLst>
      <p:ext uri="{BB962C8B-B14F-4D97-AF65-F5344CB8AC3E}">
        <p14:creationId xmlns:p14="http://schemas.microsoft.com/office/powerpoint/2010/main" val="1589895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el 1">
            <a:extLst>
              <a:ext uri="{FF2B5EF4-FFF2-40B4-BE49-F238E27FC236}">
                <a16:creationId xmlns:a16="http://schemas.microsoft.com/office/drawing/2014/main" id="{E6847724-A7E3-4BAA-B70D-4980AE7DD59F}"/>
              </a:ext>
            </a:extLst>
          </p:cNvPr>
          <p:cNvSpPr>
            <a:spLocks noGrp="1"/>
          </p:cNvSpPr>
          <p:nvPr>
            <p:ph type="ctrTitle"/>
          </p:nvPr>
        </p:nvSpPr>
        <p:spPr>
          <a:xfrm>
            <a:off x="968909" y="1053042"/>
            <a:ext cx="5243048" cy="3068357"/>
          </a:xfrm>
        </p:spPr>
        <p:txBody>
          <a:bodyPr>
            <a:normAutofit/>
          </a:bodyPr>
          <a:lstStyle/>
          <a:p>
            <a:pPr algn="l"/>
            <a:r>
              <a:rPr lang="en-GB" sz="3800" b="1" dirty="0">
                <a:solidFill>
                  <a:srgbClr val="F9AE28"/>
                </a:solidFill>
                <a:latin typeface="Verdana" panose="020B0604030504040204" pitchFamily="34" charset="0"/>
                <a:ea typeface="Verdana" panose="020B0604030504040204" pitchFamily="34" charset="0"/>
              </a:rPr>
              <a:t>Solidity exercises: </a:t>
            </a:r>
            <a:br>
              <a:rPr lang="en-GB" sz="3800" b="1" dirty="0">
                <a:solidFill>
                  <a:srgbClr val="F9AE28"/>
                </a:solidFill>
                <a:latin typeface="Verdana" panose="020B0604030504040204" pitchFamily="34" charset="0"/>
                <a:ea typeface="Verdana" panose="020B0604030504040204" pitchFamily="34" charset="0"/>
              </a:rPr>
            </a:br>
            <a:r>
              <a:rPr lang="en-GB" sz="3800" b="1" dirty="0">
                <a:solidFill>
                  <a:srgbClr val="F9AE28"/>
                </a:solidFill>
                <a:latin typeface="Verdana" panose="020B0604030504040204" pitchFamily="34" charset="0"/>
                <a:ea typeface="Verdana" panose="020B0604030504040204" pitchFamily="34" charset="0"/>
              </a:rPr>
              <a:t>part 3</a:t>
            </a:r>
          </a:p>
        </p:txBody>
      </p:sp>
      <p:pic>
        <p:nvPicPr>
          <p:cNvPr id="6" name="Immagine 8">
            <a:extLst>
              <a:ext uri="{FF2B5EF4-FFF2-40B4-BE49-F238E27FC236}">
                <a16:creationId xmlns:a16="http://schemas.microsoft.com/office/drawing/2014/main" id="{AD8476CB-505A-4279-ACBC-BF7378709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229" y="670170"/>
            <a:ext cx="5390093" cy="2088661"/>
          </a:xfrm>
          <a:prstGeom prst="rect">
            <a:avLst/>
          </a:prstGeom>
          <a:ln>
            <a:noFill/>
          </a:ln>
          <a:effectLst>
            <a:outerShdw blurRad="292100" dist="139700" dir="2700000" algn="tl" rotWithShape="0">
              <a:srgbClr val="333333">
                <a:alpha val="65000"/>
              </a:srgbClr>
            </a:outerShdw>
          </a:effectLst>
        </p:spPr>
      </p:pic>
      <p:cxnSp>
        <p:nvCxnSpPr>
          <p:cNvPr id="14" name="Straight Connector 1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Grafik 10">
            <a:extLst>
              <a:ext uri="{FF2B5EF4-FFF2-40B4-BE49-F238E27FC236}">
                <a16:creationId xmlns:a16="http://schemas.microsoft.com/office/drawing/2014/main" id="{9D58F765-1B79-4C9B-90DE-977B711CDC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9229" y="4036430"/>
            <a:ext cx="5390093" cy="2223413"/>
          </a:xfrm>
          <a:prstGeom prst="rect">
            <a:avLst/>
          </a:prstGeom>
        </p:spPr>
      </p:pic>
      <p:sp>
        <p:nvSpPr>
          <p:cNvPr id="7" name="Rectangle 6">
            <a:extLst>
              <a:ext uri="{FF2B5EF4-FFF2-40B4-BE49-F238E27FC236}">
                <a16:creationId xmlns:a16="http://schemas.microsoft.com/office/drawing/2014/main" id="{AAD10628-5E8E-4150-9F27-EA0C503E567E}"/>
              </a:ext>
            </a:extLst>
          </p:cNvPr>
          <p:cNvSpPr/>
          <p:nvPr/>
        </p:nvSpPr>
        <p:spPr>
          <a:xfrm>
            <a:off x="1136992" y="5645921"/>
            <a:ext cx="6096000" cy="723275"/>
          </a:xfrm>
          <a:prstGeom prst="rect">
            <a:avLst/>
          </a:prstGeom>
        </p:spPr>
        <p:txBody>
          <a:bodyPr>
            <a:spAutoFit/>
          </a:bodyPr>
          <a:lstStyle/>
          <a:p>
            <a:pPr>
              <a:spcAft>
                <a:spcPts val="600"/>
              </a:spcAft>
            </a:pPr>
            <a:r>
              <a:rPr lang="en-GB" b="1" i="1" dirty="0">
                <a:solidFill>
                  <a:schemeClr val="bg1"/>
                </a:solidFill>
                <a:latin typeface="Verdana" panose="020B0604030504040204" pitchFamily="34" charset="0"/>
                <a:ea typeface="Verdana" panose="020B0604030504040204" pitchFamily="34" charset="0"/>
              </a:rPr>
              <a:t>Marco Galici, University of Cagliari</a:t>
            </a:r>
          </a:p>
          <a:p>
            <a:pPr>
              <a:spcAft>
                <a:spcPts val="600"/>
              </a:spcAft>
            </a:pPr>
            <a:r>
              <a:rPr lang="en-GB" b="1" i="1" dirty="0">
                <a:solidFill>
                  <a:schemeClr val="bg1"/>
                </a:solidFill>
                <a:latin typeface="Verdana" panose="020B0604030504040204" pitchFamily="34" charset="0"/>
                <a:ea typeface="Verdana" panose="020B0604030504040204" pitchFamily="34" charset="0"/>
              </a:rPr>
              <a:t>Cagliari, Italy</a:t>
            </a:r>
          </a:p>
        </p:txBody>
      </p:sp>
    </p:spTree>
    <p:extLst>
      <p:ext uri="{BB962C8B-B14F-4D97-AF65-F5344CB8AC3E}">
        <p14:creationId xmlns:p14="http://schemas.microsoft.com/office/powerpoint/2010/main" val="1767059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288292"/>
            <a:ext cx="10515600" cy="5040048"/>
          </a:xfrm>
        </p:spPr>
        <p:txBody>
          <a:bodyPr>
            <a:normAutofit fontScale="92500" lnSpcReduction="10000"/>
          </a:bodyPr>
          <a:lstStyle/>
          <a:p>
            <a:r>
              <a:rPr lang="en-GB" sz="2400" dirty="0"/>
              <a:t>Previously, we made it so users can create new cakes by calling </a:t>
            </a:r>
            <a:r>
              <a:rPr lang="en-GB" sz="2400" dirty="0" err="1"/>
              <a:t>createRandomCake</a:t>
            </a:r>
            <a:r>
              <a:rPr lang="en-GB" sz="2400" dirty="0"/>
              <a:t> and entering a name. However, if users could keep calling this function to create unlimited cakes in their factory, the app wouldn't be very realistic and fun. Let's make it so each player can only call this function once. That way new players will call it when they first start the game in order to create the initial cake in their factory.</a:t>
            </a:r>
          </a:p>
          <a:p>
            <a:r>
              <a:rPr lang="en-GB" sz="2400" dirty="0"/>
              <a:t>How can we make it so this function can only be called once per player?</a:t>
            </a:r>
          </a:p>
          <a:p>
            <a:endParaRPr lang="en-GB" sz="2400" dirty="0"/>
          </a:p>
          <a:p>
            <a:r>
              <a:rPr lang="en-GB" sz="2400" dirty="0"/>
              <a:t>Put it on test:</a:t>
            </a:r>
          </a:p>
          <a:p>
            <a:pPr lvl="1">
              <a:buFont typeface="Wingdings" pitchFamily="2" charset="2"/>
              <a:buChar char="Ø"/>
            </a:pPr>
            <a:r>
              <a:rPr lang="en-GB" dirty="0"/>
              <a:t>In our cake contract, we don't want the user to be able to create unlimited cakes in their factory by repeatedly calling </a:t>
            </a:r>
            <a:r>
              <a:rPr lang="en-GB" dirty="0" err="1"/>
              <a:t>createRandomCake</a:t>
            </a:r>
            <a:r>
              <a:rPr lang="en-GB" dirty="0"/>
              <a:t>. Let's use a structure to make sure this function only gets executed one time per user, when they create their first cake.</a:t>
            </a:r>
          </a:p>
          <a:p>
            <a:pPr lvl="1">
              <a:buFont typeface="Wingdings" pitchFamily="2" charset="2"/>
              <a:buChar char="Ø"/>
            </a:pPr>
            <a:endParaRPr lang="en-GB" dirty="0"/>
          </a:p>
          <a:p>
            <a:pPr lvl="1">
              <a:buFont typeface="Wingdings" pitchFamily="2" charset="2"/>
              <a:buChar char="Ø"/>
            </a:pPr>
            <a:r>
              <a:rPr lang="en-GB" b="1" dirty="0"/>
              <a:t>HINTS</a:t>
            </a:r>
            <a:r>
              <a:rPr lang="en-GB" dirty="0"/>
              <a:t>: it is a statement that must be put at the beginning of </a:t>
            </a:r>
            <a:r>
              <a:rPr lang="en-GB" dirty="0" err="1"/>
              <a:t>createRandomCake</a:t>
            </a:r>
            <a:r>
              <a:rPr lang="en-GB" dirty="0"/>
              <a:t>. The function should check to make sure </a:t>
            </a:r>
            <a:r>
              <a:rPr lang="en-GB" dirty="0" err="1"/>
              <a:t>ownerCakeCount</a:t>
            </a:r>
            <a:r>
              <a:rPr lang="en-GB" dirty="0"/>
              <a:t>[</a:t>
            </a:r>
            <a:r>
              <a:rPr lang="en-GB" dirty="0" err="1"/>
              <a:t>msg.sender</a:t>
            </a:r>
            <a:r>
              <a:rPr lang="en-GB" dirty="0"/>
              <a:t>] is equal to 0, and throw an error otherwise.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10</a:t>
            </a:fld>
            <a:endParaRPr lang="en-US" dirty="0"/>
          </a:p>
        </p:txBody>
      </p:sp>
    </p:spTree>
    <p:extLst>
      <p:ext uri="{BB962C8B-B14F-4D97-AF65-F5344CB8AC3E}">
        <p14:creationId xmlns:p14="http://schemas.microsoft.com/office/powerpoint/2010/main" val="946883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11</a:t>
            </a:fld>
            <a:endParaRPr lang="en-US"/>
          </a:p>
        </p:txBody>
      </p:sp>
      <p:sp>
        <p:nvSpPr>
          <p:cNvPr id="7" name="Segnaposto contenuto 2">
            <a:extLst>
              <a:ext uri="{FF2B5EF4-FFF2-40B4-BE49-F238E27FC236}">
                <a16:creationId xmlns:a16="http://schemas.microsoft.com/office/drawing/2014/main" id="{B7CDDE7E-2F59-8646-89E6-C551CD933C3C}"/>
              </a:ext>
            </a:extLst>
          </p:cNvPr>
          <p:cNvSpPr>
            <a:spLocks noGrp="1"/>
          </p:cNvSpPr>
          <p:nvPr>
            <p:ph idx="1"/>
          </p:nvPr>
        </p:nvSpPr>
        <p:spPr>
          <a:xfrm>
            <a:off x="838200" y="1394618"/>
            <a:ext cx="10515600" cy="5463381"/>
          </a:xfrm>
        </p:spPr>
        <p:txBody>
          <a:bodyPr>
            <a:normAutofit lnSpcReduction="10000"/>
          </a:bodyPr>
          <a:lstStyle/>
          <a:p>
            <a:pPr marL="0" indent="0">
              <a:buNone/>
            </a:pPr>
            <a:r>
              <a:rPr lang="en-GB" sz="900" dirty="0">
                <a:latin typeface="Courier New" panose="02070309020205020404" pitchFamily="49" charset="0"/>
                <a:cs typeface="Courier New" panose="02070309020205020404" pitchFamily="49" charset="0"/>
              </a:rPr>
              <a:t>pragma solidity &gt;=0.5.0 &lt;0.6.0;</a:t>
            </a:r>
          </a:p>
          <a:p>
            <a:pPr marL="0" indent="0">
              <a:buNone/>
            </a:pPr>
            <a:r>
              <a:rPr lang="en-GB" sz="900" dirty="0">
                <a:latin typeface="Courier New" panose="02070309020205020404" pitchFamily="49" charset="0"/>
                <a:cs typeface="Courier New" panose="02070309020205020404" pitchFamily="49" charset="0"/>
              </a:rPr>
              <a:t>contract </a:t>
            </a:r>
            <a:r>
              <a:rPr lang="en-GB" sz="900" dirty="0" err="1">
                <a:latin typeface="Courier New" panose="02070309020205020404" pitchFamily="49" charset="0"/>
                <a:cs typeface="Courier New" panose="02070309020205020404" pitchFamily="49" charset="0"/>
              </a:rPr>
              <a:t>CakeFactory</a:t>
            </a:r>
            <a:r>
              <a:rPr lang="en-GB" sz="900" dirty="0">
                <a:latin typeface="Courier New" panose="02070309020205020404" pitchFamily="49" charset="0"/>
                <a:cs typeface="Courier New" panose="02070309020205020404" pitchFamily="49" charset="0"/>
              </a:rPr>
              <a:t> {</a:t>
            </a:r>
          </a:p>
          <a:p>
            <a:pPr marL="0" indent="0">
              <a:buNone/>
            </a:pPr>
            <a:r>
              <a:rPr lang="en-GB" sz="900" dirty="0">
                <a:latin typeface="Courier New" panose="02070309020205020404" pitchFamily="49" charset="0"/>
                <a:cs typeface="Courier New" panose="02070309020205020404" pitchFamily="49" charset="0"/>
              </a:rPr>
              <a:t>  event </a:t>
            </a:r>
            <a:r>
              <a:rPr lang="en-GB" sz="900" dirty="0" err="1">
                <a:latin typeface="Courier New" panose="02070309020205020404" pitchFamily="49" charset="0"/>
                <a:cs typeface="Courier New" panose="02070309020205020404" pitchFamily="49" charset="0"/>
              </a:rPr>
              <a:t>NewCake</a:t>
            </a:r>
            <a:r>
              <a:rPr lang="en-GB" sz="900" dirty="0">
                <a:latin typeface="Courier New" panose="02070309020205020404" pitchFamily="49" charset="0"/>
                <a:cs typeface="Courier New" panose="02070309020205020404" pitchFamily="49" charset="0"/>
              </a:rPr>
              <a:t>(</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cakeId</a:t>
            </a:r>
            <a:r>
              <a:rPr lang="en-GB" sz="900" dirty="0">
                <a:latin typeface="Courier New" panose="02070309020205020404" pitchFamily="49" charset="0"/>
                <a:cs typeface="Courier New" panose="02070309020205020404" pitchFamily="49" charset="0"/>
              </a:rPr>
              <a:t>, string name,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shape);</a:t>
            </a:r>
          </a:p>
          <a:p>
            <a:pPr marL="0" indent="0">
              <a:buNone/>
            </a:pP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shapeDigits</a:t>
            </a:r>
            <a:r>
              <a:rPr lang="en-GB" sz="900" dirty="0">
                <a:latin typeface="Courier New" panose="02070309020205020404" pitchFamily="49" charset="0"/>
                <a:cs typeface="Courier New" panose="02070309020205020404" pitchFamily="49" charset="0"/>
              </a:rPr>
              <a:t> = 16;</a:t>
            </a:r>
          </a:p>
          <a:p>
            <a:pPr marL="0" indent="0">
              <a:buNone/>
            </a:pP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shapeModulus</a:t>
            </a:r>
            <a:r>
              <a:rPr lang="en-GB" sz="900" dirty="0">
                <a:latin typeface="Courier New" panose="02070309020205020404" pitchFamily="49" charset="0"/>
                <a:cs typeface="Courier New" panose="02070309020205020404" pitchFamily="49" charset="0"/>
              </a:rPr>
              <a:t> = 10 ** </a:t>
            </a:r>
            <a:r>
              <a:rPr lang="en-GB" sz="900" dirty="0" err="1">
                <a:latin typeface="Courier New" panose="02070309020205020404" pitchFamily="49" charset="0"/>
                <a:cs typeface="Courier New" panose="02070309020205020404" pitchFamily="49" charset="0"/>
              </a:rPr>
              <a:t>shapeDigits</a:t>
            </a:r>
            <a:r>
              <a:rPr lang="en-GB" sz="900" dirty="0">
                <a:latin typeface="Courier New" panose="02070309020205020404" pitchFamily="49" charset="0"/>
                <a:cs typeface="Courier New" panose="02070309020205020404" pitchFamily="49" charset="0"/>
              </a:rPr>
              <a:t>;</a:t>
            </a:r>
          </a:p>
          <a:p>
            <a:pPr marL="0" indent="0">
              <a:buNone/>
            </a:pPr>
            <a:r>
              <a:rPr lang="en-GB" sz="900" dirty="0">
                <a:latin typeface="Courier New" panose="02070309020205020404" pitchFamily="49" charset="0"/>
                <a:cs typeface="Courier New" panose="02070309020205020404" pitchFamily="49" charset="0"/>
              </a:rPr>
              <a:t>  struct Cake{ string name;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shape;}</a:t>
            </a:r>
          </a:p>
          <a:p>
            <a:pPr marL="0" indent="0">
              <a:buNone/>
            </a:pPr>
            <a:r>
              <a:rPr lang="en-GB" sz="900" dirty="0">
                <a:latin typeface="Courier New" panose="02070309020205020404" pitchFamily="49" charset="0"/>
                <a:cs typeface="Courier New" panose="02070309020205020404" pitchFamily="49" charset="0"/>
              </a:rPr>
              <a:t>  Cake[] public cakes;</a:t>
            </a:r>
          </a:p>
          <a:p>
            <a:pPr marL="0" indent="0">
              <a:buNone/>
            </a:pPr>
            <a:r>
              <a:rPr lang="en-GB" sz="900" dirty="0">
                <a:latin typeface="Courier New" panose="02070309020205020404" pitchFamily="49" charset="0"/>
                <a:cs typeface="Courier New" panose="02070309020205020404" pitchFamily="49" charset="0"/>
              </a:rPr>
              <a:t>  </a:t>
            </a:r>
            <a:r>
              <a:rPr lang="en-GB" sz="1000" dirty="0">
                <a:latin typeface="Courier New" panose="02070309020205020404" pitchFamily="49" charset="0"/>
                <a:cs typeface="Courier New" panose="02070309020205020404" pitchFamily="49" charset="0"/>
              </a:rPr>
              <a:t>mapping(</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=&gt; address) public </a:t>
            </a:r>
            <a:r>
              <a:rPr lang="en-GB" sz="1000" dirty="0" err="1">
                <a:latin typeface="Courier New" panose="02070309020205020404" pitchFamily="49" charset="0"/>
                <a:cs typeface="Courier New" panose="02070309020205020404" pitchFamily="49" charset="0"/>
              </a:rPr>
              <a:t>cakeToOwner</a:t>
            </a:r>
            <a:r>
              <a:rPr lang="en-GB" sz="1000" dirty="0">
                <a:latin typeface="Courier New" panose="02070309020205020404" pitchFamily="49" charset="0"/>
                <a:cs typeface="Courier New" panose="02070309020205020404" pitchFamily="49" charset="0"/>
              </a:rPr>
              <a:t>;</a:t>
            </a:r>
          </a:p>
          <a:p>
            <a:pPr marL="0" indent="0">
              <a:buNone/>
            </a:pPr>
            <a:r>
              <a:rPr lang="en-GB" sz="1000" dirty="0">
                <a:latin typeface="Courier New" panose="02070309020205020404" pitchFamily="49" charset="0"/>
                <a:cs typeface="Courier New" panose="02070309020205020404" pitchFamily="49" charset="0"/>
              </a:rPr>
              <a:t>  mapping(address =&gt; </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ownerCakeCount</a:t>
            </a:r>
            <a:r>
              <a:rPr lang="en-GB" sz="1000" dirty="0">
                <a:latin typeface="Courier New" panose="02070309020205020404" pitchFamily="49" charset="0"/>
                <a:cs typeface="Courier New" panose="02070309020205020404" pitchFamily="49" charset="0"/>
              </a:rPr>
              <a:t>;</a:t>
            </a:r>
          </a:p>
          <a:p>
            <a:pPr marL="0" indent="0">
              <a:buNone/>
            </a:pPr>
            <a:r>
              <a:rPr lang="en-GB" sz="900" dirty="0">
                <a:latin typeface="Courier New" panose="02070309020205020404" pitchFamily="49" charset="0"/>
                <a:cs typeface="Courier New" panose="02070309020205020404" pitchFamily="49" charset="0"/>
              </a:rPr>
              <a:t>  function _</a:t>
            </a:r>
            <a:r>
              <a:rPr lang="en-GB" sz="900" dirty="0" err="1">
                <a:latin typeface="Courier New" panose="02070309020205020404" pitchFamily="49" charset="0"/>
                <a:cs typeface="Courier New" panose="02070309020205020404" pitchFamily="49" charset="0"/>
              </a:rPr>
              <a:t>createCake</a:t>
            </a:r>
            <a:r>
              <a:rPr lang="en-GB" sz="900" dirty="0">
                <a:latin typeface="Courier New" panose="02070309020205020404" pitchFamily="49" charset="0"/>
                <a:cs typeface="Courier New" panose="02070309020205020404" pitchFamily="49" charset="0"/>
              </a:rPr>
              <a:t>(string memory _name,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_shape) public{</a:t>
            </a:r>
          </a:p>
          <a:p>
            <a:pPr marL="0" indent="0">
              <a:buNone/>
            </a:pP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id = </a:t>
            </a:r>
            <a:r>
              <a:rPr lang="en-GB" sz="900" dirty="0" err="1">
                <a:latin typeface="Courier New" panose="02070309020205020404" pitchFamily="49" charset="0"/>
                <a:cs typeface="Courier New" panose="02070309020205020404" pitchFamily="49" charset="0"/>
              </a:rPr>
              <a:t>cakes.push</a:t>
            </a:r>
            <a:r>
              <a:rPr lang="en-GB" sz="900">
                <a:latin typeface="Courier New" panose="02070309020205020404" pitchFamily="49" charset="0"/>
                <a:cs typeface="Courier New" panose="02070309020205020404" pitchFamily="49" charset="0"/>
              </a:rPr>
              <a:t>(Cake(_</a:t>
            </a:r>
            <a:r>
              <a:rPr lang="en-GB" sz="900" dirty="0">
                <a:latin typeface="Courier New" panose="02070309020205020404" pitchFamily="49" charset="0"/>
                <a:cs typeface="Courier New" panose="02070309020205020404" pitchFamily="49" charset="0"/>
              </a:rPr>
              <a:t>name, _shape)) - 1;</a:t>
            </a:r>
          </a:p>
          <a:p>
            <a:pPr marL="0" indent="0">
              <a:buNone/>
            </a:pP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cakeToOwner</a:t>
            </a:r>
            <a:r>
              <a:rPr lang="en-GB" sz="900" dirty="0">
                <a:latin typeface="Courier New" panose="02070309020205020404" pitchFamily="49" charset="0"/>
                <a:cs typeface="Courier New" panose="02070309020205020404" pitchFamily="49" charset="0"/>
              </a:rPr>
              <a:t>[id] = </a:t>
            </a:r>
            <a:r>
              <a:rPr lang="en-GB" sz="900" dirty="0" err="1">
                <a:latin typeface="Courier New" panose="02070309020205020404" pitchFamily="49" charset="0"/>
                <a:cs typeface="Courier New" panose="02070309020205020404" pitchFamily="49" charset="0"/>
              </a:rPr>
              <a:t>msg.sender</a:t>
            </a:r>
            <a:r>
              <a:rPr lang="en-GB" sz="900" dirty="0">
                <a:latin typeface="Courier New" panose="02070309020205020404" pitchFamily="49" charset="0"/>
                <a:cs typeface="Courier New" panose="02070309020205020404" pitchFamily="49" charset="0"/>
              </a:rPr>
              <a:t>;</a:t>
            </a:r>
          </a:p>
          <a:p>
            <a:pPr marL="0" indent="0">
              <a:buNone/>
            </a:pP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ownerCakeCount</a:t>
            </a:r>
            <a:r>
              <a:rPr lang="en-GB" sz="900" dirty="0">
                <a:latin typeface="Courier New" panose="02070309020205020404" pitchFamily="49" charset="0"/>
                <a:cs typeface="Courier New" panose="02070309020205020404" pitchFamily="49" charset="0"/>
              </a:rPr>
              <a:t>[</a:t>
            </a:r>
            <a:r>
              <a:rPr lang="en-GB" sz="900" dirty="0" err="1">
                <a:latin typeface="Courier New" panose="02070309020205020404" pitchFamily="49" charset="0"/>
                <a:cs typeface="Courier New" panose="02070309020205020404" pitchFamily="49" charset="0"/>
              </a:rPr>
              <a:t>msg.sender</a:t>
            </a:r>
            <a:r>
              <a:rPr lang="en-GB" sz="900" dirty="0">
                <a:latin typeface="Courier New" panose="02070309020205020404" pitchFamily="49" charset="0"/>
                <a:cs typeface="Courier New" panose="02070309020205020404" pitchFamily="49" charset="0"/>
              </a:rPr>
              <a:t>]++;</a:t>
            </a:r>
          </a:p>
          <a:p>
            <a:pPr marL="0" indent="0">
              <a:buNone/>
            </a:pPr>
            <a:r>
              <a:rPr lang="en-GB" sz="900" dirty="0">
                <a:latin typeface="Courier New" panose="02070309020205020404" pitchFamily="49" charset="0"/>
                <a:cs typeface="Courier New" panose="02070309020205020404" pitchFamily="49" charset="0"/>
              </a:rPr>
              <a:t>      emit </a:t>
            </a:r>
            <a:r>
              <a:rPr lang="en-GB" sz="900" dirty="0" err="1">
                <a:latin typeface="Courier New" panose="02070309020205020404" pitchFamily="49" charset="0"/>
                <a:cs typeface="Courier New" panose="02070309020205020404" pitchFamily="49" charset="0"/>
              </a:rPr>
              <a:t>NewCake</a:t>
            </a:r>
            <a:r>
              <a:rPr lang="en-GB" sz="900" dirty="0">
                <a:latin typeface="Courier New" panose="02070309020205020404" pitchFamily="49" charset="0"/>
                <a:cs typeface="Courier New" panose="02070309020205020404" pitchFamily="49" charset="0"/>
              </a:rPr>
              <a:t>(id, _name, _shape);}</a:t>
            </a:r>
          </a:p>
          <a:p>
            <a:pPr marL="0" indent="0">
              <a:buNone/>
            </a:pPr>
            <a:r>
              <a:rPr lang="en-GB" sz="900" dirty="0">
                <a:latin typeface="Courier New" panose="02070309020205020404" pitchFamily="49" charset="0"/>
                <a:cs typeface="Courier New" panose="02070309020205020404" pitchFamily="49" charset="0"/>
              </a:rPr>
              <a:t>  function _</a:t>
            </a:r>
            <a:r>
              <a:rPr lang="en-GB" sz="900" dirty="0" err="1">
                <a:latin typeface="Courier New" panose="02070309020205020404" pitchFamily="49" charset="0"/>
                <a:cs typeface="Courier New" panose="02070309020205020404" pitchFamily="49" charset="0"/>
              </a:rPr>
              <a:t>generateRandomShape</a:t>
            </a:r>
            <a:r>
              <a:rPr lang="en-GB" sz="900" dirty="0">
                <a:latin typeface="Courier New" panose="02070309020205020404" pitchFamily="49" charset="0"/>
                <a:cs typeface="Courier New" panose="02070309020205020404" pitchFamily="49" charset="0"/>
              </a:rPr>
              <a:t>(string memory _str) private view returns(</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a:t>
            </a:r>
          </a:p>
          <a:p>
            <a:pPr marL="0" indent="0">
              <a:buNone/>
            </a:pP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rand =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(keccak256(</a:t>
            </a:r>
            <a:r>
              <a:rPr lang="en-GB" sz="900" dirty="0" err="1">
                <a:latin typeface="Courier New" panose="02070309020205020404" pitchFamily="49" charset="0"/>
                <a:cs typeface="Courier New" panose="02070309020205020404" pitchFamily="49" charset="0"/>
              </a:rPr>
              <a:t>abi.encodePacked</a:t>
            </a:r>
            <a:r>
              <a:rPr lang="en-GB" sz="900" dirty="0">
                <a:latin typeface="Courier New" panose="02070309020205020404" pitchFamily="49" charset="0"/>
                <a:cs typeface="Courier New" panose="02070309020205020404" pitchFamily="49" charset="0"/>
              </a:rPr>
              <a:t>(_str)));</a:t>
            </a:r>
          </a:p>
          <a:p>
            <a:pPr marL="0" indent="0">
              <a:buNone/>
            </a:pPr>
            <a:r>
              <a:rPr lang="en-GB" sz="900" dirty="0">
                <a:latin typeface="Courier New" panose="02070309020205020404" pitchFamily="49" charset="0"/>
                <a:cs typeface="Courier New" panose="02070309020205020404" pitchFamily="49" charset="0"/>
              </a:rPr>
              <a:t>      return rand % </a:t>
            </a:r>
            <a:r>
              <a:rPr lang="en-GB" sz="900" dirty="0" err="1">
                <a:latin typeface="Courier New" panose="02070309020205020404" pitchFamily="49" charset="0"/>
                <a:cs typeface="Courier New" panose="02070309020205020404" pitchFamily="49" charset="0"/>
              </a:rPr>
              <a:t>shapeModulus</a:t>
            </a:r>
            <a:r>
              <a:rPr lang="en-GB" sz="900" dirty="0">
                <a:latin typeface="Courier New" panose="02070309020205020404" pitchFamily="49" charset="0"/>
                <a:cs typeface="Courier New" panose="02070309020205020404" pitchFamily="49" charset="0"/>
              </a:rPr>
              <a:t>;}</a:t>
            </a:r>
          </a:p>
          <a:p>
            <a:pPr marL="0" indent="0">
              <a:buNone/>
            </a:pPr>
            <a:r>
              <a:rPr lang="en-GB" sz="900" dirty="0">
                <a:latin typeface="Courier New" panose="02070309020205020404" pitchFamily="49" charset="0"/>
                <a:cs typeface="Courier New" panose="02070309020205020404" pitchFamily="49" charset="0"/>
              </a:rPr>
              <a:t>  function </a:t>
            </a:r>
            <a:r>
              <a:rPr lang="en-GB" sz="900" dirty="0" err="1">
                <a:latin typeface="Courier New" panose="02070309020205020404" pitchFamily="49" charset="0"/>
                <a:cs typeface="Courier New" panose="02070309020205020404" pitchFamily="49" charset="0"/>
              </a:rPr>
              <a:t>createRandomCake</a:t>
            </a:r>
            <a:r>
              <a:rPr lang="en-GB" sz="900" dirty="0">
                <a:latin typeface="Courier New" panose="02070309020205020404" pitchFamily="49" charset="0"/>
                <a:cs typeface="Courier New" panose="02070309020205020404" pitchFamily="49" charset="0"/>
              </a:rPr>
              <a:t>(string memory _name) public{</a:t>
            </a:r>
          </a:p>
          <a:p>
            <a:pPr marL="0" indent="0">
              <a:buNone/>
            </a:pPr>
            <a:r>
              <a:rPr lang="en-GB" sz="900" dirty="0">
                <a:latin typeface="Courier New" panose="02070309020205020404" pitchFamily="49" charset="0"/>
                <a:cs typeface="Courier New" panose="02070309020205020404" pitchFamily="49" charset="0"/>
              </a:rPr>
              <a:t>      </a:t>
            </a:r>
            <a:r>
              <a:rPr lang="en-GB" sz="900" b="1" dirty="0">
                <a:latin typeface="Courier New" panose="02070309020205020404" pitchFamily="49" charset="0"/>
                <a:cs typeface="Courier New" panose="02070309020205020404" pitchFamily="49" charset="0"/>
              </a:rPr>
              <a:t>require(</a:t>
            </a:r>
            <a:r>
              <a:rPr lang="en-GB" sz="900" b="1" dirty="0" err="1">
                <a:latin typeface="Courier New" panose="02070309020205020404" pitchFamily="49" charset="0"/>
                <a:cs typeface="Courier New" panose="02070309020205020404" pitchFamily="49" charset="0"/>
              </a:rPr>
              <a:t>ownerCakeCount</a:t>
            </a:r>
            <a:r>
              <a:rPr lang="en-GB" sz="900" b="1" dirty="0">
                <a:latin typeface="Courier New" panose="02070309020205020404" pitchFamily="49" charset="0"/>
                <a:cs typeface="Courier New" panose="02070309020205020404" pitchFamily="49" charset="0"/>
              </a:rPr>
              <a:t>[</a:t>
            </a:r>
            <a:r>
              <a:rPr lang="en-GB" sz="900" b="1" dirty="0" err="1">
                <a:latin typeface="Courier New" panose="02070309020205020404" pitchFamily="49" charset="0"/>
                <a:cs typeface="Courier New" panose="02070309020205020404" pitchFamily="49" charset="0"/>
              </a:rPr>
              <a:t>msg.sender</a:t>
            </a:r>
            <a:r>
              <a:rPr lang="en-GB" sz="900" b="1" dirty="0">
                <a:latin typeface="Courier New" panose="02070309020205020404" pitchFamily="49" charset="0"/>
                <a:cs typeface="Courier New" panose="02070309020205020404" pitchFamily="49" charset="0"/>
              </a:rPr>
              <a:t>] == 0);</a:t>
            </a:r>
          </a:p>
          <a:p>
            <a:pPr marL="0" indent="0">
              <a:buNone/>
            </a:pP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randShape</a:t>
            </a:r>
            <a:r>
              <a:rPr lang="en-GB" sz="900" dirty="0">
                <a:latin typeface="Courier New" panose="02070309020205020404" pitchFamily="49" charset="0"/>
                <a:cs typeface="Courier New" panose="02070309020205020404" pitchFamily="49" charset="0"/>
              </a:rPr>
              <a:t> = _</a:t>
            </a:r>
            <a:r>
              <a:rPr lang="en-GB" sz="900" dirty="0" err="1">
                <a:latin typeface="Courier New" panose="02070309020205020404" pitchFamily="49" charset="0"/>
                <a:cs typeface="Courier New" panose="02070309020205020404" pitchFamily="49" charset="0"/>
              </a:rPr>
              <a:t>generateRandomShape</a:t>
            </a:r>
            <a:r>
              <a:rPr lang="en-GB" sz="900" dirty="0">
                <a:latin typeface="Courier New" panose="02070309020205020404" pitchFamily="49" charset="0"/>
                <a:cs typeface="Courier New" panose="02070309020205020404" pitchFamily="49" charset="0"/>
              </a:rPr>
              <a:t>(_name);</a:t>
            </a:r>
          </a:p>
          <a:p>
            <a:pPr marL="0" indent="0">
              <a:buNone/>
            </a:pPr>
            <a:r>
              <a:rPr lang="en-GB" sz="900" dirty="0">
                <a:latin typeface="Courier New" panose="02070309020205020404" pitchFamily="49" charset="0"/>
                <a:cs typeface="Courier New" panose="02070309020205020404" pitchFamily="49" charset="0"/>
              </a:rPr>
              <a:t>      _</a:t>
            </a:r>
            <a:r>
              <a:rPr lang="en-GB" sz="900" dirty="0" err="1">
                <a:latin typeface="Courier New" panose="02070309020205020404" pitchFamily="49" charset="0"/>
                <a:cs typeface="Courier New" panose="02070309020205020404" pitchFamily="49" charset="0"/>
              </a:rPr>
              <a:t>createCake</a:t>
            </a:r>
            <a:r>
              <a:rPr lang="en-GB" sz="900" dirty="0">
                <a:latin typeface="Courier New" panose="02070309020205020404" pitchFamily="49" charset="0"/>
                <a:cs typeface="Courier New" panose="02070309020205020404" pitchFamily="49" charset="0"/>
              </a:rPr>
              <a:t>(_name, </a:t>
            </a:r>
            <a:r>
              <a:rPr lang="en-GB" sz="900" dirty="0" err="1">
                <a:latin typeface="Courier New" panose="02070309020205020404" pitchFamily="49" charset="0"/>
                <a:cs typeface="Courier New" panose="02070309020205020404" pitchFamily="49" charset="0"/>
              </a:rPr>
              <a:t>randShape</a:t>
            </a:r>
            <a:r>
              <a:rPr lang="en-GB" sz="900" dirty="0">
                <a:latin typeface="Courier New" panose="02070309020205020404" pitchFamily="49" charset="0"/>
                <a:cs typeface="Courier New" panose="02070309020205020404" pitchFamily="49" charset="0"/>
              </a:rPr>
              <a:t>);}</a:t>
            </a:r>
          </a:p>
          <a:p>
            <a:pPr marL="0" indent="0">
              <a:buNone/>
            </a:pPr>
            <a:r>
              <a:rPr lang="en-GB" sz="9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48814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sz="2400" dirty="0"/>
              <a:t>Our contract code is getting quite long. Rather than making one extremely long contract, sometimes it makes sense to split your code logic across multiple contracts to organize the code.</a:t>
            </a:r>
          </a:p>
          <a:p>
            <a:r>
              <a:rPr lang="en-GB" sz="2400" dirty="0"/>
              <a:t>Put it on test:</a:t>
            </a:r>
          </a:p>
          <a:p>
            <a:pPr lvl="1">
              <a:buFont typeface="Wingdings" pitchFamily="2" charset="2"/>
              <a:buChar char="Ø"/>
            </a:pPr>
            <a:r>
              <a:rPr lang="en-GB" dirty="0"/>
              <a:t>Make a contract called </a:t>
            </a:r>
            <a:r>
              <a:rPr lang="en-GB" dirty="0" err="1"/>
              <a:t>CakeStealing</a:t>
            </a:r>
            <a:r>
              <a:rPr lang="en-GB" dirty="0"/>
              <a:t>. This contract should inherit from our </a:t>
            </a:r>
            <a:r>
              <a:rPr lang="en-GB" dirty="0" err="1"/>
              <a:t>CakeFactory</a:t>
            </a:r>
            <a:r>
              <a:rPr lang="en-GB" dirty="0"/>
              <a:t> contract.</a:t>
            </a:r>
          </a:p>
          <a:p>
            <a:pPr lvl="1">
              <a:buFont typeface="Wingdings" pitchFamily="2" charset="2"/>
              <a:buChar char="Ø"/>
            </a:pPr>
            <a:r>
              <a:rPr lang="en-GB" dirty="0"/>
              <a:t>When you have multiple files and you want to import one file into another, Solidity uses the </a:t>
            </a:r>
            <a:r>
              <a:rPr lang="en-GB" b="1" dirty="0"/>
              <a:t>import</a:t>
            </a:r>
            <a:r>
              <a:rPr lang="en-GB" dirty="0"/>
              <a:t> keyword. So if we had a file named </a:t>
            </a:r>
            <a:r>
              <a:rPr lang="en-GB" b="1" i="1" dirty="0" err="1"/>
              <a:t>someothercontract.sol</a:t>
            </a:r>
            <a:r>
              <a:rPr lang="en-GB" b="1" i="1" dirty="0"/>
              <a:t> </a:t>
            </a:r>
            <a:r>
              <a:rPr lang="en-GB" dirty="0"/>
              <a:t>in the same directory as this contract (that's what the </a:t>
            </a:r>
            <a:r>
              <a:rPr lang="en-GB" b="1" dirty="0"/>
              <a:t>./</a:t>
            </a:r>
            <a:r>
              <a:rPr lang="en-GB" dirty="0"/>
              <a:t> means), it would get imported by the compiler.</a:t>
            </a:r>
          </a:p>
          <a:p>
            <a:pPr lvl="1">
              <a:buFont typeface="Wingdings" pitchFamily="2" charset="2"/>
              <a:buChar char="Ø"/>
            </a:pPr>
            <a:r>
              <a:rPr lang="it-IT" dirty="0"/>
              <a:t>Import </a:t>
            </a:r>
            <a:r>
              <a:rPr lang="it-IT" dirty="0" err="1"/>
              <a:t>cakefactory.sol</a:t>
            </a:r>
            <a:r>
              <a:rPr lang="it-IT" dirty="0"/>
              <a:t> </a:t>
            </a:r>
            <a:r>
              <a:rPr lang="it-IT" dirty="0" err="1"/>
              <a:t>into</a:t>
            </a:r>
            <a:r>
              <a:rPr lang="it-IT" dirty="0"/>
              <a:t> </a:t>
            </a:r>
            <a:r>
              <a:rPr lang="it-IT" dirty="0" err="1"/>
              <a:t>our</a:t>
            </a:r>
            <a:r>
              <a:rPr lang="it-IT" dirty="0"/>
              <a:t> new file, </a:t>
            </a:r>
            <a:r>
              <a:rPr lang="it-IT" dirty="0" err="1"/>
              <a:t>cakestealing.sol</a:t>
            </a:r>
            <a:r>
              <a:rPr lang="it-IT" dirty="0"/>
              <a:t>.</a:t>
            </a:r>
          </a:p>
          <a:p>
            <a:pPr marL="457200" lvl="1" indent="0">
              <a:buNone/>
            </a:pPr>
            <a:endParaRPr lang="en-GB"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12</a:t>
            </a:fld>
            <a:endParaRPr lang="en-US"/>
          </a:p>
        </p:txBody>
      </p:sp>
    </p:spTree>
    <p:extLst>
      <p:ext uri="{BB962C8B-B14F-4D97-AF65-F5344CB8AC3E}">
        <p14:creationId xmlns:p14="http://schemas.microsoft.com/office/powerpoint/2010/main" val="2484410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import "./</a:t>
            </a:r>
            <a:r>
              <a:rPr lang="en-GB" sz="2400" dirty="0" err="1">
                <a:latin typeface="Courier New" panose="02070309020205020404" pitchFamily="49" charset="0"/>
                <a:cs typeface="Courier New" panose="02070309020205020404" pitchFamily="49" charset="0"/>
              </a:rPr>
              <a:t>cakefactory.sol</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CakeStealing</a:t>
            </a:r>
            <a:r>
              <a:rPr lang="en-GB" sz="2400" dirty="0">
                <a:latin typeface="Courier New" panose="02070309020205020404" pitchFamily="49" charset="0"/>
                <a:cs typeface="Courier New" panose="02070309020205020404" pitchFamily="49" charset="0"/>
              </a:rPr>
              <a:t> is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13</a:t>
            </a:fld>
            <a:endParaRPr lang="en-US"/>
          </a:p>
        </p:txBody>
      </p:sp>
    </p:spTree>
    <p:extLst>
      <p:ext uri="{BB962C8B-B14F-4D97-AF65-F5344CB8AC3E}">
        <p14:creationId xmlns:p14="http://schemas.microsoft.com/office/powerpoint/2010/main" val="28184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dirty="0"/>
              <a:t>It's time to give our cakes the possibility to be stolen!</a:t>
            </a:r>
          </a:p>
          <a:p>
            <a:pPr lvl="1">
              <a:buFont typeface="Wingdings" pitchFamily="2" charset="2"/>
              <a:buChar char="Ø"/>
            </a:pPr>
            <a:endParaRPr lang="en-GB" dirty="0"/>
          </a:p>
          <a:p>
            <a:r>
              <a:rPr lang="en-GB" dirty="0"/>
              <a:t>Put it on test:</a:t>
            </a:r>
          </a:p>
          <a:p>
            <a:pPr lvl="1">
              <a:buFont typeface="Wingdings" pitchFamily="2" charset="2"/>
              <a:buChar char="Ø"/>
            </a:pPr>
            <a:r>
              <a:rPr lang="en-GB" dirty="0"/>
              <a:t>Create a function called </a:t>
            </a:r>
            <a:r>
              <a:rPr lang="en-GB" b="1" dirty="0"/>
              <a:t>steal</a:t>
            </a:r>
            <a:r>
              <a:rPr lang="en-GB" dirty="0"/>
              <a:t>. It will take two parameters: _</a:t>
            </a:r>
            <a:r>
              <a:rPr lang="en-GB" dirty="0" err="1"/>
              <a:t>cakeId</a:t>
            </a:r>
            <a:r>
              <a:rPr lang="en-GB" dirty="0"/>
              <a:t> (</a:t>
            </a:r>
            <a:r>
              <a:rPr lang="en-GB" dirty="0" err="1"/>
              <a:t>uint</a:t>
            </a:r>
            <a:r>
              <a:rPr lang="en-GB" dirty="0"/>
              <a:t>) and _</a:t>
            </a:r>
            <a:r>
              <a:rPr lang="en-GB" dirty="0" err="1"/>
              <a:t>targetShape</a:t>
            </a:r>
            <a:r>
              <a:rPr lang="en-GB" dirty="0"/>
              <a:t> (</a:t>
            </a:r>
            <a:r>
              <a:rPr lang="en-GB" dirty="0" err="1"/>
              <a:t>uint</a:t>
            </a:r>
            <a:r>
              <a:rPr lang="en-GB" dirty="0"/>
              <a:t>). This function should be public.</a:t>
            </a:r>
          </a:p>
          <a:p>
            <a:pPr lvl="1">
              <a:buFont typeface="Wingdings" pitchFamily="2" charset="2"/>
              <a:buChar char="Ø"/>
            </a:pPr>
            <a:r>
              <a:rPr lang="en-GB" dirty="0"/>
              <a:t>We don't want to let someone else steal our cake! So first, let's make sure we own this cake. Add a require statement to verify that </a:t>
            </a:r>
            <a:r>
              <a:rPr lang="en-GB" dirty="0" err="1"/>
              <a:t>msg.sender</a:t>
            </a:r>
            <a:r>
              <a:rPr lang="en-GB" dirty="0"/>
              <a:t> is equal to this cake's owner (similar to how we did in the </a:t>
            </a:r>
            <a:r>
              <a:rPr lang="en-GB" dirty="0" err="1"/>
              <a:t>createRandomCake</a:t>
            </a:r>
            <a:r>
              <a:rPr lang="en-GB" dirty="0"/>
              <a:t> function).</a:t>
            </a:r>
          </a:p>
          <a:p>
            <a:pPr lvl="1">
              <a:buFont typeface="Wingdings" pitchFamily="2" charset="2"/>
              <a:buChar char="Ø"/>
            </a:pPr>
            <a:r>
              <a:rPr lang="en-GB" dirty="0"/>
              <a:t>We're going to need to get this cake’s SHAPE. So the next thing our function should do is declare a local Cake named </a:t>
            </a:r>
            <a:r>
              <a:rPr lang="en-GB" dirty="0" err="1"/>
              <a:t>myCake</a:t>
            </a:r>
            <a:r>
              <a:rPr lang="en-GB" dirty="0"/>
              <a:t> (which will be a storage pointer). Set this variable to be equal to index _</a:t>
            </a:r>
            <a:r>
              <a:rPr lang="en-GB" dirty="0" err="1"/>
              <a:t>cakeId</a:t>
            </a:r>
            <a:r>
              <a:rPr lang="en-GB" dirty="0"/>
              <a:t> in our cakes factory.</a:t>
            </a:r>
          </a:p>
          <a:p>
            <a:pPr lvl="1">
              <a:buFont typeface="Wingdings" pitchFamily="2" charset="2"/>
              <a:buChar char="Ø"/>
            </a:pPr>
            <a:endParaRPr lang="en-GB" dirty="0"/>
          </a:p>
          <a:p>
            <a:pPr lvl="1">
              <a:buFont typeface="Wingdings" pitchFamily="2" charset="2"/>
              <a:buChar char="Ø"/>
            </a:pPr>
            <a:r>
              <a:rPr lang="en-GB" dirty="0"/>
              <a:t>You should have 4 lines of code so far, including the line with the closing }.</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14</a:t>
            </a:fld>
            <a:endParaRPr lang="en-US"/>
          </a:p>
        </p:txBody>
      </p:sp>
    </p:spTree>
    <p:extLst>
      <p:ext uri="{BB962C8B-B14F-4D97-AF65-F5344CB8AC3E}">
        <p14:creationId xmlns:p14="http://schemas.microsoft.com/office/powerpoint/2010/main" val="364726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15</a:t>
            </a:fld>
            <a:endParaRPr lang="en-US"/>
          </a:p>
        </p:txBody>
      </p:sp>
      <p:sp>
        <p:nvSpPr>
          <p:cNvPr id="7" name="Segnaposto contenuto 2">
            <a:extLst>
              <a:ext uri="{FF2B5EF4-FFF2-40B4-BE49-F238E27FC236}">
                <a16:creationId xmlns:a16="http://schemas.microsoft.com/office/drawing/2014/main" id="{0C797C4F-199D-3A46-8C01-8A11B6960E37}"/>
              </a:ext>
            </a:extLst>
          </p:cNvPr>
          <p:cNvSpPr>
            <a:spLocks noGrp="1"/>
          </p:cNvSpPr>
          <p:nvPr>
            <p:ph idx="1"/>
          </p:nvPr>
        </p:nvSpPr>
        <p:spPr>
          <a:xfrm>
            <a:off x="246528" y="1476185"/>
            <a:ext cx="11945471" cy="5040048"/>
          </a:xfrm>
        </p:spPr>
        <p:txBody>
          <a:bodyPr>
            <a:normAutofit/>
          </a:bodyPr>
          <a:lstStyle/>
          <a:p>
            <a:pPr marL="0" indent="0">
              <a:buNone/>
            </a:pPr>
            <a:r>
              <a:rPr lang="en-GB" sz="2000" dirty="0">
                <a:latin typeface="Courier New" panose="02070309020205020404" pitchFamily="49" charset="0"/>
                <a:cs typeface="Courier New" panose="02070309020205020404" pitchFamily="49" charset="0"/>
              </a:rPr>
              <a:t>pragma solidity &gt;=0.5.0 &lt;0.6.0;</a:t>
            </a:r>
          </a:p>
          <a:p>
            <a:pPr marL="0" indent="0">
              <a:buNone/>
            </a:pPr>
            <a:endParaRPr lang="en-GB" sz="2000" dirty="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import "./</a:t>
            </a:r>
            <a:r>
              <a:rPr lang="en-GB" sz="2000" dirty="0" err="1">
                <a:latin typeface="Courier New" panose="02070309020205020404" pitchFamily="49" charset="0"/>
                <a:cs typeface="Courier New" panose="02070309020205020404" pitchFamily="49" charset="0"/>
              </a:rPr>
              <a:t>cakefactory.sol</a:t>
            </a:r>
            <a:r>
              <a:rPr lang="en-GB"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contract </a:t>
            </a:r>
            <a:r>
              <a:rPr lang="en-GB" sz="2000" dirty="0" err="1">
                <a:latin typeface="Courier New" panose="02070309020205020404" pitchFamily="49" charset="0"/>
                <a:cs typeface="Courier New" panose="02070309020205020404" pitchFamily="49" charset="0"/>
              </a:rPr>
              <a:t>CakeStealing</a:t>
            </a:r>
            <a:r>
              <a:rPr lang="en-GB" sz="2000" dirty="0">
                <a:latin typeface="Courier New" panose="02070309020205020404" pitchFamily="49" charset="0"/>
                <a:cs typeface="Courier New" panose="02070309020205020404" pitchFamily="49" charset="0"/>
              </a:rPr>
              <a:t> is </a:t>
            </a:r>
            <a:r>
              <a:rPr lang="en-GB" sz="2000" dirty="0" err="1">
                <a:latin typeface="Courier New" panose="02070309020205020404" pitchFamily="49" charset="0"/>
                <a:cs typeface="Courier New" panose="02070309020205020404" pitchFamily="49" charset="0"/>
              </a:rPr>
              <a:t>CakeFactory</a:t>
            </a:r>
            <a:r>
              <a:rPr lang="en-GB" sz="2000" dirty="0">
                <a:latin typeface="Courier New" panose="02070309020205020404" pitchFamily="49" charset="0"/>
                <a:cs typeface="Courier New" panose="02070309020205020404" pitchFamily="49" charset="0"/>
              </a:rPr>
              <a:t> {</a:t>
            </a:r>
          </a:p>
          <a:p>
            <a:pPr marL="0" indent="0">
              <a:buNone/>
            </a:pPr>
            <a:r>
              <a:rPr lang="en-GB" sz="2000" dirty="0">
                <a:latin typeface="Courier New" panose="02070309020205020404" pitchFamily="49" charset="0"/>
                <a:cs typeface="Courier New" panose="02070309020205020404" pitchFamily="49" charset="0"/>
              </a:rPr>
              <a:t>	 function steal(</a:t>
            </a:r>
            <a:r>
              <a:rPr lang="en-GB" sz="2000" dirty="0" err="1">
                <a:latin typeface="Courier New" panose="02070309020205020404" pitchFamily="49" charset="0"/>
                <a:cs typeface="Courier New" panose="02070309020205020404" pitchFamily="49" charset="0"/>
              </a:rPr>
              <a:t>uint</a:t>
            </a:r>
            <a:r>
              <a:rPr lang="en-GB" sz="2000" dirty="0">
                <a:latin typeface="Courier New" panose="02070309020205020404" pitchFamily="49" charset="0"/>
                <a:cs typeface="Courier New" panose="02070309020205020404" pitchFamily="49" charset="0"/>
              </a:rPr>
              <a:t> _</a:t>
            </a:r>
            <a:r>
              <a:rPr lang="en-GB" sz="2000" dirty="0" err="1">
                <a:latin typeface="Courier New" panose="02070309020205020404" pitchFamily="49" charset="0"/>
                <a:cs typeface="Courier New" panose="02070309020205020404" pitchFamily="49" charset="0"/>
              </a:rPr>
              <a:t>cakeId</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uint</a:t>
            </a:r>
            <a:r>
              <a:rPr lang="en-GB" sz="2000" dirty="0">
                <a:latin typeface="Courier New" panose="02070309020205020404" pitchFamily="49" charset="0"/>
                <a:cs typeface="Courier New" panose="02070309020205020404" pitchFamily="49" charset="0"/>
              </a:rPr>
              <a:t> _</a:t>
            </a:r>
            <a:r>
              <a:rPr lang="en-GB" sz="2000" dirty="0" err="1">
                <a:latin typeface="Courier New" panose="02070309020205020404" pitchFamily="49" charset="0"/>
                <a:cs typeface="Courier New" panose="02070309020205020404" pitchFamily="49" charset="0"/>
              </a:rPr>
              <a:t>targetShape</a:t>
            </a:r>
            <a:r>
              <a:rPr lang="en-GB" sz="2000" dirty="0">
                <a:latin typeface="Courier New" panose="02070309020205020404" pitchFamily="49" charset="0"/>
                <a:cs typeface="Courier New" panose="02070309020205020404" pitchFamily="49" charset="0"/>
              </a:rPr>
              <a:t>) public {</a:t>
            </a:r>
          </a:p>
          <a:p>
            <a:pPr marL="0" indent="0">
              <a:buNone/>
            </a:pPr>
            <a:r>
              <a:rPr lang="en-GB" sz="2000" dirty="0">
                <a:latin typeface="Courier New" panose="02070309020205020404" pitchFamily="49" charset="0"/>
                <a:cs typeface="Courier New" panose="02070309020205020404" pitchFamily="49" charset="0"/>
              </a:rPr>
              <a:t>       	require(</a:t>
            </a:r>
            <a:r>
              <a:rPr lang="en-GB" sz="2000" dirty="0" err="1">
                <a:latin typeface="Courier New" panose="02070309020205020404" pitchFamily="49" charset="0"/>
                <a:cs typeface="Courier New" panose="02070309020205020404" pitchFamily="49" charset="0"/>
              </a:rPr>
              <a:t>msg.sender</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cakeToOwner</a:t>
            </a:r>
            <a:r>
              <a:rPr lang="en-GB" sz="2000" dirty="0">
                <a:latin typeface="Courier New" panose="02070309020205020404" pitchFamily="49" charset="0"/>
                <a:cs typeface="Courier New" panose="02070309020205020404" pitchFamily="49" charset="0"/>
              </a:rPr>
              <a:t>[_</a:t>
            </a:r>
            <a:r>
              <a:rPr lang="en-GB" sz="2000" dirty="0" err="1">
                <a:latin typeface="Courier New" panose="02070309020205020404" pitchFamily="49" charset="0"/>
                <a:cs typeface="Courier New" panose="02070309020205020404" pitchFamily="49" charset="0"/>
              </a:rPr>
              <a:t>cakeId</a:t>
            </a:r>
            <a:r>
              <a:rPr lang="en-GB"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Cake storage </a:t>
            </a:r>
            <a:r>
              <a:rPr lang="en-GB" sz="2000" dirty="0" err="1">
                <a:latin typeface="Courier New" panose="02070309020205020404" pitchFamily="49" charset="0"/>
                <a:cs typeface="Courier New" panose="02070309020205020404" pitchFamily="49" charset="0"/>
              </a:rPr>
              <a:t>myCake</a:t>
            </a:r>
            <a:r>
              <a:rPr lang="en-GB" sz="2000" dirty="0">
                <a:latin typeface="Courier New" panose="02070309020205020404" pitchFamily="49" charset="0"/>
                <a:cs typeface="Courier New" panose="02070309020205020404" pitchFamily="49" charset="0"/>
              </a:rPr>
              <a:t> = cakes[_</a:t>
            </a:r>
            <a:r>
              <a:rPr lang="en-GB" sz="2000" dirty="0" err="1">
                <a:latin typeface="Courier New" panose="02070309020205020404" pitchFamily="49" charset="0"/>
                <a:cs typeface="Courier New" panose="02070309020205020404" pitchFamily="49" charset="0"/>
              </a:rPr>
              <a:t>cakeId</a:t>
            </a:r>
            <a:r>
              <a:rPr lang="en-GB"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_</a:t>
            </a:r>
            <a:r>
              <a:rPr lang="en-GB" sz="2000" dirty="0" err="1">
                <a:latin typeface="Courier New" panose="02070309020205020404" pitchFamily="49" charset="0"/>
                <a:cs typeface="Courier New" panose="02070309020205020404" pitchFamily="49" charset="0"/>
              </a:rPr>
              <a:t>targetShape</a:t>
            </a:r>
            <a:r>
              <a:rPr lang="en-GB" sz="2000" dirty="0">
                <a:latin typeface="Courier New" panose="02070309020205020404" pitchFamily="49" charset="0"/>
                <a:cs typeface="Courier New" panose="02070309020205020404" pitchFamily="49" charset="0"/>
              </a:rPr>
              <a:t> = _ </a:t>
            </a:r>
            <a:r>
              <a:rPr lang="en-GB" sz="2000" dirty="0" err="1">
                <a:latin typeface="Courier New" panose="02070309020205020404" pitchFamily="49" charset="0"/>
                <a:cs typeface="Courier New" panose="02070309020205020404" pitchFamily="49" charset="0"/>
              </a:rPr>
              <a:t>targetShape</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shapeModulus</a:t>
            </a:r>
            <a:r>
              <a:rPr lang="en-GB"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uint</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newShape</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myCake.shape</a:t>
            </a:r>
            <a:r>
              <a:rPr lang="en-GB" sz="2000" dirty="0">
                <a:latin typeface="Courier New" panose="02070309020205020404" pitchFamily="49" charset="0"/>
                <a:cs typeface="Courier New" panose="02070309020205020404" pitchFamily="49" charset="0"/>
              </a:rPr>
              <a:t> + _</a:t>
            </a:r>
            <a:r>
              <a:rPr lang="en-GB" sz="2000" dirty="0" err="1">
                <a:latin typeface="Courier New" panose="02070309020205020404" pitchFamily="49" charset="0"/>
                <a:cs typeface="Courier New" panose="02070309020205020404" pitchFamily="49" charset="0"/>
              </a:rPr>
              <a:t>targetShape</a:t>
            </a:r>
            <a:r>
              <a:rPr lang="en-GB" sz="2000" dirty="0">
                <a:latin typeface="Courier New" panose="02070309020205020404" pitchFamily="49" charset="0"/>
                <a:cs typeface="Courier New" panose="02070309020205020404" pitchFamily="49" charset="0"/>
              </a:rPr>
              <a:t>) / 2;</a:t>
            </a:r>
          </a:p>
          <a:p>
            <a:pPr marL="0" indent="0">
              <a:buNone/>
            </a:pPr>
            <a:r>
              <a:rPr lang="en-GB" sz="2000" dirty="0">
                <a:latin typeface="Courier New" panose="02070309020205020404" pitchFamily="49" charset="0"/>
                <a:cs typeface="Courier New" panose="02070309020205020404" pitchFamily="49" charset="0"/>
              </a:rPr>
              <a:t>    		_</a:t>
            </a:r>
            <a:r>
              <a:rPr lang="en-GB" sz="2000" dirty="0" err="1">
                <a:latin typeface="Courier New" panose="02070309020205020404" pitchFamily="49" charset="0"/>
                <a:cs typeface="Courier New" panose="02070309020205020404" pitchFamily="49" charset="0"/>
              </a:rPr>
              <a:t>createCake</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NoName</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newShape</a:t>
            </a:r>
            <a:r>
              <a:rPr lang="en-GB"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a:t>
            </a:r>
          </a:p>
          <a:p>
            <a:pPr marL="0" indent="0">
              <a:buNone/>
            </a:pPr>
            <a:r>
              <a:rPr lang="en-GB"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14159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09557"/>
            <a:ext cx="10515600" cy="5040048"/>
          </a:xfrm>
        </p:spPr>
        <p:txBody>
          <a:bodyPr>
            <a:normAutofit/>
          </a:bodyPr>
          <a:lstStyle/>
          <a:p>
            <a:r>
              <a:rPr lang="en-GB" dirty="0"/>
              <a:t>The code in our previous lesson has a mistake! If you try compiling it, the compiler will throw an error. The issue is: we tried calling the _</a:t>
            </a:r>
            <a:r>
              <a:rPr lang="en-GB" dirty="0" err="1"/>
              <a:t>createCake</a:t>
            </a:r>
            <a:r>
              <a:rPr lang="en-GB" dirty="0"/>
              <a:t> function from within </a:t>
            </a:r>
            <a:r>
              <a:rPr lang="en-GB" dirty="0" err="1"/>
              <a:t>CakeStealing</a:t>
            </a:r>
            <a:r>
              <a:rPr lang="en-GB" dirty="0"/>
              <a:t>, but _</a:t>
            </a:r>
            <a:r>
              <a:rPr lang="en-GB" dirty="0" err="1"/>
              <a:t>createCake</a:t>
            </a:r>
            <a:r>
              <a:rPr lang="en-GB" dirty="0"/>
              <a:t> is a private function inside </a:t>
            </a:r>
            <a:r>
              <a:rPr lang="en-GB" dirty="0" err="1"/>
              <a:t>CakeFactory</a:t>
            </a:r>
            <a:r>
              <a:rPr lang="en-GB" dirty="0"/>
              <a:t>. This means none of the contracts that inherit from </a:t>
            </a:r>
            <a:r>
              <a:rPr lang="en-GB" dirty="0" err="1"/>
              <a:t>CakeFactory</a:t>
            </a:r>
            <a:r>
              <a:rPr lang="en-GB" dirty="0"/>
              <a:t> can access it.</a:t>
            </a:r>
          </a:p>
          <a:p>
            <a:endParaRPr lang="en-GB" dirty="0"/>
          </a:p>
          <a:p>
            <a:r>
              <a:rPr lang="en-GB" dirty="0"/>
              <a:t>Put it to the test</a:t>
            </a:r>
          </a:p>
          <a:p>
            <a:pPr lvl="1">
              <a:buFont typeface="Wingdings" pitchFamily="2" charset="2"/>
              <a:buChar char="Ø"/>
            </a:pPr>
            <a:r>
              <a:rPr lang="en-GB" dirty="0"/>
              <a:t>Change _</a:t>
            </a:r>
            <a:r>
              <a:rPr lang="en-GB" dirty="0" err="1"/>
              <a:t>createCake</a:t>
            </a:r>
            <a:r>
              <a:rPr lang="en-GB" dirty="0"/>
              <a:t>() from private to another visibility function so our other contract can access it.</a:t>
            </a:r>
          </a:p>
          <a:p>
            <a:pPr lvl="1">
              <a:buFont typeface="Wingdings" pitchFamily="2" charset="2"/>
              <a:buChar char="Ø"/>
            </a:pPr>
            <a:r>
              <a:rPr lang="en-GB" dirty="0"/>
              <a:t>Which visibility fits this task?</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16</a:t>
            </a:fld>
            <a:endParaRPr lang="en-US"/>
          </a:p>
        </p:txBody>
      </p:sp>
    </p:spTree>
    <p:extLst>
      <p:ext uri="{BB962C8B-B14F-4D97-AF65-F5344CB8AC3E}">
        <p14:creationId xmlns:p14="http://schemas.microsoft.com/office/powerpoint/2010/main" val="353538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8"/>
            <a:ext cx="10515600" cy="5165669"/>
          </a:xfrm>
        </p:spPr>
        <p:txBody>
          <a:bodyPr>
            <a:normAutofit fontScale="47500" lnSpcReduction="20000"/>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event </a:t>
            </a:r>
            <a:r>
              <a:rPr lang="en-GB" sz="2400" dirty="0" err="1">
                <a:latin typeface="Courier New" panose="02070309020205020404" pitchFamily="49" charset="0"/>
                <a:cs typeface="Courier New" panose="02070309020205020404" pitchFamily="49" charset="0"/>
              </a:rPr>
              <a:t>NewCake</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cakeId</a:t>
            </a:r>
            <a:r>
              <a:rPr lang="en-GB" sz="2400" dirty="0">
                <a:latin typeface="Courier New" panose="02070309020205020404" pitchFamily="49" charset="0"/>
                <a:cs typeface="Courier New" panose="02070309020205020404" pitchFamily="49" charset="0"/>
              </a:rPr>
              <a:t>, string 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shape);</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 = 16;</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 = 10 **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struct Cake{ string 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shape;}</a:t>
            </a:r>
          </a:p>
          <a:p>
            <a:pPr marL="0" indent="0">
              <a:buNone/>
            </a:pPr>
            <a:r>
              <a:rPr lang="en-GB" sz="2400" dirty="0">
                <a:latin typeface="Courier New" panose="02070309020205020404" pitchFamily="49" charset="0"/>
                <a:cs typeface="Courier New" panose="02070309020205020404" pitchFamily="49" charset="0"/>
              </a:rPr>
              <a:t>  Cake[] public cakes;</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function _</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(string memory _name,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_shape) </a:t>
            </a:r>
            <a:r>
              <a:rPr lang="en-GB" sz="2400" b="1" dirty="0">
                <a:latin typeface="Courier New" panose="02070309020205020404" pitchFamily="49" charset="0"/>
                <a:cs typeface="Courier New" panose="02070309020205020404" pitchFamily="49" charset="0"/>
              </a:rPr>
              <a:t>internal</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id = </a:t>
            </a:r>
            <a:r>
              <a:rPr lang="en-GB" sz="2400" dirty="0" err="1">
                <a:latin typeface="Courier New" panose="02070309020205020404" pitchFamily="49" charset="0"/>
                <a:cs typeface="Courier New" panose="02070309020205020404" pitchFamily="49" charset="0"/>
              </a:rPr>
              <a:t>cakes.push</a:t>
            </a:r>
            <a:r>
              <a:rPr lang="en-GB" sz="2400" dirty="0">
                <a:latin typeface="Courier New" panose="02070309020205020404" pitchFamily="49" charset="0"/>
                <a:cs typeface="Courier New" panose="02070309020205020404" pitchFamily="49" charset="0"/>
              </a:rPr>
              <a:t>(Cake(_name, _shape)) - 1;</a:t>
            </a:r>
          </a:p>
          <a:p>
            <a:pPr marL="0" indent="0">
              <a:buNone/>
            </a:pPr>
            <a:r>
              <a:rPr lang="en-GB" sz="2400" dirty="0">
                <a:latin typeface="Courier New" panose="02070309020205020404" pitchFamily="49" charset="0"/>
                <a:cs typeface="Courier New" panose="02070309020205020404" pitchFamily="49" charset="0"/>
              </a:rPr>
              <a:t>      emit </a:t>
            </a:r>
            <a:r>
              <a:rPr lang="en-GB" sz="2400" dirty="0" err="1">
                <a:latin typeface="Courier New" panose="02070309020205020404" pitchFamily="49" charset="0"/>
                <a:cs typeface="Courier New" panose="02070309020205020404" pitchFamily="49" charset="0"/>
              </a:rPr>
              <a:t>NewCake</a:t>
            </a:r>
            <a:r>
              <a:rPr lang="en-GB" sz="2400" dirty="0">
                <a:latin typeface="Courier New" panose="02070309020205020404" pitchFamily="49" charset="0"/>
                <a:cs typeface="Courier New" panose="02070309020205020404" pitchFamily="49" charset="0"/>
              </a:rPr>
              <a:t>(id, _name, _shape);</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function _</a:t>
            </a:r>
            <a:r>
              <a:rPr lang="en-GB" sz="2400" dirty="0" err="1">
                <a:latin typeface="Courier New" panose="02070309020205020404" pitchFamily="49" charset="0"/>
                <a:cs typeface="Courier New" panose="02070309020205020404" pitchFamily="49" charset="0"/>
              </a:rPr>
              <a:t>generateRandomShape</a:t>
            </a:r>
            <a:r>
              <a:rPr lang="en-GB" sz="2400" dirty="0">
                <a:latin typeface="Courier New" panose="02070309020205020404" pitchFamily="49" charset="0"/>
                <a:cs typeface="Courier New" panose="02070309020205020404" pitchFamily="49" charset="0"/>
              </a:rPr>
              <a:t>(string memory _str) private view returns(</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rand =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(keccak256(</a:t>
            </a:r>
            <a:r>
              <a:rPr lang="en-GB" sz="2400" dirty="0" err="1">
                <a:latin typeface="Courier New" panose="02070309020205020404" pitchFamily="49" charset="0"/>
                <a:cs typeface="Courier New" panose="02070309020205020404" pitchFamily="49" charset="0"/>
              </a:rPr>
              <a:t>abi.encodePacked</a:t>
            </a:r>
            <a:r>
              <a:rPr lang="en-GB" sz="2400" dirty="0">
                <a:latin typeface="Courier New" panose="02070309020205020404" pitchFamily="49" charset="0"/>
                <a:cs typeface="Courier New" panose="02070309020205020404" pitchFamily="49" charset="0"/>
              </a:rPr>
              <a:t>(_str)));</a:t>
            </a:r>
          </a:p>
          <a:p>
            <a:pPr marL="0" indent="0">
              <a:buNone/>
            </a:pPr>
            <a:r>
              <a:rPr lang="en-GB" sz="2400" dirty="0">
                <a:latin typeface="Courier New" panose="02070309020205020404" pitchFamily="49" charset="0"/>
                <a:cs typeface="Courier New" panose="02070309020205020404" pitchFamily="49" charset="0"/>
              </a:rPr>
              <a:t>      return rand %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function </a:t>
            </a:r>
            <a:r>
              <a:rPr lang="en-GB" sz="2400" dirty="0" err="1">
                <a:latin typeface="Courier New" panose="02070309020205020404" pitchFamily="49" charset="0"/>
                <a:cs typeface="Courier New" panose="02070309020205020404" pitchFamily="49" charset="0"/>
              </a:rPr>
              <a:t>createRandomCake</a:t>
            </a:r>
            <a:r>
              <a:rPr lang="en-GB" sz="2400" dirty="0">
                <a:latin typeface="Courier New" panose="02070309020205020404" pitchFamily="49" charset="0"/>
                <a:cs typeface="Courier New" panose="02070309020205020404" pitchFamily="49" charset="0"/>
              </a:rPr>
              <a:t>(string memory _name) public {</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randShape</a:t>
            </a:r>
            <a:r>
              <a:rPr lang="en-GB" sz="2400" dirty="0">
                <a:latin typeface="Courier New" panose="02070309020205020404" pitchFamily="49" charset="0"/>
                <a:cs typeface="Courier New" panose="02070309020205020404" pitchFamily="49" charset="0"/>
              </a:rPr>
              <a:t> = _</a:t>
            </a:r>
            <a:r>
              <a:rPr lang="en-GB" sz="2400" dirty="0" err="1">
                <a:latin typeface="Courier New" panose="02070309020205020404" pitchFamily="49" charset="0"/>
                <a:cs typeface="Courier New" panose="02070309020205020404" pitchFamily="49" charset="0"/>
              </a:rPr>
              <a:t>generateRandomShape</a:t>
            </a:r>
            <a:r>
              <a:rPr lang="en-GB" sz="2400" dirty="0">
                <a:latin typeface="Courier New" panose="02070309020205020404" pitchFamily="49" charset="0"/>
                <a:cs typeface="Courier New" panose="02070309020205020404" pitchFamily="49" charset="0"/>
              </a:rPr>
              <a:t>(_name);</a:t>
            </a:r>
          </a:p>
          <a:p>
            <a:pPr marL="0" indent="0">
              <a:buNone/>
            </a:pPr>
            <a:r>
              <a:rPr lang="en-GB" sz="2400" dirty="0">
                <a:latin typeface="Courier New" panose="02070309020205020404" pitchFamily="49" charset="0"/>
                <a:cs typeface="Courier New" panose="02070309020205020404" pitchFamily="49" charset="0"/>
              </a:rPr>
              <a:t>      _</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(_name, </a:t>
            </a:r>
            <a:r>
              <a:rPr lang="en-GB" sz="2400" dirty="0" err="1">
                <a:latin typeface="Courier New" panose="02070309020205020404" pitchFamily="49" charset="0"/>
                <a:cs typeface="Courier New" panose="02070309020205020404" pitchFamily="49" charset="0"/>
              </a:rPr>
              <a:t>randShape</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17</a:t>
            </a:fld>
            <a:endParaRPr lang="en-US"/>
          </a:p>
        </p:txBody>
      </p:sp>
    </p:spTree>
    <p:extLst>
      <p:ext uri="{BB962C8B-B14F-4D97-AF65-F5344CB8AC3E}">
        <p14:creationId xmlns:p14="http://schemas.microsoft.com/office/powerpoint/2010/main" val="229606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fontScale="85000" lnSpcReduction="20000"/>
          </a:bodyPr>
          <a:lstStyle/>
          <a:p>
            <a:r>
              <a:rPr lang="en-GB" sz="3600" dirty="0"/>
              <a:t>It's time to steal some cakes! In order to do this we'll need to read the </a:t>
            </a:r>
            <a:r>
              <a:rPr lang="en-GB" sz="3600" dirty="0" err="1"/>
              <a:t>cakeCost</a:t>
            </a:r>
            <a:r>
              <a:rPr lang="en-GB" sz="3600" dirty="0"/>
              <a:t> from the Market smart contract, previously developed. We can do that by two ways:</a:t>
            </a:r>
          </a:p>
          <a:p>
            <a:pPr marL="971550" lvl="1" indent="-514350">
              <a:buFont typeface="+mj-lt"/>
              <a:buAutoNum type="arabicPeriod"/>
            </a:pPr>
            <a:r>
              <a:rPr lang="en-GB" sz="3200" dirty="0"/>
              <a:t>If the contract is already deployed and stored openly on the blockchain we can define an </a:t>
            </a:r>
            <a:r>
              <a:rPr lang="en-GB" sz="2200" dirty="0">
                <a:latin typeface="Courier New" panose="02070309020205020404" pitchFamily="49" charset="0"/>
                <a:cs typeface="Courier New" panose="02070309020205020404" pitchFamily="49" charset="0"/>
              </a:rPr>
              <a:t>interface</a:t>
            </a:r>
            <a:r>
              <a:rPr lang="en-GB" sz="3200" dirty="0"/>
              <a:t> called Market. An interface looks just like creating a new contract — we use the </a:t>
            </a:r>
            <a:r>
              <a:rPr lang="en-GB" sz="2200" dirty="0">
                <a:latin typeface="Courier New" panose="02070309020205020404" pitchFamily="49" charset="0"/>
                <a:cs typeface="Courier New" panose="02070309020205020404" pitchFamily="49" charset="0"/>
              </a:rPr>
              <a:t>contract</a:t>
            </a:r>
            <a:r>
              <a:rPr lang="en-GB" sz="3200" dirty="0"/>
              <a:t> keyword.</a:t>
            </a:r>
          </a:p>
          <a:p>
            <a:pPr marL="971550" lvl="1" indent="-514350">
              <a:buFont typeface="+mj-lt"/>
              <a:buAutoNum type="arabicPeriod"/>
            </a:pPr>
            <a:r>
              <a:rPr lang="en-GB" sz="3200" dirty="0"/>
              <a:t>Otherwise we have to import the contract, but we need the code file to do this. </a:t>
            </a:r>
          </a:p>
          <a:p>
            <a:endParaRPr lang="en-GB" sz="3600" dirty="0"/>
          </a:p>
          <a:p>
            <a:r>
              <a:rPr lang="en-GB" sz="3600" dirty="0"/>
              <a:t>Put it on test:</a:t>
            </a:r>
          </a:p>
          <a:p>
            <a:pPr lvl="1">
              <a:buFont typeface="Wingdings" pitchFamily="2" charset="2"/>
              <a:buChar char="Ø"/>
            </a:pPr>
            <a:r>
              <a:rPr lang="en-GB" sz="3200" dirty="0"/>
              <a:t>Since we have created the Market contract let’s import </a:t>
            </a:r>
            <a:r>
              <a:rPr lang="en-GB" sz="3200" dirty="0" err="1"/>
              <a:t>cakefactory.sol</a:t>
            </a:r>
            <a:r>
              <a:rPr lang="en-GB" sz="3200" dirty="0"/>
              <a:t> into our new file, </a:t>
            </a:r>
            <a:r>
              <a:rPr lang="en-GB" sz="3200" dirty="0" err="1"/>
              <a:t>cakestealing.sol</a:t>
            </a:r>
            <a:r>
              <a:rPr lang="en-GB" sz="3200" dirty="0"/>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18</a:t>
            </a:fld>
            <a:endParaRPr lang="en-US"/>
          </a:p>
        </p:txBody>
      </p:sp>
    </p:spTree>
    <p:extLst>
      <p:ext uri="{BB962C8B-B14F-4D97-AF65-F5344CB8AC3E}">
        <p14:creationId xmlns:p14="http://schemas.microsoft.com/office/powerpoint/2010/main" val="3497219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19</a:t>
            </a:fld>
            <a:endParaRPr lang="en-US"/>
          </a:p>
        </p:txBody>
      </p:sp>
      <p:sp>
        <p:nvSpPr>
          <p:cNvPr id="7" name="Segnaposto contenuto 2">
            <a:extLst>
              <a:ext uri="{FF2B5EF4-FFF2-40B4-BE49-F238E27FC236}">
                <a16:creationId xmlns:a16="http://schemas.microsoft.com/office/drawing/2014/main" id="{B39824BF-42B3-0042-B8CE-DF0E701D226F}"/>
              </a:ext>
            </a:extLst>
          </p:cNvPr>
          <p:cNvSpPr>
            <a:spLocks noGrp="1"/>
          </p:cNvSpPr>
          <p:nvPr>
            <p:ph idx="1"/>
          </p:nvPr>
        </p:nvSpPr>
        <p:spPr>
          <a:xfrm>
            <a:off x="246528" y="1476185"/>
            <a:ext cx="11945471" cy="5040048"/>
          </a:xfrm>
        </p:spPr>
        <p:txBody>
          <a:bodyPr>
            <a:normAutofit lnSpcReduction="10000"/>
          </a:bodyPr>
          <a:lstStyle/>
          <a:p>
            <a:pPr marL="0" indent="0">
              <a:buNone/>
            </a:pPr>
            <a:r>
              <a:rPr lang="en-GB" sz="2000" dirty="0">
                <a:latin typeface="Courier New" panose="02070309020205020404" pitchFamily="49" charset="0"/>
                <a:cs typeface="Courier New" panose="02070309020205020404" pitchFamily="49" charset="0"/>
              </a:rPr>
              <a:t>pragma solidity &gt;=0.5.0 &lt;0.6.0;</a:t>
            </a:r>
          </a:p>
          <a:p>
            <a:pPr marL="0" indent="0">
              <a:buNone/>
            </a:pPr>
            <a:endParaRPr lang="en-GB" sz="2000" dirty="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import "./</a:t>
            </a:r>
            <a:r>
              <a:rPr lang="en-GB" sz="2000" dirty="0" err="1">
                <a:latin typeface="Courier New" panose="02070309020205020404" pitchFamily="49" charset="0"/>
                <a:cs typeface="Courier New" panose="02070309020205020404" pitchFamily="49" charset="0"/>
              </a:rPr>
              <a:t>cakefactory.sol</a:t>
            </a:r>
            <a:r>
              <a:rPr lang="en-GB" sz="2000" dirty="0">
                <a:latin typeface="Courier New" panose="02070309020205020404" pitchFamily="49" charset="0"/>
                <a:cs typeface="Courier New" panose="02070309020205020404" pitchFamily="49" charset="0"/>
              </a:rPr>
              <a:t>";</a:t>
            </a:r>
          </a:p>
          <a:p>
            <a:pPr marL="0" indent="0">
              <a:buNone/>
            </a:pPr>
            <a:r>
              <a:rPr lang="en-GB" sz="2000" b="1" dirty="0">
                <a:latin typeface="Courier New" panose="02070309020205020404" pitchFamily="49" charset="0"/>
                <a:cs typeface="Courier New" panose="02070309020205020404" pitchFamily="49" charset="0"/>
              </a:rPr>
              <a:t>import "./</a:t>
            </a:r>
            <a:r>
              <a:rPr lang="en-GB" sz="2000" b="1" dirty="0" err="1">
                <a:latin typeface="Courier New" panose="02070309020205020404" pitchFamily="49" charset="0"/>
                <a:cs typeface="Courier New" panose="02070309020205020404" pitchFamily="49" charset="0"/>
              </a:rPr>
              <a:t>market.sol</a:t>
            </a:r>
            <a:r>
              <a:rPr lang="en-GB" sz="2000" b="1"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contract </a:t>
            </a:r>
            <a:r>
              <a:rPr lang="en-GB" sz="2000" dirty="0" err="1">
                <a:latin typeface="Courier New" panose="02070309020205020404" pitchFamily="49" charset="0"/>
                <a:cs typeface="Courier New" panose="02070309020205020404" pitchFamily="49" charset="0"/>
              </a:rPr>
              <a:t>CakeStealing</a:t>
            </a:r>
            <a:r>
              <a:rPr lang="en-GB" sz="2000" dirty="0">
                <a:latin typeface="Courier New" panose="02070309020205020404" pitchFamily="49" charset="0"/>
                <a:cs typeface="Courier New" panose="02070309020205020404" pitchFamily="49" charset="0"/>
              </a:rPr>
              <a:t> is </a:t>
            </a:r>
            <a:r>
              <a:rPr lang="en-GB" sz="2000" dirty="0" err="1">
                <a:latin typeface="Courier New" panose="02070309020205020404" pitchFamily="49" charset="0"/>
                <a:cs typeface="Courier New" panose="02070309020205020404" pitchFamily="49" charset="0"/>
              </a:rPr>
              <a:t>CakeFactory</a:t>
            </a:r>
            <a:r>
              <a:rPr lang="en-GB" sz="2000" dirty="0">
                <a:latin typeface="Courier New" panose="02070309020205020404" pitchFamily="49" charset="0"/>
                <a:cs typeface="Courier New" panose="02070309020205020404" pitchFamily="49" charset="0"/>
              </a:rPr>
              <a:t> {</a:t>
            </a:r>
          </a:p>
          <a:p>
            <a:pPr marL="0" indent="0">
              <a:buNone/>
            </a:pPr>
            <a:r>
              <a:rPr lang="en-GB" sz="2000" dirty="0">
                <a:latin typeface="Courier New" panose="02070309020205020404" pitchFamily="49" charset="0"/>
                <a:cs typeface="Courier New" panose="02070309020205020404" pitchFamily="49" charset="0"/>
              </a:rPr>
              <a:t>	 function steal(</a:t>
            </a:r>
            <a:r>
              <a:rPr lang="en-GB" sz="2000" dirty="0" err="1">
                <a:latin typeface="Courier New" panose="02070309020205020404" pitchFamily="49" charset="0"/>
                <a:cs typeface="Courier New" panose="02070309020205020404" pitchFamily="49" charset="0"/>
              </a:rPr>
              <a:t>uint</a:t>
            </a:r>
            <a:r>
              <a:rPr lang="en-GB" sz="2000" dirty="0">
                <a:latin typeface="Courier New" panose="02070309020205020404" pitchFamily="49" charset="0"/>
                <a:cs typeface="Courier New" panose="02070309020205020404" pitchFamily="49" charset="0"/>
              </a:rPr>
              <a:t> _</a:t>
            </a:r>
            <a:r>
              <a:rPr lang="en-GB" sz="2000" dirty="0" err="1">
                <a:latin typeface="Courier New" panose="02070309020205020404" pitchFamily="49" charset="0"/>
                <a:cs typeface="Courier New" panose="02070309020205020404" pitchFamily="49" charset="0"/>
              </a:rPr>
              <a:t>cakeId</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uint</a:t>
            </a:r>
            <a:r>
              <a:rPr lang="en-GB" sz="2000" dirty="0">
                <a:latin typeface="Courier New" panose="02070309020205020404" pitchFamily="49" charset="0"/>
                <a:cs typeface="Courier New" panose="02070309020205020404" pitchFamily="49" charset="0"/>
              </a:rPr>
              <a:t> _</a:t>
            </a:r>
            <a:r>
              <a:rPr lang="en-GB" sz="2000" dirty="0" err="1">
                <a:latin typeface="Courier New" panose="02070309020205020404" pitchFamily="49" charset="0"/>
                <a:cs typeface="Courier New" panose="02070309020205020404" pitchFamily="49" charset="0"/>
              </a:rPr>
              <a:t>targetShape</a:t>
            </a:r>
            <a:r>
              <a:rPr lang="en-GB" sz="2000" dirty="0">
                <a:latin typeface="Courier New" panose="02070309020205020404" pitchFamily="49" charset="0"/>
                <a:cs typeface="Courier New" panose="02070309020205020404" pitchFamily="49" charset="0"/>
              </a:rPr>
              <a:t>) public {</a:t>
            </a:r>
          </a:p>
          <a:p>
            <a:pPr marL="0" indent="0">
              <a:buNone/>
            </a:pPr>
            <a:r>
              <a:rPr lang="en-GB" sz="2000" dirty="0">
                <a:latin typeface="Courier New" panose="02070309020205020404" pitchFamily="49" charset="0"/>
                <a:cs typeface="Courier New" panose="02070309020205020404" pitchFamily="49" charset="0"/>
              </a:rPr>
              <a:t>       	require(</a:t>
            </a:r>
            <a:r>
              <a:rPr lang="en-GB" sz="2000" dirty="0" err="1">
                <a:latin typeface="Courier New" panose="02070309020205020404" pitchFamily="49" charset="0"/>
                <a:cs typeface="Courier New" panose="02070309020205020404" pitchFamily="49" charset="0"/>
              </a:rPr>
              <a:t>msg.sender</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cakeToOwner</a:t>
            </a:r>
            <a:r>
              <a:rPr lang="en-GB" sz="2000" dirty="0">
                <a:latin typeface="Courier New" panose="02070309020205020404" pitchFamily="49" charset="0"/>
                <a:cs typeface="Courier New" panose="02070309020205020404" pitchFamily="49" charset="0"/>
              </a:rPr>
              <a:t>[_</a:t>
            </a:r>
            <a:r>
              <a:rPr lang="en-GB" sz="2000" dirty="0" err="1">
                <a:latin typeface="Courier New" panose="02070309020205020404" pitchFamily="49" charset="0"/>
                <a:cs typeface="Courier New" panose="02070309020205020404" pitchFamily="49" charset="0"/>
              </a:rPr>
              <a:t>cakeId</a:t>
            </a:r>
            <a:r>
              <a:rPr lang="en-GB"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Cake storage </a:t>
            </a:r>
            <a:r>
              <a:rPr lang="en-GB" sz="2000" dirty="0" err="1">
                <a:latin typeface="Courier New" panose="02070309020205020404" pitchFamily="49" charset="0"/>
                <a:cs typeface="Courier New" panose="02070309020205020404" pitchFamily="49" charset="0"/>
              </a:rPr>
              <a:t>myCake</a:t>
            </a:r>
            <a:r>
              <a:rPr lang="en-GB" sz="2000" dirty="0">
                <a:latin typeface="Courier New" panose="02070309020205020404" pitchFamily="49" charset="0"/>
                <a:cs typeface="Courier New" panose="02070309020205020404" pitchFamily="49" charset="0"/>
              </a:rPr>
              <a:t> = cakes[_</a:t>
            </a:r>
            <a:r>
              <a:rPr lang="en-GB" sz="2000" dirty="0" err="1">
                <a:latin typeface="Courier New" panose="02070309020205020404" pitchFamily="49" charset="0"/>
                <a:cs typeface="Courier New" panose="02070309020205020404" pitchFamily="49" charset="0"/>
              </a:rPr>
              <a:t>cakeId</a:t>
            </a:r>
            <a:r>
              <a:rPr lang="en-GB"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_</a:t>
            </a:r>
            <a:r>
              <a:rPr lang="en-GB" sz="2000" dirty="0" err="1">
                <a:latin typeface="Courier New" panose="02070309020205020404" pitchFamily="49" charset="0"/>
                <a:cs typeface="Courier New" panose="02070309020205020404" pitchFamily="49" charset="0"/>
              </a:rPr>
              <a:t>targetShape</a:t>
            </a:r>
            <a:r>
              <a:rPr lang="en-GB" sz="2000" dirty="0">
                <a:latin typeface="Courier New" panose="02070309020205020404" pitchFamily="49" charset="0"/>
                <a:cs typeface="Courier New" panose="02070309020205020404" pitchFamily="49" charset="0"/>
              </a:rPr>
              <a:t> = _ </a:t>
            </a:r>
            <a:r>
              <a:rPr lang="en-GB" sz="2000" dirty="0" err="1">
                <a:latin typeface="Courier New" panose="02070309020205020404" pitchFamily="49" charset="0"/>
                <a:cs typeface="Courier New" panose="02070309020205020404" pitchFamily="49" charset="0"/>
              </a:rPr>
              <a:t>targetShape</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shapeModulus</a:t>
            </a:r>
            <a:r>
              <a:rPr lang="en-GB"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uint</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newShape</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myCake.shape</a:t>
            </a:r>
            <a:r>
              <a:rPr lang="en-GB" sz="2000" dirty="0">
                <a:latin typeface="Courier New" panose="02070309020205020404" pitchFamily="49" charset="0"/>
                <a:cs typeface="Courier New" panose="02070309020205020404" pitchFamily="49" charset="0"/>
              </a:rPr>
              <a:t> + _</a:t>
            </a:r>
            <a:r>
              <a:rPr lang="en-GB" sz="2000" dirty="0" err="1">
                <a:latin typeface="Courier New" panose="02070309020205020404" pitchFamily="49" charset="0"/>
                <a:cs typeface="Courier New" panose="02070309020205020404" pitchFamily="49" charset="0"/>
              </a:rPr>
              <a:t>targetShape</a:t>
            </a:r>
            <a:r>
              <a:rPr lang="en-GB" sz="2000" dirty="0">
                <a:latin typeface="Courier New" panose="02070309020205020404" pitchFamily="49" charset="0"/>
                <a:cs typeface="Courier New" panose="02070309020205020404" pitchFamily="49" charset="0"/>
              </a:rPr>
              <a:t>) / 2;</a:t>
            </a:r>
          </a:p>
          <a:p>
            <a:pPr marL="0" indent="0">
              <a:buNone/>
            </a:pPr>
            <a:r>
              <a:rPr lang="en-GB" sz="2000" dirty="0">
                <a:latin typeface="Courier New" panose="02070309020205020404" pitchFamily="49" charset="0"/>
                <a:cs typeface="Courier New" panose="02070309020205020404" pitchFamily="49" charset="0"/>
              </a:rPr>
              <a:t>    		_</a:t>
            </a:r>
            <a:r>
              <a:rPr lang="en-GB" sz="2000" dirty="0" err="1">
                <a:latin typeface="Courier New" panose="02070309020205020404" pitchFamily="49" charset="0"/>
                <a:cs typeface="Courier New" panose="02070309020205020404" pitchFamily="49" charset="0"/>
              </a:rPr>
              <a:t>createCake</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NoName</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newShape</a:t>
            </a:r>
            <a:r>
              <a:rPr lang="en-GB"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a:t>
            </a:r>
          </a:p>
          <a:p>
            <a:pPr marL="0" indent="0">
              <a:buNone/>
            </a:pPr>
            <a:r>
              <a:rPr lang="en-GB"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9425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17B8-192D-4915-AA65-B426092D3B5F}"/>
              </a:ext>
            </a:extLst>
          </p:cNvPr>
          <p:cNvSpPr>
            <a:spLocks noGrp="1"/>
          </p:cNvSpPr>
          <p:nvPr>
            <p:ph type="title"/>
          </p:nvPr>
        </p:nvSpPr>
        <p:spPr>
          <a:xfrm>
            <a:off x="707567" y="1371120"/>
            <a:ext cx="10319657" cy="2147963"/>
          </a:xfrm>
        </p:spPr>
        <p:txBody>
          <a:bodyPr>
            <a:normAutofit/>
          </a:bodyPr>
          <a:lstStyle/>
          <a:p>
            <a:pPr algn="ctr"/>
            <a:r>
              <a:rPr lang="en-US" sz="2200" dirty="0"/>
              <a:t>Course material developed in collaboration with University of </a:t>
            </a:r>
            <a:br>
              <a:rPr lang="en-US" sz="2200" dirty="0"/>
            </a:br>
            <a:r>
              <a:rPr lang="en-US" sz="2200" dirty="0"/>
              <a:t>Cagliari, University of Cyprus, University of Western Macedonia, Mines ParisTech, Technische Hochschule Ulm, Deloitte, WIP </a:t>
            </a:r>
            <a:br>
              <a:rPr lang="en-US" sz="2200" dirty="0"/>
            </a:br>
            <a:br>
              <a:rPr lang="en-US" sz="2200" dirty="0"/>
            </a:br>
            <a:r>
              <a:rPr lang="en-US" sz="2200" dirty="0"/>
              <a:t>with support from Erasmus+</a:t>
            </a:r>
            <a:br>
              <a:rPr lang="de-DE" sz="2000" dirty="0"/>
            </a:br>
            <a:endParaRPr lang="en-US" sz="2000" dirty="0">
              <a:highlight>
                <a:srgbClr val="FFFF00"/>
              </a:highlight>
            </a:endParaRPr>
          </a:p>
        </p:txBody>
      </p:sp>
      <p:sp>
        <p:nvSpPr>
          <p:cNvPr id="6" name="Slide Number Placeholder 5">
            <a:extLst>
              <a:ext uri="{FF2B5EF4-FFF2-40B4-BE49-F238E27FC236}">
                <a16:creationId xmlns:a16="http://schemas.microsoft.com/office/drawing/2014/main" id="{1EB5BB7E-9570-465B-9B1F-4D51C3EFEBB3}"/>
              </a:ext>
            </a:extLst>
          </p:cNvPr>
          <p:cNvSpPr>
            <a:spLocks noGrp="1"/>
          </p:cNvSpPr>
          <p:nvPr>
            <p:ph type="sldNum" sz="quarter" idx="12"/>
          </p:nvPr>
        </p:nvSpPr>
        <p:spPr>
          <a:xfrm>
            <a:off x="6190969" y="6366329"/>
            <a:ext cx="787600" cy="365125"/>
          </a:xfrm>
        </p:spPr>
        <p:txBody>
          <a:bodyPr anchor="ctr"/>
          <a:lstStyle/>
          <a:p>
            <a:pPr algn="ctr"/>
            <a:fld id="{B14DC977-BC50-43F6-B379-4F14C4286E89}" type="slidenum">
              <a:rPr lang="en-US" smtClean="0"/>
              <a:pPr algn="ctr"/>
              <a:t>2</a:t>
            </a:fld>
            <a:endParaRPr lang="en-US" dirty="0"/>
          </a:p>
        </p:txBody>
      </p:sp>
      <p:pic>
        <p:nvPicPr>
          <p:cNvPr id="10" name="Picture 9" descr="A picture containing black, large, white&#10;&#10;Description automatically generated">
            <a:extLst>
              <a:ext uri="{FF2B5EF4-FFF2-40B4-BE49-F238E27FC236}">
                <a16:creationId xmlns:a16="http://schemas.microsoft.com/office/drawing/2014/main" id="{F75B38EF-0060-4C68-A5B4-60B86A831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065" y="3457212"/>
            <a:ext cx="1134749" cy="1134749"/>
          </a:xfrm>
          <a:prstGeom prst="rect">
            <a:avLst/>
          </a:prstGeom>
        </p:spPr>
      </p:pic>
      <p:pic>
        <p:nvPicPr>
          <p:cNvPr id="12" name="Picture 11" descr="A close up of a logo&#10;&#10;Description automatically generated">
            <a:extLst>
              <a:ext uri="{FF2B5EF4-FFF2-40B4-BE49-F238E27FC236}">
                <a16:creationId xmlns:a16="http://schemas.microsoft.com/office/drawing/2014/main" id="{E3576EC2-F104-4110-8318-2B60E7DEAD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2187" y="3745758"/>
            <a:ext cx="3680637" cy="1135718"/>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6B5CAC71-6BD0-49EA-8F31-B31EAF98C4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2824" y="5070995"/>
            <a:ext cx="2209055" cy="897857"/>
          </a:xfrm>
          <a:prstGeom prst="rect">
            <a:avLst/>
          </a:prstGeom>
        </p:spPr>
      </p:pic>
      <p:pic>
        <p:nvPicPr>
          <p:cNvPr id="14" name="Picture 13">
            <a:extLst>
              <a:ext uri="{FF2B5EF4-FFF2-40B4-BE49-F238E27FC236}">
                <a16:creationId xmlns:a16="http://schemas.microsoft.com/office/drawing/2014/main" id="{6C3CED35-9A1D-43B0-963E-C3D5265C7A8D}"/>
              </a:ext>
            </a:extLst>
          </p:cNvPr>
          <p:cNvPicPr>
            <a:picLocks noChangeAspect="1"/>
          </p:cNvPicPr>
          <p:nvPr/>
        </p:nvPicPr>
        <p:blipFill>
          <a:blip r:embed="rId5"/>
          <a:stretch>
            <a:fillRect/>
          </a:stretch>
        </p:blipFill>
        <p:spPr>
          <a:xfrm>
            <a:off x="838200" y="4939439"/>
            <a:ext cx="3096389" cy="947847"/>
          </a:xfrm>
          <a:prstGeom prst="rect">
            <a:avLst/>
          </a:prstGeom>
        </p:spPr>
      </p:pic>
      <p:pic>
        <p:nvPicPr>
          <p:cNvPr id="8" name="Picture 7">
            <a:extLst>
              <a:ext uri="{FF2B5EF4-FFF2-40B4-BE49-F238E27FC236}">
                <a16:creationId xmlns:a16="http://schemas.microsoft.com/office/drawing/2014/main" id="{74B7E6F1-04F5-4CD3-9602-23FD0EE6F91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8703" y="5003937"/>
            <a:ext cx="1717351" cy="832081"/>
          </a:xfrm>
          <a:prstGeom prst="rect">
            <a:avLst/>
          </a:prstGeom>
        </p:spPr>
      </p:pic>
      <p:pic>
        <p:nvPicPr>
          <p:cNvPr id="15" name="Picture 14" descr="A close up of a logo&#10;&#10;Description automatically generated">
            <a:extLst>
              <a:ext uri="{FF2B5EF4-FFF2-40B4-BE49-F238E27FC236}">
                <a16:creationId xmlns:a16="http://schemas.microsoft.com/office/drawing/2014/main" id="{78F15F3C-336E-403A-B0FF-121C34A857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39197" y="3924019"/>
            <a:ext cx="3730818" cy="674983"/>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A6CDFB20-B9DE-4F08-9047-DF3AFEC9E11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51953" y="5005292"/>
            <a:ext cx="1844047" cy="897856"/>
          </a:xfrm>
          <a:prstGeom prst="rect">
            <a:avLst/>
          </a:prstGeom>
        </p:spPr>
      </p:pic>
    </p:spTree>
    <p:extLst>
      <p:ext uri="{BB962C8B-B14F-4D97-AF65-F5344CB8AC3E}">
        <p14:creationId xmlns:p14="http://schemas.microsoft.com/office/powerpoint/2010/main" val="3971623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 (</a:t>
            </a:r>
            <a:r>
              <a:rPr lang="en-GB" sz="2400" b="0" dirty="0">
                <a:solidFill>
                  <a:schemeClr val="tx1"/>
                </a:solidFill>
                <a:latin typeface="Courier New" panose="02070309020205020404" pitchFamily="49" charset="0"/>
                <a:ea typeface="+mn-ea"/>
                <a:cs typeface="Courier New" panose="02070309020205020404" pitchFamily="49" charset="0"/>
              </a:rPr>
              <a:t>interface</a:t>
            </a:r>
            <a:r>
              <a:rPr lang="en-GB" dirty="0"/>
              <a:t>)</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20187"/>
            <a:ext cx="10515600" cy="5304178"/>
          </a:xfrm>
        </p:spPr>
        <p:txBody>
          <a:bodyPr>
            <a:normAutofit fontScale="92500" lnSpcReduction="10000"/>
          </a:bodyPr>
          <a:lstStyle/>
          <a:p>
            <a:r>
              <a:rPr lang="en-GB" sz="1400" dirty="0"/>
              <a:t>Let's look at a simple interface example (even if we are not going to use it actually). Say there was a contract on the blockchain that looked like this:</a:t>
            </a:r>
          </a:p>
          <a:p>
            <a:pPr marL="914400" lvl="2" indent="0">
              <a:buNone/>
            </a:pPr>
            <a:r>
              <a:rPr lang="en-GB" sz="1800" dirty="0">
                <a:latin typeface="Courier New" panose="02070309020205020404" pitchFamily="49" charset="0"/>
                <a:cs typeface="Courier New" panose="02070309020205020404" pitchFamily="49" charset="0"/>
              </a:rPr>
              <a:t>contract </a:t>
            </a:r>
            <a:r>
              <a:rPr lang="en-GB" sz="1800" dirty="0" err="1">
                <a:latin typeface="Courier New" panose="02070309020205020404" pitchFamily="49" charset="0"/>
                <a:cs typeface="Courier New" panose="02070309020205020404" pitchFamily="49" charset="0"/>
              </a:rPr>
              <a:t>LuckyNumber</a:t>
            </a:r>
            <a:r>
              <a:rPr lang="en-GB" sz="1800" dirty="0">
                <a:latin typeface="Courier New" panose="02070309020205020404" pitchFamily="49" charset="0"/>
                <a:cs typeface="Courier New" panose="02070309020205020404" pitchFamily="49" charset="0"/>
              </a:rPr>
              <a:t>{</a:t>
            </a:r>
          </a:p>
          <a:p>
            <a:pPr marL="914400" lvl="2" indent="0">
              <a:buNone/>
            </a:pPr>
            <a:r>
              <a:rPr lang="en-GB" sz="1800" dirty="0">
                <a:latin typeface="Courier New" panose="02070309020205020404" pitchFamily="49" charset="0"/>
                <a:cs typeface="Courier New" panose="02070309020205020404" pitchFamily="49" charset="0"/>
              </a:rPr>
              <a:t>	mapping(address =&gt; </a:t>
            </a:r>
            <a:r>
              <a:rPr lang="en-GB" sz="1800" dirty="0" err="1">
                <a:latin typeface="Courier New" panose="02070309020205020404" pitchFamily="49" charset="0"/>
                <a:cs typeface="Courier New" panose="02070309020205020404" pitchFamily="49" charset="0"/>
              </a:rPr>
              <a:t>uint</a:t>
            </a:r>
            <a:r>
              <a:rPr lang="en-GB" sz="1800" dirty="0">
                <a:latin typeface="Courier New" panose="02070309020205020404" pitchFamily="49" charset="0"/>
                <a:cs typeface="Courier New" panose="02070309020205020404" pitchFamily="49" charset="0"/>
              </a:rPr>
              <a:t>) numbers;</a:t>
            </a:r>
          </a:p>
          <a:p>
            <a:pPr marL="914400" lvl="2" indent="0">
              <a:buNone/>
            </a:pPr>
            <a:r>
              <a:rPr lang="en-GB" sz="1800" dirty="0">
                <a:latin typeface="Courier New" panose="02070309020205020404" pitchFamily="49" charset="0"/>
                <a:cs typeface="Courier New" panose="02070309020205020404" pitchFamily="49" charset="0"/>
              </a:rPr>
              <a:t>	function </a:t>
            </a:r>
            <a:r>
              <a:rPr lang="en-GB" sz="1800" dirty="0" err="1">
                <a:latin typeface="Courier New" panose="02070309020205020404" pitchFamily="49" charset="0"/>
                <a:cs typeface="Courier New" panose="02070309020205020404" pitchFamily="49" charset="0"/>
              </a:rPr>
              <a:t>setNum</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uint</a:t>
            </a:r>
            <a:r>
              <a:rPr lang="en-GB" sz="1800" dirty="0">
                <a:latin typeface="Courier New" panose="02070309020205020404" pitchFamily="49" charset="0"/>
                <a:cs typeface="Courier New" panose="02070309020205020404" pitchFamily="49" charset="0"/>
              </a:rPr>
              <a:t> _</a:t>
            </a:r>
            <a:r>
              <a:rPr lang="en-GB" sz="1800" dirty="0" err="1">
                <a:latin typeface="Courier New" panose="02070309020205020404" pitchFamily="49" charset="0"/>
                <a:cs typeface="Courier New" panose="02070309020205020404" pitchFamily="49" charset="0"/>
              </a:rPr>
              <a:t>num</a:t>
            </a:r>
            <a:r>
              <a:rPr lang="en-GB" sz="1800" dirty="0">
                <a:latin typeface="Courier New" panose="02070309020205020404" pitchFamily="49" charset="0"/>
                <a:cs typeface="Courier New" panose="02070309020205020404" pitchFamily="49" charset="0"/>
              </a:rPr>
              <a:t>) public{numbers[</a:t>
            </a:r>
            <a:r>
              <a:rPr lang="en-GB" sz="1800" dirty="0" err="1">
                <a:latin typeface="Courier New" panose="02070309020205020404" pitchFamily="49" charset="0"/>
                <a:cs typeface="Courier New" panose="02070309020205020404" pitchFamily="49" charset="0"/>
              </a:rPr>
              <a:t>msg.sender</a:t>
            </a:r>
            <a:r>
              <a:rPr lang="en-GB" sz="1800" dirty="0">
                <a:latin typeface="Courier New" panose="02070309020205020404" pitchFamily="49" charset="0"/>
                <a:cs typeface="Courier New" panose="02070309020205020404" pitchFamily="49" charset="0"/>
              </a:rPr>
              <a:t>] = </a:t>
            </a:r>
            <a:r>
              <a:rPr lang="en-GB" sz="1800" dirty="0" err="1">
                <a:latin typeface="Courier New" panose="02070309020205020404" pitchFamily="49" charset="0"/>
                <a:cs typeface="Courier New" panose="02070309020205020404" pitchFamily="49" charset="0"/>
              </a:rPr>
              <a:t>num</a:t>
            </a:r>
            <a:r>
              <a:rPr lang="en-GB" sz="1800" dirty="0">
                <a:latin typeface="Courier New" panose="02070309020205020404" pitchFamily="49" charset="0"/>
                <a:cs typeface="Courier New" panose="02070309020205020404" pitchFamily="49" charset="0"/>
              </a:rPr>
              <a:t>;}</a:t>
            </a:r>
          </a:p>
          <a:p>
            <a:pPr marL="914400" lvl="2" indent="0">
              <a:buNone/>
            </a:pPr>
            <a:r>
              <a:rPr lang="en-GB" sz="1800" dirty="0">
                <a:latin typeface="Courier New" panose="02070309020205020404" pitchFamily="49" charset="0"/>
                <a:cs typeface="Courier New" panose="02070309020205020404" pitchFamily="49" charset="0"/>
              </a:rPr>
              <a:t>	function </a:t>
            </a:r>
            <a:r>
              <a:rPr lang="en-GB" sz="1800" dirty="0" err="1">
                <a:latin typeface="Courier New" panose="02070309020205020404" pitchFamily="49" charset="0"/>
                <a:cs typeface="Courier New" panose="02070309020205020404" pitchFamily="49" charset="0"/>
              </a:rPr>
              <a:t>getNum</a:t>
            </a:r>
            <a:r>
              <a:rPr lang="en-GB" sz="1800" dirty="0">
                <a:latin typeface="Courier New" panose="02070309020205020404" pitchFamily="49" charset="0"/>
                <a:cs typeface="Courier New" panose="02070309020205020404" pitchFamily="49" charset="0"/>
              </a:rPr>
              <a:t>(address _</a:t>
            </a:r>
            <a:r>
              <a:rPr lang="en-GB" sz="1800" dirty="0" err="1">
                <a:latin typeface="Courier New" panose="02070309020205020404" pitchFamily="49" charset="0"/>
                <a:cs typeface="Courier New" panose="02070309020205020404" pitchFamily="49" charset="0"/>
              </a:rPr>
              <a:t>myAddress</a:t>
            </a:r>
            <a:r>
              <a:rPr lang="en-GB" sz="1800" dirty="0">
                <a:latin typeface="Courier New" panose="02070309020205020404" pitchFamily="49" charset="0"/>
                <a:cs typeface="Courier New" panose="02070309020205020404" pitchFamily="49" charset="0"/>
              </a:rPr>
              <a:t>) public view returns(</a:t>
            </a:r>
            <a:r>
              <a:rPr lang="en-GB" sz="1800" dirty="0" err="1">
                <a:latin typeface="Courier New" panose="02070309020205020404" pitchFamily="49" charset="0"/>
                <a:cs typeface="Courier New" panose="02070309020205020404" pitchFamily="49" charset="0"/>
              </a:rPr>
              <a:t>uint</a:t>
            </a:r>
            <a:r>
              <a:rPr lang="en-GB" sz="1800" dirty="0">
                <a:latin typeface="Courier New" panose="02070309020205020404" pitchFamily="49" charset="0"/>
                <a:cs typeface="Courier New" panose="02070309020205020404" pitchFamily="49" charset="0"/>
              </a:rPr>
              <a:t>) 			{return numbers[_</a:t>
            </a:r>
            <a:r>
              <a:rPr lang="en-GB" sz="1800" dirty="0" err="1">
                <a:latin typeface="Courier New" panose="02070309020205020404" pitchFamily="49" charset="0"/>
                <a:cs typeface="Courier New" panose="02070309020205020404" pitchFamily="49" charset="0"/>
              </a:rPr>
              <a:t>myAddress</a:t>
            </a:r>
            <a:r>
              <a:rPr lang="en-GB" sz="1800" dirty="0">
                <a:latin typeface="Courier New" panose="02070309020205020404" pitchFamily="49" charset="0"/>
                <a:cs typeface="Courier New" panose="02070309020205020404" pitchFamily="49" charset="0"/>
              </a:rPr>
              <a:t>];}</a:t>
            </a:r>
          </a:p>
          <a:p>
            <a:pPr marL="914400" lvl="2" indent="0">
              <a:buNone/>
            </a:pPr>
            <a:r>
              <a:rPr lang="en-GB" sz="1800" dirty="0">
                <a:latin typeface="Courier New" panose="02070309020205020404" pitchFamily="49" charset="0"/>
                <a:cs typeface="Courier New" panose="02070309020205020404" pitchFamily="49" charset="0"/>
              </a:rPr>
              <a:t>}</a:t>
            </a:r>
          </a:p>
          <a:p>
            <a:r>
              <a:rPr lang="en-GB" sz="1400" dirty="0"/>
              <a:t>This would be a simple contract where anyone could store their lucky number, and it will be associated with their Ethereum address. Then anyone else could look up that person's lucky number using their address.</a:t>
            </a:r>
          </a:p>
          <a:p>
            <a:r>
              <a:rPr lang="en-GB" sz="1400" dirty="0"/>
              <a:t>Now let's say we had an external contract that wanted to read the data in this contract using the </a:t>
            </a:r>
            <a:r>
              <a:rPr lang="en-GB" sz="1800" dirty="0" err="1">
                <a:latin typeface="Courier New" panose="02070309020205020404" pitchFamily="49" charset="0"/>
                <a:cs typeface="Courier New" panose="02070309020205020404" pitchFamily="49" charset="0"/>
              </a:rPr>
              <a:t>getNum</a:t>
            </a:r>
            <a:r>
              <a:rPr lang="en-GB" sz="1400" dirty="0"/>
              <a:t> function.</a:t>
            </a:r>
          </a:p>
          <a:p>
            <a:r>
              <a:rPr lang="en-GB" sz="1400" dirty="0"/>
              <a:t>First we'd have to define an interface of the </a:t>
            </a:r>
            <a:r>
              <a:rPr lang="en-GB" sz="1400" dirty="0" err="1"/>
              <a:t>LuckyNumber</a:t>
            </a:r>
            <a:r>
              <a:rPr lang="en-GB" sz="1400" dirty="0"/>
              <a:t> contract:</a:t>
            </a:r>
          </a:p>
          <a:p>
            <a:pPr marL="914400" lvl="2" indent="0">
              <a:buNone/>
            </a:pPr>
            <a:r>
              <a:rPr lang="en-GB" sz="1400" dirty="0">
                <a:latin typeface="Courier New" panose="02070309020205020404" pitchFamily="49" charset="0"/>
                <a:cs typeface="Courier New" panose="02070309020205020404" pitchFamily="49" charset="0"/>
              </a:rPr>
              <a:t>contract </a:t>
            </a:r>
            <a:r>
              <a:rPr lang="en-GB" sz="1400" dirty="0" err="1">
                <a:latin typeface="Courier New" panose="02070309020205020404" pitchFamily="49" charset="0"/>
                <a:cs typeface="Courier New" panose="02070309020205020404" pitchFamily="49" charset="0"/>
              </a:rPr>
              <a:t>NumberInterface</a:t>
            </a:r>
            <a:r>
              <a:rPr lang="en-GB" sz="1400" dirty="0">
                <a:latin typeface="Courier New" panose="02070309020205020404" pitchFamily="49" charset="0"/>
                <a:cs typeface="Courier New" panose="02070309020205020404" pitchFamily="49" charset="0"/>
              </a:rPr>
              <a:t>{</a:t>
            </a:r>
          </a:p>
          <a:p>
            <a:pPr marL="914400" lvl="2" indent="0">
              <a:buNone/>
            </a:pPr>
            <a:r>
              <a:rPr lang="en-GB" sz="1400" dirty="0">
                <a:latin typeface="Courier New" panose="02070309020205020404" pitchFamily="49" charset="0"/>
                <a:cs typeface="Courier New" panose="02070309020205020404" pitchFamily="49" charset="0"/>
              </a:rPr>
              <a:t>	function </a:t>
            </a:r>
            <a:r>
              <a:rPr lang="en-GB" sz="1400" dirty="0" err="1">
                <a:latin typeface="Courier New" panose="02070309020205020404" pitchFamily="49" charset="0"/>
                <a:cs typeface="Courier New" panose="02070309020205020404" pitchFamily="49" charset="0"/>
              </a:rPr>
              <a:t>getNum</a:t>
            </a:r>
            <a:r>
              <a:rPr lang="en-GB" sz="1400" dirty="0">
                <a:latin typeface="Courier New" panose="02070309020205020404" pitchFamily="49" charset="0"/>
                <a:cs typeface="Courier New" panose="02070309020205020404" pitchFamily="49" charset="0"/>
              </a:rPr>
              <a:t>(address _</a:t>
            </a:r>
            <a:r>
              <a:rPr lang="en-GB" sz="1400" dirty="0" err="1">
                <a:latin typeface="Courier New" panose="02070309020205020404" pitchFamily="49" charset="0"/>
                <a:cs typeface="Courier New" panose="02070309020205020404" pitchFamily="49" charset="0"/>
              </a:rPr>
              <a:t>myAddress</a:t>
            </a:r>
            <a:r>
              <a:rPr lang="en-GB" sz="1400" dirty="0">
                <a:latin typeface="Courier New" panose="02070309020205020404" pitchFamily="49" charset="0"/>
                <a:cs typeface="Courier New" panose="02070309020205020404" pitchFamily="49" charset="0"/>
              </a:rPr>
              <a:t>) public view returns(</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a:t>
            </a:r>
          </a:p>
          <a:p>
            <a:pPr marL="914400" lvl="2" indent="0">
              <a:buNone/>
            </a:pPr>
            <a:r>
              <a:rPr lang="en-GB" sz="1400" dirty="0">
                <a:latin typeface="Courier New" panose="02070309020205020404" pitchFamily="49" charset="0"/>
                <a:cs typeface="Courier New" panose="02070309020205020404" pitchFamily="49" charset="0"/>
              </a:rPr>
              <a:t>}</a:t>
            </a:r>
          </a:p>
          <a:p>
            <a:r>
              <a:rPr lang="en-GB" sz="1400" dirty="0"/>
              <a:t>Notice that this looks like defining a contract, with a few differences. For one, we're only declaring the functions we want to interact with — in this case </a:t>
            </a:r>
            <a:r>
              <a:rPr lang="en-GB" sz="1400" dirty="0" err="1"/>
              <a:t>getNum</a:t>
            </a:r>
            <a:r>
              <a:rPr lang="en-GB" sz="1400" dirty="0"/>
              <a:t> — and we don't mention any of the other functions or state variables.</a:t>
            </a:r>
          </a:p>
          <a:p>
            <a:r>
              <a:rPr lang="en-GB" sz="1400" dirty="0"/>
              <a:t>Secondly, we're not defining the function bodies. Instead of curly braces (</a:t>
            </a:r>
            <a:r>
              <a:rPr lang="en-GB" sz="1400" dirty="0">
                <a:latin typeface="Courier New" panose="02070309020205020404" pitchFamily="49" charset="0"/>
                <a:cs typeface="Courier New" panose="02070309020205020404" pitchFamily="49" charset="0"/>
              </a:rPr>
              <a:t>{</a:t>
            </a:r>
            <a:r>
              <a:rPr lang="en-GB" sz="1400" dirty="0"/>
              <a:t> and </a:t>
            </a:r>
            <a:r>
              <a:rPr lang="en-GB" sz="1400" dirty="0">
                <a:latin typeface="Courier New" panose="02070309020205020404" pitchFamily="49" charset="0"/>
                <a:cs typeface="Courier New" panose="02070309020205020404" pitchFamily="49" charset="0"/>
              </a:rPr>
              <a:t>}</a:t>
            </a:r>
            <a:r>
              <a:rPr lang="en-GB" sz="1400" dirty="0"/>
              <a:t>), we're simply ending the function declaration with a semi-colon (</a:t>
            </a:r>
            <a:r>
              <a:rPr lang="en-GB" sz="1400" dirty="0">
                <a:latin typeface="Courier New" panose="02070309020205020404" pitchFamily="49" charset="0"/>
                <a:cs typeface="Courier New" panose="02070309020205020404" pitchFamily="49" charset="0"/>
              </a:rPr>
              <a:t>;</a:t>
            </a:r>
            <a:r>
              <a:rPr lang="en-GB" sz="1400" dirty="0"/>
              <a:t>).</a:t>
            </a:r>
          </a:p>
          <a:p>
            <a:r>
              <a:rPr lang="en-GB" sz="1400" dirty="0"/>
              <a:t>So it kind of looks like a contract skeleton. This is how the compiler knows it's an interface.</a:t>
            </a:r>
          </a:p>
          <a:p>
            <a:r>
              <a:rPr lang="en-GB" sz="1400" dirty="0"/>
              <a:t>By including this interface in our </a:t>
            </a:r>
            <a:r>
              <a:rPr lang="en-GB" sz="1400" dirty="0" err="1"/>
              <a:t>dapp's</a:t>
            </a:r>
            <a:r>
              <a:rPr lang="en-GB" sz="1400" dirty="0"/>
              <a:t> code our contract knows what the other contract's functions look like, how to call them, and what sort of response to expect.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20</a:t>
            </a:fld>
            <a:endParaRPr lang="en-US"/>
          </a:p>
        </p:txBody>
      </p:sp>
    </p:spTree>
    <p:extLst>
      <p:ext uri="{BB962C8B-B14F-4D97-AF65-F5344CB8AC3E}">
        <p14:creationId xmlns:p14="http://schemas.microsoft.com/office/powerpoint/2010/main" val="1984307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03114"/>
            <a:ext cx="10515600" cy="1052755"/>
          </a:xfrm>
        </p:spPr>
        <p:txBody>
          <a:bodyPr/>
          <a:lstStyle/>
          <a:p>
            <a:r>
              <a:rPr lang="en-GB" dirty="0"/>
              <a:t>Exercise (</a:t>
            </a:r>
            <a:r>
              <a:rPr lang="en-GB" sz="2400" b="0" dirty="0">
                <a:solidFill>
                  <a:schemeClr val="tx1"/>
                </a:solidFill>
                <a:latin typeface="Courier New" panose="02070309020205020404" pitchFamily="49" charset="0"/>
                <a:ea typeface="+mn-ea"/>
                <a:cs typeface="Courier New" panose="02070309020205020404" pitchFamily="49" charset="0"/>
              </a:rPr>
              <a:t>interface</a:t>
            </a:r>
            <a:r>
              <a:rPr lang="en-GB" dirty="0"/>
              <a:t>)</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158893"/>
            <a:ext cx="10515600" cy="5412027"/>
          </a:xfrm>
        </p:spPr>
        <p:txBody>
          <a:bodyPr>
            <a:normAutofit/>
          </a:bodyPr>
          <a:lstStyle/>
          <a:p>
            <a:r>
              <a:rPr lang="en-GB" sz="1400" dirty="0"/>
              <a:t>Once we've defined the interface as:</a:t>
            </a:r>
          </a:p>
          <a:p>
            <a:pPr marL="914400" lvl="2" indent="0">
              <a:buNone/>
            </a:pPr>
            <a:r>
              <a:rPr lang="en-GB" sz="1500" dirty="0">
                <a:latin typeface="Courier New" panose="02070309020205020404" pitchFamily="49" charset="0"/>
                <a:cs typeface="Courier New" panose="02070309020205020404" pitchFamily="49" charset="0"/>
              </a:rPr>
              <a:t>contract </a:t>
            </a:r>
            <a:r>
              <a:rPr lang="en-GB" sz="1500" dirty="0" err="1">
                <a:latin typeface="Courier New" panose="02070309020205020404" pitchFamily="49" charset="0"/>
                <a:cs typeface="Courier New" panose="02070309020205020404" pitchFamily="49" charset="0"/>
              </a:rPr>
              <a:t>NumberInterface</a:t>
            </a:r>
            <a:r>
              <a:rPr lang="en-GB" sz="1500" dirty="0">
                <a:latin typeface="Courier New" panose="02070309020205020404" pitchFamily="49" charset="0"/>
                <a:cs typeface="Courier New" panose="02070309020205020404" pitchFamily="49" charset="0"/>
              </a:rPr>
              <a:t> {</a:t>
            </a:r>
          </a:p>
          <a:p>
            <a:pPr marL="914400" lvl="2" indent="0">
              <a:buNone/>
            </a:pPr>
            <a:r>
              <a:rPr lang="en-GB" sz="1500" dirty="0">
                <a:latin typeface="Courier New" panose="02070309020205020404" pitchFamily="49" charset="0"/>
                <a:cs typeface="Courier New" panose="02070309020205020404" pitchFamily="49" charset="0"/>
              </a:rPr>
              <a:t>	function </a:t>
            </a:r>
            <a:r>
              <a:rPr lang="en-GB" sz="1500" dirty="0" err="1">
                <a:latin typeface="Courier New" panose="02070309020205020404" pitchFamily="49" charset="0"/>
                <a:cs typeface="Courier New" panose="02070309020205020404" pitchFamily="49" charset="0"/>
              </a:rPr>
              <a:t>getNum</a:t>
            </a:r>
            <a:r>
              <a:rPr lang="en-GB" sz="1500" dirty="0">
                <a:latin typeface="Courier New" panose="02070309020205020404" pitchFamily="49" charset="0"/>
                <a:cs typeface="Courier New" panose="02070309020205020404" pitchFamily="49" charset="0"/>
              </a:rPr>
              <a:t>(address _</a:t>
            </a:r>
            <a:r>
              <a:rPr lang="en-GB" sz="1500" dirty="0" err="1">
                <a:latin typeface="Courier New" panose="02070309020205020404" pitchFamily="49" charset="0"/>
                <a:cs typeface="Courier New" panose="02070309020205020404" pitchFamily="49" charset="0"/>
              </a:rPr>
              <a:t>myAddress</a:t>
            </a:r>
            <a:r>
              <a:rPr lang="en-GB" sz="1500" dirty="0">
                <a:latin typeface="Courier New" panose="02070309020205020404" pitchFamily="49" charset="0"/>
                <a:cs typeface="Courier New" panose="02070309020205020404" pitchFamily="49" charset="0"/>
              </a:rPr>
              <a:t>) public view returns (</a:t>
            </a:r>
            <a:r>
              <a:rPr lang="en-GB" sz="1500" dirty="0" err="1">
                <a:latin typeface="Courier New" panose="02070309020205020404" pitchFamily="49" charset="0"/>
                <a:cs typeface="Courier New" panose="02070309020205020404" pitchFamily="49" charset="0"/>
              </a:rPr>
              <a:t>uint</a:t>
            </a:r>
            <a:r>
              <a:rPr lang="en-GB" sz="1500" dirty="0">
                <a:latin typeface="Courier New" panose="02070309020205020404" pitchFamily="49" charset="0"/>
                <a:cs typeface="Courier New" panose="02070309020205020404" pitchFamily="49" charset="0"/>
              </a:rPr>
              <a:t>);</a:t>
            </a:r>
          </a:p>
          <a:p>
            <a:pPr marL="914400" lvl="2" indent="0">
              <a:buNone/>
            </a:pPr>
            <a:r>
              <a:rPr lang="en-GB" sz="1500" dirty="0">
                <a:latin typeface="Courier New" panose="02070309020205020404" pitchFamily="49" charset="0"/>
                <a:cs typeface="Courier New" panose="02070309020205020404" pitchFamily="49" charset="0"/>
              </a:rPr>
              <a:t>}</a:t>
            </a:r>
          </a:p>
          <a:p>
            <a:r>
              <a:rPr lang="en-GB" sz="1400" dirty="0"/>
              <a:t>We can use it in a contract as follows:</a:t>
            </a:r>
          </a:p>
          <a:p>
            <a:pPr marL="457200" lvl="1" indent="0">
              <a:buNone/>
            </a:pPr>
            <a:r>
              <a:rPr lang="en-GB" sz="1400" dirty="0">
                <a:latin typeface="Courier New" panose="02070309020205020404" pitchFamily="49" charset="0"/>
                <a:cs typeface="Courier New" panose="02070309020205020404" pitchFamily="49" charset="0"/>
              </a:rPr>
              <a:t>contract </a:t>
            </a:r>
            <a:r>
              <a:rPr lang="en-GB" sz="1400" dirty="0" err="1">
                <a:latin typeface="Courier New" panose="02070309020205020404" pitchFamily="49" charset="0"/>
                <a:cs typeface="Courier New" panose="02070309020205020404" pitchFamily="49" charset="0"/>
              </a:rPr>
              <a:t>MyContract</a:t>
            </a:r>
            <a:r>
              <a:rPr lang="en-GB" sz="1400" dirty="0">
                <a:latin typeface="Courier New" panose="02070309020205020404" pitchFamily="49" charset="0"/>
                <a:cs typeface="Courier New" panose="02070309020205020404" pitchFamily="49" charset="0"/>
              </a:rPr>
              <a:t> {</a:t>
            </a:r>
          </a:p>
          <a:p>
            <a:pPr marL="457200" lvl="1" indent="0">
              <a:buNone/>
            </a:pPr>
            <a:r>
              <a:rPr lang="en-GB" sz="1400" dirty="0">
                <a:latin typeface="Courier New" panose="02070309020205020404" pitchFamily="49" charset="0"/>
                <a:cs typeface="Courier New" panose="02070309020205020404" pitchFamily="49" charset="0"/>
              </a:rPr>
              <a:t>	// ^ The address of the </a:t>
            </a:r>
            <a:r>
              <a:rPr lang="en-GB" sz="1400" dirty="0" err="1">
                <a:latin typeface="Courier New" panose="02070309020205020404" pitchFamily="49" charset="0"/>
                <a:cs typeface="Courier New" panose="02070309020205020404" pitchFamily="49" charset="0"/>
              </a:rPr>
              <a:t>FavoriteNumber</a:t>
            </a:r>
            <a:r>
              <a:rPr lang="en-GB" sz="1400" dirty="0">
                <a:latin typeface="Courier New" panose="02070309020205020404" pitchFamily="49" charset="0"/>
                <a:cs typeface="Courier New" panose="02070309020205020404" pitchFamily="49" charset="0"/>
              </a:rPr>
              <a:t> contract on Ethereum</a:t>
            </a:r>
          </a:p>
          <a:p>
            <a:pPr marL="457200" lvl="1" indent="0">
              <a:buNone/>
            </a:pPr>
            <a:r>
              <a:rPr lang="en-GB" sz="1400" dirty="0">
                <a:latin typeface="Courier New" panose="02070309020205020404" pitchFamily="49" charset="0"/>
                <a:cs typeface="Courier New" panose="02070309020205020404" pitchFamily="49" charset="0"/>
              </a:rPr>
              <a:t>	address </a:t>
            </a:r>
            <a:r>
              <a:rPr lang="en-GB" sz="1400" dirty="0" err="1">
                <a:latin typeface="Courier New" panose="02070309020205020404" pitchFamily="49" charset="0"/>
                <a:cs typeface="Courier New" panose="02070309020205020404" pitchFamily="49" charset="0"/>
              </a:rPr>
              <a:t>NumberInterfaceAddress</a:t>
            </a:r>
            <a:r>
              <a:rPr lang="en-GB" sz="1400" dirty="0">
                <a:latin typeface="Courier New" panose="02070309020205020404" pitchFamily="49" charset="0"/>
                <a:cs typeface="Courier New" panose="02070309020205020404" pitchFamily="49" charset="0"/>
              </a:rPr>
              <a:t> = 0xab38...</a:t>
            </a:r>
          </a:p>
          <a:p>
            <a:pPr marL="457200" lvl="1" indent="0">
              <a:buNone/>
            </a:pPr>
            <a:endParaRPr lang="en-GB" sz="1400" dirty="0">
              <a:latin typeface="Courier New" panose="02070309020205020404" pitchFamily="49" charset="0"/>
              <a:cs typeface="Courier New" panose="02070309020205020404" pitchFamily="49" charset="0"/>
            </a:endParaRPr>
          </a:p>
          <a:p>
            <a:pPr marL="457200" lvl="1"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NumberInterface</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numberContract</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NumberInterface</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NumberInterfaceAddress</a:t>
            </a:r>
            <a:r>
              <a:rPr lang="en-GB" sz="1400" dirty="0">
                <a:latin typeface="Courier New" panose="02070309020205020404" pitchFamily="49" charset="0"/>
                <a:cs typeface="Courier New" panose="02070309020205020404" pitchFamily="49" charset="0"/>
              </a:rPr>
              <a:t>);</a:t>
            </a:r>
          </a:p>
          <a:p>
            <a:pPr marL="457200" lvl="1" indent="0">
              <a:buNone/>
            </a:pPr>
            <a:r>
              <a:rPr lang="en-GB" sz="1400" dirty="0">
                <a:latin typeface="Courier New" panose="02070309020205020404" pitchFamily="49" charset="0"/>
                <a:cs typeface="Courier New" panose="02070309020205020404" pitchFamily="49" charset="0"/>
              </a:rPr>
              <a:t>	// Now `</a:t>
            </a:r>
            <a:r>
              <a:rPr lang="en-GB" sz="1400" dirty="0" err="1">
                <a:latin typeface="Courier New" panose="02070309020205020404" pitchFamily="49" charset="0"/>
                <a:cs typeface="Courier New" panose="02070309020205020404" pitchFamily="49" charset="0"/>
              </a:rPr>
              <a:t>numberContract</a:t>
            </a:r>
            <a:r>
              <a:rPr lang="en-GB" sz="1400" dirty="0">
                <a:latin typeface="Courier New" panose="02070309020205020404" pitchFamily="49" charset="0"/>
                <a:cs typeface="Courier New" panose="02070309020205020404" pitchFamily="49" charset="0"/>
              </a:rPr>
              <a:t>` is pointing to the other contract</a:t>
            </a:r>
          </a:p>
          <a:p>
            <a:pPr marL="457200" lvl="1" indent="0">
              <a:buNone/>
            </a:pPr>
            <a:endParaRPr lang="en-GB" sz="1400" dirty="0">
              <a:latin typeface="Courier New" panose="02070309020205020404" pitchFamily="49" charset="0"/>
              <a:cs typeface="Courier New" panose="02070309020205020404" pitchFamily="49" charset="0"/>
            </a:endParaRPr>
          </a:p>
          <a:p>
            <a:pPr marL="457200" lvl="1" indent="0">
              <a:buNone/>
            </a:pPr>
            <a:r>
              <a:rPr lang="en-GB" sz="1400" dirty="0">
                <a:latin typeface="Courier New" panose="02070309020205020404" pitchFamily="49" charset="0"/>
                <a:cs typeface="Courier New" panose="02070309020205020404" pitchFamily="49" charset="0"/>
              </a:rPr>
              <a:t>	function </a:t>
            </a:r>
            <a:r>
              <a:rPr lang="en-GB" sz="1400" dirty="0" err="1">
                <a:latin typeface="Courier New" panose="02070309020205020404" pitchFamily="49" charset="0"/>
                <a:cs typeface="Courier New" panose="02070309020205020404" pitchFamily="49" charset="0"/>
              </a:rPr>
              <a:t>someFunction</a:t>
            </a:r>
            <a:r>
              <a:rPr lang="en-GB" sz="1400" dirty="0">
                <a:latin typeface="Courier New" panose="02070309020205020404" pitchFamily="49" charset="0"/>
                <a:cs typeface="Courier New" panose="02070309020205020404" pitchFamily="49" charset="0"/>
              </a:rPr>
              <a:t>() public{</a:t>
            </a:r>
          </a:p>
          <a:p>
            <a:pPr marL="457200" lvl="1" indent="0">
              <a:buNone/>
            </a:pPr>
            <a:r>
              <a:rPr lang="en-GB" sz="1400" dirty="0">
                <a:latin typeface="Courier New" panose="02070309020205020404" pitchFamily="49" charset="0"/>
                <a:cs typeface="Courier New" panose="02070309020205020404" pitchFamily="49" charset="0"/>
              </a:rPr>
              <a:t>		// Now we can call `</a:t>
            </a:r>
            <a:r>
              <a:rPr lang="en-GB" sz="1400" dirty="0" err="1">
                <a:latin typeface="Courier New" panose="02070309020205020404" pitchFamily="49" charset="0"/>
                <a:cs typeface="Courier New" panose="02070309020205020404" pitchFamily="49" charset="0"/>
              </a:rPr>
              <a:t>getNum</a:t>
            </a:r>
            <a:r>
              <a:rPr lang="en-GB" sz="1400" dirty="0">
                <a:latin typeface="Courier New" panose="02070309020205020404" pitchFamily="49" charset="0"/>
                <a:cs typeface="Courier New" panose="02070309020205020404" pitchFamily="49" charset="0"/>
              </a:rPr>
              <a:t>` from that contract:</a:t>
            </a:r>
          </a:p>
          <a:p>
            <a:pPr marL="457200" lvl="1"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num</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numberContract.getNum</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msg.sender</a:t>
            </a:r>
            <a:r>
              <a:rPr lang="en-GB" sz="1400" dirty="0">
                <a:latin typeface="Courier New" panose="02070309020205020404" pitchFamily="49" charset="0"/>
                <a:cs typeface="Courier New" panose="02070309020205020404" pitchFamily="49" charset="0"/>
              </a:rPr>
              <a:t>);</a:t>
            </a:r>
          </a:p>
          <a:p>
            <a:pPr marL="457200" lvl="1" indent="0">
              <a:buNone/>
            </a:pPr>
            <a:r>
              <a:rPr lang="en-GB" sz="1400" dirty="0">
                <a:latin typeface="Courier New" panose="02070309020205020404" pitchFamily="49" charset="0"/>
                <a:cs typeface="Courier New" panose="02070309020205020404" pitchFamily="49" charset="0"/>
              </a:rPr>
              <a:t>		// ...and do something with `</a:t>
            </a:r>
            <a:r>
              <a:rPr lang="en-GB" sz="1400" dirty="0" err="1">
                <a:latin typeface="Courier New" panose="02070309020205020404" pitchFamily="49" charset="0"/>
                <a:cs typeface="Courier New" panose="02070309020205020404" pitchFamily="49" charset="0"/>
              </a:rPr>
              <a:t>num</a:t>
            </a:r>
            <a:r>
              <a:rPr lang="en-GB" sz="1400" dirty="0">
                <a:latin typeface="Courier New" panose="02070309020205020404" pitchFamily="49" charset="0"/>
                <a:cs typeface="Courier New" panose="02070309020205020404" pitchFamily="49" charset="0"/>
              </a:rPr>
              <a:t>` here</a:t>
            </a:r>
          </a:p>
          <a:p>
            <a:pPr marL="457200" lvl="1" indent="0">
              <a:buNone/>
            </a:pPr>
            <a:r>
              <a:rPr lang="en-GB" sz="1400" dirty="0">
                <a:latin typeface="Courier New" panose="02070309020205020404" pitchFamily="49" charset="0"/>
                <a:cs typeface="Courier New" panose="02070309020205020404" pitchFamily="49" charset="0"/>
              </a:rPr>
              <a:t>	}</a:t>
            </a:r>
          </a:p>
          <a:p>
            <a:pPr marL="457200" lvl="1" indent="0">
              <a:buNone/>
            </a:pPr>
            <a:r>
              <a:rPr lang="en-GB" sz="1400" dirty="0">
                <a:latin typeface="Courier New" panose="02070309020205020404" pitchFamily="49" charset="0"/>
                <a:cs typeface="Courier New" panose="02070309020205020404" pitchFamily="49" charset="0"/>
              </a:rPr>
              <a:t>}</a:t>
            </a:r>
          </a:p>
          <a:p>
            <a:r>
              <a:rPr lang="en-GB" sz="1400" dirty="0"/>
              <a:t>In this way, our contract can interact with any other contract on the Ethereum blockchain, </a:t>
            </a:r>
            <a:r>
              <a:rPr lang="en-GB" sz="1400" u="sng" dirty="0"/>
              <a:t>as long they expose those functions as public or external</a:t>
            </a:r>
            <a:r>
              <a:rPr lang="en-GB" sz="1400" dirty="0"/>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21</a:t>
            </a:fld>
            <a:endParaRPr lang="en-US"/>
          </a:p>
        </p:txBody>
      </p:sp>
    </p:spTree>
    <p:extLst>
      <p:ext uri="{BB962C8B-B14F-4D97-AF65-F5344CB8AC3E}">
        <p14:creationId xmlns:p14="http://schemas.microsoft.com/office/powerpoint/2010/main" val="3053144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fontScale="85000" lnSpcReduction="20000"/>
          </a:bodyPr>
          <a:lstStyle/>
          <a:p>
            <a:r>
              <a:rPr lang="en-GB" sz="3600" dirty="0"/>
              <a:t>Time to interact with the Market contract!</a:t>
            </a:r>
          </a:p>
          <a:p>
            <a:endParaRPr lang="en-GB" sz="3600" dirty="0"/>
          </a:p>
          <a:p>
            <a:r>
              <a:rPr lang="en-GB" sz="3600" dirty="0"/>
              <a:t>Let's make a function that gets the cost of the cakes from the contract:</a:t>
            </a:r>
          </a:p>
          <a:p>
            <a:pPr lvl="1">
              <a:buFont typeface="Wingdings" pitchFamily="2" charset="2"/>
              <a:buChar char="Ø"/>
            </a:pPr>
            <a:r>
              <a:rPr lang="en-GB" sz="3200" dirty="0"/>
              <a:t>Make a function called </a:t>
            </a:r>
            <a:r>
              <a:rPr lang="en-GB" sz="3200" dirty="0" err="1"/>
              <a:t>cakeStealing</a:t>
            </a:r>
            <a:r>
              <a:rPr lang="en-GB" sz="3200" dirty="0"/>
              <a:t>. It will take 2 </a:t>
            </a:r>
            <a:r>
              <a:rPr lang="en-GB" sz="3200" dirty="0" err="1"/>
              <a:t>uint</a:t>
            </a:r>
            <a:r>
              <a:rPr lang="en-GB" sz="3200" dirty="0"/>
              <a:t> parameters, _</a:t>
            </a:r>
            <a:r>
              <a:rPr lang="en-GB" sz="3200" dirty="0" err="1"/>
              <a:t>cakeId</a:t>
            </a:r>
            <a:r>
              <a:rPr lang="en-GB" sz="3200" dirty="0"/>
              <a:t> and _</a:t>
            </a:r>
            <a:r>
              <a:rPr lang="en-GB" sz="3200" dirty="0" err="1"/>
              <a:t>stolenCakeId</a:t>
            </a:r>
            <a:r>
              <a:rPr lang="en-GB" sz="3200" dirty="0"/>
              <a:t>, and should be a public function.</a:t>
            </a:r>
          </a:p>
          <a:p>
            <a:pPr lvl="1">
              <a:buFont typeface="Wingdings" pitchFamily="2" charset="2"/>
              <a:buChar char="Ø"/>
            </a:pPr>
            <a:r>
              <a:rPr lang="en-GB" sz="3200" dirty="0"/>
              <a:t>The function should first declare a </a:t>
            </a:r>
            <a:r>
              <a:rPr lang="en-GB" sz="3200" dirty="0" err="1"/>
              <a:t>uint</a:t>
            </a:r>
            <a:r>
              <a:rPr lang="en-GB" sz="3200" dirty="0"/>
              <a:t> named </a:t>
            </a:r>
            <a:r>
              <a:rPr lang="en-GB" sz="3200" dirty="0" err="1"/>
              <a:t>cakeShape</a:t>
            </a:r>
            <a:r>
              <a:rPr lang="en-GB" sz="3200" dirty="0"/>
              <a:t>.</a:t>
            </a:r>
          </a:p>
          <a:p>
            <a:pPr lvl="1">
              <a:buFont typeface="Wingdings" pitchFamily="2" charset="2"/>
              <a:buChar char="Ø"/>
            </a:pPr>
            <a:r>
              <a:rPr lang="en-GB" sz="3200" dirty="0"/>
              <a:t>The function should then call the Market contract function </a:t>
            </a:r>
            <a:r>
              <a:rPr lang="en-GB" sz="3200" dirty="0" err="1"/>
              <a:t>getCake</a:t>
            </a:r>
            <a:r>
              <a:rPr lang="en-GB" sz="3200" dirty="0"/>
              <a:t> function with _</a:t>
            </a:r>
            <a:r>
              <a:rPr lang="en-GB" sz="3200" dirty="0" err="1"/>
              <a:t>stolenCakeId</a:t>
            </a:r>
            <a:r>
              <a:rPr lang="en-GB" sz="3200" dirty="0"/>
              <a:t> and store genes in </a:t>
            </a:r>
            <a:r>
              <a:rPr lang="en-GB" sz="3200" dirty="0" err="1"/>
              <a:t>cakeShape</a:t>
            </a:r>
            <a:r>
              <a:rPr lang="en-GB" sz="3200" dirty="0"/>
              <a:t>.</a:t>
            </a:r>
          </a:p>
          <a:p>
            <a:pPr lvl="1">
              <a:buFont typeface="Wingdings" pitchFamily="2" charset="2"/>
              <a:buChar char="Ø"/>
            </a:pPr>
            <a:r>
              <a:rPr lang="en-GB" sz="3200" dirty="0"/>
              <a:t>Finally, the function should call steal, and pass it both _</a:t>
            </a:r>
            <a:r>
              <a:rPr lang="en-GB" sz="3200" dirty="0" err="1"/>
              <a:t>cakeId</a:t>
            </a:r>
            <a:r>
              <a:rPr lang="en-GB" sz="3200" dirty="0"/>
              <a:t> and </a:t>
            </a:r>
            <a:r>
              <a:rPr lang="en-GB" sz="3200" dirty="0" err="1"/>
              <a:t>cakeShape</a:t>
            </a:r>
            <a:r>
              <a:rPr lang="en-GB" sz="3200" dirty="0"/>
              <a:t>.</a:t>
            </a:r>
          </a:p>
          <a:p>
            <a:pPr lvl="1">
              <a:buFont typeface="Wingdings" pitchFamily="2" charset="2"/>
              <a:buChar char="Ø"/>
            </a:pPr>
            <a:r>
              <a:rPr lang="en-GB" sz="3200" dirty="0"/>
              <a:t>NOTE: Remember to import the Market contract and to add the inheritance of the </a:t>
            </a:r>
            <a:r>
              <a:rPr lang="en-GB" sz="3200" dirty="0" err="1"/>
              <a:t>CakeStealing</a:t>
            </a:r>
            <a:r>
              <a:rPr lang="en-GB" sz="3200" dirty="0"/>
              <a:t> contract.</a:t>
            </a:r>
            <a:endParaRPr lang="en-GB" sz="2800"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22</a:t>
            </a:fld>
            <a:endParaRPr lang="en-US"/>
          </a:p>
        </p:txBody>
      </p:sp>
    </p:spTree>
    <p:extLst>
      <p:ext uri="{BB962C8B-B14F-4D97-AF65-F5344CB8AC3E}">
        <p14:creationId xmlns:p14="http://schemas.microsoft.com/office/powerpoint/2010/main" val="471193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23</a:t>
            </a:fld>
            <a:endParaRPr lang="en-US"/>
          </a:p>
        </p:txBody>
      </p:sp>
      <p:sp>
        <p:nvSpPr>
          <p:cNvPr id="7" name="Segnaposto contenuto 2">
            <a:extLst>
              <a:ext uri="{FF2B5EF4-FFF2-40B4-BE49-F238E27FC236}">
                <a16:creationId xmlns:a16="http://schemas.microsoft.com/office/drawing/2014/main" id="{B39824BF-42B3-0042-B8CE-DF0E701D226F}"/>
              </a:ext>
            </a:extLst>
          </p:cNvPr>
          <p:cNvSpPr>
            <a:spLocks noGrp="1"/>
          </p:cNvSpPr>
          <p:nvPr>
            <p:ph idx="1"/>
          </p:nvPr>
        </p:nvSpPr>
        <p:spPr>
          <a:xfrm>
            <a:off x="246528" y="1476185"/>
            <a:ext cx="11945471" cy="5040048"/>
          </a:xfrm>
        </p:spPr>
        <p:txBody>
          <a:bodyPr>
            <a:normAutofit fontScale="70000" lnSpcReduction="20000"/>
          </a:bodyPr>
          <a:lstStyle/>
          <a:p>
            <a:pPr marL="0" indent="0">
              <a:buNone/>
            </a:pPr>
            <a:r>
              <a:rPr lang="en-GB" sz="2000" dirty="0">
                <a:latin typeface="Courier New" panose="02070309020205020404" pitchFamily="49" charset="0"/>
                <a:cs typeface="Courier New" panose="02070309020205020404" pitchFamily="49" charset="0"/>
              </a:rPr>
              <a:t>pragma solidity &gt;=0.5.0 &lt;0.6.0;</a:t>
            </a:r>
          </a:p>
          <a:p>
            <a:pPr marL="0" indent="0">
              <a:buNone/>
            </a:pPr>
            <a:endParaRPr lang="en-GB" sz="2000" dirty="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import "./</a:t>
            </a:r>
            <a:r>
              <a:rPr lang="en-GB" sz="2000" dirty="0" err="1">
                <a:latin typeface="Courier New" panose="02070309020205020404" pitchFamily="49" charset="0"/>
                <a:cs typeface="Courier New" panose="02070309020205020404" pitchFamily="49" charset="0"/>
              </a:rPr>
              <a:t>cakefactory.sol</a:t>
            </a:r>
            <a:r>
              <a:rPr lang="en-GB" sz="2000" dirty="0">
                <a:latin typeface="Courier New" panose="02070309020205020404" pitchFamily="49" charset="0"/>
                <a:cs typeface="Courier New" panose="02070309020205020404" pitchFamily="49" charset="0"/>
              </a:rPr>
              <a:t>";</a:t>
            </a:r>
          </a:p>
          <a:p>
            <a:pPr marL="0" indent="0">
              <a:buNone/>
            </a:pPr>
            <a:r>
              <a:rPr lang="en-GB" sz="2000" b="1" dirty="0">
                <a:latin typeface="Courier New" panose="02070309020205020404" pitchFamily="49" charset="0"/>
                <a:cs typeface="Courier New" panose="02070309020205020404" pitchFamily="49" charset="0"/>
              </a:rPr>
              <a:t>import "./</a:t>
            </a:r>
            <a:r>
              <a:rPr lang="en-GB" sz="2000" b="1" dirty="0" err="1">
                <a:latin typeface="Courier New" panose="02070309020205020404" pitchFamily="49" charset="0"/>
                <a:cs typeface="Courier New" panose="02070309020205020404" pitchFamily="49" charset="0"/>
              </a:rPr>
              <a:t>market.sol</a:t>
            </a:r>
            <a:r>
              <a:rPr lang="en-GB" sz="2000" b="1"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contract </a:t>
            </a:r>
            <a:r>
              <a:rPr lang="en-GB" sz="2000" dirty="0" err="1">
                <a:latin typeface="Courier New" panose="02070309020205020404" pitchFamily="49" charset="0"/>
                <a:cs typeface="Courier New" panose="02070309020205020404" pitchFamily="49" charset="0"/>
              </a:rPr>
              <a:t>CakeStealing</a:t>
            </a:r>
            <a:r>
              <a:rPr lang="en-GB" sz="2000" dirty="0">
                <a:latin typeface="Courier New" panose="02070309020205020404" pitchFamily="49" charset="0"/>
                <a:cs typeface="Courier New" panose="02070309020205020404" pitchFamily="49" charset="0"/>
              </a:rPr>
              <a:t> is </a:t>
            </a:r>
            <a:r>
              <a:rPr lang="en-GB" sz="2000" dirty="0" err="1">
                <a:latin typeface="Courier New" panose="02070309020205020404" pitchFamily="49" charset="0"/>
                <a:cs typeface="Courier New" panose="02070309020205020404" pitchFamily="49" charset="0"/>
              </a:rPr>
              <a:t>CakeFactory</a:t>
            </a:r>
            <a:r>
              <a:rPr lang="en-GB" sz="2000" b="1" dirty="0">
                <a:latin typeface="Courier New" panose="02070309020205020404" pitchFamily="49" charset="0"/>
                <a:cs typeface="Courier New" panose="02070309020205020404" pitchFamily="49" charset="0"/>
              </a:rPr>
              <a:t>, Market </a:t>
            </a:r>
            <a:r>
              <a:rPr lang="en-GB"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function steal(</a:t>
            </a:r>
            <a:r>
              <a:rPr lang="en-GB" sz="2000" dirty="0" err="1">
                <a:latin typeface="Courier New" panose="02070309020205020404" pitchFamily="49" charset="0"/>
                <a:cs typeface="Courier New" panose="02070309020205020404" pitchFamily="49" charset="0"/>
              </a:rPr>
              <a:t>uint</a:t>
            </a:r>
            <a:r>
              <a:rPr lang="en-GB" sz="2000" dirty="0">
                <a:latin typeface="Courier New" panose="02070309020205020404" pitchFamily="49" charset="0"/>
                <a:cs typeface="Courier New" panose="02070309020205020404" pitchFamily="49" charset="0"/>
              </a:rPr>
              <a:t> _</a:t>
            </a:r>
            <a:r>
              <a:rPr lang="en-GB" sz="2000" dirty="0" err="1">
                <a:latin typeface="Courier New" panose="02070309020205020404" pitchFamily="49" charset="0"/>
                <a:cs typeface="Courier New" panose="02070309020205020404" pitchFamily="49" charset="0"/>
              </a:rPr>
              <a:t>cakeId</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uint</a:t>
            </a:r>
            <a:r>
              <a:rPr lang="en-GB" sz="2000" dirty="0">
                <a:latin typeface="Courier New" panose="02070309020205020404" pitchFamily="49" charset="0"/>
                <a:cs typeface="Courier New" panose="02070309020205020404" pitchFamily="49" charset="0"/>
              </a:rPr>
              <a:t> _</a:t>
            </a:r>
            <a:r>
              <a:rPr lang="en-GB" sz="2000" dirty="0" err="1">
                <a:latin typeface="Courier New" panose="02070309020205020404" pitchFamily="49" charset="0"/>
                <a:cs typeface="Courier New" panose="02070309020205020404" pitchFamily="49" charset="0"/>
              </a:rPr>
              <a:t>targetShape</a:t>
            </a:r>
            <a:r>
              <a:rPr lang="en-GB" sz="2000" dirty="0">
                <a:latin typeface="Courier New" panose="02070309020205020404" pitchFamily="49" charset="0"/>
                <a:cs typeface="Courier New" panose="02070309020205020404" pitchFamily="49" charset="0"/>
              </a:rPr>
              <a:t>) public {</a:t>
            </a:r>
          </a:p>
          <a:p>
            <a:pPr marL="0" indent="0">
              <a:buNone/>
            </a:pPr>
            <a:r>
              <a:rPr lang="en-GB" sz="2000" dirty="0">
                <a:latin typeface="Courier New" panose="02070309020205020404" pitchFamily="49" charset="0"/>
                <a:cs typeface="Courier New" panose="02070309020205020404" pitchFamily="49" charset="0"/>
              </a:rPr>
              <a:t>       	require(</a:t>
            </a:r>
            <a:r>
              <a:rPr lang="en-GB" sz="2000" dirty="0" err="1">
                <a:latin typeface="Courier New" panose="02070309020205020404" pitchFamily="49" charset="0"/>
                <a:cs typeface="Courier New" panose="02070309020205020404" pitchFamily="49" charset="0"/>
              </a:rPr>
              <a:t>msg.sender</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cakeToOwner</a:t>
            </a:r>
            <a:r>
              <a:rPr lang="en-GB" sz="2000" dirty="0">
                <a:latin typeface="Courier New" panose="02070309020205020404" pitchFamily="49" charset="0"/>
                <a:cs typeface="Courier New" panose="02070309020205020404" pitchFamily="49" charset="0"/>
              </a:rPr>
              <a:t>[_</a:t>
            </a:r>
            <a:r>
              <a:rPr lang="en-GB" sz="2000" dirty="0" err="1">
                <a:latin typeface="Courier New" panose="02070309020205020404" pitchFamily="49" charset="0"/>
                <a:cs typeface="Courier New" panose="02070309020205020404" pitchFamily="49" charset="0"/>
              </a:rPr>
              <a:t>cakeId</a:t>
            </a:r>
            <a:r>
              <a:rPr lang="en-GB"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Cake storage </a:t>
            </a:r>
            <a:r>
              <a:rPr lang="en-GB" sz="2000" dirty="0" err="1">
                <a:latin typeface="Courier New" panose="02070309020205020404" pitchFamily="49" charset="0"/>
                <a:cs typeface="Courier New" panose="02070309020205020404" pitchFamily="49" charset="0"/>
              </a:rPr>
              <a:t>myCake</a:t>
            </a:r>
            <a:r>
              <a:rPr lang="en-GB" sz="2000" dirty="0">
                <a:latin typeface="Courier New" panose="02070309020205020404" pitchFamily="49" charset="0"/>
                <a:cs typeface="Courier New" panose="02070309020205020404" pitchFamily="49" charset="0"/>
              </a:rPr>
              <a:t> = cakes[_</a:t>
            </a:r>
            <a:r>
              <a:rPr lang="en-GB" sz="2000" dirty="0" err="1">
                <a:latin typeface="Courier New" panose="02070309020205020404" pitchFamily="49" charset="0"/>
                <a:cs typeface="Courier New" panose="02070309020205020404" pitchFamily="49" charset="0"/>
              </a:rPr>
              <a:t>cakeId</a:t>
            </a:r>
            <a:r>
              <a:rPr lang="en-GB"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_</a:t>
            </a:r>
            <a:r>
              <a:rPr lang="en-GB" sz="2000" dirty="0" err="1">
                <a:latin typeface="Courier New" panose="02070309020205020404" pitchFamily="49" charset="0"/>
                <a:cs typeface="Courier New" panose="02070309020205020404" pitchFamily="49" charset="0"/>
              </a:rPr>
              <a:t>targetShape</a:t>
            </a:r>
            <a:r>
              <a:rPr lang="en-GB" sz="2000" dirty="0">
                <a:latin typeface="Courier New" panose="02070309020205020404" pitchFamily="49" charset="0"/>
                <a:cs typeface="Courier New" panose="02070309020205020404" pitchFamily="49" charset="0"/>
              </a:rPr>
              <a:t> = _ </a:t>
            </a:r>
            <a:r>
              <a:rPr lang="en-GB" sz="2000" dirty="0" err="1">
                <a:latin typeface="Courier New" panose="02070309020205020404" pitchFamily="49" charset="0"/>
                <a:cs typeface="Courier New" panose="02070309020205020404" pitchFamily="49" charset="0"/>
              </a:rPr>
              <a:t>targetShape</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shapeModulus</a:t>
            </a:r>
            <a:r>
              <a:rPr lang="en-GB"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uint</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newShape</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myCake.shape</a:t>
            </a:r>
            <a:r>
              <a:rPr lang="en-GB" sz="2000" dirty="0">
                <a:latin typeface="Courier New" panose="02070309020205020404" pitchFamily="49" charset="0"/>
                <a:cs typeface="Courier New" panose="02070309020205020404" pitchFamily="49" charset="0"/>
              </a:rPr>
              <a:t> + _</a:t>
            </a:r>
            <a:r>
              <a:rPr lang="en-GB" sz="2000" dirty="0" err="1">
                <a:latin typeface="Courier New" panose="02070309020205020404" pitchFamily="49" charset="0"/>
                <a:cs typeface="Courier New" panose="02070309020205020404" pitchFamily="49" charset="0"/>
              </a:rPr>
              <a:t>targetShape</a:t>
            </a:r>
            <a:r>
              <a:rPr lang="en-GB" sz="2000" dirty="0">
                <a:latin typeface="Courier New" panose="02070309020205020404" pitchFamily="49" charset="0"/>
                <a:cs typeface="Courier New" panose="02070309020205020404" pitchFamily="49" charset="0"/>
              </a:rPr>
              <a:t>) / 2;</a:t>
            </a:r>
          </a:p>
          <a:p>
            <a:pPr marL="0" indent="0">
              <a:buNone/>
            </a:pPr>
            <a:r>
              <a:rPr lang="en-GB" sz="2000" dirty="0">
                <a:latin typeface="Courier New" panose="02070309020205020404" pitchFamily="49" charset="0"/>
                <a:cs typeface="Courier New" panose="02070309020205020404" pitchFamily="49" charset="0"/>
              </a:rPr>
              <a:t>    		_</a:t>
            </a:r>
            <a:r>
              <a:rPr lang="en-GB" sz="2000" dirty="0" err="1">
                <a:latin typeface="Courier New" panose="02070309020205020404" pitchFamily="49" charset="0"/>
                <a:cs typeface="Courier New" panose="02070309020205020404" pitchFamily="49" charset="0"/>
              </a:rPr>
              <a:t>createCake</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NoName</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newShape</a:t>
            </a:r>
            <a:r>
              <a:rPr lang="en-GB"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a:t>
            </a:r>
          </a:p>
          <a:p>
            <a:pPr marL="0" indent="0">
              <a:buNone/>
            </a:pPr>
            <a:r>
              <a:rPr lang="en-GB" sz="2000" dirty="0">
                <a:latin typeface="Courier New" panose="02070309020205020404" pitchFamily="49" charset="0"/>
                <a:cs typeface="Courier New" panose="02070309020205020404" pitchFamily="49" charset="0"/>
              </a:rPr>
              <a:t>	</a:t>
            </a:r>
            <a:r>
              <a:rPr lang="en-GB" sz="2000" b="1" dirty="0">
                <a:latin typeface="Courier New" panose="02070309020205020404" pitchFamily="49" charset="0"/>
                <a:cs typeface="Courier New" panose="02070309020205020404" pitchFamily="49" charset="0"/>
              </a:rPr>
              <a:t>function </a:t>
            </a:r>
            <a:r>
              <a:rPr lang="en-GB" sz="2000" b="1" dirty="0" err="1">
                <a:latin typeface="Courier New" panose="02070309020205020404" pitchFamily="49" charset="0"/>
                <a:cs typeface="Courier New" panose="02070309020205020404" pitchFamily="49" charset="0"/>
              </a:rPr>
              <a:t>cakeStealing</a:t>
            </a:r>
            <a:r>
              <a:rPr lang="en-GB" sz="2000" b="1" dirty="0">
                <a:latin typeface="Courier New" panose="02070309020205020404" pitchFamily="49" charset="0"/>
                <a:cs typeface="Courier New" panose="02070309020205020404" pitchFamily="49" charset="0"/>
              </a:rPr>
              <a:t>(</a:t>
            </a:r>
            <a:r>
              <a:rPr lang="en-GB" sz="2000" b="1" dirty="0" err="1">
                <a:latin typeface="Courier New" panose="02070309020205020404" pitchFamily="49" charset="0"/>
                <a:cs typeface="Courier New" panose="02070309020205020404" pitchFamily="49" charset="0"/>
              </a:rPr>
              <a:t>uint</a:t>
            </a:r>
            <a:r>
              <a:rPr lang="en-GB" sz="2000" b="1" dirty="0">
                <a:latin typeface="Courier New" panose="02070309020205020404" pitchFamily="49" charset="0"/>
                <a:cs typeface="Courier New" panose="02070309020205020404" pitchFamily="49" charset="0"/>
              </a:rPr>
              <a:t> _</a:t>
            </a:r>
            <a:r>
              <a:rPr lang="en-GB" sz="2000" b="1" dirty="0" err="1">
                <a:latin typeface="Courier New" panose="02070309020205020404" pitchFamily="49" charset="0"/>
                <a:cs typeface="Courier New" panose="02070309020205020404" pitchFamily="49" charset="0"/>
              </a:rPr>
              <a:t>cakeId</a:t>
            </a:r>
            <a:r>
              <a:rPr lang="en-GB" sz="2000" b="1" dirty="0">
                <a:latin typeface="Courier New" panose="02070309020205020404" pitchFamily="49" charset="0"/>
                <a:cs typeface="Courier New" panose="02070309020205020404" pitchFamily="49" charset="0"/>
              </a:rPr>
              <a:t>, </a:t>
            </a:r>
            <a:r>
              <a:rPr lang="en-GB" sz="2000" b="1" dirty="0" err="1">
                <a:latin typeface="Courier New" panose="02070309020205020404" pitchFamily="49" charset="0"/>
                <a:cs typeface="Courier New" panose="02070309020205020404" pitchFamily="49" charset="0"/>
              </a:rPr>
              <a:t>uint</a:t>
            </a:r>
            <a:r>
              <a:rPr lang="en-GB" sz="2000" b="1" dirty="0">
                <a:latin typeface="Courier New" panose="02070309020205020404" pitchFamily="49" charset="0"/>
                <a:cs typeface="Courier New" panose="02070309020205020404" pitchFamily="49" charset="0"/>
              </a:rPr>
              <a:t> _</a:t>
            </a:r>
            <a:r>
              <a:rPr lang="en-GB" sz="2000" b="1" dirty="0" err="1">
                <a:latin typeface="Courier New" panose="02070309020205020404" pitchFamily="49" charset="0"/>
                <a:cs typeface="Courier New" panose="02070309020205020404" pitchFamily="49" charset="0"/>
              </a:rPr>
              <a:t>stolenCakeId</a:t>
            </a:r>
            <a:r>
              <a:rPr lang="en-GB" sz="2000" b="1" dirty="0">
                <a:latin typeface="Courier New" panose="02070309020205020404" pitchFamily="49" charset="0"/>
                <a:cs typeface="Courier New" panose="02070309020205020404" pitchFamily="49" charset="0"/>
              </a:rPr>
              <a:t>) public {</a:t>
            </a:r>
          </a:p>
          <a:p>
            <a:pPr marL="0" indent="0">
              <a:buNone/>
            </a:pPr>
            <a:r>
              <a:rPr lang="en-GB" sz="2000" b="1" dirty="0">
                <a:latin typeface="Courier New" panose="02070309020205020404" pitchFamily="49" charset="0"/>
                <a:cs typeface="Courier New" panose="02070309020205020404" pitchFamily="49" charset="0"/>
              </a:rPr>
              <a:t>    		</a:t>
            </a:r>
            <a:r>
              <a:rPr lang="en-GB" sz="2000" b="1" dirty="0" err="1">
                <a:latin typeface="Courier New" panose="02070309020205020404" pitchFamily="49" charset="0"/>
                <a:cs typeface="Courier New" panose="02070309020205020404" pitchFamily="49" charset="0"/>
              </a:rPr>
              <a:t>uint</a:t>
            </a:r>
            <a:r>
              <a:rPr lang="en-GB" sz="2000" b="1" dirty="0">
                <a:latin typeface="Courier New" panose="02070309020205020404" pitchFamily="49" charset="0"/>
                <a:cs typeface="Courier New" panose="02070309020205020404" pitchFamily="49" charset="0"/>
              </a:rPr>
              <a:t> </a:t>
            </a:r>
            <a:r>
              <a:rPr lang="en-GB" sz="2000" b="1" dirty="0" err="1">
                <a:latin typeface="Courier New" panose="02070309020205020404" pitchFamily="49" charset="0"/>
                <a:cs typeface="Courier New" panose="02070309020205020404" pitchFamily="49" charset="0"/>
              </a:rPr>
              <a:t>cakeShape</a:t>
            </a:r>
            <a:r>
              <a:rPr lang="en-GB" sz="2000" b="1" dirty="0">
                <a:latin typeface="Courier New" panose="02070309020205020404" pitchFamily="49" charset="0"/>
                <a:cs typeface="Courier New" panose="02070309020205020404" pitchFamily="49" charset="0"/>
              </a:rPr>
              <a:t>;</a:t>
            </a:r>
          </a:p>
          <a:p>
            <a:pPr marL="0" indent="0">
              <a:buNone/>
            </a:pPr>
            <a:r>
              <a:rPr lang="en-GB" sz="2000" b="1" dirty="0">
                <a:latin typeface="Courier New" panose="02070309020205020404" pitchFamily="49" charset="0"/>
                <a:cs typeface="Courier New" panose="02070309020205020404" pitchFamily="49" charset="0"/>
              </a:rPr>
              <a:t>    		</a:t>
            </a:r>
            <a:r>
              <a:rPr lang="en-GB" sz="2000" b="1" dirty="0" err="1">
                <a:latin typeface="Courier New" panose="02070309020205020404" pitchFamily="49" charset="0"/>
                <a:cs typeface="Courier New" panose="02070309020205020404" pitchFamily="49" charset="0"/>
              </a:rPr>
              <a:t>cakeShape</a:t>
            </a:r>
            <a:r>
              <a:rPr lang="en-GB" sz="2000" b="1" dirty="0">
                <a:latin typeface="Courier New" panose="02070309020205020404" pitchFamily="49" charset="0"/>
                <a:cs typeface="Courier New" panose="02070309020205020404" pitchFamily="49" charset="0"/>
              </a:rPr>
              <a:t> = </a:t>
            </a:r>
            <a:r>
              <a:rPr lang="en-GB" sz="2000" b="1" dirty="0" err="1">
                <a:latin typeface="Courier New" panose="02070309020205020404" pitchFamily="49" charset="0"/>
                <a:cs typeface="Courier New" panose="02070309020205020404" pitchFamily="49" charset="0"/>
              </a:rPr>
              <a:t>getCake</a:t>
            </a:r>
            <a:r>
              <a:rPr lang="en-GB" sz="2000" b="1" dirty="0">
                <a:latin typeface="Courier New" panose="02070309020205020404" pitchFamily="49" charset="0"/>
                <a:cs typeface="Courier New" panose="02070309020205020404" pitchFamily="49" charset="0"/>
              </a:rPr>
              <a:t>(_</a:t>
            </a:r>
            <a:r>
              <a:rPr lang="en-GB" sz="2000" b="1" dirty="0" err="1">
                <a:latin typeface="Courier New" panose="02070309020205020404" pitchFamily="49" charset="0"/>
                <a:cs typeface="Courier New" panose="02070309020205020404" pitchFamily="49" charset="0"/>
              </a:rPr>
              <a:t>stolenCakeId</a:t>
            </a:r>
            <a:r>
              <a:rPr lang="en-GB" sz="2000" b="1" dirty="0">
                <a:latin typeface="Courier New" panose="02070309020205020404" pitchFamily="49" charset="0"/>
                <a:cs typeface="Courier New" panose="02070309020205020404" pitchFamily="49" charset="0"/>
              </a:rPr>
              <a:t>);</a:t>
            </a:r>
          </a:p>
          <a:p>
            <a:pPr marL="0" indent="0">
              <a:buNone/>
            </a:pPr>
            <a:r>
              <a:rPr lang="en-GB" sz="2000" b="1" dirty="0">
                <a:latin typeface="Courier New" panose="02070309020205020404" pitchFamily="49" charset="0"/>
                <a:cs typeface="Courier New" panose="02070309020205020404" pitchFamily="49" charset="0"/>
              </a:rPr>
              <a:t>    		steal(_</a:t>
            </a:r>
            <a:r>
              <a:rPr lang="en-GB" sz="2000" b="1" dirty="0" err="1">
                <a:latin typeface="Courier New" panose="02070309020205020404" pitchFamily="49" charset="0"/>
                <a:cs typeface="Courier New" panose="02070309020205020404" pitchFamily="49" charset="0"/>
              </a:rPr>
              <a:t>cakeId</a:t>
            </a:r>
            <a:r>
              <a:rPr lang="en-GB" sz="2000" b="1" dirty="0">
                <a:latin typeface="Courier New" panose="02070309020205020404" pitchFamily="49" charset="0"/>
                <a:cs typeface="Courier New" panose="02070309020205020404" pitchFamily="49" charset="0"/>
              </a:rPr>
              <a:t>, </a:t>
            </a:r>
            <a:r>
              <a:rPr lang="en-GB" sz="2000" b="1" dirty="0" err="1">
                <a:latin typeface="Courier New" panose="02070309020205020404" pitchFamily="49" charset="0"/>
                <a:cs typeface="Courier New" panose="02070309020205020404" pitchFamily="49" charset="0"/>
              </a:rPr>
              <a:t>cakeShape</a:t>
            </a:r>
            <a:r>
              <a:rPr lang="en-GB" sz="2000" b="1" dirty="0">
                <a:latin typeface="Courier New" panose="02070309020205020404" pitchFamily="49" charset="0"/>
                <a:cs typeface="Courier New" panose="02070309020205020404" pitchFamily="49" charset="0"/>
              </a:rPr>
              <a:t>);</a:t>
            </a:r>
          </a:p>
          <a:p>
            <a:pPr marL="0" indent="0">
              <a:buNone/>
            </a:pPr>
            <a:r>
              <a:rPr lang="en-GB" sz="2000" b="1" dirty="0">
                <a:latin typeface="Courier New" panose="02070309020205020404" pitchFamily="49" charset="0"/>
                <a:cs typeface="Courier New" panose="02070309020205020404" pitchFamily="49" charset="0"/>
              </a:rPr>
              <a:t>  	}</a:t>
            </a:r>
          </a:p>
          <a:p>
            <a:pPr marL="0" indent="0">
              <a:buNone/>
            </a:pPr>
            <a:r>
              <a:rPr lang="en-GB"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44243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sz="3600" dirty="0"/>
              <a:t>Our function logic is now complete!</a:t>
            </a:r>
          </a:p>
          <a:p>
            <a:endParaRPr lang="en-GB" sz="3600" dirty="0"/>
          </a:p>
          <a:p>
            <a:r>
              <a:rPr lang="en-GB" sz="3600" dirty="0"/>
              <a:t>We have implemented an interaction contract which is able to steal cakes and store them </a:t>
            </a:r>
            <a:r>
              <a:rPr lang="en-GB" sz="3600"/>
              <a:t>into our cake factory</a:t>
            </a:r>
            <a:endParaRPr lang="en-GB" sz="3600" dirty="0"/>
          </a:p>
          <a:p>
            <a:endParaRPr lang="en-GB" sz="2800"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24</a:t>
            </a:fld>
            <a:endParaRPr lang="en-US"/>
          </a:p>
        </p:txBody>
      </p:sp>
    </p:spTree>
    <p:extLst>
      <p:ext uri="{BB962C8B-B14F-4D97-AF65-F5344CB8AC3E}">
        <p14:creationId xmlns:p14="http://schemas.microsoft.com/office/powerpoint/2010/main" val="3041049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C7B23-E736-4779-A824-FD3CB44D33C8}"/>
              </a:ext>
            </a:extLst>
          </p:cNvPr>
          <p:cNvSpPr>
            <a:spLocks noGrp="1"/>
          </p:cNvSpPr>
          <p:nvPr>
            <p:ph type="ctrTitle"/>
          </p:nvPr>
        </p:nvSpPr>
        <p:spPr>
          <a:xfrm>
            <a:off x="1204823" y="2774628"/>
            <a:ext cx="9144000" cy="757829"/>
          </a:xfrm>
        </p:spPr>
        <p:txBody>
          <a:bodyPr/>
          <a:lstStyle/>
          <a:p>
            <a:r>
              <a:rPr lang="de-DE"/>
              <a:t>Thank you for your attention! </a:t>
            </a:r>
          </a:p>
        </p:txBody>
      </p:sp>
      <p:sp>
        <p:nvSpPr>
          <p:cNvPr id="3" name="Untertitel 2">
            <a:extLst>
              <a:ext uri="{FF2B5EF4-FFF2-40B4-BE49-F238E27FC236}">
                <a16:creationId xmlns:a16="http://schemas.microsoft.com/office/drawing/2014/main" id="{0624594A-2B8D-4D7B-8F8C-25ED0F482613}"/>
              </a:ext>
            </a:extLst>
          </p:cNvPr>
          <p:cNvSpPr>
            <a:spLocks noGrp="1"/>
          </p:cNvSpPr>
          <p:nvPr>
            <p:ph type="subTitle" idx="1"/>
          </p:nvPr>
        </p:nvSpPr>
        <p:spPr>
          <a:xfrm>
            <a:off x="1204823" y="3762554"/>
            <a:ext cx="9144000" cy="565397"/>
          </a:xfrm>
        </p:spPr>
        <p:txBody>
          <a:bodyPr/>
          <a:lstStyle/>
          <a:p>
            <a:r>
              <a:rPr lang="de-DE"/>
              <a:t>www.smartgridsmaster.eu</a:t>
            </a:r>
          </a:p>
        </p:txBody>
      </p:sp>
    </p:spTree>
    <p:extLst>
      <p:ext uri="{BB962C8B-B14F-4D97-AF65-F5344CB8AC3E}">
        <p14:creationId xmlns:p14="http://schemas.microsoft.com/office/powerpoint/2010/main" val="145172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5DCD-D96F-4806-9A31-085EF294D4F7}"/>
              </a:ext>
            </a:extLst>
          </p:cNvPr>
          <p:cNvSpPr>
            <a:spLocks noGrp="1"/>
          </p:cNvSpPr>
          <p:nvPr>
            <p:ph type="title"/>
          </p:nvPr>
        </p:nvSpPr>
        <p:spPr/>
        <p:txBody>
          <a:bodyPr/>
          <a:lstStyle/>
          <a:p>
            <a:r>
              <a:rPr lang="en-GB" dirty="0"/>
              <a:t>Content of the lecture</a:t>
            </a:r>
          </a:p>
        </p:txBody>
      </p:sp>
      <p:sp>
        <p:nvSpPr>
          <p:cNvPr id="3" name="Content Placeholder 2">
            <a:extLst>
              <a:ext uri="{FF2B5EF4-FFF2-40B4-BE49-F238E27FC236}">
                <a16:creationId xmlns:a16="http://schemas.microsoft.com/office/drawing/2014/main" id="{E05B7644-D161-43BD-A349-D87E12807804}"/>
              </a:ext>
            </a:extLst>
          </p:cNvPr>
          <p:cNvSpPr>
            <a:spLocks noGrp="1"/>
          </p:cNvSpPr>
          <p:nvPr>
            <p:ph idx="1"/>
          </p:nvPr>
        </p:nvSpPr>
        <p:spPr/>
        <p:txBody>
          <a:bodyPr/>
          <a:lstStyle/>
          <a:p>
            <a:pPr marL="514350" indent="-514350">
              <a:buAutoNum type="arabicPeriod"/>
            </a:pPr>
            <a:r>
              <a:rPr lang="en-GB" dirty="0"/>
              <a:t>Ethereum blockchain language: Solidity</a:t>
            </a:r>
          </a:p>
          <a:p>
            <a:pPr marL="514350" indent="-514350">
              <a:buAutoNum type="arabicPeriod"/>
            </a:pPr>
            <a:r>
              <a:rPr lang="en-GB" dirty="0"/>
              <a:t>Advanced exercises on Solidity</a:t>
            </a:r>
          </a:p>
        </p:txBody>
      </p:sp>
      <p:sp>
        <p:nvSpPr>
          <p:cNvPr id="6" name="Slide Number Placeholder 5">
            <a:extLst>
              <a:ext uri="{FF2B5EF4-FFF2-40B4-BE49-F238E27FC236}">
                <a16:creationId xmlns:a16="http://schemas.microsoft.com/office/drawing/2014/main" id="{13004379-5902-4912-8CCA-9A42BF792C77}"/>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3</a:t>
            </a:fld>
            <a:endParaRPr lang="en-US"/>
          </a:p>
        </p:txBody>
      </p:sp>
    </p:spTree>
    <p:extLst>
      <p:ext uri="{BB962C8B-B14F-4D97-AF65-F5344CB8AC3E}">
        <p14:creationId xmlns:p14="http://schemas.microsoft.com/office/powerpoint/2010/main" val="97457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Remix</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dirty="0"/>
              <a:t>Open your browser and go to:</a:t>
            </a:r>
          </a:p>
          <a:p>
            <a:pPr marL="457200" lvl="1" indent="0">
              <a:buNone/>
            </a:pPr>
            <a:r>
              <a:rPr lang="en-GB" dirty="0"/>
              <a:t>	</a:t>
            </a:r>
          </a:p>
          <a:p>
            <a:pPr marL="457200" lvl="1" indent="0">
              <a:buNone/>
            </a:pPr>
            <a:r>
              <a:rPr lang="en-GB" sz="3600" dirty="0"/>
              <a:t>			</a:t>
            </a:r>
          </a:p>
          <a:p>
            <a:pPr marL="457200" lvl="1" indent="0">
              <a:buNone/>
            </a:pPr>
            <a:r>
              <a:rPr lang="en-GB" sz="3600" dirty="0"/>
              <a:t>			http://</a:t>
            </a:r>
            <a:r>
              <a:rPr lang="en-GB" sz="3600" dirty="0" err="1"/>
              <a:t>remix.ethereum.org</a:t>
            </a:r>
            <a:endParaRPr lang="en-GB" sz="3600"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4</a:t>
            </a:fld>
            <a:endParaRPr lang="en-US"/>
          </a:p>
        </p:txBody>
      </p:sp>
    </p:spTree>
    <p:extLst>
      <p:ext uri="{BB962C8B-B14F-4D97-AF65-F5344CB8AC3E}">
        <p14:creationId xmlns:p14="http://schemas.microsoft.com/office/powerpoint/2010/main" val="188363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fontScale="92500" lnSpcReduction="10000"/>
          </a:bodyPr>
          <a:lstStyle/>
          <a:p>
            <a:r>
              <a:rPr lang="en-GB" dirty="0"/>
              <a:t>In previous exercise we created a function that takes a name, uses it to generate a random cake, and adds that cake to our database on the blockchain.</a:t>
            </a:r>
          </a:p>
          <a:p>
            <a:endParaRPr lang="en-GB" dirty="0"/>
          </a:p>
          <a:p>
            <a:r>
              <a:rPr lang="en-GB" dirty="0"/>
              <a:t>In this lesson, we're going to make our app more enhanced: We're going to make it multi-player, and we'll also be adding a more fun way to create cakes instead of just generating them randomly.</a:t>
            </a:r>
          </a:p>
          <a:p>
            <a:endParaRPr lang="en-GB" dirty="0"/>
          </a:p>
          <a:p>
            <a:r>
              <a:rPr lang="en-GB" dirty="0"/>
              <a:t>How will we create new cakes?  By “stealing” cakes from other accounts! When a cake is stolen, it leaves a message to the host. The message then turns the host into a new cakes that joins your factory. The new cake’s SHAPE will be calculated from the previous cake’s SHAPE and the host’s SHAPE.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5</a:t>
            </a:fld>
            <a:endParaRPr lang="en-US"/>
          </a:p>
        </p:txBody>
      </p:sp>
    </p:spTree>
    <p:extLst>
      <p:ext uri="{BB962C8B-B14F-4D97-AF65-F5344CB8AC3E}">
        <p14:creationId xmlns:p14="http://schemas.microsoft.com/office/powerpoint/2010/main" val="330569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fontScale="92500" lnSpcReduction="20000"/>
          </a:bodyPr>
          <a:lstStyle/>
          <a:p>
            <a:r>
              <a:rPr lang="en-GB" dirty="0"/>
              <a:t>Let's make our contract multi-player by giving the cakes in our database an owner.</a:t>
            </a:r>
          </a:p>
          <a:p>
            <a:r>
              <a:rPr lang="en-GB" dirty="0"/>
              <a:t>To do this, we'll need 2 data types: </a:t>
            </a:r>
            <a:r>
              <a:rPr lang="en-GB" b="1" dirty="0"/>
              <a:t>mapping</a:t>
            </a:r>
            <a:r>
              <a:rPr lang="en-GB" dirty="0"/>
              <a:t> and </a:t>
            </a:r>
            <a:r>
              <a:rPr lang="en-GB" b="1" dirty="0"/>
              <a:t>address</a:t>
            </a:r>
            <a:r>
              <a:rPr lang="en-GB" dirty="0"/>
              <a:t>.</a:t>
            </a:r>
          </a:p>
          <a:p>
            <a:endParaRPr lang="en-GB" dirty="0"/>
          </a:p>
          <a:p>
            <a:r>
              <a:rPr lang="en-GB" dirty="0"/>
              <a:t>Put it on test:</a:t>
            </a:r>
          </a:p>
          <a:p>
            <a:pPr lvl="1">
              <a:buFont typeface="Wingdings" pitchFamily="2" charset="2"/>
              <a:buChar char="Ø"/>
            </a:pPr>
            <a:r>
              <a:rPr lang="en-GB" sz="2800" dirty="0"/>
              <a:t>To store cake ownership, we're going to use two mappings: one that keeps track of the address that owns a cake, and another that keeps track of how many cakes an owner has.</a:t>
            </a:r>
          </a:p>
          <a:p>
            <a:pPr lvl="1">
              <a:buFont typeface="Wingdings" pitchFamily="2" charset="2"/>
              <a:buChar char="Ø"/>
            </a:pPr>
            <a:endParaRPr lang="en-GB" sz="2800" dirty="0"/>
          </a:p>
          <a:p>
            <a:pPr lvl="1">
              <a:buFont typeface="Wingdings" pitchFamily="2" charset="2"/>
              <a:buChar char="Ø"/>
            </a:pPr>
            <a:r>
              <a:rPr lang="en-GB" sz="2800" dirty="0"/>
              <a:t>Create a mapping called </a:t>
            </a:r>
            <a:r>
              <a:rPr lang="en-GB" sz="2800" dirty="0" err="1"/>
              <a:t>cakeToOwner</a:t>
            </a:r>
            <a:r>
              <a:rPr lang="en-GB" sz="2800" dirty="0"/>
              <a:t>. The key will be a </a:t>
            </a:r>
            <a:r>
              <a:rPr lang="en-GB" sz="2800" dirty="0" err="1"/>
              <a:t>uint</a:t>
            </a:r>
            <a:r>
              <a:rPr lang="en-GB" sz="2800" dirty="0"/>
              <a:t> (we'll store and look up the cake based on its id) and the value an address. Let's make this mapping public.</a:t>
            </a:r>
          </a:p>
          <a:p>
            <a:pPr lvl="1">
              <a:buFont typeface="Wingdings" pitchFamily="2" charset="2"/>
              <a:buChar char="Ø"/>
            </a:pPr>
            <a:endParaRPr lang="en-GB" sz="2800" dirty="0"/>
          </a:p>
          <a:p>
            <a:pPr lvl="1">
              <a:buFont typeface="Wingdings" pitchFamily="2" charset="2"/>
              <a:buChar char="Ø"/>
            </a:pPr>
            <a:r>
              <a:rPr lang="en-GB" sz="2800" dirty="0"/>
              <a:t>Create a mapping called </a:t>
            </a:r>
            <a:r>
              <a:rPr lang="en-GB" sz="2800" dirty="0" err="1"/>
              <a:t>ownerCakeCount</a:t>
            </a:r>
            <a:r>
              <a:rPr lang="en-GB" sz="2800" dirty="0"/>
              <a:t>, where the key is an address and the value a </a:t>
            </a:r>
            <a:r>
              <a:rPr lang="en-GB" sz="2800" dirty="0" err="1"/>
              <a:t>uint</a:t>
            </a:r>
            <a:r>
              <a:rPr lang="en-GB" sz="2800" dirty="0"/>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6</a:t>
            </a:fld>
            <a:endParaRPr lang="en-US"/>
          </a:p>
        </p:txBody>
      </p:sp>
    </p:spTree>
    <p:extLst>
      <p:ext uri="{BB962C8B-B14F-4D97-AF65-F5344CB8AC3E}">
        <p14:creationId xmlns:p14="http://schemas.microsoft.com/office/powerpoint/2010/main" val="427533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7</a:t>
            </a:fld>
            <a:endParaRPr lang="en-US"/>
          </a:p>
        </p:txBody>
      </p:sp>
      <p:sp>
        <p:nvSpPr>
          <p:cNvPr id="9" name="Segnaposto contenuto 2">
            <a:extLst>
              <a:ext uri="{FF2B5EF4-FFF2-40B4-BE49-F238E27FC236}">
                <a16:creationId xmlns:a16="http://schemas.microsoft.com/office/drawing/2014/main" id="{B7A19F23-8E16-F041-B9AA-88615CE864A5}"/>
              </a:ext>
            </a:extLst>
          </p:cNvPr>
          <p:cNvSpPr>
            <a:spLocks noGrp="1"/>
          </p:cNvSpPr>
          <p:nvPr>
            <p:ph idx="1"/>
          </p:nvPr>
        </p:nvSpPr>
        <p:spPr>
          <a:xfrm>
            <a:off x="795668" y="1235125"/>
            <a:ext cx="10515600" cy="5463381"/>
          </a:xfrm>
        </p:spPr>
        <p:txBody>
          <a:bodyPr>
            <a:normAutofit fontScale="47500" lnSpcReduction="20000"/>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event </a:t>
            </a:r>
            <a:r>
              <a:rPr lang="en-GB" sz="2400" dirty="0" err="1">
                <a:latin typeface="Courier New" panose="02070309020205020404" pitchFamily="49" charset="0"/>
                <a:cs typeface="Courier New" panose="02070309020205020404" pitchFamily="49" charset="0"/>
              </a:rPr>
              <a:t>NewCake</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cakeId</a:t>
            </a:r>
            <a:r>
              <a:rPr lang="en-GB" sz="2400" dirty="0">
                <a:latin typeface="Courier New" panose="02070309020205020404" pitchFamily="49" charset="0"/>
                <a:cs typeface="Courier New" panose="02070309020205020404" pitchFamily="49" charset="0"/>
              </a:rPr>
              <a:t>, string 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shape);</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 = 16;</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 = 10 **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struct Cake{ string 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shape;}</a:t>
            </a:r>
          </a:p>
          <a:p>
            <a:pPr marL="0" indent="0">
              <a:buNone/>
            </a:pPr>
            <a:r>
              <a:rPr lang="en-GB" sz="2400" dirty="0">
                <a:latin typeface="Courier New" panose="02070309020205020404" pitchFamily="49" charset="0"/>
                <a:cs typeface="Courier New" panose="02070309020205020404" pitchFamily="49" charset="0"/>
              </a:rPr>
              <a:t>  Cake[] public cakes;</a:t>
            </a:r>
          </a:p>
          <a:p>
            <a:pPr marL="0" indent="0">
              <a:buNone/>
            </a:pPr>
            <a:r>
              <a:rPr lang="en-GB" sz="2400"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mapping(</a:t>
            </a:r>
            <a:r>
              <a:rPr lang="en-GB" b="1" dirty="0" err="1">
                <a:latin typeface="Courier New" panose="02070309020205020404" pitchFamily="49" charset="0"/>
                <a:cs typeface="Courier New" panose="02070309020205020404" pitchFamily="49" charset="0"/>
              </a:rPr>
              <a:t>uint</a:t>
            </a:r>
            <a:r>
              <a:rPr lang="en-GB" b="1" dirty="0">
                <a:latin typeface="Courier New" panose="02070309020205020404" pitchFamily="49" charset="0"/>
                <a:cs typeface="Courier New" panose="02070309020205020404" pitchFamily="49" charset="0"/>
              </a:rPr>
              <a:t> =&gt; address) public </a:t>
            </a:r>
            <a:r>
              <a:rPr lang="en-GB" b="1" dirty="0" err="1">
                <a:latin typeface="Courier New" panose="02070309020205020404" pitchFamily="49" charset="0"/>
                <a:cs typeface="Courier New" panose="02070309020205020404" pitchFamily="49" charset="0"/>
              </a:rPr>
              <a:t>cakeToOwner</a:t>
            </a:r>
            <a:r>
              <a:rPr lang="en-GB" b="1" dirty="0">
                <a:latin typeface="Courier New" panose="02070309020205020404" pitchFamily="49" charset="0"/>
                <a:cs typeface="Courier New" panose="02070309020205020404" pitchFamily="49" charset="0"/>
              </a:rPr>
              <a:t>;</a:t>
            </a:r>
          </a:p>
          <a:p>
            <a:pPr marL="0" indent="0">
              <a:buNone/>
            </a:pPr>
            <a:r>
              <a:rPr lang="en-GB" b="1" dirty="0">
                <a:latin typeface="Courier New" panose="02070309020205020404" pitchFamily="49" charset="0"/>
                <a:cs typeface="Courier New" panose="02070309020205020404" pitchFamily="49" charset="0"/>
              </a:rPr>
              <a:t>  mapping(address =&gt; </a:t>
            </a:r>
            <a:r>
              <a:rPr lang="en-GB" b="1" dirty="0" err="1">
                <a:latin typeface="Courier New" panose="02070309020205020404" pitchFamily="49" charset="0"/>
                <a:cs typeface="Courier New" panose="02070309020205020404" pitchFamily="49" charset="0"/>
              </a:rPr>
              <a:t>uint</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ownerCakeCount</a:t>
            </a:r>
            <a:r>
              <a:rPr lang="en-GB" b="1"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function _</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(string memory _name,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_shape) public{</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id = </a:t>
            </a:r>
            <a:r>
              <a:rPr lang="en-GB" sz="2400" dirty="0" err="1">
                <a:latin typeface="Courier New" panose="02070309020205020404" pitchFamily="49" charset="0"/>
                <a:cs typeface="Courier New" panose="02070309020205020404" pitchFamily="49" charset="0"/>
              </a:rPr>
              <a:t>cakes.push</a:t>
            </a:r>
            <a:r>
              <a:rPr lang="en-GB" sz="2400" dirty="0">
                <a:latin typeface="Courier New" panose="02070309020205020404" pitchFamily="49" charset="0"/>
                <a:cs typeface="Courier New" panose="02070309020205020404" pitchFamily="49" charset="0"/>
              </a:rPr>
              <a:t>(Cake(_name, _shape)) - 1;</a:t>
            </a:r>
          </a:p>
          <a:p>
            <a:pPr marL="0" indent="0">
              <a:buNone/>
            </a:pPr>
            <a:r>
              <a:rPr lang="en-GB" sz="2400" dirty="0">
                <a:latin typeface="Courier New" panose="02070309020205020404" pitchFamily="49" charset="0"/>
                <a:cs typeface="Courier New" panose="02070309020205020404" pitchFamily="49" charset="0"/>
              </a:rPr>
              <a:t>      emit </a:t>
            </a:r>
            <a:r>
              <a:rPr lang="en-GB" sz="2400" dirty="0" err="1">
                <a:latin typeface="Courier New" panose="02070309020205020404" pitchFamily="49" charset="0"/>
                <a:cs typeface="Courier New" panose="02070309020205020404" pitchFamily="49" charset="0"/>
              </a:rPr>
              <a:t>NewCake</a:t>
            </a:r>
            <a:r>
              <a:rPr lang="en-GB" sz="2400" dirty="0">
                <a:latin typeface="Courier New" panose="02070309020205020404" pitchFamily="49" charset="0"/>
                <a:cs typeface="Courier New" panose="02070309020205020404" pitchFamily="49" charset="0"/>
              </a:rPr>
              <a:t>(id, _name, _shape);</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function _</a:t>
            </a:r>
            <a:r>
              <a:rPr lang="en-GB" sz="2400" dirty="0" err="1">
                <a:latin typeface="Courier New" panose="02070309020205020404" pitchFamily="49" charset="0"/>
                <a:cs typeface="Courier New" panose="02070309020205020404" pitchFamily="49" charset="0"/>
              </a:rPr>
              <a:t>generateRandomShape</a:t>
            </a:r>
            <a:r>
              <a:rPr lang="en-GB" sz="2400" dirty="0">
                <a:latin typeface="Courier New" panose="02070309020205020404" pitchFamily="49" charset="0"/>
                <a:cs typeface="Courier New" panose="02070309020205020404" pitchFamily="49" charset="0"/>
              </a:rPr>
              <a:t>(string memory _str) private view returns(</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rand =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(keccak256(</a:t>
            </a:r>
            <a:r>
              <a:rPr lang="en-GB" sz="2400" dirty="0" err="1">
                <a:latin typeface="Courier New" panose="02070309020205020404" pitchFamily="49" charset="0"/>
                <a:cs typeface="Courier New" panose="02070309020205020404" pitchFamily="49" charset="0"/>
              </a:rPr>
              <a:t>abi.encodePacked</a:t>
            </a:r>
            <a:r>
              <a:rPr lang="en-GB" sz="2400" dirty="0">
                <a:latin typeface="Courier New" panose="02070309020205020404" pitchFamily="49" charset="0"/>
                <a:cs typeface="Courier New" panose="02070309020205020404" pitchFamily="49" charset="0"/>
              </a:rPr>
              <a:t>(_str)));</a:t>
            </a:r>
          </a:p>
          <a:p>
            <a:pPr marL="0" indent="0">
              <a:buNone/>
            </a:pPr>
            <a:r>
              <a:rPr lang="en-GB" sz="2400" dirty="0">
                <a:latin typeface="Courier New" panose="02070309020205020404" pitchFamily="49" charset="0"/>
                <a:cs typeface="Courier New" panose="02070309020205020404" pitchFamily="49" charset="0"/>
              </a:rPr>
              <a:t>      return rand %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function </a:t>
            </a:r>
            <a:r>
              <a:rPr lang="en-GB" sz="2400" dirty="0" err="1">
                <a:latin typeface="Courier New" panose="02070309020205020404" pitchFamily="49" charset="0"/>
                <a:cs typeface="Courier New" panose="02070309020205020404" pitchFamily="49" charset="0"/>
              </a:rPr>
              <a:t>createRandomCake</a:t>
            </a:r>
            <a:r>
              <a:rPr lang="en-GB" sz="2400" dirty="0">
                <a:latin typeface="Courier New" panose="02070309020205020404" pitchFamily="49" charset="0"/>
                <a:cs typeface="Courier New" panose="02070309020205020404" pitchFamily="49" charset="0"/>
              </a:rPr>
              <a:t>(string memory _name) public {</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randShape</a:t>
            </a:r>
            <a:r>
              <a:rPr lang="en-GB" sz="2400" dirty="0">
                <a:latin typeface="Courier New" panose="02070309020205020404" pitchFamily="49" charset="0"/>
                <a:cs typeface="Courier New" panose="02070309020205020404" pitchFamily="49" charset="0"/>
              </a:rPr>
              <a:t> = _</a:t>
            </a:r>
            <a:r>
              <a:rPr lang="en-GB" sz="2400" dirty="0" err="1">
                <a:latin typeface="Courier New" panose="02070309020205020404" pitchFamily="49" charset="0"/>
                <a:cs typeface="Courier New" panose="02070309020205020404" pitchFamily="49" charset="0"/>
              </a:rPr>
              <a:t>generateRandomShape</a:t>
            </a:r>
            <a:r>
              <a:rPr lang="en-GB" sz="2400" dirty="0">
                <a:latin typeface="Courier New" panose="02070309020205020404" pitchFamily="49" charset="0"/>
                <a:cs typeface="Courier New" panose="02070309020205020404" pitchFamily="49" charset="0"/>
              </a:rPr>
              <a:t>(_name);</a:t>
            </a:r>
          </a:p>
          <a:p>
            <a:pPr marL="0" indent="0">
              <a:buNone/>
            </a:pPr>
            <a:r>
              <a:rPr lang="en-GB" sz="2400" dirty="0">
                <a:latin typeface="Courier New" panose="02070309020205020404" pitchFamily="49" charset="0"/>
                <a:cs typeface="Courier New" panose="02070309020205020404" pitchFamily="49" charset="0"/>
              </a:rPr>
              <a:t>      _</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(_name, </a:t>
            </a:r>
            <a:r>
              <a:rPr lang="en-GB" sz="2400" dirty="0" err="1">
                <a:latin typeface="Courier New" panose="02070309020205020404" pitchFamily="49" charset="0"/>
                <a:cs typeface="Courier New" panose="02070309020205020404" pitchFamily="49" charset="0"/>
              </a:rPr>
              <a:t>randShape</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5641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sz="2400" dirty="0"/>
              <a:t>Now that we have our mappings to keep track of who owns a cake, we'll want to update the _</a:t>
            </a:r>
            <a:r>
              <a:rPr lang="en-GB" sz="2400" dirty="0" err="1"/>
              <a:t>createCake</a:t>
            </a:r>
            <a:r>
              <a:rPr lang="en-GB" sz="2400" dirty="0"/>
              <a:t> method to use them.</a:t>
            </a:r>
          </a:p>
          <a:p>
            <a:r>
              <a:rPr lang="en-GB" sz="2400" dirty="0"/>
              <a:t>In order to do this, we need to use </a:t>
            </a:r>
            <a:r>
              <a:rPr lang="en-GB" sz="2400" b="1" dirty="0" err="1"/>
              <a:t>msg.sender</a:t>
            </a:r>
            <a:r>
              <a:rPr lang="en-GB" sz="2400" dirty="0"/>
              <a:t>.</a:t>
            </a:r>
          </a:p>
          <a:p>
            <a:endParaRPr lang="en-GB" sz="2400" dirty="0"/>
          </a:p>
          <a:p>
            <a:r>
              <a:rPr lang="en-GB" sz="2400" dirty="0"/>
              <a:t>Put it on test:</a:t>
            </a:r>
          </a:p>
          <a:p>
            <a:pPr lvl="1">
              <a:buFont typeface="Wingdings" pitchFamily="2" charset="2"/>
              <a:buChar char="Ø"/>
            </a:pPr>
            <a:r>
              <a:rPr lang="en-GB" dirty="0"/>
              <a:t>Let's update our _</a:t>
            </a:r>
            <a:r>
              <a:rPr lang="en-GB" dirty="0" err="1"/>
              <a:t>createCake</a:t>
            </a:r>
            <a:r>
              <a:rPr lang="en-GB" dirty="0"/>
              <a:t> method to assign ownership of the cake to whoever called the function.</a:t>
            </a:r>
          </a:p>
          <a:p>
            <a:pPr lvl="1">
              <a:buFont typeface="Wingdings" pitchFamily="2" charset="2"/>
              <a:buChar char="Ø"/>
            </a:pPr>
            <a:r>
              <a:rPr lang="en-GB" dirty="0"/>
              <a:t>First, after we get back the new cake's id, let's update our </a:t>
            </a:r>
            <a:r>
              <a:rPr lang="en-GB" dirty="0" err="1"/>
              <a:t>cakeToOwner</a:t>
            </a:r>
            <a:r>
              <a:rPr lang="en-GB" dirty="0"/>
              <a:t> mapping to store </a:t>
            </a:r>
            <a:r>
              <a:rPr lang="en-GB" dirty="0" err="1"/>
              <a:t>msg.sender</a:t>
            </a:r>
            <a:r>
              <a:rPr lang="en-GB" dirty="0"/>
              <a:t> under that id.</a:t>
            </a:r>
          </a:p>
          <a:p>
            <a:pPr lvl="1">
              <a:buFont typeface="Wingdings" pitchFamily="2" charset="2"/>
              <a:buChar char="Ø"/>
            </a:pPr>
            <a:r>
              <a:rPr lang="en-GB" dirty="0"/>
              <a:t>Second, let's increase </a:t>
            </a:r>
            <a:r>
              <a:rPr lang="en-GB" dirty="0" err="1"/>
              <a:t>ownerCakeCount</a:t>
            </a:r>
            <a:r>
              <a:rPr lang="en-GB" dirty="0"/>
              <a:t> for this </a:t>
            </a:r>
            <a:r>
              <a:rPr lang="en-GB" dirty="0" err="1"/>
              <a:t>msg.sender</a:t>
            </a:r>
            <a:r>
              <a:rPr lang="en-GB" dirty="0"/>
              <a:t>.</a:t>
            </a:r>
          </a:p>
          <a:p>
            <a:pPr lvl="1">
              <a:buFont typeface="Wingdings" pitchFamily="2" charset="2"/>
              <a:buChar char="Ø"/>
            </a:pPr>
            <a:endParaRPr lang="en-GB" dirty="0"/>
          </a:p>
          <a:p>
            <a:pPr lvl="1">
              <a:buFont typeface="Wingdings" pitchFamily="2" charset="2"/>
              <a:buChar char="Ø"/>
            </a:pPr>
            <a:r>
              <a:rPr lang="en-GB" dirty="0"/>
              <a:t>Your final answer for this chapter should be 2 lines of code.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8</a:t>
            </a:fld>
            <a:endParaRPr lang="en-US"/>
          </a:p>
        </p:txBody>
      </p:sp>
    </p:spTree>
    <p:extLst>
      <p:ext uri="{BB962C8B-B14F-4D97-AF65-F5344CB8AC3E}">
        <p14:creationId xmlns:p14="http://schemas.microsoft.com/office/powerpoint/2010/main" val="189057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9</a:t>
            </a:fld>
            <a:endParaRPr lang="en-US"/>
          </a:p>
        </p:txBody>
      </p:sp>
      <p:sp>
        <p:nvSpPr>
          <p:cNvPr id="7" name="Segnaposto contenuto 2">
            <a:extLst>
              <a:ext uri="{FF2B5EF4-FFF2-40B4-BE49-F238E27FC236}">
                <a16:creationId xmlns:a16="http://schemas.microsoft.com/office/drawing/2014/main" id="{98BEA027-070F-3542-B5AC-E43DE0711082}"/>
              </a:ext>
            </a:extLst>
          </p:cNvPr>
          <p:cNvSpPr>
            <a:spLocks noGrp="1"/>
          </p:cNvSpPr>
          <p:nvPr>
            <p:ph idx="1"/>
          </p:nvPr>
        </p:nvSpPr>
        <p:spPr>
          <a:xfrm>
            <a:off x="838200" y="1394618"/>
            <a:ext cx="10515600" cy="5463381"/>
          </a:xfrm>
        </p:spPr>
        <p:txBody>
          <a:bodyPr>
            <a:normAutofit lnSpcReduction="10000"/>
          </a:bodyPr>
          <a:lstStyle/>
          <a:p>
            <a:pPr marL="0" indent="0">
              <a:buNone/>
            </a:pPr>
            <a:r>
              <a:rPr lang="en-GB" sz="900" dirty="0">
                <a:latin typeface="Courier New" panose="02070309020205020404" pitchFamily="49" charset="0"/>
                <a:cs typeface="Courier New" panose="02070309020205020404" pitchFamily="49" charset="0"/>
              </a:rPr>
              <a:t>pragma solidity &gt;=0.5.0 &lt;0.6.0;</a:t>
            </a:r>
          </a:p>
          <a:p>
            <a:pPr marL="0" indent="0">
              <a:buNone/>
            </a:pPr>
            <a:r>
              <a:rPr lang="en-GB" sz="900" dirty="0">
                <a:latin typeface="Courier New" panose="02070309020205020404" pitchFamily="49" charset="0"/>
                <a:cs typeface="Courier New" panose="02070309020205020404" pitchFamily="49" charset="0"/>
              </a:rPr>
              <a:t>contract </a:t>
            </a:r>
            <a:r>
              <a:rPr lang="en-GB" sz="900" dirty="0" err="1">
                <a:latin typeface="Courier New" panose="02070309020205020404" pitchFamily="49" charset="0"/>
                <a:cs typeface="Courier New" panose="02070309020205020404" pitchFamily="49" charset="0"/>
              </a:rPr>
              <a:t>CakeFactory</a:t>
            </a:r>
            <a:r>
              <a:rPr lang="en-GB" sz="900" dirty="0">
                <a:latin typeface="Courier New" panose="02070309020205020404" pitchFamily="49" charset="0"/>
                <a:cs typeface="Courier New" panose="02070309020205020404" pitchFamily="49" charset="0"/>
              </a:rPr>
              <a:t> {</a:t>
            </a:r>
          </a:p>
          <a:p>
            <a:pPr marL="0" indent="0">
              <a:buNone/>
            </a:pPr>
            <a:r>
              <a:rPr lang="en-GB" sz="900" dirty="0">
                <a:latin typeface="Courier New" panose="02070309020205020404" pitchFamily="49" charset="0"/>
                <a:cs typeface="Courier New" panose="02070309020205020404" pitchFamily="49" charset="0"/>
              </a:rPr>
              <a:t>  event </a:t>
            </a:r>
            <a:r>
              <a:rPr lang="en-GB" sz="900" dirty="0" err="1">
                <a:latin typeface="Courier New" panose="02070309020205020404" pitchFamily="49" charset="0"/>
                <a:cs typeface="Courier New" panose="02070309020205020404" pitchFamily="49" charset="0"/>
              </a:rPr>
              <a:t>NewCake</a:t>
            </a:r>
            <a:r>
              <a:rPr lang="en-GB" sz="900" dirty="0">
                <a:latin typeface="Courier New" panose="02070309020205020404" pitchFamily="49" charset="0"/>
                <a:cs typeface="Courier New" panose="02070309020205020404" pitchFamily="49" charset="0"/>
              </a:rPr>
              <a:t>(</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cakeId</a:t>
            </a:r>
            <a:r>
              <a:rPr lang="en-GB" sz="900" dirty="0">
                <a:latin typeface="Courier New" panose="02070309020205020404" pitchFamily="49" charset="0"/>
                <a:cs typeface="Courier New" panose="02070309020205020404" pitchFamily="49" charset="0"/>
              </a:rPr>
              <a:t>, string name,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shape);</a:t>
            </a:r>
          </a:p>
          <a:p>
            <a:pPr marL="0" indent="0">
              <a:buNone/>
            </a:pP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shapeDigits</a:t>
            </a:r>
            <a:r>
              <a:rPr lang="en-GB" sz="900" dirty="0">
                <a:latin typeface="Courier New" panose="02070309020205020404" pitchFamily="49" charset="0"/>
                <a:cs typeface="Courier New" panose="02070309020205020404" pitchFamily="49" charset="0"/>
              </a:rPr>
              <a:t> = 16;</a:t>
            </a:r>
          </a:p>
          <a:p>
            <a:pPr marL="0" indent="0">
              <a:buNone/>
            </a:pP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shapeModulus</a:t>
            </a:r>
            <a:r>
              <a:rPr lang="en-GB" sz="900" dirty="0">
                <a:latin typeface="Courier New" panose="02070309020205020404" pitchFamily="49" charset="0"/>
                <a:cs typeface="Courier New" panose="02070309020205020404" pitchFamily="49" charset="0"/>
              </a:rPr>
              <a:t> = 10 ** </a:t>
            </a:r>
            <a:r>
              <a:rPr lang="en-GB" sz="900" dirty="0" err="1">
                <a:latin typeface="Courier New" panose="02070309020205020404" pitchFamily="49" charset="0"/>
                <a:cs typeface="Courier New" panose="02070309020205020404" pitchFamily="49" charset="0"/>
              </a:rPr>
              <a:t>shapeDigits</a:t>
            </a:r>
            <a:r>
              <a:rPr lang="en-GB" sz="900" dirty="0">
                <a:latin typeface="Courier New" panose="02070309020205020404" pitchFamily="49" charset="0"/>
                <a:cs typeface="Courier New" panose="02070309020205020404" pitchFamily="49" charset="0"/>
              </a:rPr>
              <a:t>;</a:t>
            </a:r>
          </a:p>
          <a:p>
            <a:pPr marL="0" indent="0">
              <a:buNone/>
            </a:pPr>
            <a:r>
              <a:rPr lang="en-GB" sz="900" dirty="0">
                <a:latin typeface="Courier New" panose="02070309020205020404" pitchFamily="49" charset="0"/>
                <a:cs typeface="Courier New" panose="02070309020205020404" pitchFamily="49" charset="0"/>
              </a:rPr>
              <a:t>  struct Cake{ string name;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shape;}</a:t>
            </a:r>
          </a:p>
          <a:p>
            <a:pPr marL="0" indent="0">
              <a:buNone/>
            </a:pPr>
            <a:r>
              <a:rPr lang="en-GB" sz="900" dirty="0">
                <a:latin typeface="Courier New" panose="02070309020205020404" pitchFamily="49" charset="0"/>
                <a:cs typeface="Courier New" panose="02070309020205020404" pitchFamily="49" charset="0"/>
              </a:rPr>
              <a:t>  Cake[] public cakes;</a:t>
            </a:r>
          </a:p>
          <a:p>
            <a:pPr marL="0" indent="0">
              <a:buNone/>
            </a:pPr>
            <a:r>
              <a:rPr lang="en-GB" sz="900" dirty="0">
                <a:latin typeface="Courier New" panose="02070309020205020404" pitchFamily="49" charset="0"/>
                <a:cs typeface="Courier New" panose="02070309020205020404" pitchFamily="49" charset="0"/>
              </a:rPr>
              <a:t>  </a:t>
            </a:r>
            <a:r>
              <a:rPr lang="en-GB" sz="1000" dirty="0">
                <a:latin typeface="Courier New" panose="02070309020205020404" pitchFamily="49" charset="0"/>
                <a:cs typeface="Courier New" panose="02070309020205020404" pitchFamily="49" charset="0"/>
              </a:rPr>
              <a:t>mapping(</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=&gt; address) public </a:t>
            </a:r>
            <a:r>
              <a:rPr lang="en-GB" sz="1000" dirty="0" err="1">
                <a:latin typeface="Courier New" panose="02070309020205020404" pitchFamily="49" charset="0"/>
                <a:cs typeface="Courier New" panose="02070309020205020404" pitchFamily="49" charset="0"/>
              </a:rPr>
              <a:t>cakeToOwner</a:t>
            </a:r>
            <a:r>
              <a:rPr lang="en-GB" sz="1000" dirty="0">
                <a:latin typeface="Courier New" panose="02070309020205020404" pitchFamily="49" charset="0"/>
                <a:cs typeface="Courier New" panose="02070309020205020404" pitchFamily="49" charset="0"/>
              </a:rPr>
              <a:t>;</a:t>
            </a:r>
          </a:p>
          <a:p>
            <a:pPr marL="0" indent="0">
              <a:buNone/>
            </a:pPr>
            <a:r>
              <a:rPr lang="en-GB" sz="1000" dirty="0">
                <a:latin typeface="Courier New" panose="02070309020205020404" pitchFamily="49" charset="0"/>
                <a:cs typeface="Courier New" panose="02070309020205020404" pitchFamily="49" charset="0"/>
              </a:rPr>
              <a:t>  mapping(address =&gt; </a:t>
            </a:r>
            <a:r>
              <a:rPr lang="en-GB" sz="1000" dirty="0" err="1">
                <a:latin typeface="Courier New" panose="02070309020205020404" pitchFamily="49" charset="0"/>
                <a:cs typeface="Courier New" panose="02070309020205020404" pitchFamily="49" charset="0"/>
              </a:rPr>
              <a:t>uint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ownerCakeCount</a:t>
            </a:r>
            <a:r>
              <a:rPr lang="en-GB" sz="1000" dirty="0">
                <a:latin typeface="Courier New" panose="02070309020205020404" pitchFamily="49" charset="0"/>
                <a:cs typeface="Courier New" panose="02070309020205020404" pitchFamily="49" charset="0"/>
              </a:rPr>
              <a:t>;</a:t>
            </a:r>
          </a:p>
          <a:p>
            <a:pPr marL="0" indent="0">
              <a:buNone/>
            </a:pPr>
            <a:r>
              <a:rPr lang="en-GB" sz="900" dirty="0">
                <a:latin typeface="Courier New" panose="02070309020205020404" pitchFamily="49" charset="0"/>
                <a:cs typeface="Courier New" panose="02070309020205020404" pitchFamily="49" charset="0"/>
              </a:rPr>
              <a:t>  function _</a:t>
            </a:r>
            <a:r>
              <a:rPr lang="en-GB" sz="900" dirty="0" err="1">
                <a:latin typeface="Courier New" panose="02070309020205020404" pitchFamily="49" charset="0"/>
                <a:cs typeface="Courier New" panose="02070309020205020404" pitchFamily="49" charset="0"/>
              </a:rPr>
              <a:t>createCake</a:t>
            </a:r>
            <a:r>
              <a:rPr lang="en-GB" sz="900" dirty="0">
                <a:latin typeface="Courier New" panose="02070309020205020404" pitchFamily="49" charset="0"/>
                <a:cs typeface="Courier New" panose="02070309020205020404" pitchFamily="49" charset="0"/>
              </a:rPr>
              <a:t>(string memory _name,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_shape) public{</a:t>
            </a:r>
          </a:p>
          <a:p>
            <a:pPr marL="0" indent="0">
              <a:buNone/>
            </a:pP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id = </a:t>
            </a:r>
            <a:r>
              <a:rPr lang="en-GB" sz="900" dirty="0" err="1">
                <a:latin typeface="Courier New" panose="02070309020205020404" pitchFamily="49" charset="0"/>
                <a:cs typeface="Courier New" panose="02070309020205020404" pitchFamily="49" charset="0"/>
              </a:rPr>
              <a:t>cakes.push</a:t>
            </a:r>
            <a:r>
              <a:rPr lang="en-GB" sz="900" dirty="0">
                <a:latin typeface="Courier New" panose="02070309020205020404" pitchFamily="49" charset="0"/>
                <a:cs typeface="Courier New" panose="02070309020205020404" pitchFamily="49" charset="0"/>
              </a:rPr>
              <a:t>(Cake(_name, _shape)) - 1;</a:t>
            </a:r>
          </a:p>
          <a:p>
            <a:pPr marL="0" indent="0">
              <a:buNone/>
            </a:pPr>
            <a:r>
              <a:rPr lang="en-GB" sz="900" dirty="0">
                <a:latin typeface="Courier New" panose="02070309020205020404" pitchFamily="49" charset="0"/>
                <a:cs typeface="Courier New" panose="02070309020205020404" pitchFamily="49" charset="0"/>
              </a:rPr>
              <a:t>      </a:t>
            </a:r>
            <a:r>
              <a:rPr lang="en-GB" sz="900" b="1" dirty="0" err="1">
                <a:latin typeface="Courier New" panose="02070309020205020404" pitchFamily="49" charset="0"/>
                <a:cs typeface="Courier New" panose="02070309020205020404" pitchFamily="49" charset="0"/>
              </a:rPr>
              <a:t>cakeToOwner</a:t>
            </a:r>
            <a:r>
              <a:rPr lang="en-GB" sz="900" b="1" dirty="0">
                <a:latin typeface="Courier New" panose="02070309020205020404" pitchFamily="49" charset="0"/>
                <a:cs typeface="Courier New" panose="02070309020205020404" pitchFamily="49" charset="0"/>
              </a:rPr>
              <a:t>[id] = </a:t>
            </a:r>
            <a:r>
              <a:rPr lang="en-GB" sz="900" b="1" dirty="0" err="1">
                <a:latin typeface="Courier New" panose="02070309020205020404" pitchFamily="49" charset="0"/>
                <a:cs typeface="Courier New" panose="02070309020205020404" pitchFamily="49" charset="0"/>
              </a:rPr>
              <a:t>msg.sender</a:t>
            </a:r>
            <a:r>
              <a:rPr lang="en-GB" sz="900" b="1" dirty="0">
                <a:latin typeface="Courier New" panose="02070309020205020404" pitchFamily="49" charset="0"/>
                <a:cs typeface="Courier New" panose="02070309020205020404" pitchFamily="49" charset="0"/>
              </a:rPr>
              <a:t>;</a:t>
            </a:r>
          </a:p>
          <a:p>
            <a:pPr marL="0" indent="0">
              <a:buNone/>
            </a:pPr>
            <a:r>
              <a:rPr lang="en-GB" sz="900" b="1" dirty="0">
                <a:latin typeface="Courier New" panose="02070309020205020404" pitchFamily="49" charset="0"/>
                <a:cs typeface="Courier New" panose="02070309020205020404" pitchFamily="49" charset="0"/>
              </a:rPr>
              <a:t>      </a:t>
            </a:r>
            <a:r>
              <a:rPr lang="en-GB" sz="900" b="1" dirty="0" err="1">
                <a:latin typeface="Courier New" panose="02070309020205020404" pitchFamily="49" charset="0"/>
                <a:cs typeface="Courier New" panose="02070309020205020404" pitchFamily="49" charset="0"/>
              </a:rPr>
              <a:t>ownerCakeCount</a:t>
            </a:r>
            <a:r>
              <a:rPr lang="en-GB" sz="900" b="1" dirty="0">
                <a:latin typeface="Courier New" panose="02070309020205020404" pitchFamily="49" charset="0"/>
                <a:cs typeface="Courier New" panose="02070309020205020404" pitchFamily="49" charset="0"/>
              </a:rPr>
              <a:t>[</a:t>
            </a:r>
            <a:r>
              <a:rPr lang="en-GB" sz="900" b="1" dirty="0" err="1">
                <a:latin typeface="Courier New" panose="02070309020205020404" pitchFamily="49" charset="0"/>
                <a:cs typeface="Courier New" panose="02070309020205020404" pitchFamily="49" charset="0"/>
              </a:rPr>
              <a:t>msg.sender</a:t>
            </a:r>
            <a:r>
              <a:rPr lang="en-GB" sz="900" b="1" dirty="0">
                <a:latin typeface="Courier New" panose="02070309020205020404" pitchFamily="49" charset="0"/>
                <a:cs typeface="Courier New" panose="02070309020205020404" pitchFamily="49" charset="0"/>
              </a:rPr>
              <a:t>]++;</a:t>
            </a:r>
          </a:p>
          <a:p>
            <a:pPr marL="0" indent="0">
              <a:buNone/>
            </a:pPr>
            <a:r>
              <a:rPr lang="en-GB" sz="900" dirty="0">
                <a:latin typeface="Courier New" panose="02070309020205020404" pitchFamily="49" charset="0"/>
                <a:cs typeface="Courier New" panose="02070309020205020404" pitchFamily="49" charset="0"/>
              </a:rPr>
              <a:t>      emit </a:t>
            </a:r>
            <a:r>
              <a:rPr lang="en-GB" sz="900" dirty="0" err="1">
                <a:latin typeface="Courier New" panose="02070309020205020404" pitchFamily="49" charset="0"/>
                <a:cs typeface="Courier New" panose="02070309020205020404" pitchFamily="49" charset="0"/>
              </a:rPr>
              <a:t>NewCake</a:t>
            </a:r>
            <a:r>
              <a:rPr lang="en-GB" sz="900" dirty="0">
                <a:latin typeface="Courier New" panose="02070309020205020404" pitchFamily="49" charset="0"/>
                <a:cs typeface="Courier New" panose="02070309020205020404" pitchFamily="49" charset="0"/>
              </a:rPr>
              <a:t>(id, _name, _shape);</a:t>
            </a:r>
          </a:p>
          <a:p>
            <a:pPr marL="0" indent="0">
              <a:buNone/>
            </a:pPr>
            <a:r>
              <a:rPr lang="en-GB" sz="900" dirty="0">
                <a:latin typeface="Courier New" panose="02070309020205020404" pitchFamily="49" charset="0"/>
                <a:cs typeface="Courier New" panose="02070309020205020404" pitchFamily="49" charset="0"/>
              </a:rPr>
              <a:t>  }</a:t>
            </a:r>
          </a:p>
          <a:p>
            <a:pPr marL="0" indent="0">
              <a:buNone/>
            </a:pPr>
            <a:r>
              <a:rPr lang="en-GB" sz="900" dirty="0">
                <a:latin typeface="Courier New" panose="02070309020205020404" pitchFamily="49" charset="0"/>
                <a:cs typeface="Courier New" panose="02070309020205020404" pitchFamily="49" charset="0"/>
              </a:rPr>
              <a:t>  function _</a:t>
            </a:r>
            <a:r>
              <a:rPr lang="en-GB" sz="900" dirty="0" err="1">
                <a:latin typeface="Courier New" panose="02070309020205020404" pitchFamily="49" charset="0"/>
                <a:cs typeface="Courier New" panose="02070309020205020404" pitchFamily="49" charset="0"/>
              </a:rPr>
              <a:t>generateRandomShape</a:t>
            </a:r>
            <a:r>
              <a:rPr lang="en-GB" sz="900" dirty="0">
                <a:latin typeface="Courier New" panose="02070309020205020404" pitchFamily="49" charset="0"/>
                <a:cs typeface="Courier New" panose="02070309020205020404" pitchFamily="49" charset="0"/>
              </a:rPr>
              <a:t>(string memory _str) private view returns(</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a:t>
            </a:r>
          </a:p>
          <a:p>
            <a:pPr marL="0" indent="0">
              <a:buNone/>
            </a:pP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rand =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(keccak256(</a:t>
            </a:r>
            <a:r>
              <a:rPr lang="en-GB" sz="900" dirty="0" err="1">
                <a:latin typeface="Courier New" panose="02070309020205020404" pitchFamily="49" charset="0"/>
                <a:cs typeface="Courier New" panose="02070309020205020404" pitchFamily="49" charset="0"/>
              </a:rPr>
              <a:t>abi.encodePacked</a:t>
            </a:r>
            <a:r>
              <a:rPr lang="en-GB" sz="900" dirty="0">
                <a:latin typeface="Courier New" panose="02070309020205020404" pitchFamily="49" charset="0"/>
                <a:cs typeface="Courier New" panose="02070309020205020404" pitchFamily="49" charset="0"/>
              </a:rPr>
              <a:t>(_str)));</a:t>
            </a:r>
          </a:p>
          <a:p>
            <a:pPr marL="0" indent="0">
              <a:buNone/>
            </a:pPr>
            <a:r>
              <a:rPr lang="en-GB" sz="900" dirty="0">
                <a:latin typeface="Courier New" panose="02070309020205020404" pitchFamily="49" charset="0"/>
                <a:cs typeface="Courier New" panose="02070309020205020404" pitchFamily="49" charset="0"/>
              </a:rPr>
              <a:t>      return rand % </a:t>
            </a:r>
            <a:r>
              <a:rPr lang="en-GB" sz="900" dirty="0" err="1">
                <a:latin typeface="Courier New" panose="02070309020205020404" pitchFamily="49" charset="0"/>
                <a:cs typeface="Courier New" panose="02070309020205020404" pitchFamily="49" charset="0"/>
              </a:rPr>
              <a:t>shapeModulus</a:t>
            </a:r>
            <a:r>
              <a:rPr lang="en-GB" sz="900" dirty="0">
                <a:latin typeface="Courier New" panose="02070309020205020404" pitchFamily="49" charset="0"/>
                <a:cs typeface="Courier New" panose="02070309020205020404" pitchFamily="49" charset="0"/>
              </a:rPr>
              <a:t>;}</a:t>
            </a:r>
          </a:p>
          <a:p>
            <a:pPr marL="0" indent="0">
              <a:buNone/>
            </a:pPr>
            <a:r>
              <a:rPr lang="en-GB" sz="900" dirty="0">
                <a:latin typeface="Courier New" panose="02070309020205020404" pitchFamily="49" charset="0"/>
                <a:cs typeface="Courier New" panose="02070309020205020404" pitchFamily="49" charset="0"/>
              </a:rPr>
              <a:t>  function </a:t>
            </a:r>
            <a:r>
              <a:rPr lang="en-GB" sz="900" dirty="0" err="1">
                <a:latin typeface="Courier New" panose="02070309020205020404" pitchFamily="49" charset="0"/>
                <a:cs typeface="Courier New" panose="02070309020205020404" pitchFamily="49" charset="0"/>
              </a:rPr>
              <a:t>createRandomCake</a:t>
            </a:r>
            <a:r>
              <a:rPr lang="en-GB" sz="900" dirty="0">
                <a:latin typeface="Courier New" panose="02070309020205020404" pitchFamily="49" charset="0"/>
                <a:cs typeface="Courier New" panose="02070309020205020404" pitchFamily="49" charset="0"/>
              </a:rPr>
              <a:t>(string memory _name) public{</a:t>
            </a:r>
          </a:p>
          <a:p>
            <a:pPr marL="0" indent="0">
              <a:buNone/>
            </a:pP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uint</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randShape</a:t>
            </a:r>
            <a:r>
              <a:rPr lang="en-GB" sz="900" dirty="0">
                <a:latin typeface="Courier New" panose="02070309020205020404" pitchFamily="49" charset="0"/>
                <a:cs typeface="Courier New" panose="02070309020205020404" pitchFamily="49" charset="0"/>
              </a:rPr>
              <a:t> = _</a:t>
            </a:r>
            <a:r>
              <a:rPr lang="en-GB" sz="900" dirty="0" err="1">
                <a:latin typeface="Courier New" panose="02070309020205020404" pitchFamily="49" charset="0"/>
                <a:cs typeface="Courier New" panose="02070309020205020404" pitchFamily="49" charset="0"/>
              </a:rPr>
              <a:t>generateRandomShape</a:t>
            </a:r>
            <a:r>
              <a:rPr lang="en-GB" sz="900" dirty="0">
                <a:latin typeface="Courier New" panose="02070309020205020404" pitchFamily="49" charset="0"/>
                <a:cs typeface="Courier New" panose="02070309020205020404" pitchFamily="49" charset="0"/>
              </a:rPr>
              <a:t>(_name);</a:t>
            </a:r>
          </a:p>
          <a:p>
            <a:pPr marL="0" indent="0">
              <a:buNone/>
            </a:pPr>
            <a:r>
              <a:rPr lang="en-GB" sz="900" dirty="0">
                <a:latin typeface="Courier New" panose="02070309020205020404" pitchFamily="49" charset="0"/>
                <a:cs typeface="Courier New" panose="02070309020205020404" pitchFamily="49" charset="0"/>
              </a:rPr>
              <a:t>      _</a:t>
            </a:r>
            <a:r>
              <a:rPr lang="en-GB" sz="900" dirty="0" err="1">
                <a:latin typeface="Courier New" panose="02070309020205020404" pitchFamily="49" charset="0"/>
                <a:cs typeface="Courier New" panose="02070309020205020404" pitchFamily="49" charset="0"/>
              </a:rPr>
              <a:t>createCake</a:t>
            </a:r>
            <a:r>
              <a:rPr lang="en-GB" sz="900" dirty="0">
                <a:latin typeface="Courier New" panose="02070309020205020404" pitchFamily="49" charset="0"/>
                <a:cs typeface="Courier New" panose="02070309020205020404" pitchFamily="49" charset="0"/>
              </a:rPr>
              <a:t>(_name, </a:t>
            </a:r>
            <a:r>
              <a:rPr lang="en-GB" sz="900" dirty="0" err="1">
                <a:latin typeface="Courier New" panose="02070309020205020404" pitchFamily="49" charset="0"/>
                <a:cs typeface="Courier New" panose="02070309020205020404" pitchFamily="49" charset="0"/>
              </a:rPr>
              <a:t>randShape</a:t>
            </a:r>
            <a:r>
              <a:rPr lang="en-GB" sz="900" dirty="0">
                <a:latin typeface="Courier New" panose="02070309020205020404" pitchFamily="49" charset="0"/>
                <a:cs typeface="Courier New" panose="02070309020205020404" pitchFamily="49" charset="0"/>
              </a:rPr>
              <a:t>);}</a:t>
            </a:r>
          </a:p>
          <a:p>
            <a:pPr marL="0" indent="0">
              <a:buNone/>
            </a:pPr>
            <a:r>
              <a:rPr lang="en-GB" sz="9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50927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1898</TotalTime>
  <Words>2923</Words>
  <Application>Microsoft Macintosh PowerPoint</Application>
  <PresentationFormat>Widescreen</PresentationFormat>
  <Paragraphs>295</Paragraphs>
  <Slides>25</Slides>
  <Notes>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Arial</vt:lpstr>
      <vt:lpstr>Calibri</vt:lpstr>
      <vt:lpstr>Calibri Light</vt:lpstr>
      <vt:lpstr>Courier New</vt:lpstr>
      <vt:lpstr>Verdana</vt:lpstr>
      <vt:lpstr>Wingdings</vt:lpstr>
      <vt:lpstr>Office Theme</vt:lpstr>
      <vt:lpstr>Solidity exercises:  part 3</vt:lpstr>
      <vt:lpstr>Course material developed in collaboration with University of  Cagliari, University of Cyprus, University of Western Macedonia, Mines ParisTech, Technische Hochschule Ulm, Deloitte, WIP   with support from Erasmus+ </vt:lpstr>
      <vt:lpstr>Content of the lecture</vt:lpstr>
      <vt:lpstr>Remix</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 (interface)</vt:lpstr>
      <vt:lpstr>Exercise (interface)</vt:lpstr>
      <vt:lpstr>Exercise</vt:lpstr>
      <vt:lpstr>Exercise</vt:lpstr>
      <vt:lpstr>Exercise</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Electric Power Distribution and Smart Grid</dc:title>
  <dc:creator>Magdalena Kovarova</dc:creator>
  <cp:lastModifiedBy>MARCO GALICI</cp:lastModifiedBy>
  <cp:revision>995</cp:revision>
  <dcterms:created xsi:type="dcterms:W3CDTF">2019-12-17T13:08:16Z</dcterms:created>
  <dcterms:modified xsi:type="dcterms:W3CDTF">2021-08-30T07:53:54Z</dcterms:modified>
</cp:coreProperties>
</file>