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4" r:id="rId3"/>
    <p:sldId id="281" r:id="rId4"/>
    <p:sldId id="287" r:id="rId5"/>
    <p:sldId id="288" r:id="rId6"/>
    <p:sldId id="303" r:id="rId7"/>
    <p:sldId id="296" r:id="rId8"/>
    <p:sldId id="309" r:id="rId9"/>
    <p:sldId id="289" r:id="rId10"/>
    <p:sldId id="297" r:id="rId11"/>
    <p:sldId id="310" r:id="rId12"/>
    <p:sldId id="290" r:id="rId13"/>
    <p:sldId id="298" r:id="rId14"/>
    <p:sldId id="291" r:id="rId15"/>
    <p:sldId id="311" r:id="rId16"/>
    <p:sldId id="312" r:id="rId17"/>
    <p:sldId id="292"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E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962" autoAdjust="0"/>
    <p:restoredTop sz="94660"/>
  </p:normalViewPr>
  <p:slideViewPr>
    <p:cSldViewPr snapToGrid="0">
      <p:cViewPr>
        <p:scale>
          <a:sx n="113" d="100"/>
          <a:sy n="113" d="100"/>
        </p:scale>
        <p:origin x="27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627F8-B302-4CC5-9C32-F5ED8E4DF9B5}" type="datetimeFigureOut">
              <a:rPr lang="en-US" smtClean="0"/>
              <a:t>8/30/21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FE5C2-4AB9-459C-B963-8D7F5CDE8237}" type="slidenum">
              <a:rPr lang="en-US" smtClean="0"/>
              <a:t>‹N›</a:t>
            </a:fld>
            <a:endParaRPr lang="en-US"/>
          </a:p>
        </p:txBody>
      </p:sp>
    </p:spTree>
    <p:extLst>
      <p:ext uri="{BB962C8B-B14F-4D97-AF65-F5344CB8AC3E}">
        <p14:creationId xmlns:p14="http://schemas.microsoft.com/office/powerpoint/2010/main" val="361561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DAFE5C2-4AB9-459C-B963-8D7F5CDE8237}" type="slidenum">
              <a:rPr lang="en-US" smtClean="0"/>
              <a:t>9</a:t>
            </a:fld>
            <a:endParaRPr lang="en-US"/>
          </a:p>
        </p:txBody>
      </p:sp>
    </p:spTree>
    <p:extLst>
      <p:ext uri="{BB962C8B-B14F-4D97-AF65-F5344CB8AC3E}">
        <p14:creationId xmlns:p14="http://schemas.microsoft.com/office/powerpoint/2010/main" val="237499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E394F09-C445-4982-892C-358BED897507}" type="slidenum">
              <a:rPr lang="en-US" smtClean="0"/>
              <a:t>18</a:t>
            </a:fld>
            <a:endParaRPr lang="en-US"/>
          </a:p>
        </p:txBody>
      </p:sp>
    </p:spTree>
    <p:extLst>
      <p:ext uri="{BB962C8B-B14F-4D97-AF65-F5344CB8AC3E}">
        <p14:creationId xmlns:p14="http://schemas.microsoft.com/office/powerpoint/2010/main" val="425521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EE8A-A9CA-47FD-A46A-E1755347D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2B5127-3F04-4FE4-AA15-CBB502579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AEC691-B0E8-4C34-AB23-CD94E9762CD5}"/>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366C23FC-00F7-4E7A-8721-7FAEEC936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D9074-E388-484E-A392-051903ABEEE8}"/>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56676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1DE1-EA2B-4465-803A-F0F7000BC6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A2EC13-802C-4B64-80EA-70FB27814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B15AC-8E2F-41CF-B69F-EB6A132EB61E}"/>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5CA803D4-8FE7-4567-8E12-95A4AEFFF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2326-8AE9-4C1F-BB9C-F146098A268A}"/>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93729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8F0B4-F4A8-434B-A50A-1A8C9D4D1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553B88-9937-4D21-896C-AB5E2AD24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5811C-3D49-4C64-8237-13C15EBBBA47}"/>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98667FA9-50EC-4E7F-BCF3-28E6DF602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A8A8F-D979-43AF-8163-CD1B153A4CE2}"/>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11025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olo e contenuto">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BE47716B-ED8F-F344-9D66-4497D4236677}"/>
              </a:ext>
            </a:extLst>
          </p:cNvPr>
          <p:cNvSpPr>
            <a:spLocks noChangeAspect="1" noChangeArrowheads="1" noTextEdit="1"/>
          </p:cNvSpPr>
          <p:nvPr/>
        </p:nvSpPr>
        <p:spPr bwMode="auto">
          <a:xfrm>
            <a:off x="0" y="17032"/>
            <a:ext cx="12179329"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838200" y="824583"/>
            <a:ext cx="10515600" cy="1052755"/>
          </a:xfrm>
        </p:spPr>
        <p:txBody>
          <a:bodyPr>
            <a:normAutofit/>
          </a:bodyPr>
          <a:lstStyle>
            <a:lvl1pPr>
              <a:defRPr lang="en-US" sz="28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Fare clic per modificare lo stile del titolo dello schema</a:t>
            </a:r>
            <a:endParaRPr lang="en-US" dirty="0"/>
          </a:p>
        </p:txBody>
      </p:sp>
      <p:sp>
        <p:nvSpPr>
          <p:cNvPr id="3" name="Content Placeholder 2"/>
          <p:cNvSpPr>
            <a:spLocks noGrp="1"/>
          </p:cNvSpPr>
          <p:nvPr>
            <p:ph idx="1"/>
          </p:nvPr>
        </p:nvSpPr>
        <p:spPr>
          <a:xfrm>
            <a:off x="838200" y="1891330"/>
            <a:ext cx="10515600" cy="3829060"/>
          </a:xfrm>
        </p:spPr>
        <p:txBody>
          <a:bodyPr/>
          <a:lstStyle/>
          <a:p>
            <a:pPr lvl="0"/>
            <a:r>
              <a:rPr lang="it-IT" dirty="0"/>
              <a:t>Modifica gli stili del testo dello schema</a:t>
            </a:r>
          </a:p>
          <a:p>
            <a:pPr lvl="1"/>
            <a:r>
              <a:rPr lang="it-IT" dirty="0"/>
              <a:t>
Secondo livello
Terzo livello
Quarto livello
Quinto livello</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a:solidFill>
                  <a:srgbClr val="9D9E9E"/>
                </a:solidFill>
              </a:defRPr>
            </a:lvl1pPr>
          </a:lstStyle>
          <a:p>
            <a:fld id="{6C0DEB90-4258-48EC-AB9C-1C4F47278A92}" type="datetime1">
              <a:rPr lang="en-US" smtClean="0"/>
              <a:t>8/30/21</a:t>
            </a:fld>
            <a:endParaRPr lang="en-US"/>
          </a:p>
        </p:txBody>
      </p:sp>
      <p:sp>
        <p:nvSpPr>
          <p:cNvPr id="5" name="Footer Placeholder 4"/>
          <p:cNvSpPr>
            <a:spLocks noGrp="1"/>
          </p:cNvSpPr>
          <p:nvPr>
            <p:ph type="ftr" sz="quarter" idx="11"/>
          </p:nvPr>
        </p:nvSpPr>
        <p:spPr>
          <a:xfrm>
            <a:off x="4038600" y="6356350"/>
            <a:ext cx="2801290" cy="365125"/>
          </a:xfrm>
          <a:prstGeom prst="rect">
            <a:avLst/>
          </a:prstGeom>
        </p:spPr>
        <p:txBody>
          <a:bodyPr/>
          <a:lstStyle>
            <a:lvl1pPr>
              <a:defRPr sz="1400">
                <a:solidFill>
                  <a:srgbClr val="9D9E9E"/>
                </a:solidFill>
              </a:defRPr>
            </a:lvl1pPr>
          </a:lstStyle>
          <a:p>
            <a:endParaRPr lang="en-US"/>
          </a:p>
        </p:txBody>
      </p:sp>
      <p:sp>
        <p:nvSpPr>
          <p:cNvPr id="6" name="Slide Number Placeholder 5"/>
          <p:cNvSpPr>
            <a:spLocks noGrp="1"/>
          </p:cNvSpPr>
          <p:nvPr>
            <p:ph type="sldNum" sz="quarter" idx="12"/>
          </p:nvPr>
        </p:nvSpPr>
        <p:spPr>
          <a:xfrm>
            <a:off x="7515498" y="6356350"/>
            <a:ext cx="787600" cy="365125"/>
          </a:xfrm>
          <a:prstGeom prst="rect">
            <a:avLst/>
          </a:prstGeom>
        </p:spPr>
        <p:txBody>
          <a:bodyPr/>
          <a:lstStyle>
            <a:lvl1pPr algn="l">
              <a:defRPr sz="1400">
                <a:solidFill>
                  <a:srgbClr val="9D9E9E"/>
                </a:solidFill>
              </a:defRPr>
            </a:lvl1pPr>
          </a:lstStyle>
          <a:p>
            <a:fld id="{B14DC977-BC50-43F6-B379-4F14C4286E89}" type="slidenum">
              <a:rPr lang="en-US" smtClean="0"/>
              <a:pPr/>
              <a:t>‹N›</a:t>
            </a:fld>
            <a:endParaRPr lang="en-US"/>
          </a:p>
        </p:txBody>
      </p:sp>
      <p:pic>
        <p:nvPicPr>
          <p:cNvPr id="11" name="Immagine 10">
            <a:extLst>
              <a:ext uri="{FF2B5EF4-FFF2-40B4-BE49-F238E27FC236}">
                <a16:creationId xmlns:a16="http://schemas.microsoft.com/office/drawing/2014/main" id="{C21C8E14-247D-7D44-B50F-4648FA4931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27012" y="0"/>
            <a:ext cx="2795121" cy="797336"/>
          </a:xfrm>
          <a:prstGeom prst="rect">
            <a:avLst/>
          </a:prstGeom>
        </p:spPr>
      </p:pic>
      <p:grpSp>
        <p:nvGrpSpPr>
          <p:cNvPr id="12" name="Gruppieren 11">
            <a:extLst>
              <a:ext uri="{FF2B5EF4-FFF2-40B4-BE49-F238E27FC236}">
                <a16:creationId xmlns:a16="http://schemas.microsoft.com/office/drawing/2014/main" id="{D5FEEA2E-20AC-4384-B916-BC5C3A02FEB8}"/>
              </a:ext>
            </a:extLst>
          </p:cNvPr>
          <p:cNvGrpSpPr/>
          <p:nvPr userDrawn="1"/>
        </p:nvGrpSpPr>
        <p:grpSpPr>
          <a:xfrm>
            <a:off x="828140" y="136525"/>
            <a:ext cx="4295951" cy="654758"/>
            <a:chOff x="828140" y="136525"/>
            <a:chExt cx="5379153" cy="819852"/>
          </a:xfrm>
        </p:grpSpPr>
        <p:pic>
          <p:nvPicPr>
            <p:cNvPr id="9" name="Grafik 8">
              <a:extLst>
                <a:ext uri="{FF2B5EF4-FFF2-40B4-BE49-F238E27FC236}">
                  <a16:creationId xmlns:a16="http://schemas.microsoft.com/office/drawing/2014/main" id="{A6BEF4DD-3737-463F-BF67-D4C22DDDD93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7382" r="14265" b="32463"/>
            <a:stretch/>
          </p:blipFill>
          <p:spPr>
            <a:xfrm>
              <a:off x="828140" y="136525"/>
              <a:ext cx="2011379" cy="819852"/>
            </a:xfrm>
            <a:prstGeom prst="rect">
              <a:avLst/>
            </a:prstGeom>
          </p:spPr>
        </p:pic>
        <p:pic>
          <p:nvPicPr>
            <p:cNvPr id="13" name="Grafik 12">
              <a:extLst>
                <a:ext uri="{FF2B5EF4-FFF2-40B4-BE49-F238E27FC236}">
                  <a16:creationId xmlns:a16="http://schemas.microsoft.com/office/drawing/2014/main" id="{88DA4C1E-4323-48C4-AFB8-4D6556B3453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67604"/>
            <a:stretch/>
          </p:blipFill>
          <p:spPr>
            <a:xfrm>
              <a:off x="2789229" y="136526"/>
              <a:ext cx="3418064" cy="456812"/>
            </a:xfrm>
            <a:prstGeom prst="rect">
              <a:avLst/>
            </a:prstGeom>
          </p:spPr>
        </p:pic>
      </p:grpSp>
      <p:pic>
        <p:nvPicPr>
          <p:cNvPr id="19" name="Grafik 18">
            <a:extLst>
              <a:ext uri="{FF2B5EF4-FFF2-40B4-BE49-F238E27FC236}">
                <a16:creationId xmlns:a16="http://schemas.microsoft.com/office/drawing/2014/main" id="{D4BEE190-C978-452D-BE35-5B7F997FF760}"/>
              </a:ext>
            </a:extLst>
          </p:cNvPr>
          <p:cNvPicPr>
            <a:picLocks noChangeAspect="1"/>
          </p:cNvPicPr>
          <p:nvPr userDrawn="1"/>
        </p:nvPicPr>
        <p:blipFill rotWithShape="1">
          <a:blip r:embed="rId5">
            <a:alphaModFix amt="25000"/>
            <a:extLst>
              <a:ext uri="{28A0092B-C50C-407E-A947-70E740481C1C}">
                <a14:useLocalDpi xmlns:a14="http://schemas.microsoft.com/office/drawing/2010/main" val="0"/>
              </a:ext>
            </a:extLst>
          </a:blip>
          <a:srcRect l="-773" r="83112" b="32572"/>
          <a:stretch/>
        </p:blipFill>
        <p:spPr>
          <a:xfrm>
            <a:off x="10672746" y="1328082"/>
            <a:ext cx="1506583" cy="4624251"/>
          </a:xfrm>
          <a:prstGeom prst="rect">
            <a:avLst/>
          </a:prstGeom>
        </p:spPr>
      </p:pic>
    </p:spTree>
    <p:extLst>
      <p:ext uri="{BB962C8B-B14F-4D97-AF65-F5344CB8AC3E}">
        <p14:creationId xmlns:p14="http://schemas.microsoft.com/office/powerpoint/2010/main" val="209977048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pic>
        <p:nvPicPr>
          <p:cNvPr id="15" name="Grafik 24">
            <a:extLst>
              <a:ext uri="{FF2B5EF4-FFF2-40B4-BE49-F238E27FC236}">
                <a16:creationId xmlns:a16="http://schemas.microsoft.com/office/drawing/2014/main" id="{FC11E3D3-0791-4884-887F-2D676E16DCA1}"/>
              </a:ext>
            </a:extLst>
          </p:cNvPr>
          <p:cNvPicPr>
            <a:picLocks noChangeAspect="1"/>
          </p:cNvPicPr>
          <p:nvPr userDrawn="1"/>
        </p:nvPicPr>
        <p:blipFill rotWithShape="1">
          <a:blip r:embed="rId2">
            <a:alphaModFix amt="25000"/>
            <a:extLst>
              <a:ext uri="{28A0092B-C50C-407E-A947-70E740481C1C}">
                <a14:useLocalDpi xmlns:a14="http://schemas.microsoft.com/office/drawing/2010/main" val="0"/>
              </a:ext>
            </a:extLst>
          </a:blip>
          <a:srcRect l="-773" r="83112" b="32572"/>
          <a:stretch/>
        </p:blipFill>
        <p:spPr>
          <a:xfrm>
            <a:off x="10672746" y="810500"/>
            <a:ext cx="1506583" cy="4624251"/>
          </a:xfrm>
          <a:prstGeom prst="rect">
            <a:avLst/>
          </a:prstGeom>
        </p:spPr>
      </p:pic>
      <p:sp>
        <p:nvSpPr>
          <p:cNvPr id="7" name="Rechteck 6">
            <a:extLst>
              <a:ext uri="{FF2B5EF4-FFF2-40B4-BE49-F238E27FC236}">
                <a16:creationId xmlns:a16="http://schemas.microsoft.com/office/drawing/2014/main" id="{CE305754-9234-4E10-BBAC-16BB6CCAFD44}"/>
              </a:ext>
            </a:extLst>
          </p:cNvPr>
          <p:cNvSpPr/>
          <p:nvPr userDrawn="1"/>
        </p:nvSpPr>
        <p:spPr>
          <a:xfrm>
            <a:off x="0" y="4724399"/>
            <a:ext cx="12192000" cy="21336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Immagine 8">
            <a:extLst>
              <a:ext uri="{FF2B5EF4-FFF2-40B4-BE49-F238E27FC236}">
                <a16:creationId xmlns:a16="http://schemas.microsoft.com/office/drawing/2014/main" id="{D4403D36-F854-4A32-B14A-F0E223175987}"/>
              </a:ext>
            </a:extLst>
          </p:cNvPr>
          <p:cNvPicPr>
            <a:picLocks noChangeAspect="1"/>
          </p:cNvPicPr>
          <p:nvPr userDrawn="1"/>
        </p:nvPicPr>
        <p:blipFill>
          <a:blip r:embed="rId3">
            <a:alphaModFix amt="68000"/>
            <a:extLst>
              <a:ext uri="{28A0092B-C50C-407E-A947-70E740481C1C}">
                <a14:useLocalDpi xmlns:a14="http://schemas.microsoft.com/office/drawing/2010/main" val="0"/>
              </a:ext>
            </a:extLst>
          </a:blip>
          <a:stretch>
            <a:fillRect/>
          </a:stretch>
        </p:blipFill>
        <p:spPr>
          <a:xfrm>
            <a:off x="6839890" y="4847305"/>
            <a:ext cx="5093759" cy="1969770"/>
          </a:xfrm>
          <a:prstGeom prst="rect">
            <a:avLst/>
          </a:prstGeom>
        </p:spPr>
      </p:pic>
      <p:sp>
        <p:nvSpPr>
          <p:cNvPr id="2" name="Title 1"/>
          <p:cNvSpPr>
            <a:spLocks noGrp="1"/>
          </p:cNvSpPr>
          <p:nvPr>
            <p:ph type="ctrTitle" hasCustomPrompt="1"/>
          </p:nvPr>
        </p:nvSpPr>
        <p:spPr>
          <a:xfrm>
            <a:off x="1204823" y="2774628"/>
            <a:ext cx="9144000" cy="757829"/>
          </a:xfrm>
        </p:spPr>
        <p:txBody>
          <a:bodyPr anchor="b">
            <a:noAutofit/>
          </a:bodyPr>
          <a:lstStyle>
            <a:lvl1pPr algn="l">
              <a:defRPr lang="it-IT" sz="32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Thank </a:t>
            </a:r>
            <a:r>
              <a:rPr lang="it-IT" dirty="0" err="1"/>
              <a:t>you</a:t>
            </a:r>
            <a:endParaRPr lang="en-US" dirty="0"/>
          </a:p>
        </p:txBody>
      </p:sp>
      <p:sp>
        <p:nvSpPr>
          <p:cNvPr id="3" name="Subtitle 2"/>
          <p:cNvSpPr>
            <a:spLocks noGrp="1"/>
          </p:cNvSpPr>
          <p:nvPr>
            <p:ph type="subTitle" idx="1" hasCustomPrompt="1"/>
          </p:nvPr>
        </p:nvSpPr>
        <p:spPr>
          <a:xfrm>
            <a:off x="1204823" y="3762554"/>
            <a:ext cx="9144000" cy="565397"/>
          </a:xfrm>
        </p:spPr>
        <p:txBody>
          <a:bodyPr>
            <a:noAutofit/>
          </a:bodyPr>
          <a:lstStyle>
            <a:lvl1pPr marL="0" indent="0" algn="l">
              <a:buNone/>
              <a:defRPr lang="en-US" sz="2400" b="1" kern="1200" dirty="0">
                <a:solidFill>
                  <a:srgbClr val="88ADC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First name, Family name, email address….</a:t>
            </a:r>
            <a:endParaRPr lang="en-US" dirty="0"/>
          </a:p>
        </p:txBody>
      </p:sp>
      <p:pic>
        <p:nvPicPr>
          <p:cNvPr id="11" name="Grafik 10">
            <a:extLst>
              <a:ext uri="{FF2B5EF4-FFF2-40B4-BE49-F238E27FC236}">
                <a16:creationId xmlns:a16="http://schemas.microsoft.com/office/drawing/2014/main" id="{AB26ABD2-D07F-40A8-89FC-0E3ED6612D3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04823" y="235553"/>
            <a:ext cx="5193776" cy="2142627"/>
          </a:xfrm>
          <a:prstGeom prst="rect">
            <a:avLst/>
          </a:prstGeom>
        </p:spPr>
      </p:pic>
    </p:spTree>
    <p:extLst>
      <p:ext uri="{BB962C8B-B14F-4D97-AF65-F5344CB8AC3E}">
        <p14:creationId xmlns:p14="http://schemas.microsoft.com/office/powerpoint/2010/main" val="233228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CD0C-E5CB-4BF8-BC95-D8BDDA45E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C3286-EAA3-4D4F-9795-DFF1FFA74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E5D54-8672-4249-8A40-E51E0A0D2123}"/>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4482DCDA-348F-4E7E-903E-E34EA6ED0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757A9-0A5A-4065-A282-FF75E10CAFAC}"/>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3905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1279-5083-4933-BE40-DB66B40D3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A0698B-5FA4-4372-90E1-CCB33F719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D0C84-EF4A-4636-89B6-A3EBE42D0374}"/>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E1A02F7F-F648-467F-A23D-0E82D2AC8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CAAB4-15C6-4D07-9ECB-AC926CC43916}"/>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9490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D51B-FC45-4B00-BE40-F3CF8BF7C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E8048-36DD-4914-A4F0-97F01E894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294114-33DB-4461-A266-AFCEF09E76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C9A11-47EE-49E4-95EE-719B2E467118}"/>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6" name="Footer Placeholder 5">
            <a:extLst>
              <a:ext uri="{FF2B5EF4-FFF2-40B4-BE49-F238E27FC236}">
                <a16:creationId xmlns:a16="http://schemas.microsoft.com/office/drawing/2014/main" id="{13ADCE7C-B1AE-4861-9AEC-48B184BB5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492D6-D7BA-4D84-A0F1-51D077135844}"/>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52636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3752-3900-4C91-85B4-FE2E76EFA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FABC57-6955-42BB-954F-A18F16F12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EC3855-0015-4AC8-912F-809EAE070D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3D667B-5E5A-4889-8218-43947D5D7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7A29CA-E39A-46D9-AAAC-16BB616543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DFDE77-44BD-4E3D-9922-2FACB9A7968E}"/>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8" name="Footer Placeholder 7">
            <a:extLst>
              <a:ext uri="{FF2B5EF4-FFF2-40B4-BE49-F238E27FC236}">
                <a16:creationId xmlns:a16="http://schemas.microsoft.com/office/drawing/2014/main" id="{67C90C04-A079-44F2-8C82-3E22A8A0C4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E7EC5-E7B6-4BDA-8FB6-A18155AA4485}"/>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26426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381E-042A-4C37-81CB-E485ACDB0C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BCD64A-C5CF-46E3-B7DE-473C36893127}"/>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4" name="Footer Placeholder 3">
            <a:extLst>
              <a:ext uri="{FF2B5EF4-FFF2-40B4-BE49-F238E27FC236}">
                <a16:creationId xmlns:a16="http://schemas.microsoft.com/office/drawing/2014/main" id="{D74935D9-3788-422A-A947-5B10AA84C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1066BC-6462-4069-83D1-22BA847762C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61645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0ED7D-B5F1-461B-A318-21DF88A4745B}"/>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3" name="Footer Placeholder 2">
            <a:extLst>
              <a:ext uri="{FF2B5EF4-FFF2-40B4-BE49-F238E27FC236}">
                <a16:creationId xmlns:a16="http://schemas.microsoft.com/office/drawing/2014/main" id="{98A58723-1857-4A19-99BC-4ED66407F2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904ED8-1603-49E5-927F-45C968D1858F}"/>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35763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261E-DAE2-4A6C-BB31-DE2A6A74C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9261C-C835-4412-93D0-6822E9C23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11BD9D-2688-4DD1-A846-F670E4255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AC088-E33D-4260-83C1-B4C1D3C08DF8}"/>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6" name="Footer Placeholder 5">
            <a:extLst>
              <a:ext uri="{FF2B5EF4-FFF2-40B4-BE49-F238E27FC236}">
                <a16:creationId xmlns:a16="http://schemas.microsoft.com/office/drawing/2014/main" id="{A29968C5-CC15-4AC6-8704-94DF3E035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A2416-FE7A-4F6E-853E-11BFA0B15DFD}"/>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06144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EC52-C8F6-4F35-82C3-A941C4E4B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981BF4-CC9A-4805-A2EC-ECAA8BE60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BC816-68B0-4316-A4EB-0FCF75A6B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810DB-56EA-41CB-8610-48AA11BDD7C4}"/>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6" name="Footer Placeholder 5">
            <a:extLst>
              <a:ext uri="{FF2B5EF4-FFF2-40B4-BE49-F238E27FC236}">
                <a16:creationId xmlns:a16="http://schemas.microsoft.com/office/drawing/2014/main" id="{BF11C5D9-F63E-497B-800B-DE2E71784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09C3E-8CD4-4EB8-A717-35D076D5E0D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79332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5F1B1-3B8F-41E2-8FD5-CE5F8C3BC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B72CEA-0468-405A-BB3F-487DD82CC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5BD8-3101-4FC0-8D4A-5233C1368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DE2FBA50-C0E2-40D3-B273-13C64785F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83FF1D-1497-4D09-8813-B3CCA4E9A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D377D-2667-4D67-B3F6-038099FF4E59}" type="slidenum">
              <a:rPr lang="en-US" smtClean="0"/>
              <a:t>‹N›</a:t>
            </a:fld>
            <a:endParaRPr lang="en-US"/>
          </a:p>
        </p:txBody>
      </p:sp>
    </p:spTree>
    <p:extLst>
      <p:ext uri="{BB962C8B-B14F-4D97-AF65-F5344CB8AC3E}">
        <p14:creationId xmlns:p14="http://schemas.microsoft.com/office/powerpoint/2010/main" val="1589895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el 1">
            <a:extLst>
              <a:ext uri="{FF2B5EF4-FFF2-40B4-BE49-F238E27FC236}">
                <a16:creationId xmlns:a16="http://schemas.microsoft.com/office/drawing/2014/main" id="{E6847724-A7E3-4BAA-B70D-4980AE7DD59F}"/>
              </a:ext>
            </a:extLst>
          </p:cNvPr>
          <p:cNvSpPr>
            <a:spLocks noGrp="1"/>
          </p:cNvSpPr>
          <p:nvPr>
            <p:ph type="ctrTitle"/>
          </p:nvPr>
        </p:nvSpPr>
        <p:spPr>
          <a:xfrm>
            <a:off x="968909" y="1053042"/>
            <a:ext cx="5243048" cy="3068357"/>
          </a:xfrm>
        </p:spPr>
        <p:txBody>
          <a:bodyPr>
            <a:normAutofit/>
          </a:bodyPr>
          <a:lstStyle/>
          <a:p>
            <a:pPr algn="l"/>
            <a:r>
              <a:rPr lang="en-GB" sz="3800" b="1" dirty="0">
                <a:solidFill>
                  <a:srgbClr val="F9AE28"/>
                </a:solidFill>
                <a:latin typeface="Verdana" panose="020B0604030504040204" pitchFamily="34" charset="0"/>
                <a:ea typeface="Verdana" panose="020B0604030504040204" pitchFamily="34" charset="0"/>
              </a:rPr>
              <a:t>Solidity exercises: </a:t>
            </a:r>
            <a:br>
              <a:rPr lang="en-GB" sz="3800" b="1" dirty="0">
                <a:solidFill>
                  <a:srgbClr val="F9AE28"/>
                </a:solidFill>
                <a:latin typeface="Verdana" panose="020B0604030504040204" pitchFamily="34" charset="0"/>
                <a:ea typeface="Verdana" panose="020B0604030504040204" pitchFamily="34" charset="0"/>
              </a:rPr>
            </a:br>
            <a:r>
              <a:rPr lang="en-GB" sz="3800" b="1" dirty="0">
                <a:solidFill>
                  <a:srgbClr val="F9AE28"/>
                </a:solidFill>
                <a:latin typeface="Verdana" panose="020B0604030504040204" pitchFamily="34" charset="0"/>
                <a:ea typeface="Verdana" panose="020B0604030504040204" pitchFamily="34" charset="0"/>
              </a:rPr>
              <a:t>part 4</a:t>
            </a:r>
          </a:p>
        </p:txBody>
      </p:sp>
      <p:pic>
        <p:nvPicPr>
          <p:cNvPr id="6" name="Immagine 8">
            <a:extLst>
              <a:ext uri="{FF2B5EF4-FFF2-40B4-BE49-F238E27FC236}">
                <a16:creationId xmlns:a16="http://schemas.microsoft.com/office/drawing/2014/main" id="{AD8476CB-505A-4279-ACBC-BF7378709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29" y="670170"/>
            <a:ext cx="5390093" cy="2088661"/>
          </a:xfrm>
          <a:prstGeom prst="rect">
            <a:avLst/>
          </a:prstGeom>
          <a:ln>
            <a:noFill/>
          </a:ln>
          <a:effectLst>
            <a:outerShdw blurRad="292100" dist="139700" dir="2700000" algn="tl" rotWithShape="0">
              <a:srgbClr val="333333">
                <a:alpha val="65000"/>
              </a:srgbClr>
            </a:outerShdw>
          </a:effectLst>
        </p:spPr>
      </p:pic>
      <p:cxnSp>
        <p:nvCxnSpPr>
          <p:cNvPr id="14" name="Straight Connector 1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Grafik 10">
            <a:extLst>
              <a:ext uri="{FF2B5EF4-FFF2-40B4-BE49-F238E27FC236}">
                <a16:creationId xmlns:a16="http://schemas.microsoft.com/office/drawing/2014/main" id="{9D58F765-1B79-4C9B-90DE-977B711CDC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9229" y="4036430"/>
            <a:ext cx="5390093" cy="2223413"/>
          </a:xfrm>
          <a:prstGeom prst="rect">
            <a:avLst/>
          </a:prstGeom>
        </p:spPr>
      </p:pic>
      <p:sp>
        <p:nvSpPr>
          <p:cNvPr id="7" name="Rectangle 6">
            <a:extLst>
              <a:ext uri="{FF2B5EF4-FFF2-40B4-BE49-F238E27FC236}">
                <a16:creationId xmlns:a16="http://schemas.microsoft.com/office/drawing/2014/main" id="{AAD10628-5E8E-4150-9F27-EA0C503E567E}"/>
              </a:ext>
            </a:extLst>
          </p:cNvPr>
          <p:cNvSpPr/>
          <p:nvPr/>
        </p:nvSpPr>
        <p:spPr>
          <a:xfrm>
            <a:off x="1136992" y="5645921"/>
            <a:ext cx="6096000" cy="723275"/>
          </a:xfrm>
          <a:prstGeom prst="rect">
            <a:avLst/>
          </a:prstGeom>
        </p:spPr>
        <p:txBody>
          <a:bodyPr>
            <a:spAutoFit/>
          </a:bodyPr>
          <a:lstStyle/>
          <a:p>
            <a:pPr>
              <a:spcAft>
                <a:spcPts val="600"/>
              </a:spcAft>
            </a:pPr>
            <a:r>
              <a:rPr lang="en-GB" b="1" i="1" dirty="0">
                <a:solidFill>
                  <a:schemeClr val="bg1"/>
                </a:solidFill>
                <a:latin typeface="Verdana" panose="020B0604030504040204" pitchFamily="34" charset="0"/>
                <a:ea typeface="Verdana" panose="020B0604030504040204" pitchFamily="34" charset="0"/>
              </a:rPr>
              <a:t>Marco Galici, University of Cagliari</a:t>
            </a:r>
          </a:p>
          <a:p>
            <a:pPr>
              <a:spcAft>
                <a:spcPts val="600"/>
              </a:spcAft>
            </a:pPr>
            <a:r>
              <a:rPr lang="en-GB" b="1" i="1" dirty="0">
                <a:solidFill>
                  <a:schemeClr val="bg1"/>
                </a:solidFill>
                <a:latin typeface="Verdana" panose="020B0604030504040204" pitchFamily="34" charset="0"/>
                <a:ea typeface="Verdana" panose="020B0604030504040204" pitchFamily="34" charset="0"/>
              </a:rPr>
              <a:t>Cagliari, Italy</a:t>
            </a:r>
          </a:p>
        </p:txBody>
      </p:sp>
    </p:spTree>
    <p:extLst>
      <p:ext uri="{BB962C8B-B14F-4D97-AF65-F5344CB8AC3E}">
        <p14:creationId xmlns:p14="http://schemas.microsoft.com/office/powerpoint/2010/main" val="1767059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10</a:t>
            </a:fld>
            <a:endParaRPr lang="en-US"/>
          </a:p>
        </p:txBody>
      </p:sp>
      <p:sp>
        <p:nvSpPr>
          <p:cNvPr id="7" name="Segnaposto contenuto 2">
            <a:extLst>
              <a:ext uri="{FF2B5EF4-FFF2-40B4-BE49-F238E27FC236}">
                <a16:creationId xmlns:a16="http://schemas.microsoft.com/office/drawing/2014/main" id="{98BEA027-070F-3542-B5AC-E43DE0711082}"/>
              </a:ext>
            </a:extLst>
          </p:cNvPr>
          <p:cNvSpPr>
            <a:spLocks noGrp="1"/>
          </p:cNvSpPr>
          <p:nvPr>
            <p:ph idx="1"/>
          </p:nvPr>
        </p:nvSpPr>
        <p:spPr>
          <a:xfrm>
            <a:off x="838200" y="1394618"/>
            <a:ext cx="10515600" cy="5463381"/>
          </a:xfrm>
        </p:spPr>
        <p:txBody>
          <a:bodyPr>
            <a:normAutofit/>
          </a:bodyPr>
          <a:lstStyle/>
          <a:p>
            <a:pPr marL="0" indent="0">
              <a:spcBef>
                <a:spcPts val="0"/>
              </a:spcBef>
              <a:buNone/>
            </a:pPr>
            <a:r>
              <a:rPr lang="en-GB" sz="1200" dirty="0">
                <a:latin typeface="Courier New" panose="02070309020205020404" pitchFamily="49" charset="0"/>
                <a:cs typeface="Courier New" panose="02070309020205020404" pitchFamily="49" charset="0"/>
              </a:rPr>
              <a:t>/**</a:t>
            </a:r>
          </a:p>
          <a:p>
            <a:pPr marL="0" indent="0">
              <a:spcBef>
                <a:spcPts val="0"/>
              </a:spcBef>
              <a:buNone/>
            </a:pPr>
            <a:r>
              <a:rPr lang="en-GB" sz="1200" dirty="0">
                <a:latin typeface="Courier New" panose="02070309020205020404" pitchFamily="49" charset="0"/>
                <a:cs typeface="Courier New" panose="02070309020205020404" pitchFamily="49" charset="0"/>
              </a:rPr>
              <a:t>* @title Ownable</a:t>
            </a:r>
          </a:p>
          <a:p>
            <a:pPr marL="0" indent="0">
              <a:spcBef>
                <a:spcPts val="0"/>
              </a:spcBef>
              <a:buNone/>
            </a:pPr>
            <a:r>
              <a:rPr lang="en-GB" sz="1200" dirty="0">
                <a:latin typeface="Courier New" panose="02070309020205020404" pitchFamily="49" charset="0"/>
                <a:cs typeface="Courier New" panose="02070309020205020404" pitchFamily="49" charset="0"/>
              </a:rPr>
              <a:t>* @dev The Ownable contract has an owner address, and provides basic authorization control</a:t>
            </a:r>
          </a:p>
          <a:p>
            <a:pPr marL="0" indent="0">
              <a:spcBef>
                <a:spcPts val="0"/>
              </a:spcBef>
              <a:buNone/>
            </a:pPr>
            <a:r>
              <a:rPr lang="en-GB" sz="1200" dirty="0">
                <a:latin typeface="Courier New" panose="02070309020205020404" pitchFamily="49" charset="0"/>
                <a:cs typeface="Courier New" panose="02070309020205020404" pitchFamily="49" charset="0"/>
              </a:rPr>
              <a:t>* functions, this simplifies the implementation of "user permissions".</a:t>
            </a:r>
          </a:p>
          <a:p>
            <a:pPr marL="0" indent="0">
              <a:spcBef>
                <a:spcPts val="0"/>
              </a:spcBef>
              <a:buNone/>
            </a:pPr>
            <a:r>
              <a:rPr lang="en-GB" sz="1200" dirty="0">
                <a:latin typeface="Courier New" panose="02070309020205020404" pitchFamily="49" charset="0"/>
                <a:cs typeface="Courier New" panose="02070309020205020404" pitchFamily="49" charset="0"/>
              </a:rPr>
              <a:t>*/</a:t>
            </a:r>
          </a:p>
          <a:p>
            <a:pPr marL="0" indent="0">
              <a:spcBef>
                <a:spcPts val="0"/>
              </a:spcBef>
              <a:buNone/>
            </a:pPr>
            <a:r>
              <a:rPr lang="en-GB" sz="1200" dirty="0">
                <a:latin typeface="Courier New" panose="02070309020205020404" pitchFamily="49" charset="0"/>
                <a:cs typeface="Courier New" panose="02070309020205020404" pitchFamily="49" charset="0"/>
              </a:rPr>
              <a:t>contract Ownable {</a:t>
            </a:r>
          </a:p>
          <a:p>
            <a:pPr marL="0" indent="0">
              <a:spcBef>
                <a:spcPts val="0"/>
              </a:spcBef>
              <a:buNone/>
            </a:pPr>
            <a:r>
              <a:rPr lang="en-GB" sz="1200" dirty="0">
                <a:latin typeface="Courier New" panose="02070309020205020404" pitchFamily="49" charset="0"/>
                <a:cs typeface="Courier New" panose="02070309020205020404" pitchFamily="49" charset="0"/>
              </a:rPr>
              <a:t>  address private _owner;</a:t>
            </a:r>
          </a:p>
          <a:p>
            <a:pPr marL="0" indent="0">
              <a:spcBef>
                <a:spcPts val="0"/>
              </a:spcBef>
              <a:buNone/>
            </a:pPr>
            <a:endParaRPr lang="en-GB" sz="1200" dirty="0">
              <a:latin typeface="Courier New" panose="02070309020205020404" pitchFamily="49" charset="0"/>
              <a:cs typeface="Courier New" panose="02070309020205020404" pitchFamily="49" charset="0"/>
            </a:endParaRPr>
          </a:p>
          <a:p>
            <a:pPr marL="0" indent="0">
              <a:spcBef>
                <a:spcPts val="0"/>
              </a:spcBef>
              <a:buNone/>
            </a:pPr>
            <a:r>
              <a:rPr lang="en-GB" sz="1200" dirty="0">
                <a:latin typeface="Courier New" panose="02070309020205020404" pitchFamily="49" charset="0"/>
                <a:cs typeface="Courier New" panose="02070309020205020404" pitchFamily="49" charset="0"/>
              </a:rPr>
              <a:t>  event </a:t>
            </a:r>
            <a:r>
              <a:rPr lang="en-GB" sz="1200" dirty="0" err="1">
                <a:latin typeface="Courier New" panose="02070309020205020404" pitchFamily="49" charset="0"/>
                <a:cs typeface="Courier New" panose="02070309020205020404" pitchFamily="49" charset="0"/>
              </a:rPr>
              <a:t>OwnershipTransferred</a:t>
            </a:r>
            <a:r>
              <a:rPr lang="en-GB" sz="1200" dirty="0">
                <a:latin typeface="Courier New" panose="02070309020205020404" pitchFamily="49" charset="0"/>
                <a:cs typeface="Courier New" panose="02070309020205020404" pitchFamily="49" charset="0"/>
              </a:rPr>
              <a:t>(address indexed </a:t>
            </a:r>
            <a:r>
              <a:rPr lang="en-GB" sz="1200" dirty="0" err="1">
                <a:latin typeface="Courier New" panose="02070309020205020404" pitchFamily="49" charset="0"/>
                <a:cs typeface="Courier New" panose="02070309020205020404" pitchFamily="49" charset="0"/>
              </a:rPr>
              <a:t>previousOwner</a:t>
            </a:r>
            <a:r>
              <a:rPr lang="en-GB" sz="1200" dirty="0">
                <a:latin typeface="Courier New" panose="02070309020205020404" pitchFamily="49" charset="0"/>
                <a:cs typeface="Courier New" panose="02070309020205020404" pitchFamily="49" charset="0"/>
              </a:rPr>
              <a:t>, address indexed </a:t>
            </a:r>
            <a:r>
              <a:rPr lang="en-GB" sz="1200" dirty="0" err="1">
                <a:latin typeface="Courier New" panose="02070309020205020404" pitchFamily="49" charset="0"/>
                <a:cs typeface="Courier New" panose="02070309020205020404" pitchFamily="49" charset="0"/>
              </a:rPr>
              <a:t>newOwner</a:t>
            </a:r>
            <a:r>
              <a:rPr lang="en-GB" sz="1200" dirty="0">
                <a:latin typeface="Courier New" panose="02070309020205020404" pitchFamily="49" charset="0"/>
                <a:cs typeface="Courier New" panose="02070309020205020404" pitchFamily="49" charset="0"/>
              </a:rPr>
              <a:t>);</a:t>
            </a:r>
          </a:p>
          <a:p>
            <a:pPr marL="0" indent="0">
              <a:spcBef>
                <a:spcPts val="0"/>
              </a:spcBef>
              <a:buNone/>
            </a:pPr>
            <a:endParaRPr lang="en-GB" sz="1200" dirty="0">
              <a:latin typeface="Courier New" panose="02070309020205020404" pitchFamily="49" charset="0"/>
              <a:cs typeface="Courier New" panose="02070309020205020404" pitchFamily="49" charset="0"/>
            </a:endParaRPr>
          </a:p>
          <a:p>
            <a:pPr marL="0" indent="0">
              <a:spcBef>
                <a:spcPts val="0"/>
              </a:spcBef>
              <a:buNone/>
            </a:pPr>
            <a:r>
              <a:rPr lang="en-GB" sz="1200" dirty="0">
                <a:latin typeface="Courier New" panose="02070309020205020404" pitchFamily="49" charset="0"/>
                <a:cs typeface="Courier New" panose="02070309020205020404" pitchFamily="49" charset="0"/>
              </a:rPr>
              <a:t>  /**</a:t>
            </a:r>
          </a:p>
          <a:p>
            <a:pPr marL="0" indent="0">
              <a:spcBef>
                <a:spcPts val="0"/>
              </a:spcBef>
              <a:buNone/>
            </a:pPr>
            <a:r>
              <a:rPr lang="en-GB" sz="1200" dirty="0">
                <a:latin typeface="Courier New" panose="02070309020205020404" pitchFamily="49" charset="0"/>
                <a:cs typeface="Courier New" panose="02070309020205020404" pitchFamily="49" charset="0"/>
              </a:rPr>
              <a:t>  * @dev The Ownable constructor sets the original `owner` of the contract to the sender</a:t>
            </a:r>
          </a:p>
          <a:p>
            <a:pPr marL="0" indent="0">
              <a:spcBef>
                <a:spcPts val="0"/>
              </a:spcBef>
              <a:buNone/>
            </a:pPr>
            <a:r>
              <a:rPr lang="en-GB" sz="1200" dirty="0">
                <a:latin typeface="Courier New" panose="02070309020205020404" pitchFamily="49" charset="0"/>
                <a:cs typeface="Courier New" panose="02070309020205020404" pitchFamily="49" charset="0"/>
              </a:rPr>
              <a:t>  * account.</a:t>
            </a:r>
          </a:p>
          <a:p>
            <a:pPr marL="0" indent="0">
              <a:spcBef>
                <a:spcPts val="0"/>
              </a:spcBef>
              <a:buNone/>
            </a:pPr>
            <a:r>
              <a:rPr lang="en-GB" sz="1200" dirty="0">
                <a:latin typeface="Courier New" panose="02070309020205020404" pitchFamily="49" charset="0"/>
                <a:cs typeface="Courier New" panose="02070309020205020404" pitchFamily="49" charset="0"/>
              </a:rPr>
              <a:t>  */</a:t>
            </a:r>
          </a:p>
          <a:p>
            <a:pPr marL="0" indent="0">
              <a:spcBef>
                <a:spcPts val="0"/>
              </a:spcBef>
              <a:buNone/>
            </a:pPr>
            <a:r>
              <a:rPr lang="en-GB" sz="1200" dirty="0">
                <a:latin typeface="Courier New" panose="02070309020205020404" pitchFamily="49" charset="0"/>
                <a:cs typeface="Courier New" panose="02070309020205020404" pitchFamily="49" charset="0"/>
              </a:rPr>
              <a:t>  constructor() internal {</a:t>
            </a:r>
          </a:p>
          <a:p>
            <a:pPr marL="0" indent="0">
              <a:spcBef>
                <a:spcPts val="0"/>
              </a:spcBef>
              <a:buNone/>
            </a:pPr>
            <a:r>
              <a:rPr lang="en-GB" sz="1200" dirty="0">
                <a:latin typeface="Courier New" panose="02070309020205020404" pitchFamily="49" charset="0"/>
                <a:cs typeface="Courier New" panose="02070309020205020404" pitchFamily="49" charset="0"/>
              </a:rPr>
              <a:t>    _owner = </a:t>
            </a:r>
            <a:r>
              <a:rPr lang="en-GB" sz="1200" dirty="0" err="1">
                <a:latin typeface="Courier New" panose="02070309020205020404" pitchFamily="49" charset="0"/>
                <a:cs typeface="Courier New" panose="02070309020205020404" pitchFamily="49" charset="0"/>
              </a:rPr>
              <a:t>msg.sender</a:t>
            </a:r>
            <a:r>
              <a:rPr lang="en-GB" sz="1200" dirty="0">
                <a:latin typeface="Courier New" panose="02070309020205020404" pitchFamily="49" charset="0"/>
                <a:cs typeface="Courier New" panose="02070309020205020404" pitchFamily="49" charset="0"/>
              </a:rPr>
              <a:t>;</a:t>
            </a:r>
          </a:p>
          <a:p>
            <a:pPr marL="0" indent="0">
              <a:spcBef>
                <a:spcPts val="0"/>
              </a:spcBef>
              <a:buNone/>
            </a:pPr>
            <a:r>
              <a:rPr lang="en-GB" sz="1200" dirty="0">
                <a:latin typeface="Courier New" panose="02070309020205020404" pitchFamily="49" charset="0"/>
                <a:cs typeface="Courier New" panose="02070309020205020404" pitchFamily="49" charset="0"/>
              </a:rPr>
              <a:t>    emit </a:t>
            </a:r>
            <a:r>
              <a:rPr lang="en-GB" sz="1200" dirty="0" err="1">
                <a:latin typeface="Courier New" panose="02070309020205020404" pitchFamily="49" charset="0"/>
                <a:cs typeface="Courier New" panose="02070309020205020404" pitchFamily="49" charset="0"/>
              </a:rPr>
              <a:t>OwnershipTransferred</a:t>
            </a:r>
            <a:r>
              <a:rPr lang="en-GB" sz="1200" dirty="0">
                <a:latin typeface="Courier New" panose="02070309020205020404" pitchFamily="49" charset="0"/>
                <a:cs typeface="Courier New" panose="02070309020205020404" pitchFamily="49" charset="0"/>
              </a:rPr>
              <a:t>(address(0), _owner);</a:t>
            </a:r>
          </a:p>
          <a:p>
            <a:pPr marL="0" indent="0">
              <a:spcBef>
                <a:spcPts val="0"/>
              </a:spcBef>
              <a:buNone/>
            </a:pPr>
            <a:r>
              <a:rPr lang="en-GB" sz="1200" dirty="0">
                <a:latin typeface="Courier New" panose="02070309020205020404" pitchFamily="49" charset="0"/>
                <a:cs typeface="Courier New" panose="02070309020205020404" pitchFamily="49" charset="0"/>
              </a:rPr>
              <a:t>  }</a:t>
            </a:r>
          </a:p>
          <a:p>
            <a:pPr marL="0" indent="0">
              <a:spcBef>
                <a:spcPts val="0"/>
              </a:spcBef>
              <a:buNone/>
            </a:pPr>
            <a:endParaRPr lang="en-GB" sz="1200" dirty="0">
              <a:latin typeface="Courier New" panose="02070309020205020404" pitchFamily="49" charset="0"/>
              <a:cs typeface="Courier New" panose="02070309020205020404" pitchFamily="49" charset="0"/>
            </a:endParaRPr>
          </a:p>
          <a:p>
            <a:pPr marL="0" indent="0">
              <a:spcBef>
                <a:spcPts val="0"/>
              </a:spcBef>
              <a:buNone/>
            </a:pPr>
            <a:endParaRPr lang="en-GB" sz="1200" dirty="0">
              <a:latin typeface="Courier New" panose="02070309020205020404" pitchFamily="49" charset="0"/>
              <a:cs typeface="Courier New" panose="02070309020205020404" pitchFamily="49" charset="0"/>
            </a:endParaRPr>
          </a:p>
          <a:p>
            <a:pPr marL="0" indent="0">
              <a:spcBef>
                <a:spcPts val="0"/>
              </a:spcBef>
              <a:buNone/>
            </a:pPr>
            <a:r>
              <a:rPr lang="en-GB" sz="1200" dirty="0">
                <a:latin typeface="Courier New" panose="02070309020205020404" pitchFamily="49" charset="0"/>
                <a:cs typeface="Courier New" panose="02070309020205020404" pitchFamily="49" charset="0"/>
              </a:rPr>
              <a:t>  /**</a:t>
            </a:r>
          </a:p>
          <a:p>
            <a:pPr marL="0" indent="0">
              <a:spcBef>
                <a:spcPts val="0"/>
              </a:spcBef>
              <a:buNone/>
            </a:pPr>
            <a:r>
              <a:rPr lang="en-GB" sz="1200" dirty="0">
                <a:latin typeface="Courier New" panose="02070309020205020404" pitchFamily="49" charset="0"/>
                <a:cs typeface="Courier New" panose="02070309020205020404" pitchFamily="49" charset="0"/>
              </a:rPr>
              <a:t>  * @return the address of the owner.</a:t>
            </a:r>
          </a:p>
          <a:p>
            <a:pPr marL="0" indent="0">
              <a:spcBef>
                <a:spcPts val="0"/>
              </a:spcBef>
              <a:buNone/>
            </a:pPr>
            <a:r>
              <a:rPr lang="en-GB" sz="1200" dirty="0">
                <a:latin typeface="Courier New" panose="02070309020205020404" pitchFamily="49" charset="0"/>
                <a:cs typeface="Courier New" panose="02070309020205020404" pitchFamily="49" charset="0"/>
              </a:rPr>
              <a:t>  */</a:t>
            </a:r>
          </a:p>
          <a:p>
            <a:pPr marL="0" indent="0">
              <a:spcBef>
                <a:spcPts val="0"/>
              </a:spcBef>
              <a:buNone/>
            </a:pPr>
            <a:r>
              <a:rPr lang="en-GB" sz="1200" dirty="0">
                <a:latin typeface="Courier New" panose="02070309020205020404" pitchFamily="49" charset="0"/>
                <a:cs typeface="Courier New" panose="02070309020205020404" pitchFamily="49" charset="0"/>
              </a:rPr>
              <a:t>  function owner() public view returns(address) {</a:t>
            </a:r>
          </a:p>
          <a:p>
            <a:pPr marL="0" indent="0">
              <a:spcBef>
                <a:spcPts val="0"/>
              </a:spcBef>
              <a:buNone/>
            </a:pPr>
            <a:r>
              <a:rPr lang="en-GB" sz="1200" dirty="0">
                <a:latin typeface="Courier New" panose="02070309020205020404" pitchFamily="49" charset="0"/>
                <a:cs typeface="Courier New" panose="02070309020205020404" pitchFamily="49" charset="0"/>
              </a:rPr>
              <a:t>    return _owner;</a:t>
            </a:r>
          </a:p>
          <a:p>
            <a:pPr marL="0" indent="0">
              <a:spcBef>
                <a:spcPts val="0"/>
              </a:spcBef>
              <a:buNone/>
            </a:pPr>
            <a:r>
              <a:rPr lang="en-GB" sz="1200" dirty="0">
                <a:latin typeface="Courier New" panose="02070309020205020404" pitchFamily="49" charset="0"/>
                <a:cs typeface="Courier New" panose="02070309020205020404" pitchFamily="49" charset="0"/>
              </a:rPr>
              <a:t>  }</a:t>
            </a:r>
          </a:p>
          <a:p>
            <a:pPr marL="0" indent="0">
              <a:spcBef>
                <a:spcPts val="0"/>
              </a:spcBef>
              <a:buNone/>
            </a:pPr>
            <a:endParaRPr lang="en-GB" sz="1200" dirty="0">
              <a:latin typeface="Courier New" panose="02070309020205020404" pitchFamily="49" charset="0"/>
              <a:cs typeface="Courier New" panose="02070309020205020404" pitchFamily="49" charset="0"/>
            </a:endParaRPr>
          </a:p>
          <a:p>
            <a:pPr marL="0" indent="0">
              <a:spcBef>
                <a:spcPts val="0"/>
              </a:spcBef>
              <a:buNone/>
            </a:pPr>
            <a:r>
              <a:rPr lang="en-GB"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5092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11</a:t>
            </a:fld>
            <a:endParaRPr lang="en-US"/>
          </a:p>
        </p:txBody>
      </p:sp>
      <p:sp>
        <p:nvSpPr>
          <p:cNvPr id="7" name="Segnaposto contenuto 2">
            <a:extLst>
              <a:ext uri="{FF2B5EF4-FFF2-40B4-BE49-F238E27FC236}">
                <a16:creationId xmlns:a16="http://schemas.microsoft.com/office/drawing/2014/main" id="{98BEA027-070F-3542-B5AC-E43DE0711082}"/>
              </a:ext>
            </a:extLst>
          </p:cNvPr>
          <p:cNvSpPr>
            <a:spLocks noGrp="1"/>
          </p:cNvSpPr>
          <p:nvPr>
            <p:ph idx="1"/>
          </p:nvPr>
        </p:nvSpPr>
        <p:spPr>
          <a:xfrm>
            <a:off x="838200" y="1215716"/>
            <a:ext cx="10515600" cy="5632347"/>
          </a:xfrm>
        </p:spPr>
        <p:txBody>
          <a:bodyPr>
            <a:normAutofit lnSpcReduction="10000"/>
          </a:bodyPr>
          <a:lstStyle/>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 @dev Throws if called by any account other than the owner.</a:t>
            </a: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modifier </a:t>
            </a:r>
            <a:r>
              <a:rPr lang="en-GB" sz="900" dirty="0" err="1">
                <a:latin typeface="Courier New" panose="02070309020205020404" pitchFamily="49" charset="0"/>
                <a:cs typeface="Courier New" panose="02070309020205020404" pitchFamily="49" charset="0"/>
              </a:rPr>
              <a:t>onlyOwner</a:t>
            </a: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require(</a:t>
            </a:r>
            <a:r>
              <a:rPr lang="en-GB" sz="900" dirty="0" err="1">
                <a:latin typeface="Courier New" panose="02070309020205020404" pitchFamily="49" charset="0"/>
                <a:cs typeface="Courier New" panose="02070309020205020404" pitchFamily="49" charset="0"/>
              </a:rPr>
              <a:t>isOwner</a:t>
            </a:r>
            <a:r>
              <a:rPr lang="en-GB" sz="900" dirty="0">
                <a:latin typeface="Courier New" panose="02070309020205020404" pitchFamily="49" charset="0"/>
                <a:cs typeface="Courier New" panose="02070309020205020404" pitchFamily="49" charset="0"/>
              </a:rPr>
              <a:t>());</a:t>
            </a:r>
          </a:p>
          <a:p>
            <a:pPr marL="0" indent="0">
              <a:spcBef>
                <a:spcPts val="0"/>
              </a:spcBef>
              <a:buNone/>
            </a:pPr>
            <a:r>
              <a:rPr lang="en-GB" sz="900" dirty="0">
                <a:latin typeface="Courier New" panose="02070309020205020404" pitchFamily="49" charset="0"/>
                <a:cs typeface="Courier New" panose="02070309020205020404" pitchFamily="49" charset="0"/>
              </a:rPr>
              <a:t>    _;</a:t>
            </a: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endParaRPr lang="en-GB" sz="900" dirty="0">
              <a:latin typeface="Courier New" panose="02070309020205020404" pitchFamily="49" charset="0"/>
              <a:cs typeface="Courier New" panose="02070309020205020404" pitchFamily="49" charset="0"/>
            </a:endParaRPr>
          </a:p>
          <a:p>
            <a:pPr marL="0" indent="0">
              <a:spcBef>
                <a:spcPts val="0"/>
              </a:spcBef>
              <a:buNone/>
            </a:pPr>
            <a:endParaRPr lang="en-GB" sz="900" dirty="0">
              <a:latin typeface="Courier New" panose="02070309020205020404" pitchFamily="49" charset="0"/>
              <a:cs typeface="Courier New" panose="02070309020205020404" pitchFamily="49" charset="0"/>
            </a:endParaRP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 @return true if `</a:t>
            </a:r>
            <a:r>
              <a:rPr lang="en-GB" sz="900" dirty="0" err="1">
                <a:latin typeface="Courier New" panose="02070309020205020404" pitchFamily="49" charset="0"/>
                <a:cs typeface="Courier New" panose="02070309020205020404" pitchFamily="49" charset="0"/>
              </a:rPr>
              <a:t>msg.sender</a:t>
            </a:r>
            <a:r>
              <a:rPr lang="en-GB" sz="900" dirty="0">
                <a:latin typeface="Courier New" panose="02070309020205020404" pitchFamily="49" charset="0"/>
                <a:cs typeface="Courier New" panose="02070309020205020404" pitchFamily="49" charset="0"/>
              </a:rPr>
              <a:t>` is the owner of the contract.</a:t>
            </a: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function </a:t>
            </a:r>
            <a:r>
              <a:rPr lang="en-GB" sz="900" dirty="0" err="1">
                <a:latin typeface="Courier New" panose="02070309020205020404" pitchFamily="49" charset="0"/>
                <a:cs typeface="Courier New" panose="02070309020205020404" pitchFamily="49" charset="0"/>
              </a:rPr>
              <a:t>isOwner</a:t>
            </a:r>
            <a:r>
              <a:rPr lang="en-GB" sz="900" dirty="0">
                <a:latin typeface="Courier New" panose="02070309020205020404" pitchFamily="49" charset="0"/>
                <a:cs typeface="Courier New" panose="02070309020205020404" pitchFamily="49" charset="0"/>
              </a:rPr>
              <a:t>() public view returns(bool) {</a:t>
            </a:r>
          </a:p>
          <a:p>
            <a:pPr marL="0" indent="0">
              <a:spcBef>
                <a:spcPts val="0"/>
              </a:spcBef>
              <a:buNone/>
            </a:pPr>
            <a:r>
              <a:rPr lang="en-GB" sz="900" dirty="0">
                <a:latin typeface="Courier New" panose="02070309020205020404" pitchFamily="49" charset="0"/>
                <a:cs typeface="Courier New" panose="02070309020205020404" pitchFamily="49" charset="0"/>
              </a:rPr>
              <a:t>    return </a:t>
            </a:r>
            <a:r>
              <a:rPr lang="en-GB" sz="900" dirty="0" err="1">
                <a:latin typeface="Courier New" panose="02070309020205020404" pitchFamily="49" charset="0"/>
                <a:cs typeface="Courier New" panose="02070309020205020404" pitchFamily="49" charset="0"/>
              </a:rPr>
              <a:t>msg.sender</a:t>
            </a:r>
            <a:r>
              <a:rPr lang="en-GB" sz="900" dirty="0">
                <a:latin typeface="Courier New" panose="02070309020205020404" pitchFamily="49" charset="0"/>
                <a:cs typeface="Courier New" panose="02070309020205020404" pitchFamily="49" charset="0"/>
              </a:rPr>
              <a:t> == _owner;</a:t>
            </a: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endParaRPr lang="en-GB" sz="900" dirty="0">
              <a:latin typeface="Courier New" panose="02070309020205020404" pitchFamily="49" charset="0"/>
              <a:cs typeface="Courier New" panose="02070309020205020404" pitchFamily="49" charset="0"/>
            </a:endParaRPr>
          </a:p>
          <a:p>
            <a:pPr marL="0" indent="0">
              <a:spcBef>
                <a:spcPts val="0"/>
              </a:spcBef>
              <a:buNone/>
            </a:pPr>
            <a:endParaRPr lang="en-GB" sz="900" dirty="0">
              <a:latin typeface="Courier New" panose="02070309020205020404" pitchFamily="49" charset="0"/>
              <a:cs typeface="Courier New" panose="02070309020205020404" pitchFamily="49" charset="0"/>
            </a:endParaRP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 @dev Allows the current owner to relinquish control of the contract.</a:t>
            </a:r>
          </a:p>
          <a:p>
            <a:pPr marL="0" indent="0">
              <a:spcBef>
                <a:spcPts val="0"/>
              </a:spcBef>
              <a:buNone/>
            </a:pPr>
            <a:r>
              <a:rPr lang="en-GB" sz="900" dirty="0">
                <a:latin typeface="Courier New" panose="02070309020205020404" pitchFamily="49" charset="0"/>
                <a:cs typeface="Courier New" panose="02070309020205020404" pitchFamily="49" charset="0"/>
              </a:rPr>
              <a:t>  * @notice Renouncing to ownership will leave the contract without an owner.</a:t>
            </a:r>
          </a:p>
          <a:p>
            <a:pPr marL="0" indent="0">
              <a:spcBef>
                <a:spcPts val="0"/>
              </a:spcBef>
              <a:buNone/>
            </a:pPr>
            <a:r>
              <a:rPr lang="en-GB" sz="900" dirty="0">
                <a:latin typeface="Courier New" panose="02070309020205020404" pitchFamily="49" charset="0"/>
                <a:cs typeface="Courier New" panose="02070309020205020404" pitchFamily="49" charset="0"/>
              </a:rPr>
              <a:t>  * It will not be possible to call the functions with the `</a:t>
            </a:r>
            <a:r>
              <a:rPr lang="en-GB" sz="900" dirty="0" err="1">
                <a:latin typeface="Courier New" panose="02070309020205020404" pitchFamily="49" charset="0"/>
                <a:cs typeface="Courier New" panose="02070309020205020404" pitchFamily="49" charset="0"/>
              </a:rPr>
              <a:t>onlyOwner</a:t>
            </a:r>
            <a:r>
              <a:rPr lang="en-GB" sz="900" dirty="0">
                <a:latin typeface="Courier New" panose="02070309020205020404" pitchFamily="49" charset="0"/>
                <a:cs typeface="Courier New" panose="02070309020205020404" pitchFamily="49" charset="0"/>
              </a:rPr>
              <a:t>`</a:t>
            </a:r>
          </a:p>
          <a:p>
            <a:pPr marL="0" indent="0">
              <a:spcBef>
                <a:spcPts val="0"/>
              </a:spcBef>
              <a:buNone/>
            </a:pPr>
            <a:r>
              <a:rPr lang="en-GB" sz="900" dirty="0">
                <a:latin typeface="Courier New" panose="02070309020205020404" pitchFamily="49" charset="0"/>
                <a:cs typeface="Courier New" panose="02070309020205020404" pitchFamily="49" charset="0"/>
              </a:rPr>
              <a:t>  * modifier anymore.</a:t>
            </a: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function </a:t>
            </a:r>
            <a:r>
              <a:rPr lang="en-GB" sz="900" dirty="0" err="1">
                <a:latin typeface="Courier New" panose="02070309020205020404" pitchFamily="49" charset="0"/>
                <a:cs typeface="Courier New" panose="02070309020205020404" pitchFamily="49" charset="0"/>
              </a:rPr>
              <a:t>renounceOwnership</a:t>
            </a:r>
            <a:r>
              <a:rPr lang="en-GB" sz="900" dirty="0">
                <a:latin typeface="Courier New" panose="02070309020205020404" pitchFamily="49" charset="0"/>
                <a:cs typeface="Courier New" panose="02070309020205020404" pitchFamily="49" charset="0"/>
              </a:rPr>
              <a:t>() public </a:t>
            </a:r>
            <a:r>
              <a:rPr lang="en-GB" sz="900" dirty="0" err="1">
                <a:latin typeface="Courier New" panose="02070309020205020404" pitchFamily="49" charset="0"/>
                <a:cs typeface="Courier New" panose="02070309020205020404" pitchFamily="49" charset="0"/>
              </a:rPr>
              <a:t>onlyOwner</a:t>
            </a: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emit </a:t>
            </a:r>
            <a:r>
              <a:rPr lang="en-GB" sz="900" dirty="0" err="1">
                <a:latin typeface="Courier New" panose="02070309020205020404" pitchFamily="49" charset="0"/>
                <a:cs typeface="Courier New" panose="02070309020205020404" pitchFamily="49" charset="0"/>
              </a:rPr>
              <a:t>OwnershipTransferred</a:t>
            </a:r>
            <a:r>
              <a:rPr lang="en-GB" sz="900" dirty="0">
                <a:latin typeface="Courier New" panose="02070309020205020404" pitchFamily="49" charset="0"/>
                <a:cs typeface="Courier New" panose="02070309020205020404" pitchFamily="49" charset="0"/>
              </a:rPr>
              <a:t>(_owner, address(0));</a:t>
            </a:r>
          </a:p>
          <a:p>
            <a:pPr marL="0" indent="0">
              <a:spcBef>
                <a:spcPts val="0"/>
              </a:spcBef>
              <a:buNone/>
            </a:pPr>
            <a:r>
              <a:rPr lang="en-GB" sz="900" dirty="0">
                <a:latin typeface="Courier New" panose="02070309020205020404" pitchFamily="49" charset="0"/>
                <a:cs typeface="Courier New" panose="02070309020205020404" pitchFamily="49" charset="0"/>
              </a:rPr>
              <a:t>    _owner = address(0);</a:t>
            </a: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endParaRPr lang="en-GB" sz="900" dirty="0">
              <a:latin typeface="Courier New" panose="02070309020205020404" pitchFamily="49" charset="0"/>
              <a:cs typeface="Courier New" panose="02070309020205020404" pitchFamily="49" charset="0"/>
            </a:endParaRPr>
          </a:p>
          <a:p>
            <a:pPr marL="0" indent="0">
              <a:spcBef>
                <a:spcPts val="0"/>
              </a:spcBef>
              <a:buNone/>
            </a:pPr>
            <a:endParaRPr lang="en-GB" sz="900" dirty="0">
              <a:latin typeface="Courier New" panose="02070309020205020404" pitchFamily="49" charset="0"/>
              <a:cs typeface="Courier New" panose="02070309020205020404" pitchFamily="49" charset="0"/>
            </a:endParaRP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 @dev Allows the current owner to transfer control of the contract to a </a:t>
            </a:r>
            <a:r>
              <a:rPr lang="en-GB" sz="900" dirty="0" err="1">
                <a:latin typeface="Courier New" panose="02070309020205020404" pitchFamily="49" charset="0"/>
                <a:cs typeface="Courier New" panose="02070309020205020404" pitchFamily="49" charset="0"/>
              </a:rPr>
              <a:t>newOwner</a:t>
            </a:r>
            <a:r>
              <a:rPr lang="en-GB" sz="900" dirty="0">
                <a:latin typeface="Courier New" panose="02070309020205020404" pitchFamily="49" charset="0"/>
                <a:cs typeface="Courier New" panose="02070309020205020404" pitchFamily="49" charset="0"/>
              </a:rPr>
              <a:t>.</a:t>
            </a:r>
          </a:p>
          <a:p>
            <a:pPr marL="0" indent="0">
              <a:spcBef>
                <a:spcPts val="0"/>
              </a:spcBef>
              <a:buNone/>
            </a:pPr>
            <a:r>
              <a:rPr lang="en-GB" sz="900" dirty="0">
                <a:latin typeface="Courier New" panose="02070309020205020404" pitchFamily="49" charset="0"/>
                <a:cs typeface="Courier New" panose="02070309020205020404" pitchFamily="49" charset="0"/>
              </a:rPr>
              <a:t>  * @param </a:t>
            </a:r>
            <a:r>
              <a:rPr lang="en-GB" sz="900" dirty="0" err="1">
                <a:latin typeface="Courier New" panose="02070309020205020404" pitchFamily="49" charset="0"/>
                <a:cs typeface="Courier New" panose="02070309020205020404" pitchFamily="49" charset="0"/>
              </a:rPr>
              <a:t>newOwner</a:t>
            </a:r>
            <a:r>
              <a:rPr lang="en-GB" sz="900" dirty="0">
                <a:latin typeface="Courier New" panose="02070309020205020404" pitchFamily="49" charset="0"/>
                <a:cs typeface="Courier New" panose="02070309020205020404" pitchFamily="49" charset="0"/>
              </a:rPr>
              <a:t> The address to transfer ownership to.</a:t>
            </a: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function </a:t>
            </a:r>
            <a:r>
              <a:rPr lang="en-GB" sz="900" dirty="0" err="1">
                <a:latin typeface="Courier New" panose="02070309020205020404" pitchFamily="49" charset="0"/>
                <a:cs typeface="Courier New" panose="02070309020205020404" pitchFamily="49" charset="0"/>
              </a:rPr>
              <a:t>transferOwnership</a:t>
            </a:r>
            <a:r>
              <a:rPr lang="en-GB" sz="900" dirty="0">
                <a:latin typeface="Courier New" panose="02070309020205020404" pitchFamily="49" charset="0"/>
                <a:cs typeface="Courier New" panose="02070309020205020404" pitchFamily="49" charset="0"/>
              </a:rPr>
              <a:t>(address </a:t>
            </a:r>
            <a:r>
              <a:rPr lang="en-GB" sz="900" dirty="0" err="1">
                <a:latin typeface="Courier New" panose="02070309020205020404" pitchFamily="49" charset="0"/>
                <a:cs typeface="Courier New" panose="02070309020205020404" pitchFamily="49" charset="0"/>
              </a:rPr>
              <a:t>newOwner</a:t>
            </a:r>
            <a:r>
              <a:rPr lang="en-GB" sz="900" dirty="0">
                <a:latin typeface="Courier New" panose="02070309020205020404" pitchFamily="49" charset="0"/>
                <a:cs typeface="Courier New" panose="02070309020205020404" pitchFamily="49" charset="0"/>
              </a:rPr>
              <a:t>) public </a:t>
            </a:r>
            <a:r>
              <a:rPr lang="en-GB" sz="900" dirty="0" err="1">
                <a:latin typeface="Courier New" panose="02070309020205020404" pitchFamily="49" charset="0"/>
                <a:cs typeface="Courier New" panose="02070309020205020404" pitchFamily="49" charset="0"/>
              </a:rPr>
              <a:t>onlyOwner</a:t>
            </a: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_</a:t>
            </a:r>
            <a:r>
              <a:rPr lang="en-GB" sz="900" dirty="0" err="1">
                <a:latin typeface="Courier New" panose="02070309020205020404" pitchFamily="49" charset="0"/>
                <a:cs typeface="Courier New" panose="02070309020205020404" pitchFamily="49" charset="0"/>
              </a:rPr>
              <a:t>transferOwnership</a:t>
            </a:r>
            <a:r>
              <a:rPr lang="en-GB" sz="900" dirty="0">
                <a:latin typeface="Courier New" panose="02070309020205020404" pitchFamily="49" charset="0"/>
                <a:cs typeface="Courier New" panose="02070309020205020404" pitchFamily="49" charset="0"/>
              </a:rPr>
              <a:t>(</a:t>
            </a:r>
            <a:r>
              <a:rPr lang="en-GB" sz="900" dirty="0" err="1">
                <a:latin typeface="Courier New" panose="02070309020205020404" pitchFamily="49" charset="0"/>
                <a:cs typeface="Courier New" panose="02070309020205020404" pitchFamily="49" charset="0"/>
              </a:rPr>
              <a:t>newOwner</a:t>
            </a:r>
            <a:r>
              <a:rPr lang="en-GB" sz="900" dirty="0">
                <a:latin typeface="Courier New" panose="02070309020205020404" pitchFamily="49" charset="0"/>
                <a:cs typeface="Courier New" panose="02070309020205020404" pitchFamily="49" charset="0"/>
              </a:rPr>
              <a:t>);</a:t>
            </a: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endParaRPr lang="en-GB" sz="900" dirty="0">
              <a:latin typeface="Courier New" panose="02070309020205020404" pitchFamily="49" charset="0"/>
              <a:cs typeface="Courier New" panose="02070309020205020404" pitchFamily="49" charset="0"/>
            </a:endParaRP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 @dev Transfers control of the contract to a </a:t>
            </a:r>
            <a:r>
              <a:rPr lang="en-GB" sz="900" dirty="0" err="1">
                <a:latin typeface="Courier New" panose="02070309020205020404" pitchFamily="49" charset="0"/>
                <a:cs typeface="Courier New" panose="02070309020205020404" pitchFamily="49" charset="0"/>
              </a:rPr>
              <a:t>newOwner</a:t>
            </a:r>
            <a:r>
              <a:rPr lang="en-GB" sz="900" dirty="0">
                <a:latin typeface="Courier New" panose="02070309020205020404" pitchFamily="49" charset="0"/>
                <a:cs typeface="Courier New" panose="02070309020205020404" pitchFamily="49" charset="0"/>
              </a:rPr>
              <a:t>.</a:t>
            </a:r>
          </a:p>
          <a:p>
            <a:pPr marL="0" indent="0">
              <a:spcBef>
                <a:spcPts val="0"/>
              </a:spcBef>
              <a:buNone/>
            </a:pPr>
            <a:r>
              <a:rPr lang="en-GB" sz="900" dirty="0">
                <a:latin typeface="Courier New" panose="02070309020205020404" pitchFamily="49" charset="0"/>
                <a:cs typeface="Courier New" panose="02070309020205020404" pitchFamily="49" charset="0"/>
              </a:rPr>
              <a:t>  * @param </a:t>
            </a:r>
            <a:r>
              <a:rPr lang="en-GB" sz="900" dirty="0" err="1">
                <a:latin typeface="Courier New" panose="02070309020205020404" pitchFamily="49" charset="0"/>
                <a:cs typeface="Courier New" panose="02070309020205020404" pitchFamily="49" charset="0"/>
              </a:rPr>
              <a:t>newOwner</a:t>
            </a:r>
            <a:r>
              <a:rPr lang="en-GB" sz="900" dirty="0">
                <a:latin typeface="Courier New" panose="02070309020205020404" pitchFamily="49" charset="0"/>
                <a:cs typeface="Courier New" panose="02070309020205020404" pitchFamily="49" charset="0"/>
              </a:rPr>
              <a:t> The address to transfer ownership to.</a:t>
            </a: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r>
              <a:rPr lang="en-GB" sz="900" dirty="0">
                <a:latin typeface="Courier New" panose="02070309020205020404" pitchFamily="49" charset="0"/>
                <a:cs typeface="Courier New" panose="02070309020205020404" pitchFamily="49" charset="0"/>
              </a:rPr>
              <a:t>  function _</a:t>
            </a:r>
            <a:r>
              <a:rPr lang="en-GB" sz="900" dirty="0" err="1">
                <a:latin typeface="Courier New" panose="02070309020205020404" pitchFamily="49" charset="0"/>
                <a:cs typeface="Courier New" panose="02070309020205020404" pitchFamily="49" charset="0"/>
              </a:rPr>
              <a:t>transferOwnership</a:t>
            </a:r>
            <a:r>
              <a:rPr lang="en-GB" sz="900" dirty="0">
                <a:latin typeface="Courier New" panose="02070309020205020404" pitchFamily="49" charset="0"/>
                <a:cs typeface="Courier New" panose="02070309020205020404" pitchFamily="49" charset="0"/>
              </a:rPr>
              <a:t>(address </a:t>
            </a:r>
            <a:r>
              <a:rPr lang="en-GB" sz="900" dirty="0" err="1">
                <a:latin typeface="Courier New" panose="02070309020205020404" pitchFamily="49" charset="0"/>
                <a:cs typeface="Courier New" panose="02070309020205020404" pitchFamily="49" charset="0"/>
              </a:rPr>
              <a:t>newOwner</a:t>
            </a:r>
            <a:r>
              <a:rPr lang="en-GB" sz="900" dirty="0">
                <a:latin typeface="Courier New" panose="02070309020205020404" pitchFamily="49" charset="0"/>
                <a:cs typeface="Courier New" panose="02070309020205020404" pitchFamily="49" charset="0"/>
              </a:rPr>
              <a:t>) internal {</a:t>
            </a:r>
          </a:p>
          <a:p>
            <a:pPr marL="0" indent="0">
              <a:spcBef>
                <a:spcPts val="0"/>
              </a:spcBef>
              <a:buNone/>
            </a:pPr>
            <a:r>
              <a:rPr lang="en-GB" sz="900" dirty="0">
                <a:latin typeface="Courier New" panose="02070309020205020404" pitchFamily="49" charset="0"/>
                <a:cs typeface="Courier New" panose="02070309020205020404" pitchFamily="49" charset="0"/>
              </a:rPr>
              <a:t>    require(</a:t>
            </a:r>
            <a:r>
              <a:rPr lang="en-GB" sz="900" dirty="0" err="1">
                <a:latin typeface="Courier New" panose="02070309020205020404" pitchFamily="49" charset="0"/>
                <a:cs typeface="Courier New" panose="02070309020205020404" pitchFamily="49" charset="0"/>
              </a:rPr>
              <a:t>newOwner</a:t>
            </a:r>
            <a:r>
              <a:rPr lang="en-GB" sz="900" dirty="0">
                <a:latin typeface="Courier New" panose="02070309020205020404" pitchFamily="49" charset="0"/>
                <a:cs typeface="Courier New" panose="02070309020205020404" pitchFamily="49" charset="0"/>
              </a:rPr>
              <a:t> != address(0));</a:t>
            </a:r>
          </a:p>
          <a:p>
            <a:pPr marL="0" indent="0">
              <a:spcBef>
                <a:spcPts val="0"/>
              </a:spcBef>
              <a:buNone/>
            </a:pPr>
            <a:r>
              <a:rPr lang="en-GB" sz="900" dirty="0">
                <a:latin typeface="Courier New" panose="02070309020205020404" pitchFamily="49" charset="0"/>
                <a:cs typeface="Courier New" panose="02070309020205020404" pitchFamily="49" charset="0"/>
              </a:rPr>
              <a:t>    emit </a:t>
            </a:r>
            <a:r>
              <a:rPr lang="en-GB" sz="900" dirty="0" err="1">
                <a:latin typeface="Courier New" panose="02070309020205020404" pitchFamily="49" charset="0"/>
                <a:cs typeface="Courier New" panose="02070309020205020404" pitchFamily="49" charset="0"/>
              </a:rPr>
              <a:t>OwnershipTransferred</a:t>
            </a:r>
            <a:r>
              <a:rPr lang="en-GB" sz="900" dirty="0">
                <a:latin typeface="Courier New" panose="02070309020205020404" pitchFamily="49" charset="0"/>
                <a:cs typeface="Courier New" panose="02070309020205020404" pitchFamily="49" charset="0"/>
              </a:rPr>
              <a:t>(_owner, </a:t>
            </a:r>
            <a:r>
              <a:rPr lang="en-GB" sz="900" dirty="0" err="1">
                <a:latin typeface="Courier New" panose="02070309020205020404" pitchFamily="49" charset="0"/>
                <a:cs typeface="Courier New" panose="02070309020205020404" pitchFamily="49" charset="0"/>
              </a:rPr>
              <a:t>newOwner</a:t>
            </a:r>
            <a:r>
              <a:rPr lang="en-GB" sz="900" dirty="0">
                <a:latin typeface="Courier New" panose="02070309020205020404" pitchFamily="49" charset="0"/>
                <a:cs typeface="Courier New" panose="02070309020205020404" pitchFamily="49" charset="0"/>
              </a:rPr>
              <a:t>);</a:t>
            </a:r>
          </a:p>
          <a:p>
            <a:pPr marL="0" indent="0">
              <a:spcBef>
                <a:spcPts val="0"/>
              </a:spcBef>
              <a:buNone/>
            </a:pPr>
            <a:r>
              <a:rPr lang="en-GB" sz="900" dirty="0">
                <a:latin typeface="Courier New" panose="02070309020205020404" pitchFamily="49" charset="0"/>
                <a:cs typeface="Courier New" panose="02070309020205020404" pitchFamily="49" charset="0"/>
              </a:rPr>
              <a:t>    _owner = </a:t>
            </a:r>
            <a:r>
              <a:rPr lang="en-GB" sz="900" dirty="0" err="1">
                <a:latin typeface="Courier New" panose="02070309020205020404" pitchFamily="49" charset="0"/>
                <a:cs typeface="Courier New" panose="02070309020205020404" pitchFamily="49" charset="0"/>
              </a:rPr>
              <a:t>newOwner</a:t>
            </a:r>
            <a:r>
              <a:rPr lang="en-GB" sz="900" dirty="0">
                <a:latin typeface="Courier New" panose="02070309020205020404" pitchFamily="49" charset="0"/>
                <a:cs typeface="Courier New" panose="02070309020205020404" pitchFamily="49" charset="0"/>
              </a:rPr>
              <a:t>;</a:t>
            </a:r>
          </a:p>
          <a:p>
            <a:pPr marL="0" indent="0">
              <a:spcBef>
                <a:spcPts val="0"/>
              </a:spcBef>
              <a:buNone/>
            </a:pPr>
            <a:r>
              <a:rPr lang="en-GB" sz="900" dirty="0">
                <a:latin typeface="Courier New" panose="02070309020205020404" pitchFamily="49" charset="0"/>
                <a:cs typeface="Courier New" panose="02070309020205020404" pitchFamily="49" charset="0"/>
              </a:rPr>
              <a:t>  }</a:t>
            </a:r>
          </a:p>
          <a:p>
            <a:pPr marL="0" indent="0">
              <a:spcBef>
                <a:spcPts val="0"/>
              </a:spcBef>
              <a:buNone/>
            </a:pPr>
            <a:endParaRPr lang="en-GB" sz="900" dirty="0">
              <a:latin typeface="Courier New" panose="02070309020205020404" pitchFamily="49" charset="0"/>
              <a:cs typeface="Courier New" panose="02070309020205020404" pitchFamily="49" charset="0"/>
            </a:endParaRPr>
          </a:p>
          <a:p>
            <a:pPr marL="0" indent="0">
              <a:spcBef>
                <a:spcPts val="0"/>
              </a:spcBef>
              <a:buNone/>
            </a:pPr>
            <a:r>
              <a:rPr lang="en-GB" sz="9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440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288292"/>
            <a:ext cx="10515600" cy="5040048"/>
          </a:xfrm>
        </p:spPr>
        <p:txBody>
          <a:bodyPr>
            <a:normAutofit/>
          </a:bodyPr>
          <a:lstStyle/>
          <a:p>
            <a:r>
              <a:rPr lang="en-GB" dirty="0"/>
              <a:t>Now that our base contract </a:t>
            </a:r>
            <a:r>
              <a:rPr lang="en-GB" dirty="0" err="1"/>
              <a:t>CakeFactory</a:t>
            </a:r>
            <a:r>
              <a:rPr lang="en-GB" dirty="0"/>
              <a:t> inherits from Ownable, we can use the </a:t>
            </a:r>
            <a:r>
              <a:rPr lang="en-GB" dirty="0" err="1"/>
              <a:t>onlyOwner</a:t>
            </a:r>
            <a:r>
              <a:rPr lang="en-GB" dirty="0"/>
              <a:t> function modifier in </a:t>
            </a:r>
            <a:r>
              <a:rPr lang="en-GB" dirty="0" err="1"/>
              <a:t>CakeStealing</a:t>
            </a:r>
            <a:r>
              <a:rPr lang="en-GB" dirty="0"/>
              <a:t> as well.</a:t>
            </a:r>
          </a:p>
          <a:p>
            <a:endParaRPr lang="en-GB" dirty="0"/>
          </a:p>
          <a:p>
            <a:r>
              <a:rPr lang="en-GB" dirty="0"/>
              <a:t>This is because of how contract inheritance works. Since:</a:t>
            </a:r>
          </a:p>
          <a:p>
            <a:pPr marL="457200" lvl="1" indent="0">
              <a:buNone/>
            </a:pPr>
            <a:r>
              <a:rPr lang="en-GB" dirty="0" err="1"/>
              <a:t>CakeStealing</a:t>
            </a:r>
            <a:r>
              <a:rPr lang="en-GB" dirty="0"/>
              <a:t> is </a:t>
            </a:r>
            <a:r>
              <a:rPr lang="en-GB" dirty="0" err="1"/>
              <a:t>CakeFactory</a:t>
            </a:r>
            <a:endParaRPr lang="en-GB" dirty="0"/>
          </a:p>
          <a:p>
            <a:pPr marL="457200" lvl="1" indent="0">
              <a:buNone/>
            </a:pPr>
            <a:r>
              <a:rPr lang="en-GB" dirty="0" err="1"/>
              <a:t>CakeFactory</a:t>
            </a:r>
            <a:r>
              <a:rPr lang="en-GB" dirty="0"/>
              <a:t> is Ownable</a:t>
            </a:r>
          </a:p>
          <a:p>
            <a:r>
              <a:rPr lang="en-GB" dirty="0"/>
              <a:t>Thus </a:t>
            </a:r>
            <a:r>
              <a:rPr lang="en-GB" dirty="0" err="1"/>
              <a:t>CakeStealing</a:t>
            </a:r>
            <a:r>
              <a:rPr lang="en-GB" dirty="0"/>
              <a:t> is also Ownable, and can access the functions / events / modifiers from the Ownable contract. This applies to any contracts that inherit from </a:t>
            </a:r>
            <a:r>
              <a:rPr lang="en-GB" dirty="0" err="1"/>
              <a:t>CakeStealing</a:t>
            </a:r>
            <a:r>
              <a:rPr lang="en-GB" dirty="0"/>
              <a:t> in the future as well.</a:t>
            </a:r>
          </a:p>
          <a:p>
            <a:r>
              <a:rPr lang="en-GB" dirty="0"/>
              <a:t>Therefore, we can use the </a:t>
            </a:r>
            <a:r>
              <a:rPr lang="en-GB" dirty="0" err="1"/>
              <a:t>onlyOwner</a:t>
            </a:r>
            <a:r>
              <a:rPr lang="en-GB" dirty="0"/>
              <a:t> modifier to the </a:t>
            </a:r>
            <a:r>
              <a:rPr lang="en-GB" dirty="0" err="1"/>
              <a:t>setMarketContractAddress</a:t>
            </a:r>
            <a:r>
              <a:rPr lang="en-GB" dirty="0"/>
              <a:t> function.</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12</a:t>
            </a:fld>
            <a:endParaRPr lang="en-US" dirty="0"/>
          </a:p>
        </p:txBody>
      </p:sp>
    </p:spTree>
    <p:extLst>
      <p:ext uri="{BB962C8B-B14F-4D97-AF65-F5344CB8AC3E}">
        <p14:creationId xmlns:p14="http://schemas.microsoft.com/office/powerpoint/2010/main" val="946883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13</a:t>
            </a:fld>
            <a:endParaRPr lang="en-US"/>
          </a:p>
        </p:txBody>
      </p:sp>
      <p:sp>
        <p:nvSpPr>
          <p:cNvPr id="7" name="Segnaposto contenuto 2">
            <a:extLst>
              <a:ext uri="{FF2B5EF4-FFF2-40B4-BE49-F238E27FC236}">
                <a16:creationId xmlns:a16="http://schemas.microsoft.com/office/drawing/2014/main" id="{B7CDDE7E-2F59-8646-89E6-C551CD933C3C}"/>
              </a:ext>
            </a:extLst>
          </p:cNvPr>
          <p:cNvSpPr>
            <a:spLocks noGrp="1"/>
          </p:cNvSpPr>
          <p:nvPr>
            <p:ph idx="1"/>
          </p:nvPr>
        </p:nvSpPr>
        <p:spPr>
          <a:xfrm>
            <a:off x="838200" y="1394618"/>
            <a:ext cx="10515600" cy="5463381"/>
          </a:xfrm>
        </p:spPr>
        <p:txBody>
          <a:bodyPr>
            <a:normAutofit/>
          </a:bodyPr>
          <a:lstStyle/>
          <a:p>
            <a:pPr marL="457200" lvl="1" indent="0">
              <a:buNone/>
            </a:pPr>
            <a:endParaRPr lang="en-GB" sz="1800" b="1" dirty="0">
              <a:latin typeface="Courier New" panose="02070309020205020404" pitchFamily="49" charset="0"/>
              <a:cs typeface="Courier New" panose="02070309020205020404" pitchFamily="49" charset="0"/>
            </a:endParaRPr>
          </a:p>
          <a:p>
            <a:pPr marL="457200" lvl="1" indent="0">
              <a:buNone/>
            </a:pPr>
            <a:r>
              <a:rPr lang="en-GB" sz="1800" b="1" dirty="0">
                <a:latin typeface="Courier New" panose="02070309020205020404" pitchFamily="49" charset="0"/>
                <a:cs typeface="Courier New" panose="02070309020205020404" pitchFamily="49" charset="0"/>
              </a:rPr>
              <a:t>...</a:t>
            </a:r>
          </a:p>
          <a:p>
            <a:pPr marL="457200" lvl="1" indent="0">
              <a:buNone/>
            </a:pPr>
            <a:r>
              <a:rPr lang="en-GB" sz="1800" b="1" dirty="0">
                <a:latin typeface="Courier New" panose="02070309020205020404" pitchFamily="49" charset="0"/>
                <a:cs typeface="Courier New" panose="02070309020205020404" pitchFamily="49" charset="0"/>
              </a:rPr>
              <a:t>function </a:t>
            </a:r>
            <a:r>
              <a:rPr lang="en-GB" sz="1800" b="1" dirty="0" err="1">
                <a:latin typeface="Courier New" panose="02070309020205020404" pitchFamily="49" charset="0"/>
                <a:cs typeface="Courier New" panose="02070309020205020404" pitchFamily="49" charset="0"/>
              </a:rPr>
              <a:t>setMarketContractAddress</a:t>
            </a:r>
            <a:r>
              <a:rPr lang="en-GB" sz="1800" b="1" dirty="0">
                <a:latin typeface="Courier New" panose="02070309020205020404" pitchFamily="49" charset="0"/>
                <a:cs typeface="Courier New" panose="02070309020205020404" pitchFamily="49" charset="0"/>
              </a:rPr>
              <a:t>(address _address) external </a:t>
            </a:r>
            <a:r>
              <a:rPr lang="en-GB" sz="1800" b="1" dirty="0" err="1">
                <a:latin typeface="Courier New" panose="02070309020205020404" pitchFamily="49" charset="0"/>
                <a:cs typeface="Courier New" panose="02070309020205020404" pitchFamily="49" charset="0"/>
              </a:rPr>
              <a:t>onlyOwner</a:t>
            </a:r>
            <a:r>
              <a:rPr lang="en-GB" sz="1800" b="1" dirty="0">
                <a:latin typeface="Courier New" panose="02070309020205020404" pitchFamily="49" charset="0"/>
                <a:cs typeface="Courier New" panose="02070309020205020404" pitchFamily="49" charset="0"/>
              </a:rPr>
              <a:t> {</a:t>
            </a:r>
          </a:p>
          <a:p>
            <a:pPr marL="457200" lvl="1" indent="0">
              <a:buNone/>
            </a:pP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marketContract</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MarketInterface</a:t>
            </a:r>
            <a:r>
              <a:rPr lang="en-GB" sz="1800" b="1" dirty="0">
                <a:latin typeface="Courier New" panose="02070309020205020404" pitchFamily="49" charset="0"/>
                <a:cs typeface="Courier New" panose="02070309020205020404" pitchFamily="49" charset="0"/>
              </a:rPr>
              <a:t>(_address);</a:t>
            </a:r>
          </a:p>
          <a:p>
            <a:pPr marL="457200" lvl="1" indent="0">
              <a:buNone/>
            </a:pPr>
            <a:r>
              <a:rPr lang="en-GB" sz="1800" b="1" dirty="0">
                <a:latin typeface="Courier New" panose="02070309020205020404" pitchFamily="49" charset="0"/>
                <a:cs typeface="Courier New" panose="02070309020205020404" pitchFamily="49" charset="0"/>
              </a:rPr>
              <a:t>}</a:t>
            </a:r>
          </a:p>
          <a:p>
            <a:pPr marL="457200" lvl="1" indent="0">
              <a:buNone/>
            </a:pPr>
            <a:r>
              <a:rPr lang="en-GB" sz="1800" b="1" dirty="0">
                <a:latin typeface="Courier New" panose="02070309020205020404" pitchFamily="49" charset="0"/>
                <a:cs typeface="Courier New" panose="02070309020205020404" pitchFamily="49" charset="0"/>
              </a:rPr>
              <a:t>...</a:t>
            </a:r>
          </a:p>
          <a:p>
            <a:pPr marL="0" indent="0">
              <a:buNone/>
            </a:pP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8814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2400" dirty="0"/>
              <a:t>In Solidity, users have to pay every time they execute a function using a currency called gas. Users buy gas with Ether (the currency on Ethereum), so users have to spend ETH in order to execute functions.</a:t>
            </a:r>
          </a:p>
          <a:p>
            <a:r>
              <a:rPr lang="en-GB" sz="2400" dirty="0"/>
              <a:t>How much gas is required to execute a function depends on how complex that function's logic is. Each individual operation has a gas cost based roughly on how much computing resources will be required to perform that operation (e.g. writing to storage is much more expensive than adding two integers). The total gas cost of your function is the sum of the gas costs of all its individual operations.</a:t>
            </a:r>
          </a:p>
          <a:p>
            <a:r>
              <a:rPr lang="en-GB" sz="2400" dirty="0"/>
              <a:t>Because running functions costs real money for users, </a:t>
            </a:r>
            <a:r>
              <a:rPr lang="en-GB" sz="2400" b="1" dirty="0"/>
              <a:t>code optimization </a:t>
            </a:r>
            <a:r>
              <a:rPr lang="en-GB" sz="2400" dirty="0"/>
              <a:t>is much more important in Ethereum than in other programming languages. If your code is sloppy, your users are going to have to pay a premium to execute your functions — and this could add up to millions of dollars in unnecessary fees across thousands of users.</a:t>
            </a:r>
          </a:p>
          <a:p>
            <a:endParaRPr lang="en-GB" sz="2400" dirty="0"/>
          </a:p>
          <a:p>
            <a:pPr marL="457200" lvl="1" indent="0">
              <a:buNone/>
            </a:pPr>
            <a:endParaRPr lang="en-GB"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14</a:t>
            </a:fld>
            <a:endParaRPr lang="en-US"/>
          </a:p>
        </p:txBody>
      </p:sp>
    </p:spTree>
    <p:extLst>
      <p:ext uri="{BB962C8B-B14F-4D97-AF65-F5344CB8AC3E}">
        <p14:creationId xmlns:p14="http://schemas.microsoft.com/office/powerpoint/2010/main" val="2484410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2400" dirty="0"/>
              <a:t>Ethereum is like a big, slow, but extremely secure computer. When you execute a function, every single node on the network needs to run that same function to verify its output — thousands of nodes verifying every function execution is what makes Ethereum decentralized, and its data immutable and censorship-resistant.</a:t>
            </a:r>
          </a:p>
          <a:p>
            <a:r>
              <a:rPr lang="en-GB" sz="2400" dirty="0"/>
              <a:t>The creators of Ethereum wanted to make sure someone couldn't clog up the network with an infinite loop, or hog all the network resources with really intensive computations. So they made it so transactions aren't free, and users have to pay for computation time as well as storage.</a:t>
            </a:r>
          </a:p>
          <a:p>
            <a:r>
              <a:rPr lang="en-GB" sz="2400" dirty="0"/>
              <a:t>NOTE: This isn't necessarily true for other blockchain. It probably won't ever make sense to run a game like World of Warcraft directly on the Ethereum </a:t>
            </a:r>
            <a:r>
              <a:rPr lang="en-GB" sz="2400" dirty="0" err="1"/>
              <a:t>mainnet</a:t>
            </a:r>
            <a:r>
              <a:rPr lang="en-GB" sz="2400" dirty="0"/>
              <a:t> — the gas costs would be prohibitively expensive. But it could run on a blockchain with a different consensus algorithm.</a:t>
            </a:r>
          </a:p>
          <a:p>
            <a:pPr marL="457200" lvl="1" indent="0">
              <a:buNone/>
            </a:pPr>
            <a:endParaRPr lang="en-GB"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15</a:t>
            </a:fld>
            <a:endParaRPr lang="en-US"/>
          </a:p>
        </p:txBody>
      </p:sp>
    </p:spTree>
    <p:extLst>
      <p:ext uri="{BB962C8B-B14F-4D97-AF65-F5344CB8AC3E}">
        <p14:creationId xmlns:p14="http://schemas.microsoft.com/office/powerpoint/2010/main" val="249724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2000" dirty="0"/>
              <a:t>We mentioned that there are other types of </a:t>
            </a:r>
            <a:r>
              <a:rPr lang="en-GB" sz="2000" dirty="0" err="1"/>
              <a:t>uints</a:t>
            </a:r>
            <a:r>
              <a:rPr lang="en-GB" sz="2000" dirty="0"/>
              <a:t>: uint8, uint16, uint32, etc. These types are used in order to save GAS.</a:t>
            </a:r>
          </a:p>
          <a:p>
            <a:endParaRPr lang="en-GB" sz="2000" dirty="0"/>
          </a:p>
          <a:p>
            <a:r>
              <a:rPr lang="en-GB" sz="2000" dirty="0"/>
              <a:t>Normally there's no benefit to using these sub-types because Solidity reserves 256 bits of storage regardless of the </a:t>
            </a:r>
            <a:r>
              <a:rPr lang="en-GB" sz="2000" dirty="0" err="1"/>
              <a:t>uint</a:t>
            </a:r>
            <a:r>
              <a:rPr lang="en-GB" sz="2000" dirty="0"/>
              <a:t> size. For example, using uint8 instead of </a:t>
            </a:r>
            <a:r>
              <a:rPr lang="en-GB" sz="2000" dirty="0" err="1"/>
              <a:t>uint</a:t>
            </a:r>
            <a:r>
              <a:rPr lang="en-GB" sz="2000" dirty="0"/>
              <a:t> (uint256) won't save you any gas.</a:t>
            </a:r>
          </a:p>
          <a:p>
            <a:r>
              <a:rPr lang="en-GB" sz="2000" dirty="0"/>
              <a:t>But there's an exception to this: inside </a:t>
            </a:r>
            <a:r>
              <a:rPr lang="en-GB" sz="2000" b="1" dirty="0"/>
              <a:t>structs</a:t>
            </a:r>
            <a:r>
              <a:rPr lang="en-GB" sz="2000" dirty="0"/>
              <a:t>.</a:t>
            </a:r>
          </a:p>
          <a:p>
            <a:r>
              <a:rPr lang="en-GB" sz="2000" dirty="0"/>
              <a:t>If you have multiple </a:t>
            </a:r>
            <a:r>
              <a:rPr lang="en-GB" sz="2000" dirty="0" err="1"/>
              <a:t>uints</a:t>
            </a:r>
            <a:r>
              <a:rPr lang="en-GB" sz="2000" dirty="0"/>
              <a:t> inside a struct, using a smaller-sized </a:t>
            </a:r>
            <a:r>
              <a:rPr lang="en-GB" sz="2000" dirty="0" err="1"/>
              <a:t>uint</a:t>
            </a:r>
            <a:r>
              <a:rPr lang="en-GB" sz="2000" dirty="0"/>
              <a:t> when possible will allow Solidity to pack these variables together to take up less storage. </a:t>
            </a:r>
            <a:r>
              <a:rPr lang="it-IT" sz="2000" dirty="0"/>
              <a:t>For </a:t>
            </a:r>
            <a:r>
              <a:rPr lang="it-IT" sz="2000" dirty="0" err="1"/>
              <a:t>this</a:t>
            </a:r>
            <a:r>
              <a:rPr lang="it-IT" sz="2000" dirty="0"/>
              <a:t> </a:t>
            </a:r>
            <a:r>
              <a:rPr lang="it-IT" sz="2000" dirty="0" err="1"/>
              <a:t>reason</a:t>
            </a:r>
            <a:r>
              <a:rPr lang="it-IT" sz="2000" dirty="0"/>
              <a:t>, inside a </a:t>
            </a:r>
            <a:r>
              <a:rPr lang="it-IT" sz="2000" dirty="0" err="1"/>
              <a:t>struct</a:t>
            </a:r>
            <a:r>
              <a:rPr lang="it-IT" sz="2000" dirty="0"/>
              <a:t> </a:t>
            </a:r>
            <a:r>
              <a:rPr lang="it-IT" sz="2000" dirty="0" err="1"/>
              <a:t>you'll</a:t>
            </a:r>
            <a:r>
              <a:rPr lang="it-IT" sz="2000" dirty="0"/>
              <a:t> </a:t>
            </a:r>
            <a:r>
              <a:rPr lang="it-IT" sz="2000" dirty="0" err="1"/>
              <a:t>want</a:t>
            </a:r>
            <a:r>
              <a:rPr lang="it-IT" sz="2000" dirty="0"/>
              <a:t> to use the </a:t>
            </a:r>
            <a:r>
              <a:rPr lang="it-IT" sz="2000" dirty="0" err="1"/>
              <a:t>smallest</a:t>
            </a:r>
            <a:r>
              <a:rPr lang="it-IT" sz="2000" dirty="0"/>
              <a:t> </a:t>
            </a:r>
            <a:r>
              <a:rPr lang="it-IT" sz="2000" dirty="0" err="1"/>
              <a:t>integer</a:t>
            </a:r>
            <a:r>
              <a:rPr lang="it-IT" sz="2000" dirty="0"/>
              <a:t> sub-</a:t>
            </a:r>
            <a:r>
              <a:rPr lang="it-IT" sz="2000" dirty="0" err="1"/>
              <a:t>types</a:t>
            </a:r>
            <a:r>
              <a:rPr lang="it-IT" sz="2000" dirty="0"/>
              <a:t> </a:t>
            </a:r>
            <a:r>
              <a:rPr lang="it-IT" sz="2000" dirty="0" err="1"/>
              <a:t>you</a:t>
            </a:r>
            <a:r>
              <a:rPr lang="it-IT" sz="2000" dirty="0"/>
              <a:t> can </a:t>
            </a:r>
            <a:r>
              <a:rPr lang="it-IT" sz="2000" dirty="0" err="1"/>
              <a:t>get</a:t>
            </a:r>
            <a:r>
              <a:rPr lang="it-IT" sz="2000" dirty="0"/>
              <a:t> </a:t>
            </a:r>
            <a:r>
              <a:rPr lang="it-IT" sz="2000" dirty="0" err="1"/>
              <a:t>away</a:t>
            </a:r>
            <a:r>
              <a:rPr lang="it-IT" sz="2000" dirty="0"/>
              <a:t> with.</a:t>
            </a:r>
          </a:p>
          <a:p>
            <a:r>
              <a:rPr lang="it-IT" sz="2000" dirty="0" err="1"/>
              <a:t>You'll</a:t>
            </a:r>
            <a:r>
              <a:rPr lang="it-IT" sz="2000" dirty="0"/>
              <a:t> </a:t>
            </a:r>
            <a:r>
              <a:rPr lang="it-IT" sz="2000" dirty="0" err="1"/>
              <a:t>also</a:t>
            </a:r>
            <a:r>
              <a:rPr lang="it-IT" sz="2000" dirty="0"/>
              <a:t> </a:t>
            </a:r>
            <a:r>
              <a:rPr lang="it-IT" sz="2000" dirty="0" err="1"/>
              <a:t>want</a:t>
            </a:r>
            <a:r>
              <a:rPr lang="it-IT" sz="2000" dirty="0"/>
              <a:t> to cluster </a:t>
            </a:r>
            <a:r>
              <a:rPr lang="it-IT" sz="2000" dirty="0" err="1"/>
              <a:t>identical</a:t>
            </a:r>
            <a:r>
              <a:rPr lang="it-IT" sz="2000" dirty="0"/>
              <a:t> data </a:t>
            </a:r>
            <a:r>
              <a:rPr lang="it-IT" sz="2000" dirty="0" err="1"/>
              <a:t>types</a:t>
            </a:r>
            <a:r>
              <a:rPr lang="it-IT" sz="2000" dirty="0"/>
              <a:t> </a:t>
            </a:r>
            <a:r>
              <a:rPr lang="it-IT" sz="2000" dirty="0" err="1"/>
              <a:t>together</a:t>
            </a:r>
            <a:r>
              <a:rPr lang="it-IT" sz="2000" dirty="0"/>
              <a:t> (i.e. put </a:t>
            </a:r>
            <a:r>
              <a:rPr lang="it-IT" sz="2000" dirty="0" err="1"/>
              <a:t>them</a:t>
            </a:r>
            <a:r>
              <a:rPr lang="it-IT" sz="2000" dirty="0"/>
              <a:t> </a:t>
            </a:r>
            <a:r>
              <a:rPr lang="it-IT" sz="2000" dirty="0" err="1"/>
              <a:t>next</a:t>
            </a:r>
            <a:r>
              <a:rPr lang="it-IT" sz="2000" dirty="0"/>
              <a:t> to </a:t>
            </a:r>
            <a:r>
              <a:rPr lang="it-IT" sz="2000" dirty="0" err="1"/>
              <a:t>each</a:t>
            </a:r>
            <a:r>
              <a:rPr lang="it-IT" sz="2000" dirty="0"/>
              <a:t> </a:t>
            </a:r>
            <a:r>
              <a:rPr lang="it-IT" sz="2000" dirty="0" err="1"/>
              <a:t>other</a:t>
            </a:r>
            <a:r>
              <a:rPr lang="it-IT" sz="2000" dirty="0"/>
              <a:t> in the </a:t>
            </a:r>
            <a:r>
              <a:rPr lang="it-IT" sz="2000" dirty="0" err="1"/>
              <a:t>struct</a:t>
            </a:r>
            <a:r>
              <a:rPr lang="it-IT" sz="2000" dirty="0"/>
              <a:t>) so </a:t>
            </a:r>
            <a:r>
              <a:rPr lang="it-IT" sz="2000" dirty="0" err="1"/>
              <a:t>that</a:t>
            </a:r>
            <a:r>
              <a:rPr lang="it-IT" sz="2000" dirty="0"/>
              <a:t> </a:t>
            </a:r>
            <a:r>
              <a:rPr lang="it-IT" sz="2000" dirty="0" err="1"/>
              <a:t>Solidity</a:t>
            </a:r>
            <a:r>
              <a:rPr lang="it-IT" sz="2000" dirty="0"/>
              <a:t> can </a:t>
            </a:r>
            <a:r>
              <a:rPr lang="it-IT" sz="2000" dirty="0" err="1"/>
              <a:t>minimize</a:t>
            </a:r>
            <a:r>
              <a:rPr lang="it-IT" sz="2000" dirty="0"/>
              <a:t> the </a:t>
            </a:r>
            <a:r>
              <a:rPr lang="it-IT" sz="2000" dirty="0" err="1"/>
              <a:t>required</a:t>
            </a:r>
            <a:r>
              <a:rPr lang="it-IT" sz="2000" dirty="0"/>
              <a:t> </a:t>
            </a:r>
            <a:r>
              <a:rPr lang="it-IT" sz="2000" dirty="0" err="1"/>
              <a:t>storage</a:t>
            </a:r>
            <a:r>
              <a:rPr lang="it-IT" sz="2000" dirty="0"/>
              <a:t> </a:t>
            </a:r>
            <a:r>
              <a:rPr lang="it-IT" sz="2000" dirty="0" err="1"/>
              <a:t>space</a:t>
            </a:r>
            <a:r>
              <a:rPr lang="it-IT" sz="2000" dirty="0"/>
              <a:t>. For </a:t>
            </a:r>
            <a:r>
              <a:rPr lang="it-IT" sz="2000" dirty="0" err="1"/>
              <a:t>example</a:t>
            </a:r>
            <a:r>
              <a:rPr lang="it-IT" sz="2000" dirty="0"/>
              <a:t>, a </a:t>
            </a:r>
            <a:r>
              <a:rPr lang="it-IT" sz="2000" dirty="0" err="1"/>
              <a:t>struct</a:t>
            </a:r>
            <a:r>
              <a:rPr lang="it-IT" sz="2000" dirty="0"/>
              <a:t> with </a:t>
            </a:r>
            <a:r>
              <a:rPr lang="it-IT" sz="2000" dirty="0" err="1"/>
              <a:t>fields</a:t>
            </a:r>
            <a:r>
              <a:rPr lang="it-IT" sz="2000" dirty="0"/>
              <a:t> </a:t>
            </a:r>
            <a:r>
              <a:rPr lang="it-IT" sz="2000" dirty="0" err="1"/>
              <a:t>uint</a:t>
            </a:r>
            <a:r>
              <a:rPr lang="it-IT" sz="2000" dirty="0"/>
              <a:t> c; uint32 a; uint32 b; </a:t>
            </a:r>
            <a:r>
              <a:rPr lang="it-IT" sz="2000" dirty="0" err="1"/>
              <a:t>will</a:t>
            </a:r>
            <a:r>
              <a:rPr lang="it-IT" sz="2000" dirty="0"/>
              <a:t> </a:t>
            </a:r>
            <a:r>
              <a:rPr lang="it-IT" sz="2000" dirty="0" err="1"/>
              <a:t>cost</a:t>
            </a:r>
            <a:r>
              <a:rPr lang="it-IT" sz="2000" dirty="0"/>
              <a:t> </a:t>
            </a:r>
            <a:r>
              <a:rPr lang="it-IT" sz="2000" dirty="0" err="1"/>
              <a:t>less</a:t>
            </a:r>
            <a:r>
              <a:rPr lang="it-IT" sz="2000" dirty="0"/>
              <a:t> gas </a:t>
            </a:r>
            <a:r>
              <a:rPr lang="it-IT" sz="2000" dirty="0" err="1"/>
              <a:t>than</a:t>
            </a:r>
            <a:r>
              <a:rPr lang="it-IT" sz="2000" dirty="0"/>
              <a:t> a </a:t>
            </a:r>
            <a:r>
              <a:rPr lang="it-IT" sz="2000" dirty="0" err="1"/>
              <a:t>struct</a:t>
            </a:r>
            <a:r>
              <a:rPr lang="it-IT" sz="2000" dirty="0"/>
              <a:t> with </a:t>
            </a:r>
            <a:r>
              <a:rPr lang="it-IT" sz="2000" dirty="0" err="1"/>
              <a:t>fields</a:t>
            </a:r>
            <a:r>
              <a:rPr lang="it-IT" sz="2000" dirty="0"/>
              <a:t> uint32 a; </a:t>
            </a:r>
            <a:r>
              <a:rPr lang="it-IT" sz="2000" dirty="0" err="1"/>
              <a:t>uint</a:t>
            </a:r>
            <a:r>
              <a:rPr lang="it-IT" sz="2000" dirty="0"/>
              <a:t> c; uint32 b; </a:t>
            </a:r>
            <a:r>
              <a:rPr lang="it-IT" sz="2000" dirty="0" err="1"/>
              <a:t>because</a:t>
            </a:r>
            <a:r>
              <a:rPr lang="it-IT" sz="2000" dirty="0"/>
              <a:t> the uint32 </a:t>
            </a:r>
            <a:r>
              <a:rPr lang="it-IT" sz="2000" dirty="0" err="1"/>
              <a:t>fields</a:t>
            </a:r>
            <a:r>
              <a:rPr lang="it-IT" sz="2000" dirty="0"/>
              <a:t> are </a:t>
            </a:r>
            <a:r>
              <a:rPr lang="it-IT" sz="2000" dirty="0" err="1"/>
              <a:t>clustered</a:t>
            </a:r>
            <a:r>
              <a:rPr lang="it-IT" sz="2000" dirty="0"/>
              <a:t> </a:t>
            </a:r>
            <a:r>
              <a:rPr lang="it-IT" sz="2000" dirty="0" err="1"/>
              <a:t>together</a:t>
            </a:r>
            <a:r>
              <a:rPr lang="it-IT" sz="2000" dirty="0"/>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16</a:t>
            </a:fld>
            <a:endParaRPr lang="en-US"/>
          </a:p>
        </p:txBody>
      </p:sp>
    </p:spTree>
    <p:extLst>
      <p:ext uri="{BB962C8B-B14F-4D97-AF65-F5344CB8AC3E}">
        <p14:creationId xmlns:p14="http://schemas.microsoft.com/office/powerpoint/2010/main" val="3283552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 </a:t>
            </a:r>
            <a:r>
              <a:rPr lang="en-GB" dirty="0" err="1"/>
              <a:t>Scriviamo</a:t>
            </a:r>
            <a:r>
              <a:rPr lang="en-GB" dirty="0"/>
              <a:t> </a:t>
            </a:r>
            <a:r>
              <a:rPr lang="en-GB" dirty="0" err="1"/>
              <a:t>qualcosa</a:t>
            </a:r>
            <a:r>
              <a:rPr lang="en-GB" dirty="0"/>
              <a:t> sui </a:t>
            </a:r>
            <a:r>
              <a:rPr lang="en-GB" dirty="0" err="1"/>
              <a:t>costi</a:t>
            </a:r>
            <a:r>
              <a:rPr lang="en-GB" dirty="0"/>
              <a:t> </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dirty="0"/>
              <a:t>It's time to give our cakes the possibility to be stolen!</a:t>
            </a:r>
          </a:p>
          <a:p>
            <a:pPr lvl="1">
              <a:buFont typeface="Wingdings" pitchFamily="2" charset="2"/>
              <a:buChar char="Ø"/>
            </a:pPr>
            <a:endParaRPr lang="en-GB" dirty="0"/>
          </a:p>
          <a:p>
            <a:r>
              <a:rPr lang="en-GB" dirty="0"/>
              <a:t>Put it on test:</a:t>
            </a:r>
          </a:p>
          <a:p>
            <a:pPr lvl="1">
              <a:buFont typeface="Wingdings" pitchFamily="2" charset="2"/>
              <a:buChar char="Ø"/>
            </a:pPr>
            <a:r>
              <a:rPr lang="en-GB" dirty="0"/>
              <a:t>Create a function called </a:t>
            </a:r>
            <a:r>
              <a:rPr lang="en-GB" b="1" dirty="0"/>
              <a:t>steal</a:t>
            </a:r>
            <a:r>
              <a:rPr lang="en-GB" dirty="0"/>
              <a:t>. It will take two parameters: _</a:t>
            </a:r>
            <a:r>
              <a:rPr lang="en-GB" dirty="0" err="1"/>
              <a:t>cakeId</a:t>
            </a:r>
            <a:r>
              <a:rPr lang="en-GB" dirty="0"/>
              <a:t> (</a:t>
            </a:r>
            <a:r>
              <a:rPr lang="en-GB" dirty="0" err="1"/>
              <a:t>uint</a:t>
            </a:r>
            <a:r>
              <a:rPr lang="en-GB" dirty="0"/>
              <a:t>) and _</a:t>
            </a:r>
            <a:r>
              <a:rPr lang="en-GB" dirty="0" err="1"/>
              <a:t>targetShape</a:t>
            </a:r>
            <a:r>
              <a:rPr lang="en-GB" dirty="0"/>
              <a:t> (</a:t>
            </a:r>
            <a:r>
              <a:rPr lang="en-GB" dirty="0" err="1"/>
              <a:t>uint</a:t>
            </a:r>
            <a:r>
              <a:rPr lang="en-GB" dirty="0"/>
              <a:t>). This function should be public.</a:t>
            </a:r>
          </a:p>
          <a:p>
            <a:pPr lvl="1">
              <a:buFont typeface="Wingdings" pitchFamily="2" charset="2"/>
              <a:buChar char="Ø"/>
            </a:pPr>
            <a:r>
              <a:rPr lang="en-GB" dirty="0"/>
              <a:t>We don't want to let someone else steal our cake! So first, let's make sure we own this cake. Add a require statement to verify that </a:t>
            </a:r>
            <a:r>
              <a:rPr lang="en-GB" dirty="0" err="1"/>
              <a:t>msg.sender</a:t>
            </a:r>
            <a:r>
              <a:rPr lang="en-GB" dirty="0"/>
              <a:t> is equal to this cake's owner (similar to how we did in the </a:t>
            </a:r>
            <a:r>
              <a:rPr lang="en-GB" dirty="0" err="1"/>
              <a:t>createRandomCake</a:t>
            </a:r>
            <a:r>
              <a:rPr lang="en-GB" dirty="0"/>
              <a:t> function).</a:t>
            </a:r>
          </a:p>
          <a:p>
            <a:pPr lvl="1">
              <a:buFont typeface="Wingdings" pitchFamily="2" charset="2"/>
              <a:buChar char="Ø"/>
            </a:pPr>
            <a:r>
              <a:rPr lang="en-GB" dirty="0"/>
              <a:t>We're going to need to get this cake’s SHAPE. So the next thing our function should do is declare a local Cake named </a:t>
            </a:r>
            <a:r>
              <a:rPr lang="en-GB" dirty="0" err="1"/>
              <a:t>myCake</a:t>
            </a:r>
            <a:r>
              <a:rPr lang="en-GB" dirty="0"/>
              <a:t> (which will be a storage pointer). Set this variable to be equal to index _</a:t>
            </a:r>
            <a:r>
              <a:rPr lang="en-GB" dirty="0" err="1"/>
              <a:t>cakeId</a:t>
            </a:r>
            <a:r>
              <a:rPr lang="en-GB" dirty="0"/>
              <a:t> in our cakes factory.</a:t>
            </a:r>
          </a:p>
          <a:p>
            <a:pPr lvl="1">
              <a:buFont typeface="Wingdings" pitchFamily="2" charset="2"/>
              <a:buChar char="Ø"/>
            </a:pPr>
            <a:endParaRPr lang="en-GB" dirty="0"/>
          </a:p>
          <a:p>
            <a:pPr lvl="1">
              <a:buFont typeface="Wingdings" pitchFamily="2" charset="2"/>
              <a:buChar char="Ø"/>
            </a:pPr>
            <a:r>
              <a:rPr lang="en-GB" dirty="0"/>
              <a:t>You should have 4 lines of code so far, including the line with the closing }.</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17</a:t>
            </a:fld>
            <a:endParaRPr lang="en-US"/>
          </a:p>
        </p:txBody>
      </p:sp>
    </p:spTree>
    <p:extLst>
      <p:ext uri="{BB962C8B-B14F-4D97-AF65-F5344CB8AC3E}">
        <p14:creationId xmlns:p14="http://schemas.microsoft.com/office/powerpoint/2010/main" val="364726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C7B23-E736-4779-A824-FD3CB44D33C8}"/>
              </a:ext>
            </a:extLst>
          </p:cNvPr>
          <p:cNvSpPr>
            <a:spLocks noGrp="1"/>
          </p:cNvSpPr>
          <p:nvPr>
            <p:ph type="ctrTitle"/>
          </p:nvPr>
        </p:nvSpPr>
        <p:spPr>
          <a:xfrm>
            <a:off x="1204823" y="2774628"/>
            <a:ext cx="9144000" cy="757829"/>
          </a:xfrm>
        </p:spPr>
        <p:txBody>
          <a:bodyPr/>
          <a:lstStyle/>
          <a:p>
            <a:r>
              <a:rPr lang="de-DE"/>
              <a:t>Thank you for your attention! </a:t>
            </a:r>
          </a:p>
        </p:txBody>
      </p:sp>
      <p:sp>
        <p:nvSpPr>
          <p:cNvPr id="3" name="Untertitel 2">
            <a:extLst>
              <a:ext uri="{FF2B5EF4-FFF2-40B4-BE49-F238E27FC236}">
                <a16:creationId xmlns:a16="http://schemas.microsoft.com/office/drawing/2014/main" id="{0624594A-2B8D-4D7B-8F8C-25ED0F482613}"/>
              </a:ext>
            </a:extLst>
          </p:cNvPr>
          <p:cNvSpPr>
            <a:spLocks noGrp="1"/>
          </p:cNvSpPr>
          <p:nvPr>
            <p:ph type="subTitle" idx="1"/>
          </p:nvPr>
        </p:nvSpPr>
        <p:spPr>
          <a:xfrm>
            <a:off x="1204823" y="3762554"/>
            <a:ext cx="9144000" cy="565397"/>
          </a:xfrm>
        </p:spPr>
        <p:txBody>
          <a:bodyPr/>
          <a:lstStyle/>
          <a:p>
            <a:r>
              <a:rPr lang="de-DE"/>
              <a:t>www.smartgridsmaster.eu</a:t>
            </a:r>
          </a:p>
        </p:txBody>
      </p:sp>
    </p:spTree>
    <p:extLst>
      <p:ext uri="{BB962C8B-B14F-4D97-AF65-F5344CB8AC3E}">
        <p14:creationId xmlns:p14="http://schemas.microsoft.com/office/powerpoint/2010/main" val="145172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17B8-192D-4915-AA65-B426092D3B5F}"/>
              </a:ext>
            </a:extLst>
          </p:cNvPr>
          <p:cNvSpPr>
            <a:spLocks noGrp="1"/>
          </p:cNvSpPr>
          <p:nvPr>
            <p:ph type="title"/>
          </p:nvPr>
        </p:nvSpPr>
        <p:spPr>
          <a:xfrm>
            <a:off x="707567" y="1371120"/>
            <a:ext cx="10319657" cy="2147963"/>
          </a:xfrm>
        </p:spPr>
        <p:txBody>
          <a:bodyPr>
            <a:normAutofit/>
          </a:bodyPr>
          <a:lstStyle/>
          <a:p>
            <a:pPr algn="ctr"/>
            <a:r>
              <a:rPr lang="en-US" sz="2200" dirty="0"/>
              <a:t>Course material developed in collaboration with University of </a:t>
            </a:r>
            <a:br>
              <a:rPr lang="en-US" sz="2200" dirty="0"/>
            </a:br>
            <a:r>
              <a:rPr lang="en-US" sz="2200" dirty="0"/>
              <a:t>Cagliari, University of Cyprus, University of Western Macedonia, Mines ParisTech, Technische Hochschule Ulm, Deloitte, WIP </a:t>
            </a:r>
            <a:br>
              <a:rPr lang="en-US" sz="2200" dirty="0"/>
            </a:br>
            <a:br>
              <a:rPr lang="en-US" sz="2200" dirty="0"/>
            </a:br>
            <a:r>
              <a:rPr lang="en-US" sz="2200" dirty="0"/>
              <a:t>with support from Erasmus+</a:t>
            </a:r>
            <a:br>
              <a:rPr lang="de-DE" sz="2000" dirty="0"/>
            </a:br>
            <a:endParaRPr lang="en-US" sz="2000" dirty="0">
              <a:highlight>
                <a:srgbClr val="FFFF00"/>
              </a:highlight>
            </a:endParaRPr>
          </a:p>
        </p:txBody>
      </p:sp>
      <p:sp>
        <p:nvSpPr>
          <p:cNvPr id="6" name="Slide Number Placeholder 5">
            <a:extLst>
              <a:ext uri="{FF2B5EF4-FFF2-40B4-BE49-F238E27FC236}">
                <a16:creationId xmlns:a16="http://schemas.microsoft.com/office/drawing/2014/main" id="{1EB5BB7E-9570-465B-9B1F-4D51C3EFEBB3}"/>
              </a:ext>
            </a:extLst>
          </p:cNvPr>
          <p:cNvSpPr>
            <a:spLocks noGrp="1"/>
          </p:cNvSpPr>
          <p:nvPr>
            <p:ph type="sldNum" sz="quarter" idx="12"/>
          </p:nvPr>
        </p:nvSpPr>
        <p:spPr>
          <a:xfrm>
            <a:off x="6190969" y="6366329"/>
            <a:ext cx="787600" cy="365125"/>
          </a:xfrm>
        </p:spPr>
        <p:txBody>
          <a:bodyPr anchor="ctr"/>
          <a:lstStyle/>
          <a:p>
            <a:pPr algn="ctr"/>
            <a:fld id="{B14DC977-BC50-43F6-B379-4F14C4286E89}" type="slidenum">
              <a:rPr lang="en-US" smtClean="0"/>
              <a:pPr algn="ctr"/>
              <a:t>2</a:t>
            </a:fld>
            <a:endParaRPr lang="en-US" dirty="0"/>
          </a:p>
        </p:txBody>
      </p:sp>
      <p:pic>
        <p:nvPicPr>
          <p:cNvPr id="10" name="Picture 9" descr="A picture containing black, large, white&#10;&#10;Description automatically generated">
            <a:extLst>
              <a:ext uri="{FF2B5EF4-FFF2-40B4-BE49-F238E27FC236}">
                <a16:creationId xmlns:a16="http://schemas.microsoft.com/office/drawing/2014/main" id="{F75B38EF-0060-4C68-A5B4-60B86A831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065" y="3457212"/>
            <a:ext cx="1134749" cy="1134749"/>
          </a:xfrm>
          <a:prstGeom prst="rect">
            <a:avLst/>
          </a:prstGeom>
        </p:spPr>
      </p:pic>
      <p:pic>
        <p:nvPicPr>
          <p:cNvPr id="12" name="Picture 11" descr="A close up of a logo&#10;&#10;Description automatically generated">
            <a:extLst>
              <a:ext uri="{FF2B5EF4-FFF2-40B4-BE49-F238E27FC236}">
                <a16:creationId xmlns:a16="http://schemas.microsoft.com/office/drawing/2014/main" id="{E3576EC2-F104-4110-8318-2B60E7DEAD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2187" y="3745758"/>
            <a:ext cx="3680637" cy="1135718"/>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6B5CAC71-6BD0-49EA-8F31-B31EAF98C4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2824" y="5070995"/>
            <a:ext cx="2209055" cy="897857"/>
          </a:xfrm>
          <a:prstGeom prst="rect">
            <a:avLst/>
          </a:prstGeom>
        </p:spPr>
      </p:pic>
      <p:pic>
        <p:nvPicPr>
          <p:cNvPr id="14" name="Picture 13">
            <a:extLst>
              <a:ext uri="{FF2B5EF4-FFF2-40B4-BE49-F238E27FC236}">
                <a16:creationId xmlns:a16="http://schemas.microsoft.com/office/drawing/2014/main" id="{6C3CED35-9A1D-43B0-963E-C3D5265C7A8D}"/>
              </a:ext>
            </a:extLst>
          </p:cNvPr>
          <p:cNvPicPr>
            <a:picLocks noChangeAspect="1"/>
          </p:cNvPicPr>
          <p:nvPr/>
        </p:nvPicPr>
        <p:blipFill>
          <a:blip r:embed="rId5"/>
          <a:stretch>
            <a:fillRect/>
          </a:stretch>
        </p:blipFill>
        <p:spPr>
          <a:xfrm>
            <a:off x="838200" y="4939439"/>
            <a:ext cx="3096389" cy="947847"/>
          </a:xfrm>
          <a:prstGeom prst="rect">
            <a:avLst/>
          </a:prstGeom>
        </p:spPr>
      </p:pic>
      <p:pic>
        <p:nvPicPr>
          <p:cNvPr id="8" name="Picture 7">
            <a:extLst>
              <a:ext uri="{FF2B5EF4-FFF2-40B4-BE49-F238E27FC236}">
                <a16:creationId xmlns:a16="http://schemas.microsoft.com/office/drawing/2014/main" id="{74B7E6F1-04F5-4CD3-9602-23FD0EE6F91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8703" y="5003937"/>
            <a:ext cx="1717351" cy="832081"/>
          </a:xfrm>
          <a:prstGeom prst="rect">
            <a:avLst/>
          </a:prstGeom>
        </p:spPr>
      </p:pic>
      <p:pic>
        <p:nvPicPr>
          <p:cNvPr id="15" name="Picture 14" descr="A close up of a logo&#10;&#10;Description automatically generated">
            <a:extLst>
              <a:ext uri="{FF2B5EF4-FFF2-40B4-BE49-F238E27FC236}">
                <a16:creationId xmlns:a16="http://schemas.microsoft.com/office/drawing/2014/main" id="{78F15F3C-336E-403A-B0FF-121C34A857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39197" y="3924019"/>
            <a:ext cx="3730818" cy="674983"/>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A6CDFB20-B9DE-4F08-9047-DF3AFEC9E11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51953" y="5005292"/>
            <a:ext cx="1844047" cy="897856"/>
          </a:xfrm>
          <a:prstGeom prst="rect">
            <a:avLst/>
          </a:prstGeom>
        </p:spPr>
      </p:pic>
    </p:spTree>
    <p:extLst>
      <p:ext uri="{BB962C8B-B14F-4D97-AF65-F5344CB8AC3E}">
        <p14:creationId xmlns:p14="http://schemas.microsoft.com/office/powerpoint/2010/main" val="397162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5DCD-D96F-4806-9A31-085EF294D4F7}"/>
              </a:ext>
            </a:extLst>
          </p:cNvPr>
          <p:cNvSpPr>
            <a:spLocks noGrp="1"/>
          </p:cNvSpPr>
          <p:nvPr>
            <p:ph type="title"/>
          </p:nvPr>
        </p:nvSpPr>
        <p:spPr/>
        <p:txBody>
          <a:bodyPr/>
          <a:lstStyle/>
          <a:p>
            <a:r>
              <a:rPr lang="en-GB" dirty="0"/>
              <a:t>Content of the lecture</a:t>
            </a:r>
          </a:p>
        </p:txBody>
      </p:sp>
      <p:sp>
        <p:nvSpPr>
          <p:cNvPr id="3" name="Content Placeholder 2">
            <a:extLst>
              <a:ext uri="{FF2B5EF4-FFF2-40B4-BE49-F238E27FC236}">
                <a16:creationId xmlns:a16="http://schemas.microsoft.com/office/drawing/2014/main" id="{E05B7644-D161-43BD-A349-D87E12807804}"/>
              </a:ext>
            </a:extLst>
          </p:cNvPr>
          <p:cNvSpPr>
            <a:spLocks noGrp="1"/>
          </p:cNvSpPr>
          <p:nvPr>
            <p:ph idx="1"/>
          </p:nvPr>
        </p:nvSpPr>
        <p:spPr/>
        <p:txBody>
          <a:bodyPr/>
          <a:lstStyle/>
          <a:p>
            <a:pPr marL="514350" indent="-514350">
              <a:buAutoNum type="arabicPeriod"/>
            </a:pPr>
            <a:r>
              <a:rPr lang="en-GB" dirty="0"/>
              <a:t>Ethereum blockchain language: Solidity</a:t>
            </a:r>
          </a:p>
          <a:p>
            <a:pPr marL="514350" indent="-514350">
              <a:buAutoNum type="arabicPeriod"/>
            </a:pPr>
            <a:r>
              <a:rPr lang="en-GB" dirty="0"/>
              <a:t>Advanced exercises on Solidity</a:t>
            </a:r>
          </a:p>
        </p:txBody>
      </p:sp>
      <p:sp>
        <p:nvSpPr>
          <p:cNvPr id="6" name="Slide Number Placeholder 5">
            <a:extLst>
              <a:ext uri="{FF2B5EF4-FFF2-40B4-BE49-F238E27FC236}">
                <a16:creationId xmlns:a16="http://schemas.microsoft.com/office/drawing/2014/main" id="{13004379-5902-4912-8CCA-9A42BF792C77}"/>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3</a:t>
            </a:fld>
            <a:endParaRPr lang="en-US"/>
          </a:p>
        </p:txBody>
      </p:sp>
    </p:spTree>
    <p:extLst>
      <p:ext uri="{BB962C8B-B14F-4D97-AF65-F5344CB8AC3E}">
        <p14:creationId xmlns:p14="http://schemas.microsoft.com/office/powerpoint/2010/main" val="97457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Remix</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dirty="0"/>
              <a:t>Open your browser and go to:</a:t>
            </a:r>
          </a:p>
          <a:p>
            <a:pPr marL="457200" lvl="1" indent="0">
              <a:buNone/>
            </a:pPr>
            <a:r>
              <a:rPr lang="en-GB" dirty="0"/>
              <a:t>	</a:t>
            </a:r>
          </a:p>
          <a:p>
            <a:pPr marL="457200" lvl="1" indent="0">
              <a:buNone/>
            </a:pPr>
            <a:r>
              <a:rPr lang="en-GB" sz="3600" dirty="0"/>
              <a:t>			</a:t>
            </a:r>
          </a:p>
          <a:p>
            <a:pPr marL="457200" lvl="1" indent="0">
              <a:buNone/>
            </a:pPr>
            <a:r>
              <a:rPr lang="en-GB" sz="3600" dirty="0"/>
              <a:t>			http://</a:t>
            </a:r>
            <a:r>
              <a:rPr lang="en-GB" sz="3600" dirty="0" err="1"/>
              <a:t>remix.ethereum.org</a:t>
            </a:r>
            <a:endParaRPr lang="en-GB" sz="3600"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4</a:t>
            </a:fld>
            <a:endParaRPr lang="en-US"/>
          </a:p>
        </p:txBody>
      </p:sp>
    </p:spTree>
    <p:extLst>
      <p:ext uri="{BB962C8B-B14F-4D97-AF65-F5344CB8AC3E}">
        <p14:creationId xmlns:p14="http://schemas.microsoft.com/office/powerpoint/2010/main" val="188363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77500" lnSpcReduction="20000"/>
          </a:bodyPr>
          <a:lstStyle/>
          <a:p>
            <a:r>
              <a:rPr lang="en-GB" dirty="0"/>
              <a:t>Up until now, Solidity has looked quite similar to other languages like JavaScript. But there are a number of ways that Ethereum </a:t>
            </a:r>
            <a:r>
              <a:rPr lang="en-GB" dirty="0" err="1"/>
              <a:t>DApps</a:t>
            </a:r>
            <a:r>
              <a:rPr lang="en-GB" dirty="0"/>
              <a:t> are actually quite different from normal applications.</a:t>
            </a:r>
          </a:p>
          <a:p>
            <a:endParaRPr lang="en-GB" dirty="0"/>
          </a:p>
          <a:p>
            <a:r>
              <a:rPr lang="en-GB" dirty="0"/>
              <a:t>To start with, after you deploy a contract to Ethereum, it’s immutable, which means that it can never be modified or updated again.</a:t>
            </a:r>
          </a:p>
          <a:p>
            <a:endParaRPr lang="en-GB" dirty="0"/>
          </a:p>
          <a:p>
            <a:r>
              <a:rPr lang="en-GB" dirty="0"/>
              <a:t>The initial code you deploy to a contract is there to stay, permanently, on the blockchain. This is one reason security is such a huge concern in Solidity. If there's a flaw in your contract code, there's no way for you to patch it later. You would have to tell your users to start using a different smart contract address that has the fix.</a:t>
            </a:r>
          </a:p>
          <a:p>
            <a:endParaRPr lang="en-GB" dirty="0"/>
          </a:p>
          <a:p>
            <a:r>
              <a:rPr lang="en-GB" dirty="0"/>
              <a:t>But this is also a feature of smart contracts. The code is law. If you read the code of a smart contract and verify it, you can be sure that every time you call a function it's going to do exactly what the code says it will do. No one can later change that function and give you unexpected results.</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5</a:t>
            </a:fld>
            <a:endParaRPr lang="en-US"/>
          </a:p>
        </p:txBody>
      </p:sp>
    </p:spTree>
    <p:extLst>
      <p:ext uri="{BB962C8B-B14F-4D97-AF65-F5344CB8AC3E}">
        <p14:creationId xmlns:p14="http://schemas.microsoft.com/office/powerpoint/2010/main" val="330569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dirty="0"/>
              <a:t>In Lesson 2, we developed the Market and </a:t>
            </a:r>
            <a:r>
              <a:rPr lang="en-GB" dirty="0" err="1"/>
              <a:t>CakeStealing</a:t>
            </a:r>
            <a:r>
              <a:rPr lang="en-GB" dirty="0"/>
              <a:t> contracts. But what would happen if the Market contract had a bug and someone destroyed all the kitties?</a:t>
            </a:r>
          </a:p>
          <a:p>
            <a:endParaRPr lang="en-GB" dirty="0"/>
          </a:p>
          <a:p>
            <a:r>
              <a:rPr lang="en-GB" dirty="0"/>
              <a:t>It's unlikely, but if this did happen it would render our DApp completely useless — our DApp would point to a hardcoded contract address that no longer returned any cakes. We would be unable to steal cakes, and we'd be unable to modify our contract to fix it.</a:t>
            </a:r>
          </a:p>
          <a:p>
            <a:endParaRPr lang="en-GB" dirty="0"/>
          </a:p>
          <a:p>
            <a:r>
              <a:rPr lang="en-GB" dirty="0"/>
              <a:t>For this reason, it often makes sense to have functions that will allow you to update key portions of the DApp.</a:t>
            </a:r>
          </a:p>
          <a:p>
            <a:endParaRPr lang="en-GB" sz="2800"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6</a:t>
            </a:fld>
            <a:endParaRPr lang="en-US"/>
          </a:p>
        </p:txBody>
      </p:sp>
    </p:spTree>
    <p:extLst>
      <p:ext uri="{BB962C8B-B14F-4D97-AF65-F5344CB8AC3E}">
        <p14:creationId xmlns:p14="http://schemas.microsoft.com/office/powerpoint/2010/main" val="427533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96E0C628-5909-B742-BD06-60352DAF1927}"/>
              </a:ext>
            </a:extLst>
          </p:cNvPr>
          <p:cNvSpPr>
            <a:spLocks noGrp="1"/>
          </p:cNvSpPr>
          <p:nvPr>
            <p:ph idx="1"/>
          </p:nvPr>
        </p:nvSpPr>
        <p:spPr>
          <a:xfrm>
            <a:off x="838200" y="1394619"/>
            <a:ext cx="10515600" cy="5040048"/>
          </a:xfrm>
        </p:spPr>
        <p:txBody>
          <a:bodyPr>
            <a:normAutofit fontScale="47500" lnSpcReduction="20000"/>
          </a:bodyPr>
          <a:lstStyle/>
          <a:p>
            <a:r>
              <a:rPr lang="en-GB" sz="2900" dirty="0"/>
              <a:t>For example: We said that instead of importing the Market contract, we could have called it by address, in case it had already been deployed. In that case, the </a:t>
            </a:r>
            <a:r>
              <a:rPr lang="en-GB" sz="2900" dirty="0" err="1"/>
              <a:t>cakestealing.sol</a:t>
            </a:r>
            <a:r>
              <a:rPr lang="en-GB" sz="2900" dirty="0"/>
              <a:t> file would have been something like that:</a:t>
            </a:r>
          </a:p>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r>
              <a:rPr lang="en-GB" sz="2400" dirty="0">
                <a:latin typeface="Courier New" panose="02070309020205020404" pitchFamily="49" charset="0"/>
                <a:cs typeface="Courier New" panose="02070309020205020404" pitchFamily="49" charset="0"/>
              </a:rPr>
              <a:t>import "./</a:t>
            </a:r>
            <a:r>
              <a:rPr lang="en-GB" sz="2400" dirty="0" err="1">
                <a:latin typeface="Courier New" panose="02070309020205020404" pitchFamily="49" charset="0"/>
                <a:cs typeface="Courier New" panose="02070309020205020404" pitchFamily="49" charset="0"/>
              </a:rPr>
              <a:t>cakefactory.sol</a:t>
            </a:r>
            <a:r>
              <a:rPr lang="en-GB" sz="2400" dirty="0">
                <a:latin typeface="Courier New" panose="02070309020205020404" pitchFamily="49" charset="0"/>
                <a:cs typeface="Courier New" panose="02070309020205020404" pitchFamily="49" charset="0"/>
              </a:rPr>
              <a:t>";	</a:t>
            </a:r>
          </a:p>
          <a:p>
            <a:pPr marL="0" indent="0">
              <a:buNone/>
            </a:pPr>
            <a:r>
              <a:rPr lang="en-GB" sz="2400" b="1" dirty="0">
                <a:latin typeface="Courier New" panose="02070309020205020404" pitchFamily="49" charset="0"/>
                <a:cs typeface="Courier New" panose="02070309020205020404" pitchFamily="49" charset="0"/>
              </a:rPr>
              <a:t>contract </a:t>
            </a:r>
            <a:r>
              <a:rPr lang="en-GB" sz="2400" b="1" dirty="0" err="1">
                <a:latin typeface="Courier New" panose="02070309020205020404" pitchFamily="49" charset="0"/>
                <a:cs typeface="Courier New" panose="02070309020205020404" pitchFamily="49" charset="0"/>
              </a:rPr>
              <a:t>MarketInterface</a:t>
            </a:r>
            <a:r>
              <a:rPr lang="en-GB" sz="2400" b="1" dirty="0">
                <a:latin typeface="Courier New" panose="02070309020205020404" pitchFamily="49" charset="0"/>
                <a:cs typeface="Courier New" panose="02070309020205020404" pitchFamily="49" charset="0"/>
              </a:rPr>
              <a:t>{</a:t>
            </a:r>
          </a:p>
          <a:p>
            <a:pPr marL="0" indent="0">
              <a:buNone/>
            </a:pPr>
            <a:r>
              <a:rPr lang="en-GB" sz="2400" b="1" dirty="0">
                <a:latin typeface="Courier New" panose="02070309020205020404" pitchFamily="49" charset="0"/>
                <a:cs typeface="Courier New" panose="02070309020205020404" pitchFamily="49" charset="0"/>
              </a:rPr>
              <a:t>  function </a:t>
            </a:r>
            <a:r>
              <a:rPr lang="en-GB" sz="2400" b="1" dirty="0" err="1">
                <a:latin typeface="Courier New" panose="02070309020205020404" pitchFamily="49" charset="0"/>
                <a:cs typeface="Courier New" panose="02070309020205020404" pitchFamily="49" charset="0"/>
              </a:rPr>
              <a:t>getCake</a:t>
            </a:r>
            <a:r>
              <a:rPr lang="en-GB" sz="2400" b="1" dirty="0">
                <a:latin typeface="Courier New" panose="02070309020205020404" pitchFamily="49" charset="0"/>
                <a:cs typeface="Courier New" panose="02070309020205020404" pitchFamily="49" charset="0"/>
              </a:rPr>
              <a:t>(uint256 _id) public returns (</a:t>
            </a:r>
            <a:r>
              <a:rPr lang="en-GB" sz="2400" b="1" dirty="0" err="1">
                <a:latin typeface="Courier New" panose="02070309020205020404" pitchFamily="49" charset="0"/>
                <a:cs typeface="Courier New" panose="02070309020205020404" pitchFamily="49" charset="0"/>
              </a:rPr>
              <a:t>uint</a:t>
            </a:r>
            <a:r>
              <a:rPr lang="en-GB" sz="2400" b="1" dirty="0">
                <a:latin typeface="Courier New" panose="02070309020205020404" pitchFamily="49" charset="0"/>
                <a:cs typeface="Courier New" panose="02070309020205020404" pitchFamily="49" charset="0"/>
              </a:rPr>
              <a:t> </a:t>
            </a:r>
            <a:r>
              <a:rPr lang="en-GB" sz="2400" b="1" dirty="0" err="1">
                <a:latin typeface="Courier New" panose="02070309020205020404" pitchFamily="49" charset="0"/>
                <a:cs typeface="Courier New" panose="02070309020205020404" pitchFamily="49" charset="0"/>
              </a:rPr>
              <a:t>totCost</a:t>
            </a:r>
            <a:r>
              <a:rPr lang="en-GB" sz="2400" b="1" dirty="0">
                <a:latin typeface="Courier New" panose="02070309020205020404" pitchFamily="49" charset="0"/>
                <a:cs typeface="Courier New" panose="02070309020205020404" pitchFamily="49" charset="0"/>
              </a:rPr>
              <a:t>,);</a:t>
            </a:r>
          </a:p>
          <a:p>
            <a:pPr marL="0" indent="0">
              <a:buNone/>
            </a:pPr>
            <a:r>
              <a:rPr lang="en-GB" sz="2400" b="1"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CakeStealing</a:t>
            </a:r>
            <a:r>
              <a:rPr lang="en-GB" sz="2400" dirty="0">
                <a:latin typeface="Courier New" panose="02070309020205020404" pitchFamily="49" charset="0"/>
                <a:cs typeface="Courier New" panose="02070309020205020404" pitchFamily="49" charset="0"/>
              </a:rPr>
              <a:t> is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Market{</a:t>
            </a:r>
          </a:p>
          <a:p>
            <a:pPr marL="457200" lvl="1" indent="0">
              <a:buNone/>
            </a:pPr>
            <a:r>
              <a:rPr lang="en-GB" b="1" dirty="0">
                <a:latin typeface="Courier New" panose="02070309020205020404" pitchFamily="49" charset="0"/>
                <a:cs typeface="Courier New" panose="02070309020205020404" pitchFamily="49" charset="0"/>
              </a:rPr>
              <a:t>address </a:t>
            </a:r>
            <a:r>
              <a:rPr lang="en-GB" b="1" dirty="0" err="1">
                <a:latin typeface="Courier New" panose="02070309020205020404" pitchFamily="49" charset="0"/>
                <a:cs typeface="Courier New" panose="02070309020205020404" pitchFamily="49" charset="0"/>
              </a:rPr>
              <a:t>cmAddress</a:t>
            </a:r>
            <a:r>
              <a:rPr lang="en-GB" b="1" dirty="0">
                <a:latin typeface="Courier New" panose="02070309020205020404" pitchFamily="49" charset="0"/>
                <a:cs typeface="Courier New" panose="02070309020205020404" pitchFamily="49" charset="0"/>
              </a:rPr>
              <a:t> = 0x0601...;</a:t>
            </a:r>
          </a:p>
          <a:p>
            <a:pPr marL="457200" lvl="1" indent="0">
              <a:buNone/>
            </a:pPr>
            <a:r>
              <a:rPr lang="en-GB" b="1" dirty="0" err="1">
                <a:latin typeface="Courier New" panose="02070309020205020404" pitchFamily="49" charset="0"/>
                <a:cs typeface="Courier New" panose="02070309020205020404" pitchFamily="49" charset="0"/>
              </a:rPr>
              <a:t>MarketInterface</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marketContract</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MarketInterface</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cmAddress</a:t>
            </a:r>
            <a:r>
              <a:rPr lang="en-GB" b="1" dirty="0">
                <a:latin typeface="Courier New" panose="02070309020205020404" pitchFamily="49" charset="0"/>
                <a:cs typeface="Courier New" panose="02070309020205020404" pitchFamily="49" charset="0"/>
              </a:rPr>
              <a:t>);</a:t>
            </a:r>
          </a:p>
          <a:p>
            <a:pPr marL="457200" lvl="1" indent="0">
              <a:buNone/>
            </a:pPr>
            <a:r>
              <a:rPr lang="en-GB" dirty="0">
                <a:latin typeface="Courier New" panose="02070309020205020404" pitchFamily="49" charset="0"/>
                <a:cs typeface="Courier New" panose="02070309020205020404" pitchFamily="49" charset="0"/>
              </a:rPr>
              <a:t>function steal(</a:t>
            </a:r>
            <a:r>
              <a:rPr lang="en-GB" dirty="0" err="1">
                <a:latin typeface="Courier New" panose="02070309020205020404" pitchFamily="49" charset="0"/>
                <a:cs typeface="Courier New" panose="02070309020205020404" pitchFamily="49" charset="0"/>
              </a:rPr>
              <a:t>uint</a:t>
            </a:r>
            <a:r>
              <a:rPr lang="en-GB" dirty="0">
                <a:latin typeface="Courier New" panose="02070309020205020404" pitchFamily="49" charset="0"/>
                <a:cs typeface="Courier New" panose="02070309020205020404" pitchFamily="49" charset="0"/>
              </a:rPr>
              <a:t> _</a:t>
            </a:r>
            <a:r>
              <a:rPr lang="en-GB" dirty="0" err="1">
                <a:latin typeface="Courier New" panose="02070309020205020404" pitchFamily="49" charset="0"/>
                <a:cs typeface="Courier New" panose="02070309020205020404" pitchFamily="49" charset="0"/>
              </a:rPr>
              <a:t>cakeId</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uint</a:t>
            </a:r>
            <a:r>
              <a:rPr lang="en-GB" dirty="0">
                <a:latin typeface="Courier New" panose="02070309020205020404" pitchFamily="49" charset="0"/>
                <a:cs typeface="Courier New" panose="02070309020205020404" pitchFamily="49" charset="0"/>
              </a:rPr>
              <a:t> _</a:t>
            </a:r>
            <a:r>
              <a:rPr lang="en-GB" dirty="0" err="1">
                <a:latin typeface="Courier New" panose="02070309020205020404" pitchFamily="49" charset="0"/>
                <a:cs typeface="Courier New" panose="02070309020205020404" pitchFamily="49" charset="0"/>
              </a:rPr>
              <a:t>targetShape</a:t>
            </a:r>
            <a:r>
              <a:rPr lang="en-GB" dirty="0">
                <a:latin typeface="Courier New" panose="02070309020205020404" pitchFamily="49" charset="0"/>
                <a:cs typeface="Courier New" panose="02070309020205020404" pitchFamily="49" charset="0"/>
              </a:rPr>
              <a:t>) public{</a:t>
            </a:r>
          </a:p>
          <a:p>
            <a:pPr marL="914400" lvl="2" indent="0">
              <a:buNone/>
            </a:pPr>
            <a:r>
              <a:rPr lang="en-GB" sz="2400" dirty="0">
                <a:latin typeface="Courier New" panose="02070309020205020404" pitchFamily="49" charset="0"/>
                <a:cs typeface="Courier New" panose="02070309020205020404" pitchFamily="49" charset="0"/>
              </a:rPr>
              <a:t>require(</a:t>
            </a:r>
            <a:r>
              <a:rPr lang="en-GB" sz="2400" dirty="0" err="1">
                <a:latin typeface="Courier New" panose="02070309020205020404" pitchFamily="49" charset="0"/>
                <a:cs typeface="Courier New" panose="02070309020205020404" pitchFamily="49" charset="0"/>
              </a:rPr>
              <a:t>msg.sender</a:t>
            </a:r>
            <a:r>
              <a:rPr lang="en-GB" sz="2400" dirty="0">
                <a:latin typeface="Courier New" panose="02070309020205020404" pitchFamily="49" charset="0"/>
                <a:cs typeface="Courier New" panose="02070309020205020404" pitchFamily="49" charset="0"/>
              </a:rPr>
              <a:t> == </a:t>
            </a:r>
            <a:r>
              <a:rPr lang="en-GB" sz="2400" dirty="0" err="1">
                <a:latin typeface="Courier New" panose="02070309020205020404" pitchFamily="49" charset="0"/>
                <a:cs typeface="Courier New" panose="02070309020205020404" pitchFamily="49" charset="0"/>
              </a:rPr>
              <a:t>cakeToOwner</a:t>
            </a:r>
            <a:r>
              <a:rPr lang="en-GB" sz="2400" dirty="0">
                <a:latin typeface="Courier New" panose="02070309020205020404" pitchFamily="49" charset="0"/>
                <a:cs typeface="Courier New" panose="02070309020205020404" pitchFamily="49" charset="0"/>
              </a:rPr>
              <a:t>[_</a:t>
            </a:r>
            <a:r>
              <a:rPr lang="en-GB" sz="2400" dirty="0" err="1">
                <a:latin typeface="Courier New" panose="02070309020205020404" pitchFamily="49" charset="0"/>
                <a:cs typeface="Courier New" panose="02070309020205020404" pitchFamily="49" charset="0"/>
              </a:rPr>
              <a:t>cakeId</a:t>
            </a:r>
            <a:r>
              <a:rPr lang="en-GB" sz="2400" dirty="0">
                <a:latin typeface="Courier New" panose="02070309020205020404" pitchFamily="49" charset="0"/>
                <a:cs typeface="Courier New" panose="02070309020205020404" pitchFamily="49" charset="0"/>
              </a:rPr>
              <a:t>]);</a:t>
            </a:r>
          </a:p>
          <a:p>
            <a:pPr marL="914400" lvl="2" indent="0">
              <a:buNone/>
            </a:pPr>
            <a:r>
              <a:rPr lang="en-GB" sz="2400" dirty="0">
                <a:latin typeface="Courier New" panose="02070309020205020404" pitchFamily="49" charset="0"/>
                <a:cs typeface="Courier New" panose="02070309020205020404" pitchFamily="49" charset="0"/>
              </a:rPr>
              <a:t>Cake storage </a:t>
            </a:r>
            <a:r>
              <a:rPr lang="en-GB" sz="2400" dirty="0" err="1">
                <a:latin typeface="Courier New" panose="02070309020205020404" pitchFamily="49" charset="0"/>
                <a:cs typeface="Courier New" panose="02070309020205020404" pitchFamily="49" charset="0"/>
              </a:rPr>
              <a:t>myCake</a:t>
            </a:r>
            <a:r>
              <a:rPr lang="en-GB" sz="2400" dirty="0">
                <a:latin typeface="Courier New" panose="02070309020205020404" pitchFamily="49" charset="0"/>
                <a:cs typeface="Courier New" panose="02070309020205020404" pitchFamily="49" charset="0"/>
              </a:rPr>
              <a:t> = cakes[_</a:t>
            </a:r>
            <a:r>
              <a:rPr lang="en-GB" sz="2400" dirty="0" err="1">
                <a:latin typeface="Courier New" panose="02070309020205020404" pitchFamily="49" charset="0"/>
                <a:cs typeface="Courier New" panose="02070309020205020404" pitchFamily="49" charset="0"/>
              </a:rPr>
              <a:t>cakeId</a:t>
            </a:r>
            <a:r>
              <a:rPr lang="en-GB" sz="2400" dirty="0">
                <a:latin typeface="Courier New" panose="02070309020205020404" pitchFamily="49" charset="0"/>
                <a:cs typeface="Courier New" panose="02070309020205020404" pitchFamily="49" charset="0"/>
              </a:rPr>
              <a:t>];</a:t>
            </a:r>
          </a:p>
          <a:p>
            <a:pPr marL="914400" lvl="2" indent="0">
              <a:buNone/>
            </a:pPr>
            <a:r>
              <a:rPr lang="en-GB" sz="2400" dirty="0">
                <a:latin typeface="Courier New" panose="02070309020205020404" pitchFamily="49" charset="0"/>
                <a:cs typeface="Courier New" panose="02070309020205020404" pitchFamily="49" charset="0"/>
              </a:rPr>
              <a:t>_</a:t>
            </a:r>
            <a:r>
              <a:rPr lang="en-GB" sz="2400" dirty="0" err="1">
                <a:latin typeface="Courier New" panose="02070309020205020404" pitchFamily="49" charset="0"/>
                <a:cs typeface="Courier New" panose="02070309020205020404" pitchFamily="49" charset="0"/>
              </a:rPr>
              <a:t>targetShape</a:t>
            </a:r>
            <a:r>
              <a:rPr lang="en-GB" sz="2400" dirty="0">
                <a:latin typeface="Courier New" panose="02070309020205020404" pitchFamily="49" charset="0"/>
                <a:cs typeface="Courier New" panose="02070309020205020404" pitchFamily="49" charset="0"/>
              </a:rPr>
              <a:t> = _</a:t>
            </a:r>
            <a:r>
              <a:rPr lang="en-GB" sz="2400" dirty="0" err="1">
                <a:latin typeface="Courier New" panose="02070309020205020404" pitchFamily="49" charset="0"/>
                <a:cs typeface="Courier New" panose="02070309020205020404" pitchFamily="49" charset="0"/>
              </a:rPr>
              <a:t>targetShape</a:t>
            </a:r>
            <a:r>
              <a:rPr lang="en-GB" sz="2400" dirty="0">
                <a:latin typeface="Courier New" panose="02070309020205020404" pitchFamily="49" charset="0"/>
                <a:cs typeface="Courier New" panose="02070309020205020404" pitchFamily="49" charset="0"/>
              </a:rPr>
              <a:t> %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a:t>
            </a:r>
          </a:p>
          <a:p>
            <a:pPr marL="914400" lvl="2" indent="0">
              <a:buNone/>
            </a:pP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newShape</a:t>
            </a:r>
            <a:r>
              <a:rPr lang="en-GB" sz="2400" dirty="0">
                <a:latin typeface="Courier New" panose="02070309020205020404" pitchFamily="49" charset="0"/>
                <a:cs typeface="Courier New" panose="02070309020205020404" pitchFamily="49" charset="0"/>
              </a:rPr>
              <a:t> = (</a:t>
            </a:r>
            <a:r>
              <a:rPr lang="en-GB" sz="2400" dirty="0" err="1">
                <a:latin typeface="Courier New" panose="02070309020205020404" pitchFamily="49" charset="0"/>
                <a:cs typeface="Courier New" panose="02070309020205020404" pitchFamily="49" charset="0"/>
              </a:rPr>
              <a:t>myCake.shape</a:t>
            </a:r>
            <a:r>
              <a:rPr lang="en-GB" sz="2400" dirty="0">
                <a:latin typeface="Courier New" panose="02070309020205020404" pitchFamily="49" charset="0"/>
                <a:cs typeface="Courier New" panose="02070309020205020404" pitchFamily="49" charset="0"/>
              </a:rPr>
              <a:t> + _</a:t>
            </a:r>
            <a:r>
              <a:rPr lang="en-GB" sz="2400" dirty="0" err="1">
                <a:latin typeface="Courier New" panose="02070309020205020404" pitchFamily="49" charset="0"/>
                <a:cs typeface="Courier New" panose="02070309020205020404" pitchFamily="49" charset="0"/>
              </a:rPr>
              <a:t>targetShape</a:t>
            </a:r>
            <a:r>
              <a:rPr lang="en-GB" sz="2400" dirty="0">
                <a:latin typeface="Courier New" panose="02070309020205020404" pitchFamily="49" charset="0"/>
                <a:cs typeface="Courier New" panose="02070309020205020404" pitchFamily="49" charset="0"/>
              </a:rPr>
              <a:t>) / 2;</a:t>
            </a:r>
          </a:p>
          <a:p>
            <a:pPr marL="914400" lvl="2" indent="0">
              <a:buNone/>
            </a:pPr>
            <a:r>
              <a:rPr lang="en-GB" sz="2400" dirty="0">
                <a:latin typeface="Courier New" panose="02070309020205020404" pitchFamily="49" charset="0"/>
                <a:cs typeface="Courier New" panose="02070309020205020404" pitchFamily="49" charset="0"/>
              </a:rPr>
              <a:t>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NoName</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newShape</a:t>
            </a:r>
            <a:r>
              <a:rPr lang="en-GB" sz="2400" dirty="0">
                <a:latin typeface="Courier New" panose="02070309020205020404" pitchFamily="49" charset="0"/>
                <a:cs typeface="Courier New" panose="02070309020205020404" pitchFamily="49" charset="0"/>
              </a:rPr>
              <a:t>);</a:t>
            </a:r>
          </a:p>
          <a:p>
            <a:pPr marL="457200" lvl="1" indent="0">
              <a:buNone/>
            </a:pPr>
            <a:r>
              <a:rPr lang="en-GB" dirty="0">
                <a:latin typeface="Courier New" panose="02070309020205020404" pitchFamily="49" charset="0"/>
                <a:cs typeface="Courier New" panose="02070309020205020404" pitchFamily="49" charset="0"/>
              </a:rPr>
              <a:t>}</a:t>
            </a:r>
          </a:p>
          <a:p>
            <a:pPr marL="457200" lvl="1" indent="0">
              <a:buNone/>
            </a:pPr>
            <a:r>
              <a:rPr lang="en-GB" dirty="0">
                <a:latin typeface="Courier New" panose="02070309020205020404" pitchFamily="49" charset="0"/>
                <a:cs typeface="Courier New" panose="02070309020205020404" pitchFamily="49" charset="0"/>
              </a:rPr>
              <a:t>function </a:t>
            </a:r>
            <a:r>
              <a:rPr lang="en-GB" dirty="0" err="1">
                <a:latin typeface="Courier New" panose="02070309020205020404" pitchFamily="49" charset="0"/>
                <a:cs typeface="Courier New" panose="02070309020205020404" pitchFamily="49" charset="0"/>
              </a:rPr>
              <a:t>cakeStealing</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uint</a:t>
            </a:r>
            <a:r>
              <a:rPr lang="en-GB" dirty="0">
                <a:latin typeface="Courier New" panose="02070309020205020404" pitchFamily="49" charset="0"/>
                <a:cs typeface="Courier New" panose="02070309020205020404" pitchFamily="49" charset="0"/>
              </a:rPr>
              <a:t> _</a:t>
            </a:r>
            <a:r>
              <a:rPr lang="en-GB" dirty="0" err="1">
                <a:latin typeface="Courier New" panose="02070309020205020404" pitchFamily="49" charset="0"/>
                <a:cs typeface="Courier New" panose="02070309020205020404" pitchFamily="49" charset="0"/>
              </a:rPr>
              <a:t>cakeId</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uint</a:t>
            </a:r>
            <a:r>
              <a:rPr lang="en-GB" dirty="0">
                <a:latin typeface="Courier New" panose="02070309020205020404" pitchFamily="49" charset="0"/>
                <a:cs typeface="Courier New" panose="02070309020205020404" pitchFamily="49" charset="0"/>
              </a:rPr>
              <a:t> _</a:t>
            </a:r>
            <a:r>
              <a:rPr lang="en-GB" dirty="0" err="1">
                <a:latin typeface="Courier New" panose="02070309020205020404" pitchFamily="49" charset="0"/>
                <a:cs typeface="Courier New" panose="02070309020205020404" pitchFamily="49" charset="0"/>
              </a:rPr>
              <a:t>stolenCakeId</a:t>
            </a:r>
            <a:r>
              <a:rPr lang="en-GB" dirty="0">
                <a:latin typeface="Courier New" panose="02070309020205020404" pitchFamily="49" charset="0"/>
                <a:cs typeface="Courier New" panose="02070309020205020404" pitchFamily="49" charset="0"/>
              </a:rPr>
              <a:t>) public{</a:t>
            </a:r>
          </a:p>
          <a:p>
            <a:pPr marL="914400" lvl="2" indent="0">
              <a:buNone/>
            </a:pP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cakeShape</a:t>
            </a:r>
            <a:r>
              <a:rPr lang="en-GB" sz="2400" dirty="0">
                <a:latin typeface="Courier New" panose="02070309020205020404" pitchFamily="49" charset="0"/>
                <a:cs typeface="Courier New" panose="02070309020205020404" pitchFamily="49" charset="0"/>
              </a:rPr>
              <a:t>;</a:t>
            </a:r>
          </a:p>
          <a:p>
            <a:pPr marL="914400" lvl="2" indent="0">
              <a:buNone/>
            </a:pPr>
            <a:r>
              <a:rPr lang="en-GB" sz="2400" b="1" dirty="0" err="1">
                <a:latin typeface="Courier New" panose="02070309020205020404" pitchFamily="49" charset="0"/>
                <a:cs typeface="Courier New" panose="02070309020205020404" pitchFamily="49" charset="0"/>
              </a:rPr>
              <a:t>cakeShape</a:t>
            </a:r>
            <a:r>
              <a:rPr lang="en-GB" sz="2400" b="1" dirty="0">
                <a:latin typeface="Courier New" panose="02070309020205020404" pitchFamily="49" charset="0"/>
                <a:cs typeface="Courier New" panose="02070309020205020404" pitchFamily="49" charset="0"/>
              </a:rPr>
              <a:t> = </a:t>
            </a:r>
            <a:r>
              <a:rPr lang="en-GB" sz="2400" b="1" dirty="0" err="1">
                <a:latin typeface="Courier New" panose="02070309020205020404" pitchFamily="49" charset="0"/>
                <a:cs typeface="Courier New" panose="02070309020205020404" pitchFamily="49" charset="0"/>
              </a:rPr>
              <a:t>marketContract.getCake</a:t>
            </a:r>
            <a:r>
              <a:rPr lang="en-GB" sz="2400" b="1" dirty="0">
                <a:latin typeface="Courier New" panose="02070309020205020404" pitchFamily="49" charset="0"/>
                <a:cs typeface="Courier New" panose="02070309020205020404" pitchFamily="49" charset="0"/>
              </a:rPr>
              <a:t>(_</a:t>
            </a:r>
            <a:r>
              <a:rPr lang="en-GB" sz="2400" b="1" dirty="0" err="1">
                <a:latin typeface="Courier New" panose="02070309020205020404" pitchFamily="49" charset="0"/>
                <a:cs typeface="Courier New" panose="02070309020205020404" pitchFamily="49" charset="0"/>
              </a:rPr>
              <a:t>stolenCakeId</a:t>
            </a:r>
            <a:r>
              <a:rPr lang="en-GB" sz="2400" b="1" dirty="0">
                <a:latin typeface="Courier New" panose="02070309020205020404" pitchFamily="49" charset="0"/>
                <a:cs typeface="Courier New" panose="02070309020205020404" pitchFamily="49" charset="0"/>
              </a:rPr>
              <a:t>);</a:t>
            </a:r>
          </a:p>
          <a:p>
            <a:pPr marL="914400" lvl="2" indent="0">
              <a:buNone/>
            </a:pPr>
            <a:r>
              <a:rPr lang="en-GB" sz="2400" dirty="0">
                <a:latin typeface="Courier New" panose="02070309020205020404" pitchFamily="49" charset="0"/>
                <a:cs typeface="Courier New" panose="02070309020205020404" pitchFamily="49" charset="0"/>
              </a:rPr>
              <a:t>steal(_</a:t>
            </a:r>
            <a:r>
              <a:rPr lang="en-GB" sz="2400" dirty="0" err="1">
                <a:latin typeface="Courier New" panose="02070309020205020404" pitchFamily="49" charset="0"/>
                <a:cs typeface="Courier New" panose="02070309020205020404" pitchFamily="49" charset="0"/>
              </a:rPr>
              <a:t>cakeId</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cakeShape</a:t>
            </a:r>
            <a:r>
              <a:rPr lang="en-GB" sz="2400" dirty="0">
                <a:latin typeface="Courier New" panose="02070309020205020404" pitchFamily="49" charset="0"/>
                <a:cs typeface="Courier New" panose="02070309020205020404" pitchFamily="49" charset="0"/>
              </a:rPr>
              <a:t>);</a:t>
            </a:r>
          </a:p>
          <a:p>
            <a:pPr marL="457200" lvl="1" indent="0">
              <a:buNone/>
            </a:pPr>
            <a:r>
              <a:rPr lang="en-GB"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a:t>
            </a:r>
          </a:p>
        </p:txBody>
      </p:sp>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7</a:t>
            </a:fld>
            <a:endParaRPr lang="en-US"/>
          </a:p>
        </p:txBody>
      </p:sp>
    </p:spTree>
    <p:extLst>
      <p:ext uri="{BB962C8B-B14F-4D97-AF65-F5344CB8AC3E}">
        <p14:creationId xmlns:p14="http://schemas.microsoft.com/office/powerpoint/2010/main" val="45641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96E0C628-5909-B742-BD06-60352DAF1927}"/>
              </a:ext>
            </a:extLst>
          </p:cNvPr>
          <p:cNvSpPr>
            <a:spLocks noGrp="1"/>
          </p:cNvSpPr>
          <p:nvPr>
            <p:ph idx="1"/>
          </p:nvPr>
        </p:nvSpPr>
        <p:spPr>
          <a:xfrm>
            <a:off x="838200" y="1394619"/>
            <a:ext cx="10515600" cy="5040048"/>
          </a:xfrm>
        </p:spPr>
        <p:txBody>
          <a:bodyPr>
            <a:normAutofit fontScale="40000" lnSpcReduction="20000"/>
          </a:bodyPr>
          <a:lstStyle/>
          <a:p>
            <a:r>
              <a:rPr lang="en-GB" sz="3500" dirty="0"/>
              <a:t>So instead of hard coding the </a:t>
            </a:r>
            <a:r>
              <a:rPr lang="en-GB" sz="3500" dirty="0" err="1"/>
              <a:t>CakeStealing</a:t>
            </a:r>
            <a:r>
              <a:rPr lang="en-GB" sz="3500" dirty="0"/>
              <a:t> contract address into our DApp, we should probably have a </a:t>
            </a:r>
            <a:r>
              <a:rPr lang="en-GB" sz="3500" dirty="0" err="1"/>
              <a:t>setMarketContractAddress</a:t>
            </a:r>
            <a:r>
              <a:rPr lang="en-GB" sz="3500" dirty="0"/>
              <a:t> function that lets us change this address in the future in case something happens to the Market contract.:</a:t>
            </a:r>
          </a:p>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r>
              <a:rPr lang="en-GB" sz="2400" dirty="0">
                <a:latin typeface="Courier New" panose="02070309020205020404" pitchFamily="49" charset="0"/>
                <a:cs typeface="Courier New" panose="02070309020205020404" pitchFamily="49" charset="0"/>
              </a:rPr>
              <a:t>import "./</a:t>
            </a:r>
            <a:r>
              <a:rPr lang="en-GB" sz="2400" dirty="0" err="1">
                <a:latin typeface="Courier New" panose="02070309020205020404" pitchFamily="49" charset="0"/>
                <a:cs typeface="Courier New" panose="02070309020205020404" pitchFamily="49" charset="0"/>
              </a:rPr>
              <a:t>cakefactory.sol</a:t>
            </a: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MarketInterface</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function </a:t>
            </a:r>
            <a:r>
              <a:rPr lang="en-GB" sz="2400" dirty="0" err="1">
                <a:latin typeface="Courier New" panose="02070309020205020404" pitchFamily="49" charset="0"/>
                <a:cs typeface="Courier New" panose="02070309020205020404" pitchFamily="49" charset="0"/>
              </a:rPr>
              <a:t>getCake</a:t>
            </a:r>
            <a:r>
              <a:rPr lang="en-GB" sz="2400" dirty="0">
                <a:latin typeface="Courier New" panose="02070309020205020404" pitchFamily="49" charset="0"/>
                <a:cs typeface="Courier New" panose="02070309020205020404" pitchFamily="49" charset="0"/>
              </a:rPr>
              <a:t>(uint256 _id) public returns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totCost</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CakeStealing</a:t>
            </a:r>
            <a:r>
              <a:rPr lang="en-GB" sz="2400" dirty="0">
                <a:latin typeface="Courier New" panose="02070309020205020404" pitchFamily="49" charset="0"/>
                <a:cs typeface="Courier New" panose="02070309020205020404" pitchFamily="49" charset="0"/>
              </a:rPr>
              <a:t> is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Market{</a:t>
            </a:r>
          </a:p>
          <a:p>
            <a:pPr marL="457200" lvl="1" indent="0">
              <a:buNone/>
            </a:pPr>
            <a:r>
              <a:rPr lang="en-GB" b="1" dirty="0" err="1">
                <a:latin typeface="Courier New" panose="02070309020205020404" pitchFamily="49" charset="0"/>
                <a:cs typeface="Courier New" panose="02070309020205020404" pitchFamily="49" charset="0"/>
              </a:rPr>
              <a:t>MarketInterface</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marketContract</a:t>
            </a:r>
            <a:r>
              <a:rPr lang="en-GB" b="1" dirty="0">
                <a:latin typeface="Courier New" panose="02070309020205020404" pitchFamily="49" charset="0"/>
                <a:cs typeface="Courier New" panose="02070309020205020404" pitchFamily="49" charset="0"/>
              </a:rPr>
              <a:t>;</a:t>
            </a:r>
          </a:p>
          <a:p>
            <a:pPr marL="457200" lvl="1" indent="0">
              <a:buNone/>
            </a:pPr>
            <a:endParaRPr lang="en-GB" b="1" dirty="0">
              <a:latin typeface="Courier New" panose="02070309020205020404" pitchFamily="49" charset="0"/>
              <a:cs typeface="Courier New" panose="02070309020205020404" pitchFamily="49" charset="0"/>
            </a:endParaRPr>
          </a:p>
          <a:p>
            <a:pPr marL="457200" lvl="1" indent="0">
              <a:buNone/>
            </a:pPr>
            <a:r>
              <a:rPr lang="en-GB" b="1" dirty="0">
                <a:latin typeface="Courier New" panose="02070309020205020404" pitchFamily="49" charset="0"/>
                <a:cs typeface="Courier New" panose="02070309020205020404" pitchFamily="49" charset="0"/>
              </a:rPr>
              <a:t>function </a:t>
            </a:r>
            <a:r>
              <a:rPr lang="en-GB" b="1" dirty="0" err="1">
                <a:latin typeface="Courier New" panose="02070309020205020404" pitchFamily="49" charset="0"/>
                <a:cs typeface="Courier New" panose="02070309020205020404" pitchFamily="49" charset="0"/>
              </a:rPr>
              <a:t>setMarketContractAddress</a:t>
            </a:r>
            <a:r>
              <a:rPr lang="en-GB" b="1" dirty="0">
                <a:latin typeface="Courier New" panose="02070309020205020404" pitchFamily="49" charset="0"/>
                <a:cs typeface="Courier New" panose="02070309020205020404" pitchFamily="49" charset="0"/>
              </a:rPr>
              <a:t>(address _address) external {</a:t>
            </a:r>
          </a:p>
          <a:p>
            <a:pPr marL="457200" lvl="1"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marketContract</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MarketInterface</a:t>
            </a:r>
            <a:r>
              <a:rPr lang="en-GB" b="1" dirty="0">
                <a:latin typeface="Courier New" panose="02070309020205020404" pitchFamily="49" charset="0"/>
                <a:cs typeface="Courier New" panose="02070309020205020404" pitchFamily="49" charset="0"/>
              </a:rPr>
              <a:t>(_address);</a:t>
            </a:r>
          </a:p>
          <a:p>
            <a:pPr marL="457200" lvl="1" indent="0">
              <a:buNone/>
            </a:pPr>
            <a:r>
              <a:rPr lang="en-GB" b="1" dirty="0">
                <a:latin typeface="Courier New" panose="02070309020205020404" pitchFamily="49" charset="0"/>
                <a:cs typeface="Courier New" panose="02070309020205020404" pitchFamily="49" charset="0"/>
              </a:rPr>
              <a:t>}</a:t>
            </a:r>
          </a:p>
          <a:p>
            <a:pPr marL="457200" lvl="1" indent="0">
              <a:buNone/>
            </a:pPr>
            <a:r>
              <a:rPr lang="en-GB" dirty="0">
                <a:latin typeface="Courier New" panose="02070309020205020404" pitchFamily="49" charset="0"/>
                <a:cs typeface="Courier New" panose="02070309020205020404" pitchFamily="49" charset="0"/>
              </a:rPr>
              <a:t>function steal(</a:t>
            </a:r>
            <a:r>
              <a:rPr lang="en-GB" dirty="0" err="1">
                <a:latin typeface="Courier New" panose="02070309020205020404" pitchFamily="49" charset="0"/>
                <a:cs typeface="Courier New" panose="02070309020205020404" pitchFamily="49" charset="0"/>
              </a:rPr>
              <a:t>uint</a:t>
            </a:r>
            <a:r>
              <a:rPr lang="en-GB" dirty="0">
                <a:latin typeface="Courier New" panose="02070309020205020404" pitchFamily="49" charset="0"/>
                <a:cs typeface="Courier New" panose="02070309020205020404" pitchFamily="49" charset="0"/>
              </a:rPr>
              <a:t> _</a:t>
            </a:r>
            <a:r>
              <a:rPr lang="en-GB" dirty="0" err="1">
                <a:latin typeface="Courier New" panose="02070309020205020404" pitchFamily="49" charset="0"/>
                <a:cs typeface="Courier New" panose="02070309020205020404" pitchFamily="49" charset="0"/>
              </a:rPr>
              <a:t>cakeId</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uint</a:t>
            </a:r>
            <a:r>
              <a:rPr lang="en-GB" dirty="0">
                <a:latin typeface="Courier New" panose="02070309020205020404" pitchFamily="49" charset="0"/>
                <a:cs typeface="Courier New" panose="02070309020205020404" pitchFamily="49" charset="0"/>
              </a:rPr>
              <a:t> _</a:t>
            </a:r>
            <a:r>
              <a:rPr lang="en-GB" dirty="0" err="1">
                <a:latin typeface="Courier New" panose="02070309020205020404" pitchFamily="49" charset="0"/>
                <a:cs typeface="Courier New" panose="02070309020205020404" pitchFamily="49" charset="0"/>
              </a:rPr>
              <a:t>targetShape</a:t>
            </a:r>
            <a:r>
              <a:rPr lang="en-GB" dirty="0">
                <a:latin typeface="Courier New" panose="02070309020205020404" pitchFamily="49" charset="0"/>
                <a:cs typeface="Courier New" panose="02070309020205020404" pitchFamily="49" charset="0"/>
              </a:rPr>
              <a:t>) public{</a:t>
            </a:r>
          </a:p>
          <a:p>
            <a:pPr marL="914400" lvl="2" indent="0">
              <a:buNone/>
            </a:pPr>
            <a:r>
              <a:rPr lang="en-GB" sz="2400" dirty="0">
                <a:latin typeface="Courier New" panose="02070309020205020404" pitchFamily="49" charset="0"/>
                <a:cs typeface="Courier New" panose="02070309020205020404" pitchFamily="49" charset="0"/>
              </a:rPr>
              <a:t>require(</a:t>
            </a:r>
            <a:r>
              <a:rPr lang="en-GB" sz="2400" dirty="0" err="1">
                <a:latin typeface="Courier New" panose="02070309020205020404" pitchFamily="49" charset="0"/>
                <a:cs typeface="Courier New" panose="02070309020205020404" pitchFamily="49" charset="0"/>
              </a:rPr>
              <a:t>msg.sender</a:t>
            </a:r>
            <a:r>
              <a:rPr lang="en-GB" sz="2400" dirty="0">
                <a:latin typeface="Courier New" panose="02070309020205020404" pitchFamily="49" charset="0"/>
                <a:cs typeface="Courier New" panose="02070309020205020404" pitchFamily="49" charset="0"/>
              </a:rPr>
              <a:t> == </a:t>
            </a:r>
            <a:r>
              <a:rPr lang="en-GB" sz="2400" dirty="0" err="1">
                <a:latin typeface="Courier New" panose="02070309020205020404" pitchFamily="49" charset="0"/>
                <a:cs typeface="Courier New" panose="02070309020205020404" pitchFamily="49" charset="0"/>
              </a:rPr>
              <a:t>cakeToOwner</a:t>
            </a:r>
            <a:r>
              <a:rPr lang="en-GB" sz="2400" dirty="0">
                <a:latin typeface="Courier New" panose="02070309020205020404" pitchFamily="49" charset="0"/>
                <a:cs typeface="Courier New" panose="02070309020205020404" pitchFamily="49" charset="0"/>
              </a:rPr>
              <a:t>[_</a:t>
            </a:r>
            <a:r>
              <a:rPr lang="en-GB" sz="2400" dirty="0" err="1">
                <a:latin typeface="Courier New" panose="02070309020205020404" pitchFamily="49" charset="0"/>
                <a:cs typeface="Courier New" panose="02070309020205020404" pitchFamily="49" charset="0"/>
              </a:rPr>
              <a:t>cakeId</a:t>
            </a:r>
            <a:r>
              <a:rPr lang="en-GB" sz="2400" dirty="0">
                <a:latin typeface="Courier New" panose="02070309020205020404" pitchFamily="49" charset="0"/>
                <a:cs typeface="Courier New" panose="02070309020205020404" pitchFamily="49" charset="0"/>
              </a:rPr>
              <a:t>]);</a:t>
            </a:r>
          </a:p>
          <a:p>
            <a:pPr marL="914400" lvl="2" indent="0">
              <a:buNone/>
            </a:pPr>
            <a:r>
              <a:rPr lang="en-GB" sz="2400" dirty="0">
                <a:latin typeface="Courier New" panose="02070309020205020404" pitchFamily="49" charset="0"/>
                <a:cs typeface="Courier New" panose="02070309020205020404" pitchFamily="49" charset="0"/>
              </a:rPr>
              <a:t>Cake storage </a:t>
            </a:r>
            <a:r>
              <a:rPr lang="en-GB" sz="2400" dirty="0" err="1">
                <a:latin typeface="Courier New" panose="02070309020205020404" pitchFamily="49" charset="0"/>
                <a:cs typeface="Courier New" panose="02070309020205020404" pitchFamily="49" charset="0"/>
              </a:rPr>
              <a:t>myCake</a:t>
            </a:r>
            <a:r>
              <a:rPr lang="en-GB" sz="2400" dirty="0">
                <a:latin typeface="Courier New" panose="02070309020205020404" pitchFamily="49" charset="0"/>
                <a:cs typeface="Courier New" panose="02070309020205020404" pitchFamily="49" charset="0"/>
              </a:rPr>
              <a:t> = cakes[_</a:t>
            </a:r>
            <a:r>
              <a:rPr lang="en-GB" sz="2400" dirty="0" err="1">
                <a:latin typeface="Courier New" panose="02070309020205020404" pitchFamily="49" charset="0"/>
                <a:cs typeface="Courier New" panose="02070309020205020404" pitchFamily="49" charset="0"/>
              </a:rPr>
              <a:t>cakeId</a:t>
            </a:r>
            <a:r>
              <a:rPr lang="en-GB" sz="2400" dirty="0">
                <a:latin typeface="Courier New" panose="02070309020205020404" pitchFamily="49" charset="0"/>
                <a:cs typeface="Courier New" panose="02070309020205020404" pitchFamily="49" charset="0"/>
              </a:rPr>
              <a:t>];</a:t>
            </a:r>
          </a:p>
          <a:p>
            <a:pPr marL="914400" lvl="2" indent="0">
              <a:buNone/>
            </a:pPr>
            <a:r>
              <a:rPr lang="en-GB" sz="2400" dirty="0">
                <a:latin typeface="Courier New" panose="02070309020205020404" pitchFamily="49" charset="0"/>
                <a:cs typeface="Courier New" panose="02070309020205020404" pitchFamily="49" charset="0"/>
              </a:rPr>
              <a:t>_</a:t>
            </a:r>
            <a:r>
              <a:rPr lang="en-GB" sz="2400" dirty="0" err="1">
                <a:latin typeface="Courier New" panose="02070309020205020404" pitchFamily="49" charset="0"/>
                <a:cs typeface="Courier New" panose="02070309020205020404" pitchFamily="49" charset="0"/>
              </a:rPr>
              <a:t>targetShape</a:t>
            </a:r>
            <a:r>
              <a:rPr lang="en-GB" sz="2400" dirty="0">
                <a:latin typeface="Courier New" panose="02070309020205020404" pitchFamily="49" charset="0"/>
                <a:cs typeface="Courier New" panose="02070309020205020404" pitchFamily="49" charset="0"/>
              </a:rPr>
              <a:t> = _</a:t>
            </a:r>
            <a:r>
              <a:rPr lang="en-GB" sz="2400" dirty="0" err="1">
                <a:latin typeface="Courier New" panose="02070309020205020404" pitchFamily="49" charset="0"/>
                <a:cs typeface="Courier New" panose="02070309020205020404" pitchFamily="49" charset="0"/>
              </a:rPr>
              <a:t>targetShape</a:t>
            </a:r>
            <a:r>
              <a:rPr lang="en-GB" sz="2400" dirty="0">
                <a:latin typeface="Courier New" panose="02070309020205020404" pitchFamily="49" charset="0"/>
                <a:cs typeface="Courier New" panose="02070309020205020404" pitchFamily="49" charset="0"/>
              </a:rPr>
              <a:t> %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a:t>
            </a:r>
          </a:p>
          <a:p>
            <a:pPr marL="914400" lvl="2" indent="0">
              <a:buNone/>
            </a:pP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newShape</a:t>
            </a:r>
            <a:r>
              <a:rPr lang="en-GB" sz="2400" dirty="0">
                <a:latin typeface="Courier New" panose="02070309020205020404" pitchFamily="49" charset="0"/>
                <a:cs typeface="Courier New" panose="02070309020205020404" pitchFamily="49" charset="0"/>
              </a:rPr>
              <a:t> = (</a:t>
            </a:r>
            <a:r>
              <a:rPr lang="en-GB" sz="2400" dirty="0" err="1">
                <a:latin typeface="Courier New" panose="02070309020205020404" pitchFamily="49" charset="0"/>
                <a:cs typeface="Courier New" panose="02070309020205020404" pitchFamily="49" charset="0"/>
              </a:rPr>
              <a:t>myCake.shape</a:t>
            </a:r>
            <a:r>
              <a:rPr lang="en-GB" sz="2400" dirty="0">
                <a:latin typeface="Courier New" panose="02070309020205020404" pitchFamily="49" charset="0"/>
                <a:cs typeface="Courier New" panose="02070309020205020404" pitchFamily="49" charset="0"/>
              </a:rPr>
              <a:t> + _</a:t>
            </a:r>
            <a:r>
              <a:rPr lang="en-GB" sz="2400" dirty="0" err="1">
                <a:latin typeface="Courier New" panose="02070309020205020404" pitchFamily="49" charset="0"/>
                <a:cs typeface="Courier New" panose="02070309020205020404" pitchFamily="49" charset="0"/>
              </a:rPr>
              <a:t>targetShape</a:t>
            </a:r>
            <a:r>
              <a:rPr lang="en-GB" sz="2400" dirty="0">
                <a:latin typeface="Courier New" panose="02070309020205020404" pitchFamily="49" charset="0"/>
                <a:cs typeface="Courier New" panose="02070309020205020404" pitchFamily="49" charset="0"/>
              </a:rPr>
              <a:t>) / 2;</a:t>
            </a:r>
          </a:p>
          <a:p>
            <a:pPr marL="914400" lvl="2" indent="0">
              <a:buNone/>
            </a:pPr>
            <a:r>
              <a:rPr lang="en-GB" sz="2400" dirty="0">
                <a:latin typeface="Courier New" panose="02070309020205020404" pitchFamily="49" charset="0"/>
                <a:cs typeface="Courier New" panose="02070309020205020404" pitchFamily="49" charset="0"/>
              </a:rPr>
              <a:t>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NoName</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newShape</a:t>
            </a:r>
            <a:r>
              <a:rPr lang="en-GB" sz="2400" dirty="0">
                <a:latin typeface="Courier New" panose="02070309020205020404" pitchFamily="49" charset="0"/>
                <a:cs typeface="Courier New" panose="02070309020205020404" pitchFamily="49" charset="0"/>
              </a:rPr>
              <a:t>);</a:t>
            </a:r>
          </a:p>
          <a:p>
            <a:pPr marL="457200" lvl="1" indent="0">
              <a:buNone/>
            </a:pPr>
            <a:r>
              <a:rPr lang="en-GB" dirty="0">
                <a:latin typeface="Courier New" panose="02070309020205020404" pitchFamily="49" charset="0"/>
                <a:cs typeface="Courier New" panose="02070309020205020404" pitchFamily="49" charset="0"/>
              </a:rPr>
              <a:t>}</a:t>
            </a:r>
          </a:p>
          <a:p>
            <a:pPr marL="457200" lvl="1" indent="0">
              <a:buNone/>
            </a:pPr>
            <a:r>
              <a:rPr lang="en-GB" dirty="0">
                <a:latin typeface="Courier New" panose="02070309020205020404" pitchFamily="49" charset="0"/>
                <a:cs typeface="Courier New" panose="02070309020205020404" pitchFamily="49" charset="0"/>
              </a:rPr>
              <a:t>function </a:t>
            </a:r>
            <a:r>
              <a:rPr lang="en-GB" dirty="0" err="1">
                <a:latin typeface="Courier New" panose="02070309020205020404" pitchFamily="49" charset="0"/>
                <a:cs typeface="Courier New" panose="02070309020205020404" pitchFamily="49" charset="0"/>
              </a:rPr>
              <a:t>cakeStealing</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uint</a:t>
            </a:r>
            <a:r>
              <a:rPr lang="en-GB" dirty="0">
                <a:latin typeface="Courier New" panose="02070309020205020404" pitchFamily="49" charset="0"/>
                <a:cs typeface="Courier New" panose="02070309020205020404" pitchFamily="49" charset="0"/>
              </a:rPr>
              <a:t> _</a:t>
            </a:r>
            <a:r>
              <a:rPr lang="en-GB" dirty="0" err="1">
                <a:latin typeface="Courier New" panose="02070309020205020404" pitchFamily="49" charset="0"/>
                <a:cs typeface="Courier New" panose="02070309020205020404" pitchFamily="49" charset="0"/>
              </a:rPr>
              <a:t>cakeId</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uint</a:t>
            </a:r>
            <a:r>
              <a:rPr lang="en-GB" dirty="0">
                <a:latin typeface="Courier New" panose="02070309020205020404" pitchFamily="49" charset="0"/>
                <a:cs typeface="Courier New" panose="02070309020205020404" pitchFamily="49" charset="0"/>
              </a:rPr>
              <a:t> _</a:t>
            </a:r>
            <a:r>
              <a:rPr lang="en-GB" dirty="0" err="1">
                <a:latin typeface="Courier New" panose="02070309020205020404" pitchFamily="49" charset="0"/>
                <a:cs typeface="Courier New" panose="02070309020205020404" pitchFamily="49" charset="0"/>
              </a:rPr>
              <a:t>stolenCakeId</a:t>
            </a:r>
            <a:r>
              <a:rPr lang="en-GB" dirty="0">
                <a:latin typeface="Courier New" panose="02070309020205020404" pitchFamily="49" charset="0"/>
                <a:cs typeface="Courier New" panose="02070309020205020404" pitchFamily="49" charset="0"/>
              </a:rPr>
              <a:t>) public{</a:t>
            </a:r>
          </a:p>
          <a:p>
            <a:pPr marL="914400" lvl="2" indent="0">
              <a:buNone/>
            </a:pP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cakeShape</a:t>
            </a:r>
            <a:r>
              <a:rPr lang="en-GB" sz="2400" dirty="0">
                <a:latin typeface="Courier New" panose="02070309020205020404" pitchFamily="49" charset="0"/>
                <a:cs typeface="Courier New" panose="02070309020205020404" pitchFamily="49" charset="0"/>
              </a:rPr>
              <a:t>;</a:t>
            </a:r>
          </a:p>
          <a:p>
            <a:pPr marL="914400" lvl="2" indent="0">
              <a:buNone/>
            </a:pPr>
            <a:r>
              <a:rPr lang="en-GB" sz="2400" dirty="0" err="1">
                <a:latin typeface="Courier New" panose="02070309020205020404" pitchFamily="49" charset="0"/>
                <a:cs typeface="Courier New" panose="02070309020205020404" pitchFamily="49" charset="0"/>
              </a:rPr>
              <a:t>cakeShape</a:t>
            </a:r>
            <a:r>
              <a:rPr lang="en-GB" sz="2400" dirty="0">
                <a:latin typeface="Courier New" panose="02070309020205020404" pitchFamily="49" charset="0"/>
                <a:cs typeface="Courier New" panose="02070309020205020404" pitchFamily="49" charset="0"/>
              </a:rPr>
              <a:t> = </a:t>
            </a:r>
            <a:r>
              <a:rPr lang="en-GB" sz="2400" dirty="0" err="1">
                <a:latin typeface="Courier New" panose="02070309020205020404" pitchFamily="49" charset="0"/>
                <a:cs typeface="Courier New" panose="02070309020205020404" pitchFamily="49" charset="0"/>
              </a:rPr>
              <a:t>marketContract.getCake</a:t>
            </a:r>
            <a:r>
              <a:rPr lang="en-GB" sz="2400" dirty="0">
                <a:latin typeface="Courier New" panose="02070309020205020404" pitchFamily="49" charset="0"/>
                <a:cs typeface="Courier New" panose="02070309020205020404" pitchFamily="49" charset="0"/>
              </a:rPr>
              <a:t>(_</a:t>
            </a:r>
            <a:r>
              <a:rPr lang="en-GB" sz="2400" dirty="0" err="1">
                <a:latin typeface="Courier New" panose="02070309020205020404" pitchFamily="49" charset="0"/>
                <a:cs typeface="Courier New" panose="02070309020205020404" pitchFamily="49" charset="0"/>
              </a:rPr>
              <a:t>stolenCakeId</a:t>
            </a:r>
            <a:r>
              <a:rPr lang="en-GB" sz="2400" dirty="0">
                <a:latin typeface="Courier New" panose="02070309020205020404" pitchFamily="49" charset="0"/>
                <a:cs typeface="Courier New" panose="02070309020205020404" pitchFamily="49" charset="0"/>
              </a:rPr>
              <a:t>);</a:t>
            </a:r>
          </a:p>
          <a:p>
            <a:pPr marL="914400" lvl="2" indent="0">
              <a:buNone/>
            </a:pPr>
            <a:r>
              <a:rPr lang="en-GB" sz="2400" dirty="0">
                <a:latin typeface="Courier New" panose="02070309020205020404" pitchFamily="49" charset="0"/>
                <a:cs typeface="Courier New" panose="02070309020205020404" pitchFamily="49" charset="0"/>
              </a:rPr>
              <a:t>steal(_</a:t>
            </a:r>
            <a:r>
              <a:rPr lang="en-GB" sz="2400" dirty="0" err="1">
                <a:latin typeface="Courier New" panose="02070309020205020404" pitchFamily="49" charset="0"/>
                <a:cs typeface="Courier New" panose="02070309020205020404" pitchFamily="49" charset="0"/>
              </a:rPr>
              <a:t>cakeId</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cakeShape</a:t>
            </a:r>
            <a:r>
              <a:rPr lang="en-GB" sz="2400" dirty="0">
                <a:latin typeface="Courier New" panose="02070309020205020404" pitchFamily="49" charset="0"/>
                <a:cs typeface="Courier New" panose="02070309020205020404" pitchFamily="49" charset="0"/>
              </a:rPr>
              <a:t>);</a:t>
            </a:r>
          </a:p>
          <a:p>
            <a:pPr marL="457200" lvl="1" indent="0">
              <a:buNone/>
            </a:pPr>
            <a:r>
              <a:rPr lang="en-GB"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a:t>
            </a:r>
          </a:p>
        </p:txBody>
      </p:sp>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8</a:t>
            </a:fld>
            <a:endParaRPr lang="en-US"/>
          </a:p>
        </p:txBody>
      </p:sp>
    </p:spTree>
    <p:extLst>
      <p:ext uri="{BB962C8B-B14F-4D97-AF65-F5344CB8AC3E}">
        <p14:creationId xmlns:p14="http://schemas.microsoft.com/office/powerpoint/2010/main" val="58812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2400" dirty="0"/>
              <a:t>Sometimes it is desirable to not want anyone to be able to modify our contract (like the </a:t>
            </a:r>
            <a:r>
              <a:rPr lang="en-GB" sz="2400" dirty="0" err="1"/>
              <a:t>setMarketContractAddress</a:t>
            </a:r>
            <a:r>
              <a:rPr lang="en-GB" sz="2400" dirty="0"/>
              <a:t> function in the previous slide). To handle cases like this, one common practice that has emerged is to make contracts Ownable — meaning they have an owner (you) who has special privileges.</a:t>
            </a:r>
          </a:p>
          <a:p>
            <a:r>
              <a:rPr lang="en-GB" sz="2400" dirty="0"/>
              <a:t>In the next slide there is the </a:t>
            </a:r>
            <a:r>
              <a:rPr lang="en-GB" sz="1800" dirty="0">
                <a:latin typeface="Courier New" panose="02070309020205020404" pitchFamily="49" charset="0"/>
                <a:cs typeface="Courier New" panose="02070309020205020404" pitchFamily="49" charset="0"/>
              </a:rPr>
              <a:t>Ownable</a:t>
            </a:r>
            <a:r>
              <a:rPr lang="en-GB" sz="2400" dirty="0"/>
              <a:t> contract taken from the </a:t>
            </a:r>
            <a:r>
              <a:rPr lang="en-GB" sz="2400" dirty="0" err="1"/>
              <a:t>OpenZeppelin</a:t>
            </a:r>
            <a:r>
              <a:rPr lang="en-GB" sz="2400" dirty="0"/>
              <a:t> Solidity library. </a:t>
            </a:r>
            <a:r>
              <a:rPr lang="en-GB" sz="2400" dirty="0" err="1"/>
              <a:t>OpenZeppelin</a:t>
            </a:r>
            <a:r>
              <a:rPr lang="en-GB" sz="2400" dirty="0"/>
              <a:t> is a library of secure and community-vetted smart contracts that you can use in your own </a:t>
            </a:r>
            <a:r>
              <a:rPr lang="en-GB" sz="2400" dirty="0" err="1"/>
              <a:t>DApps</a:t>
            </a:r>
            <a:r>
              <a:rPr lang="en-GB" sz="2400" dirty="0"/>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9</a:t>
            </a:fld>
            <a:endParaRPr lang="en-US"/>
          </a:p>
        </p:txBody>
      </p:sp>
    </p:spTree>
    <p:extLst>
      <p:ext uri="{BB962C8B-B14F-4D97-AF65-F5344CB8AC3E}">
        <p14:creationId xmlns:p14="http://schemas.microsoft.com/office/powerpoint/2010/main" val="1890572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TotalTime>
  <Words>2130</Words>
  <Application>Microsoft Macintosh PowerPoint</Application>
  <PresentationFormat>Widescreen</PresentationFormat>
  <Paragraphs>216</Paragraphs>
  <Slides>18</Slides>
  <Notes>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18</vt:i4>
      </vt:variant>
    </vt:vector>
  </HeadingPairs>
  <TitlesOfParts>
    <vt:vector size="25" baseType="lpstr">
      <vt:lpstr>Arial</vt:lpstr>
      <vt:lpstr>Calibri</vt:lpstr>
      <vt:lpstr>Calibri Light</vt:lpstr>
      <vt:lpstr>Courier New</vt:lpstr>
      <vt:lpstr>Verdana</vt:lpstr>
      <vt:lpstr>Wingdings</vt:lpstr>
      <vt:lpstr>Office Theme</vt:lpstr>
      <vt:lpstr>Solidity exercises:  part 4</vt:lpstr>
      <vt:lpstr>Course material developed in collaboration with University of  Cagliari, University of Cyprus, University of Western Macedonia, Mines ParisTech, Technische Hochschule Ulm, Deloitte, WIP   with support from Erasmus+ </vt:lpstr>
      <vt:lpstr>Content of the lecture</vt:lpstr>
      <vt:lpstr>Remix</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 Scriviamo qualcosa sui costi </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Electric Power Distribution and Smart Grid</dc:title>
  <dc:creator>Magdalena Kovarova</dc:creator>
  <cp:lastModifiedBy>MARCO GALICI</cp:lastModifiedBy>
  <cp:revision>1049</cp:revision>
  <dcterms:created xsi:type="dcterms:W3CDTF">2019-12-17T13:08:16Z</dcterms:created>
  <dcterms:modified xsi:type="dcterms:W3CDTF">2021-08-30T08:56:48Z</dcterms:modified>
</cp:coreProperties>
</file>