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84" r:id="rId3"/>
    <p:sldId id="281" r:id="rId4"/>
    <p:sldId id="287" r:id="rId5"/>
    <p:sldId id="320" r:id="rId6"/>
    <p:sldId id="321" r:id="rId7"/>
    <p:sldId id="322" r:id="rId8"/>
    <p:sldId id="288" r:id="rId9"/>
    <p:sldId id="319" r:id="rId10"/>
    <p:sldId id="289" r:id="rId11"/>
    <p:sldId id="290" r:id="rId12"/>
    <p:sldId id="291" r:id="rId13"/>
    <p:sldId id="323" r:id="rId14"/>
    <p:sldId id="327" r:id="rId15"/>
    <p:sldId id="282" r:id="rId16"/>
    <p:sldId id="324" r:id="rId17"/>
    <p:sldId id="325" r:id="rId18"/>
    <p:sldId id="326" r:id="rId19"/>
    <p:sldId id="353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6" r:id="rId31"/>
    <p:sldId id="365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27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4" y="2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627F8-B302-4CC5-9C32-F5ED8E4DF9B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FE5C2-4AB9-459C-B963-8D7F5CDE823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94F09-C445-4982-892C-358BED89750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EE8A-A9CA-47FD-A46A-E1755347D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B5127-3F04-4FE4-AA15-CBB50257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C691-B0E8-4C34-AB23-CD94E976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23FC-00F7-4E7A-8721-7FAEEC93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9074-E388-484E-A392-051903AB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1DE1-EA2B-4465-803A-F0F7000B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EC13-802C-4B64-80EA-70FB2781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15AC-8E2F-41CF-B69F-EB6A132E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03D4-8FE7-4567-8E12-95A4AEFF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2326-8AE9-4C1F-BB9C-F146098A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8F0B4-F4A8-434B-A50A-1A8C9D4D1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53B88-9937-4D21-896C-AB5E2AD2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811C-3D49-4C64-8237-13C15EBB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7FA9-50EC-4E7F-BCF3-28E6DF60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8A8F-D979-43AF-8163-CD1B153A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>
            <a:extLst>
              <a:ext uri="{FF2B5EF4-FFF2-40B4-BE49-F238E27FC236}">
                <a16:creationId xmlns:a16="http://schemas.microsoft.com/office/drawing/2014/main" id="{BE47716B-ED8F-F344-9D66-4497D423667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7032"/>
            <a:ext cx="1217932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4583"/>
            <a:ext cx="10515600" cy="1052755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330"/>
            <a:ext cx="10515600" cy="382906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9D9E9E"/>
                </a:solidFill>
              </a:defRPr>
            </a:lvl1pPr>
          </a:lstStyle>
          <a:p>
            <a:fld id="{6C0DEB90-4258-48EC-AB9C-1C4F47278A92}" type="datetime1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80129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9D9E9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15498" y="6356350"/>
            <a:ext cx="7876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9D9E9E"/>
                </a:solidFill>
              </a:defRPr>
            </a:lvl1pPr>
          </a:lstStyle>
          <a:p>
            <a:fld id="{B14DC977-BC50-43F6-B379-4F14C4286E89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21C8E14-247D-7D44-B50F-4648FA493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12" y="0"/>
            <a:ext cx="2795121" cy="797336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5FEEA2E-20AC-4384-B916-BC5C3A02FEB8}"/>
              </a:ext>
            </a:extLst>
          </p:cNvPr>
          <p:cNvGrpSpPr/>
          <p:nvPr userDrawn="1"/>
        </p:nvGrpSpPr>
        <p:grpSpPr>
          <a:xfrm>
            <a:off x="828140" y="136525"/>
            <a:ext cx="4295951" cy="654758"/>
            <a:chOff x="828140" y="136525"/>
            <a:chExt cx="5379153" cy="81985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6BEF4DD-3737-463F-BF67-D4C22DDDD93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2" r="14265" b="32463"/>
            <a:stretch/>
          </p:blipFill>
          <p:spPr>
            <a:xfrm>
              <a:off x="828140" y="136525"/>
              <a:ext cx="2011379" cy="819852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88DA4C1E-4323-48C4-AFB8-4D6556B3453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604"/>
            <a:stretch/>
          </p:blipFill>
          <p:spPr>
            <a:xfrm>
              <a:off x="2789229" y="136526"/>
              <a:ext cx="3418064" cy="456812"/>
            </a:xfrm>
            <a:prstGeom prst="rect">
              <a:avLst/>
            </a:prstGeom>
          </p:spPr>
        </p:pic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D4BEE190-C978-452D-BE35-5B7F997FF7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3" r="83112" b="32572"/>
          <a:stretch/>
        </p:blipFill>
        <p:spPr>
          <a:xfrm>
            <a:off x="10672746" y="1328082"/>
            <a:ext cx="1506583" cy="46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24">
            <a:extLst>
              <a:ext uri="{FF2B5EF4-FFF2-40B4-BE49-F238E27FC236}">
                <a16:creationId xmlns:a16="http://schemas.microsoft.com/office/drawing/2014/main" id="{FC11E3D3-0791-4884-887F-2D676E16DC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3" r="83112" b="32572"/>
          <a:stretch/>
        </p:blipFill>
        <p:spPr>
          <a:xfrm>
            <a:off x="10672746" y="810500"/>
            <a:ext cx="1506583" cy="462425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E305754-9234-4E10-BBAC-16BB6CCAFD44}"/>
              </a:ext>
            </a:extLst>
          </p:cNvPr>
          <p:cNvSpPr/>
          <p:nvPr userDrawn="1"/>
        </p:nvSpPr>
        <p:spPr>
          <a:xfrm>
            <a:off x="0" y="4724399"/>
            <a:ext cx="12192000" cy="21336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4403D36-F854-4A32-B14A-F0E223175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90" y="4847305"/>
            <a:ext cx="5093759" cy="1969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4823" y="2774628"/>
            <a:ext cx="9144000" cy="757829"/>
          </a:xfrm>
        </p:spPr>
        <p:txBody>
          <a:bodyPr anchor="b">
            <a:noAutofit/>
          </a:bodyPr>
          <a:lstStyle>
            <a:lvl1pPr algn="l">
              <a:defRPr lang="it-IT" sz="3200" b="1" kern="1200" dirty="0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Thank </a:t>
            </a:r>
            <a:r>
              <a:rPr lang="it-IT" dirty="0" err="1"/>
              <a:t>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04823" y="3762554"/>
            <a:ext cx="9144000" cy="565397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b="1" kern="1200" dirty="0">
                <a:solidFill>
                  <a:srgbClr val="88ADC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First name, Family name, email address….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B26ABD2-D07F-40A8-89FC-0E3ED6612D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23" y="235553"/>
            <a:ext cx="5193776" cy="21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8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CD0C-E5CB-4BF8-BC95-D8BDDA45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3286-EAA3-4D4F-9795-DFF1FFA7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5D54-8672-4249-8A40-E51E0A0D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DCDA-348F-4E7E-903E-E34EA6ED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57A9-0A5A-4065-A282-FF75E10C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1279-5083-4933-BE40-DB66B40D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698B-5FA4-4372-90E1-CCB33F71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D0C84-EF4A-4636-89B6-A3EBE42D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2F7F-F648-467F-A23D-0E82D2AC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AAB4-15C6-4D07-9ECB-AC926CC4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D51B-FC45-4B00-BE40-F3CF8BF7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8048-36DD-4914-A4F0-97F01E894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94114-33DB-4461-A266-AFCEF09E7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C9A11-47EE-49E4-95EE-719B2E4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DCE7C-B1AE-4861-9AEC-48B184B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92D6-D7BA-4D84-A0F1-51D07713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3752-3900-4C91-85B4-FE2E76EF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ABC57-6955-42BB-954F-A18F16F1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C3855-0015-4AC8-912F-809EAE07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D667B-5E5A-4889-8218-43947D5D7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29CA-E39A-46D9-AAAC-16BB6165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FDE77-44BD-4E3D-9922-2FACB9A7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90C04-A079-44F2-8C82-3E22A8A0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E7EC5-E7B6-4BDA-8FB6-A18155AA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81E-042A-4C37-81CB-E485ACDB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CD64A-C5CF-46E3-B7DE-473C3689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935D9-3788-422A-A947-5B10AA84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066BC-6462-4069-83D1-22BA8477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0ED7D-B5F1-461B-A318-21DF88A4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58723-1857-4A19-99BC-4ED66407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04ED8-1603-49E5-927F-45C968D1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261E-DAE2-4A6C-BB31-DE2A6A74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261C-C835-4412-93D0-6822E9C2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1BD9D-2688-4DD1-A846-F670E425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AC088-E33D-4260-83C1-B4C1D3C0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968C5-CC15-4AC6-8704-94DF3E0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A2416-FE7A-4F6E-853E-11BFA0B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4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EC52-C8F6-4F35-82C3-A941C4E4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81BF4-CC9A-4805-A2EC-ECAA8BE60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BC816-68B0-4316-A4EB-0FCF75A6B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10DB-56EA-41CB-8610-48AA11BD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C5D9-F63E-497B-800B-DE2E7178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09C3E-8CD4-4EB8-A717-35D076D5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5F1B1-3B8F-41E2-8FD5-CE5F8C3B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2CEA-0468-405A-BB3F-487DD82C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5BD8-3101-4FC0-8D4A-5233C1368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7724-F8F0-485F-98DD-EADE36A012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FBA50-C0E2-40D3-B273-13C64785F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3FF1D-1497-4D09-8813-B3CCA4E9A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6847724-A7E3-4BAA-B70D-4980AE7DD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r>
              <a:rPr lang="en-GB" sz="3800" b="1" dirty="0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Solidity: part 1</a:t>
            </a:r>
          </a:p>
        </p:txBody>
      </p:sp>
      <p:pic>
        <p:nvPicPr>
          <p:cNvPr id="6" name="Immagine 8">
            <a:extLst>
              <a:ext uri="{FF2B5EF4-FFF2-40B4-BE49-F238E27FC236}">
                <a16:creationId xmlns:a16="http://schemas.microsoft.com/office/drawing/2014/main" id="{AD8476CB-505A-4279-ACBC-BF737870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670170"/>
            <a:ext cx="5390093" cy="2088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10">
            <a:extLst>
              <a:ext uri="{FF2B5EF4-FFF2-40B4-BE49-F238E27FC236}">
                <a16:creationId xmlns:a16="http://schemas.microsoft.com/office/drawing/2014/main" id="{9D58F765-1B79-4C9B-90DE-977B711CD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4036430"/>
            <a:ext cx="5390093" cy="22234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D10628-5E8E-4150-9F27-EA0C503E567E}"/>
              </a:ext>
            </a:extLst>
          </p:cNvPr>
          <p:cNvSpPr/>
          <p:nvPr/>
        </p:nvSpPr>
        <p:spPr>
          <a:xfrm>
            <a:off x="1168532" y="5249245"/>
            <a:ext cx="6096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Marco Galici, University of Cagliari</a:t>
            </a:r>
          </a:p>
          <a:p>
            <a:pPr>
              <a:spcAft>
                <a:spcPts val="600"/>
              </a:spcAft>
            </a:pPr>
            <a:r>
              <a:rPr lang="en-GB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Cagliari, Italy</a:t>
            </a:r>
          </a:p>
        </p:txBody>
      </p:sp>
    </p:spTree>
    <p:extLst>
      <p:ext uri="{BB962C8B-B14F-4D97-AF65-F5344CB8AC3E}">
        <p14:creationId xmlns:p14="http://schemas.microsoft.com/office/powerpoint/2010/main" val="176705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79FF6-A140-FA47-9846-EE654091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398"/>
            <a:ext cx="10515600" cy="1052755"/>
          </a:xfrm>
        </p:spPr>
        <p:txBody>
          <a:bodyPr/>
          <a:lstStyle/>
          <a:p>
            <a:r>
              <a:rPr lang="en-GB" dirty="0"/>
              <a:t>Pragma instruction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6801D-BB4D-2842-BAC8-8F9DB64E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83"/>
            <a:ext cx="10515600" cy="50245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 The first "instruction" of the Solidity code is of the following type:	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pragma solidity 0.5.4;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It means that the code can only be compiled from version 0.5.4 onwards of the compiler</a:t>
            </a:r>
            <a:endParaRPr lang="en-GB" sz="2000" dirty="0"/>
          </a:p>
          <a:p>
            <a:pPr lvl="1">
              <a:lnSpc>
                <a:spcPct val="150000"/>
              </a:lnSpc>
            </a:pPr>
            <a:endParaRPr lang="en-GB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^pragma solidity 0.5.4;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Also means that it should not be compiled by the versions 0.6 or later of the compiler</a:t>
            </a:r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2000" dirty="0"/>
              <a:t>More detailed specifications are possible, such as those used by </a:t>
            </a:r>
            <a:r>
              <a:rPr lang="en-GB" sz="2000" b="1" i="1" dirty="0" err="1"/>
              <a:t>npm</a:t>
            </a:r>
            <a:r>
              <a:rPr lang="en-GB" sz="2000" dirty="0"/>
              <a:t>. E.g.: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pragma solidity &gt;=0.4.10 0.6.0;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836D4F-AE5E-684E-AFCA-60F4F5B7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1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730BDF-6368-8E4F-9624-2780AA7F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 – documentation tags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1B712-B8AD-2742-9E3F-4EDDC83A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209"/>
            <a:ext cx="10515600" cy="467843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documentation included in the comments, and extractable, follows a standard called "</a:t>
            </a:r>
            <a:r>
              <a:rPr lang="en-GB" b="1" dirty="0" err="1"/>
              <a:t>natspec</a:t>
            </a:r>
            <a:r>
              <a:rPr lang="en-GB" dirty="0"/>
              <a:t>”</a:t>
            </a:r>
          </a:p>
          <a:p>
            <a:endParaRPr lang="en-GB" dirty="0"/>
          </a:p>
          <a:p>
            <a:r>
              <a:rPr lang="en-GB" dirty="0"/>
              <a:t>Documentation comments start with:</a:t>
            </a:r>
          </a:p>
          <a:p>
            <a:pPr lvl="1"/>
            <a:r>
              <a:rPr lang="en-GB" dirty="0"/>
              <a:t>/// If comment on a single line</a:t>
            </a:r>
          </a:p>
          <a:p>
            <a:pPr lvl="1"/>
            <a:r>
              <a:rPr lang="en-GB" dirty="0"/>
              <a:t>/** If on one or more lines */</a:t>
            </a:r>
          </a:p>
          <a:p>
            <a:endParaRPr lang="en-GB" dirty="0"/>
          </a:p>
          <a:p>
            <a:r>
              <a:rPr lang="en-GB" dirty="0"/>
              <a:t>The documentation can be extracted in files . Json</a:t>
            </a:r>
          </a:p>
          <a:p>
            <a:endParaRPr lang="en-GB" dirty="0"/>
          </a:p>
          <a:p>
            <a:r>
              <a:rPr lang="en-GB" dirty="0"/>
              <a:t>You can extract documentation for the user, and for developers</a:t>
            </a:r>
          </a:p>
          <a:p>
            <a:endParaRPr lang="en-GB" dirty="0"/>
          </a:p>
          <a:p>
            <a:r>
              <a:rPr lang="en-GB" dirty="0"/>
              <a:t>Tags start with "snail": @</a:t>
            </a:r>
            <a:endParaRPr lang="en-GB" b="1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543F133-7FE7-F747-B9D4-664DBA49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6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2E36AB-5D2C-BA40-9E08-19B9BC9A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 tags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30FF59-2B16-2040-B530-57589CB8FD14}"/>
              </a:ext>
            </a:extLst>
          </p:cNvPr>
          <p:cNvSpPr txBox="1"/>
          <p:nvPr/>
        </p:nvSpPr>
        <p:spPr>
          <a:xfrm>
            <a:off x="838200" y="1649905"/>
            <a:ext cx="10224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@title 	The title of the contract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@author 	Name of the author of the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@notice 	Explanation to the 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@dev 	Explanation for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@param 	Document a parameter: must be followed by the name of the 		param.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@return	Document the return type of a function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D590-1FDB-F742-AACF-ACA3FE8A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5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2E36AB-5D2C-BA40-9E08-19B9BC9A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398"/>
            <a:ext cx="10515600" cy="1052755"/>
          </a:xfrm>
        </p:spPr>
        <p:txBody>
          <a:bodyPr/>
          <a:lstStyle/>
          <a:p>
            <a:r>
              <a:rPr lang="en-GB" dirty="0"/>
              <a:t>Documentation tags example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30FF59-2B16-2040-B530-57589CB8FD14}"/>
              </a:ext>
            </a:extLst>
          </p:cNvPr>
          <p:cNvSpPr txBox="1"/>
          <p:nvPr/>
        </p:nvSpPr>
        <p:spPr>
          <a:xfrm>
            <a:off x="835572" y="1430655"/>
            <a:ext cx="102240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pragma solidity ^0.4.24;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/// @title 	A simulator for Bug Bunny, the most famous Rabbit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/// @author 	Warned Bros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/// @notice 	You can use the contract for only the most basic simulation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/// @dev 	All function calls currently implemented without side 		effects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BugsBunny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/// @author 	Bob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Clampett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/// @notice 	Determine if Bugs will accept `(_food)` to eat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/// @dev 		String comparison may be inefficient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/// @param 	_food The name of a food to evaluate (English)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/// @return 	true if Bugs will eat it, false otherwise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doesEat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_food) external pure returns(bool) 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keccak256(_food) == keccak256("carrot");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9D345-BCDD-C341-A4B3-F0FA8780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A3F4338-8B81-454F-B554-93881BD9445D}"/>
              </a:ext>
            </a:extLst>
          </p:cNvPr>
          <p:cNvSpPr/>
          <p:nvPr/>
        </p:nvSpPr>
        <p:spPr>
          <a:xfrm>
            <a:off x="-420414" y="1285637"/>
            <a:ext cx="1339018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7950" indent="-285750">
              <a:lnSpc>
                <a:spcPts val="2045"/>
              </a:lnSpc>
              <a:spcBef>
                <a:spcPts val="20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MT"/>
                <a:ea typeface="Arial MT"/>
                <a:cs typeface="Arial MT"/>
              </a:rPr>
              <a:t>Import </a:t>
            </a:r>
            <a:r>
              <a:rPr lang="en-US" sz="1600" dirty="0">
                <a:latin typeface="Arial MT"/>
                <a:ea typeface="Arial MT"/>
                <a:cs typeface="Arial MT"/>
              </a:rPr>
              <a:t>instruction (similar to JavaScript) allows you to insert the contents of another file</a:t>
            </a:r>
          </a:p>
          <a:p>
            <a:pPr marL="1377950" indent="-285750">
              <a:lnSpc>
                <a:spcPts val="2045"/>
              </a:lnSpc>
              <a:spcBef>
                <a:spcPts val="20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 MT"/>
                <a:ea typeface="Arial MT"/>
                <a:cs typeface="Arial MT"/>
              </a:rPr>
              <a:t>To import the entire file:</a:t>
            </a:r>
          </a:p>
          <a:p>
            <a:pPr marL="1092200">
              <a:lnSpc>
                <a:spcPts val="2045"/>
              </a:lnSpc>
              <a:spcBef>
                <a:spcPts val="2055"/>
              </a:spcBef>
              <a:spcAft>
                <a:spcPts val="0"/>
              </a:spcAft>
            </a:pPr>
            <a:r>
              <a:rPr lang="en-US" sz="1600" dirty="0">
                <a:latin typeface="Arial MT"/>
                <a:ea typeface="Arial MT"/>
                <a:cs typeface="Arial MT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"filename";</a:t>
            </a:r>
          </a:p>
          <a:p>
            <a:pPr marL="1092200">
              <a:lnSpc>
                <a:spcPts val="2045"/>
              </a:lnSpc>
              <a:spcBef>
                <a:spcPts val="2055"/>
              </a:spcBef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* as Symbol from "filename"; </a:t>
            </a:r>
          </a:p>
          <a:p>
            <a:pPr marL="1092200">
              <a:lnSpc>
                <a:spcPts val="2045"/>
              </a:lnSpc>
              <a:spcBef>
                <a:spcPts val="2055"/>
              </a:spcBef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"filename" as Symbol;</a:t>
            </a:r>
          </a:p>
          <a:p>
            <a:pPr marL="1835150" lvl="1" indent="-285750">
              <a:lnSpc>
                <a:spcPts val="2045"/>
              </a:lnSpc>
              <a:spcBef>
                <a:spcPts val="2055"/>
              </a:spcBef>
              <a:buFont typeface="Wingdings" pitchFamily="2" charset="2"/>
              <a:buChar char="Ø"/>
            </a:pPr>
            <a:r>
              <a:rPr lang="en-US" sz="1600" dirty="0">
                <a:latin typeface="Arial MT"/>
                <a:ea typeface="Arial MT"/>
                <a:cs typeface="Arial MT"/>
              </a:rPr>
              <a:t>In the 2 and 3 case, the global entities contained in the file are imported as: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Symbol.nomeEntita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7950" indent="-285750">
              <a:lnSpc>
                <a:spcPts val="2045"/>
              </a:lnSpc>
              <a:spcBef>
                <a:spcPts val="20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 MT"/>
                <a:ea typeface="Arial MT"/>
                <a:cs typeface="Arial MT"/>
              </a:rPr>
              <a:t>Also:</a:t>
            </a:r>
          </a:p>
          <a:p>
            <a:pPr marL="1092200">
              <a:lnSpc>
                <a:spcPts val="2045"/>
              </a:lnSpc>
              <a:spcBef>
                <a:spcPts val="2055"/>
              </a:spcBef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{symbol1 as alias} from "filename";</a:t>
            </a:r>
          </a:p>
          <a:p>
            <a:pPr marL="1092200">
              <a:lnSpc>
                <a:spcPts val="2045"/>
              </a:lnSpc>
              <a:spcBef>
                <a:spcPts val="2055"/>
              </a:spcBef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{sym1 as alias, sym2} from "filename";</a:t>
            </a:r>
          </a:p>
          <a:p>
            <a:pPr marL="1092200">
              <a:lnSpc>
                <a:spcPts val="2045"/>
              </a:lnSpc>
              <a:spcBef>
                <a:spcPts val="2055"/>
              </a:spcBef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ethereum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dapp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bin/library/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iterable_mapping.sol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661"/>
            <a:ext cx="10515600" cy="1052755"/>
          </a:xfrm>
        </p:spPr>
        <p:txBody>
          <a:bodyPr/>
          <a:lstStyle/>
          <a:p>
            <a:r>
              <a:rPr lang="en-GB" dirty="0"/>
              <a:t>Import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430B-13FD-4C0E-A956-D87DD922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330"/>
            <a:ext cx="10515600" cy="4002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and contracts can be defined (</a:t>
            </a:r>
            <a:r>
              <a:rPr lang="en-US" b="1" i="1" dirty="0"/>
              <a:t>classes</a:t>
            </a:r>
            <a:r>
              <a:rPr lang="en-US" dirty="0"/>
              <a:t>)</a:t>
            </a:r>
          </a:p>
          <a:p>
            <a:r>
              <a:rPr lang="en-US" dirty="0"/>
              <a:t>In that, Solidity is similar to Java / Python</a:t>
            </a:r>
          </a:p>
          <a:p>
            <a:r>
              <a:rPr lang="en-US" dirty="0"/>
              <a:t>Contracts are as </a:t>
            </a:r>
            <a:r>
              <a:rPr lang="en-US" b="1" dirty="0"/>
              <a:t>classes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are types (if they can be defined as variables)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have data (var. of instance) and methods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have a constructor (keyword: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there is heredity (even multiple), as in Python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can be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/>
              <a:t> if at least one of their functions is declared but not implemented</a:t>
            </a:r>
          </a:p>
          <a:p>
            <a:r>
              <a:rPr lang="en-US" dirty="0"/>
              <a:t>They are created by sending a transaction, or by another contract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6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Contract, library and 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16</a:t>
            </a:fld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825620A-36A1-9A4A-BA39-1D58C239E5F6}"/>
              </a:ext>
            </a:extLst>
          </p:cNvPr>
          <p:cNvSpPr txBox="1"/>
          <p:nvPr/>
        </p:nvSpPr>
        <p:spPr>
          <a:xfrm>
            <a:off x="723786" y="1694908"/>
            <a:ext cx="10744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All Solidity code can only be: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800" b="1" dirty="0"/>
              <a:t>contract</a:t>
            </a:r>
            <a:r>
              <a:rPr lang="en-GB" sz="2800" dirty="0"/>
              <a:t>: like a class, it is the most common way to write code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800" b="1" dirty="0"/>
              <a:t>library</a:t>
            </a:r>
            <a:r>
              <a:rPr lang="en-GB" sz="2800" dirty="0"/>
              <a:t>: similar to a contract, but is possible to insert a library only once in the Blockchain (to be used by other contracts)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800" b="1" dirty="0"/>
              <a:t>interface</a:t>
            </a:r>
            <a:r>
              <a:rPr lang="en-GB" sz="2800" dirty="0"/>
              <a:t>: are entities composed only of function declarations, without neither data nor function body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GB" sz="2800" dirty="0"/>
              <a:t>are used as "</a:t>
            </a:r>
            <a:r>
              <a:rPr lang="en-GB" sz="2800" dirty="0" err="1"/>
              <a:t>superclasses</a:t>
            </a:r>
            <a:r>
              <a:rPr lang="en-GB" sz="2800" dirty="0"/>
              <a:t>" of contracts that implement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As in Java, isolated functions ("global") are not allowed</a:t>
            </a:r>
          </a:p>
        </p:txBody>
      </p:sp>
    </p:spTree>
    <p:extLst>
      <p:ext uri="{BB962C8B-B14F-4D97-AF65-F5344CB8AC3E}">
        <p14:creationId xmlns:p14="http://schemas.microsoft.com/office/powerpoint/2010/main" val="257221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730BDF-6368-8E4F-9624-2780AA7F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variables for all the contracts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3577EFD-9667-2F42-B5C7-6D7D7A5E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17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DB2C1E-3447-1043-9816-9B3CDA470EAB}"/>
              </a:ext>
            </a:extLst>
          </p:cNvPr>
          <p:cNvSpPr txBox="1"/>
          <p:nvPr/>
        </p:nvSpPr>
        <p:spPr>
          <a:xfrm>
            <a:off x="964096" y="1621340"/>
            <a:ext cx="107444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the address of the sender of the function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msg.value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the amount of Wei sent with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the current time in </a:t>
            </a:r>
            <a:r>
              <a:rPr lang="en-GB" sz="2800" dirty="0" err="1"/>
              <a:t>unix</a:t>
            </a:r>
            <a:r>
              <a:rPr lang="en-GB" sz="2800" dirty="0"/>
              <a:t> timestamp format (seconds from 1/1/1970)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the current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the current transaction</a:t>
            </a:r>
          </a:p>
        </p:txBody>
      </p:sp>
    </p:spTree>
    <p:extLst>
      <p:ext uri="{BB962C8B-B14F-4D97-AF65-F5344CB8AC3E}">
        <p14:creationId xmlns:p14="http://schemas.microsoft.com/office/powerpoint/2010/main" val="36102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Code example - 2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18</a:t>
            </a:fld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5D69AB6-11D0-C544-8443-FF488C50823D}"/>
              </a:ext>
            </a:extLst>
          </p:cNvPr>
          <p:cNvSpPr/>
          <p:nvPr/>
        </p:nvSpPr>
        <p:spPr>
          <a:xfrm>
            <a:off x="625365" y="1218016"/>
            <a:ext cx="109412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^0.5.3;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owned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address owner;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constructor() public{		// Constructor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owner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mortal is owned {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kill(){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if(owner ==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selfdestruct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(owner);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4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Primitive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19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4FBA1C-2306-D041-A726-F23848A3322D}"/>
              </a:ext>
            </a:extLst>
          </p:cNvPr>
          <p:cNvSpPr txBox="1"/>
          <p:nvPr/>
        </p:nvSpPr>
        <p:spPr>
          <a:xfrm>
            <a:off x="590773" y="1266338"/>
            <a:ext cx="107444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</a:rPr>
              <a:t>Each language has primitive types, recognized by the compiler or 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</a:rPr>
              <a:t>Two forms of primitive types: </a:t>
            </a:r>
            <a:r>
              <a:rPr lang="en-GB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literal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</a:rPr>
              <a:t> and </a:t>
            </a:r>
            <a:r>
              <a:rPr lang="en-GB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variable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</a:rPr>
              <a:t>Solidity is statically typed: all variables must be declared before use, with the usual syntax: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var [= initialization];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</a:rPr>
              <a:t>There are no </a:t>
            </a:r>
            <a:r>
              <a:rPr lang="en-GB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null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</a:rPr>
              <a:t> values, but default values for non-initialized variables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</a:rPr>
              <a:t>Do not initialize variables if not necessary, because it costs GAS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698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17B8-192D-4915-AA65-B426092D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7" y="1371120"/>
            <a:ext cx="10319657" cy="2147963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Course material developed in collaboration with University of </a:t>
            </a:r>
            <a:br>
              <a:rPr lang="en-US" sz="2200" dirty="0"/>
            </a:br>
            <a:r>
              <a:rPr lang="en-US" sz="2200" dirty="0"/>
              <a:t>Cagliari, University of Cyprus, University of Western Macedonia, Mines ParisTech, Technische Hochschule Ulm, Deloitte, WIP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with support from Erasmus+</a:t>
            </a:r>
            <a:br>
              <a:rPr lang="de-DE" sz="2000" dirty="0"/>
            </a:b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5BB7E-9570-465B-9B1F-4D51C3EF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0969" y="6366329"/>
            <a:ext cx="787600" cy="365125"/>
          </a:xfrm>
        </p:spPr>
        <p:txBody>
          <a:bodyPr anchor="ctr"/>
          <a:lstStyle/>
          <a:p>
            <a:pPr algn="ctr"/>
            <a:fld id="{B14DC977-BC50-43F6-B379-4F14C4286E89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10" name="Picture 9" descr="A picture containing black, large, white&#10;&#10;Description automatically generated">
            <a:extLst>
              <a:ext uri="{FF2B5EF4-FFF2-40B4-BE49-F238E27FC236}">
                <a16:creationId xmlns:a16="http://schemas.microsoft.com/office/drawing/2014/main" id="{F75B38EF-0060-4C68-A5B4-60B86A831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5" y="3457212"/>
            <a:ext cx="1134749" cy="1134749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3576EC2-F104-4110-8318-2B60E7DEA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87" y="3745758"/>
            <a:ext cx="3680637" cy="113571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5CAC71-6BD0-49EA-8F31-B31EAF98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24" y="5070995"/>
            <a:ext cx="2209055" cy="8978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3CED35-9A1D-43B0-963E-C3D5265C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39439"/>
            <a:ext cx="3096389" cy="947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B7E6F1-04F5-4CD3-9602-23FD0EE6F9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03" y="5003937"/>
            <a:ext cx="1717351" cy="832081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8F15F3C-336E-403A-B0FF-121C34A857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97" y="3924019"/>
            <a:ext cx="3730818" cy="674983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CDFB20-B9DE-4F08-9047-DF3AFEC9E1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53" y="5005292"/>
            <a:ext cx="1844047" cy="8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2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Primitive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20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4FBA1C-2306-D041-A726-F23848A3322D}"/>
              </a:ext>
            </a:extLst>
          </p:cNvPr>
          <p:cNvSpPr txBox="1"/>
          <p:nvPr/>
        </p:nvSpPr>
        <p:spPr>
          <a:xfrm>
            <a:off x="590773" y="1266338"/>
            <a:ext cx="10744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ahoma" panose="020B0604030504040204" pitchFamily="34" charset="0"/>
              </a:rPr>
              <a:t>Variables are "slots" of memory with a name containing program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ahoma" panose="020B0604030504040204" pitchFamily="34" charset="0"/>
              </a:rPr>
              <a:t>In Solidity, both literal constants and variables have 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ahoma" panose="020B0604030504040204" pitchFamily="34" charset="0"/>
              </a:rPr>
              <a:t>The type of literal constants depends on their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ahoma" panose="020B0604030504040204" pitchFamily="34" charset="0"/>
              </a:rPr>
              <a:t>You must explicitly assign a type to the variables, through a statement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53045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Primitive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21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4FBA1C-2306-D041-A726-F23848A3322D}"/>
              </a:ext>
            </a:extLst>
          </p:cNvPr>
          <p:cNvSpPr txBox="1"/>
          <p:nvPr/>
        </p:nvSpPr>
        <p:spPr>
          <a:xfrm>
            <a:off x="590773" y="1266338"/>
            <a:ext cx="10744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ahoma" panose="020B0604030504040204" pitchFamily="34" charset="0"/>
              </a:rPr>
              <a:t>Variable names may include the following characters: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000000"/>
                </a:solidFill>
                <a:latin typeface="Tahoma" panose="020B0604030504040204" pitchFamily="34" charset="0"/>
              </a:rPr>
              <a:t>lower and upper case alphabetical characters (considered different): 'a' .. 'z' 'A .. ' Z’;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en-GB" sz="2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000000"/>
                </a:solidFill>
                <a:latin typeface="Tahoma" panose="020B0604030504040204" pitchFamily="34" charset="0"/>
              </a:rPr>
              <a:t>Character underlined: “_” and dollar: “$”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en-GB" sz="2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000000"/>
                </a:solidFill>
                <a:latin typeface="Tahoma" panose="020B0604030504040204" pitchFamily="34" charset="0"/>
              </a:rPr>
              <a:t>number: '0' .. '9’.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ahoma" panose="020B0604030504040204" pitchFamily="34" charset="0"/>
              </a:rPr>
              <a:t>Names can’t start with a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ahoma" panose="020B0604030504040204" pitchFamily="34" charset="0"/>
              </a:rPr>
              <a:t>Variable names can be arbitrary in length.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0903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Identifier not allowed to be used as variable names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22</a:t>
            </a:fld>
            <a:endParaRPr lang="en-US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E611F54-5A84-7E4A-A8BC-F47746D40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862"/>
              </p:ext>
            </p:extLst>
          </p:nvPr>
        </p:nvGraphicFramePr>
        <p:xfrm>
          <a:off x="644562" y="1355463"/>
          <a:ext cx="10558632" cy="490756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61834">
                  <a:extLst>
                    <a:ext uri="{9D8B030D-6E8A-4147-A177-3AD203B41FA5}">
                      <a16:colId xmlns:a16="http://schemas.microsoft.com/office/drawing/2014/main" val="2183944777"/>
                    </a:ext>
                  </a:extLst>
                </a:gridCol>
                <a:gridCol w="2160116">
                  <a:extLst>
                    <a:ext uri="{9D8B030D-6E8A-4147-A177-3AD203B41FA5}">
                      <a16:colId xmlns:a16="http://schemas.microsoft.com/office/drawing/2014/main" val="956417518"/>
                    </a:ext>
                  </a:extLst>
                </a:gridCol>
                <a:gridCol w="2500743">
                  <a:extLst>
                    <a:ext uri="{9D8B030D-6E8A-4147-A177-3AD203B41FA5}">
                      <a16:colId xmlns:a16="http://schemas.microsoft.com/office/drawing/2014/main" val="392437211"/>
                    </a:ext>
                  </a:extLst>
                </a:gridCol>
                <a:gridCol w="2277313">
                  <a:extLst>
                    <a:ext uri="{9D8B030D-6E8A-4147-A177-3AD203B41FA5}">
                      <a16:colId xmlns:a16="http://schemas.microsoft.com/office/drawing/2014/main" val="3991240015"/>
                    </a:ext>
                  </a:extLst>
                </a:gridCol>
                <a:gridCol w="1458626">
                  <a:extLst>
                    <a:ext uri="{9D8B030D-6E8A-4147-A177-3AD203B41FA5}">
                      <a16:colId xmlns:a16="http://schemas.microsoft.com/office/drawing/2014/main" val="2754888061"/>
                    </a:ext>
                  </a:extLst>
                </a:gridCol>
              </a:tblGrid>
              <a:tr h="377243">
                <a:tc>
                  <a:txBody>
                    <a:bodyPr/>
                    <a:lstStyle/>
                    <a:p>
                      <a:pPr marL="317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anonymous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ether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if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30505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szabo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143043"/>
                  </a:ext>
                </a:extLst>
              </a:tr>
              <a:tr h="415376">
                <a:tc>
                  <a:txBody>
                    <a:bodyPr/>
                    <a:lstStyle/>
                    <a:p>
                      <a:pPr marL="317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as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is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private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30505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this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633036"/>
                  </a:ext>
                </a:extLst>
              </a:tr>
              <a:tr h="415376">
                <a:tc>
                  <a:txBody>
                    <a:bodyPr/>
                    <a:lstStyle/>
                    <a:p>
                      <a:pPr marL="317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break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export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indexed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pragma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30505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throw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729712"/>
                  </a:ext>
                </a:extLst>
              </a:tr>
              <a:tr h="415376">
                <a:tc>
                  <a:txBody>
                    <a:bodyPr/>
                    <a:lstStyle/>
                    <a:p>
                      <a:pPr marL="317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extends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import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public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30505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414965"/>
                  </a:ext>
                </a:extLst>
              </a:tr>
              <a:tr h="415376">
                <a:tc>
                  <a:txBody>
                    <a:bodyPr/>
                    <a:lstStyle/>
                    <a:p>
                      <a:pPr marL="317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constant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30505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using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471652"/>
                  </a:ext>
                </a:extLst>
              </a:tr>
              <a:tr h="415376">
                <a:tc>
                  <a:txBody>
                    <a:bodyPr/>
                    <a:lstStyle/>
                    <a:p>
                      <a:pPr marL="317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continue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finney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internal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returns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30505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853490"/>
                  </a:ext>
                </a:extLst>
              </a:tr>
              <a:tr h="415376">
                <a:tc>
                  <a:txBody>
                    <a:bodyPr/>
                    <a:lstStyle/>
                    <a:p>
                      <a:pPr marL="317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contract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for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library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seconds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30505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604533"/>
                  </a:ext>
                </a:extLst>
              </a:tr>
              <a:tr h="415376">
                <a:tc>
                  <a:txBody>
                    <a:bodyPr/>
                    <a:lstStyle/>
                    <a:p>
                      <a:pPr marL="317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days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from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mapping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set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30505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wei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179698"/>
                  </a:ext>
                </a:extLst>
              </a:tr>
              <a:tr h="415376">
                <a:tc>
                  <a:txBody>
                    <a:bodyPr/>
                    <a:lstStyle/>
                    <a:p>
                      <a:pPr marL="317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delete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solidity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30505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while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206095"/>
                  </a:ext>
                </a:extLst>
              </a:tr>
              <a:tr h="414694">
                <a:tc>
                  <a:txBody>
                    <a:bodyPr/>
                    <a:lstStyle/>
                    <a:p>
                      <a:pPr marL="317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do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get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minutes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storage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30505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years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086123"/>
                  </a:ext>
                </a:extLst>
              </a:tr>
              <a:tr h="415376">
                <a:tc>
                  <a:txBody>
                    <a:bodyPr/>
                    <a:lstStyle/>
                    <a:p>
                      <a:pPr marL="317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hex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modifier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struct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t-IT" sz="2100">
                          <a:effectLst/>
                          <a:latin typeface="Times New Roman" panose="02020603050405020304" pitchFamily="18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166234"/>
                  </a:ext>
                </a:extLst>
              </a:tr>
              <a:tr h="377243">
                <a:tc>
                  <a:txBody>
                    <a:bodyPr/>
                    <a:lstStyle/>
                    <a:p>
                      <a:pPr marL="31750">
                        <a:lnSpc>
                          <a:spcPts val="2390"/>
                        </a:lnSpc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enum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390"/>
                        </a:lnSpc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ts val="2390"/>
                        </a:lnSpc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new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2390"/>
                        </a:lnSpc>
                        <a:spcBef>
                          <a:spcPts val="275"/>
                        </a:spcBef>
                      </a:pPr>
                      <a:r>
                        <a:rPr lang="it-IT" sz="21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super</a:t>
                      </a:r>
                      <a:endParaRPr lang="it-IT" sz="10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t-IT" sz="2100" dirty="0">
                          <a:effectLst/>
                          <a:latin typeface="Times New Roman" panose="02020603050405020304" pitchFamily="18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it-IT" sz="10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9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Name types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23</a:t>
            </a:fld>
            <a:endParaRPr lang="en-US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DF72796-804D-2D4E-90F3-89A2EAA12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82287"/>
              </p:ext>
            </p:extLst>
          </p:nvPr>
        </p:nvGraphicFramePr>
        <p:xfrm>
          <a:off x="590773" y="1450372"/>
          <a:ext cx="10806581" cy="190739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18363">
                  <a:extLst>
                    <a:ext uri="{9D8B030D-6E8A-4147-A177-3AD203B41FA5}">
                      <a16:colId xmlns:a16="http://schemas.microsoft.com/office/drawing/2014/main" val="1671250335"/>
                    </a:ext>
                  </a:extLst>
                </a:gridCol>
                <a:gridCol w="3260754">
                  <a:extLst>
                    <a:ext uri="{9D8B030D-6E8A-4147-A177-3AD203B41FA5}">
                      <a16:colId xmlns:a16="http://schemas.microsoft.com/office/drawing/2014/main" val="2419692741"/>
                    </a:ext>
                  </a:extLst>
                </a:gridCol>
                <a:gridCol w="2485017">
                  <a:extLst>
                    <a:ext uri="{9D8B030D-6E8A-4147-A177-3AD203B41FA5}">
                      <a16:colId xmlns:a16="http://schemas.microsoft.com/office/drawing/2014/main" val="2709687054"/>
                    </a:ext>
                  </a:extLst>
                </a:gridCol>
                <a:gridCol w="3442447">
                  <a:extLst>
                    <a:ext uri="{9D8B030D-6E8A-4147-A177-3AD203B41FA5}">
                      <a16:colId xmlns:a16="http://schemas.microsoft.com/office/drawing/2014/main" val="1189610042"/>
                    </a:ext>
                  </a:extLst>
                </a:gridCol>
              </a:tblGrid>
              <a:tr h="465096">
                <a:tc>
                  <a:txBody>
                    <a:bodyPr/>
                    <a:lstStyle/>
                    <a:p>
                      <a:pPr marL="31750" algn="ctr">
                        <a:spcBef>
                          <a:spcPts val="275"/>
                        </a:spcBef>
                      </a:pPr>
                      <a:r>
                        <a:rPr lang="it-IT" sz="22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int</a:t>
                      </a:r>
                      <a:endParaRPr lang="it-IT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7005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t-IT" sz="22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int16-int256</a:t>
                      </a:r>
                      <a:endParaRPr lang="it-IT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7475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t-IT" sz="22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uint</a:t>
                      </a:r>
                      <a:endParaRPr lang="it-IT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1750" marR="122555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t-IT" sz="2200" b="1" spc="-5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uint16-uint256</a:t>
                      </a:r>
                      <a:endParaRPr lang="it-IT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49999"/>
                  </a:ext>
                </a:extLst>
              </a:tr>
              <a:tr h="512109">
                <a:tc>
                  <a:txBody>
                    <a:bodyPr/>
                    <a:lstStyle/>
                    <a:p>
                      <a:pPr marL="31750" algn="ctr">
                        <a:spcBef>
                          <a:spcPts val="275"/>
                        </a:spcBef>
                      </a:pPr>
                      <a:r>
                        <a:rPr lang="it-IT" sz="22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fixed</a:t>
                      </a:r>
                      <a:endParaRPr lang="it-IT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14680" algn="ctr">
                        <a:spcBef>
                          <a:spcPts val="275"/>
                        </a:spcBef>
                      </a:pPr>
                      <a:r>
                        <a:rPr lang="it-IT" sz="22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fixed</a:t>
                      </a:r>
                      <a:r>
                        <a:rPr lang="it-IT" sz="22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22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MxN</a:t>
                      </a:r>
                      <a:endParaRPr lang="it-IT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7475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t-IT" sz="22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ufixed</a:t>
                      </a:r>
                      <a:endParaRPr lang="it-IT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1750" marR="16764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t-IT" sz="22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ufixed</a:t>
                      </a:r>
                      <a:r>
                        <a:rPr lang="it-IT" sz="22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22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MxN</a:t>
                      </a:r>
                      <a:endParaRPr lang="it-IT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632568"/>
                  </a:ext>
                </a:extLst>
              </a:tr>
              <a:tr h="465096">
                <a:tc>
                  <a:txBody>
                    <a:bodyPr/>
                    <a:lstStyle/>
                    <a:p>
                      <a:pPr marL="31750" algn="ctr">
                        <a:lnSpc>
                          <a:spcPts val="2390"/>
                        </a:lnSpc>
                        <a:spcBef>
                          <a:spcPts val="275"/>
                        </a:spcBef>
                      </a:pPr>
                      <a:r>
                        <a:rPr lang="it-IT" sz="22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it-IT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14680" algn="ctr">
                        <a:lnSpc>
                          <a:spcPts val="2390"/>
                        </a:lnSpc>
                        <a:spcBef>
                          <a:spcPts val="275"/>
                        </a:spcBef>
                      </a:pPr>
                      <a:r>
                        <a:rPr lang="it-IT" sz="22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it-IT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7475" algn="ctr">
                        <a:lnSpc>
                          <a:spcPts val="239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t-IT" sz="22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it-IT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0" algn="ctr">
                        <a:lnSpc>
                          <a:spcPts val="2390"/>
                        </a:lnSpc>
                        <a:spcBef>
                          <a:spcPts val="275"/>
                        </a:spcBef>
                      </a:pPr>
                      <a:r>
                        <a:rPr lang="it-IT" sz="22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real</a:t>
                      </a:r>
                      <a:endParaRPr lang="it-IT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692824"/>
                  </a:ext>
                </a:extLst>
              </a:tr>
              <a:tr h="465096">
                <a:tc>
                  <a:txBody>
                    <a:bodyPr/>
                    <a:lstStyle/>
                    <a:p>
                      <a:pPr marL="31750" algn="ctr">
                        <a:lnSpc>
                          <a:spcPts val="2390"/>
                        </a:lnSpc>
                        <a:spcBef>
                          <a:spcPts val="275"/>
                        </a:spcBef>
                      </a:pPr>
                      <a:r>
                        <a:rPr lang="it-IT" sz="2200" b="1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bytes</a:t>
                      </a:r>
                      <a:endParaRPr lang="it-IT" sz="2200" b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14680" algn="ctr">
                        <a:lnSpc>
                          <a:spcPts val="2390"/>
                        </a:lnSpc>
                        <a:spcBef>
                          <a:spcPts val="275"/>
                        </a:spcBef>
                      </a:pPr>
                      <a:r>
                        <a:rPr lang="it-IT" sz="22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7475" algn="ctr">
                        <a:lnSpc>
                          <a:spcPts val="239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t-IT" sz="22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bytes1-bytes32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0" algn="ctr">
                        <a:lnSpc>
                          <a:spcPts val="2390"/>
                        </a:lnSpc>
                        <a:spcBef>
                          <a:spcPts val="275"/>
                        </a:spcBef>
                      </a:pPr>
                      <a:r>
                        <a:rPr lang="it-IT" sz="22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ureal</a:t>
                      </a:r>
                      <a:endParaRPr lang="it-IT" sz="2200" b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18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416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Value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24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4FBA1C-2306-D041-A726-F23848A3322D}"/>
              </a:ext>
            </a:extLst>
          </p:cNvPr>
          <p:cNvSpPr txBox="1"/>
          <p:nvPr/>
        </p:nvSpPr>
        <p:spPr>
          <a:xfrm>
            <a:off x="590773" y="1266338"/>
            <a:ext cx="107444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They are the basic types, so called because they have always passed to the functions for value: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3200" dirty="0"/>
              <a:t>Which means, copying the value into a new local variable (function argument)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3200" dirty="0"/>
              <a:t>Alternatively, the change by reference does not create a new variable but a synonym that "points" to the original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They are: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booleans</a:t>
            </a:r>
            <a:r>
              <a:rPr lang="en-GB" sz="3200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en-GB" sz="3200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fixed comma</a:t>
            </a:r>
            <a:r>
              <a:rPr lang="en-GB" sz="3200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GB" sz="3200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types</a:t>
            </a:r>
            <a:r>
              <a:rPr lang="en-GB" sz="3200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byte arrays of fixed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Fixed / </a:t>
            </a:r>
            <a:r>
              <a:rPr lang="en-GB" sz="3200" dirty="0" err="1"/>
              <a:t>ufixed</a:t>
            </a:r>
            <a:r>
              <a:rPr lang="en-GB" sz="3200" dirty="0"/>
              <a:t> types are not yet supported</a:t>
            </a:r>
          </a:p>
        </p:txBody>
      </p:sp>
    </p:spTree>
    <p:extLst>
      <p:ext uri="{BB962C8B-B14F-4D97-AF65-F5344CB8AC3E}">
        <p14:creationId xmlns:p14="http://schemas.microsoft.com/office/powerpoint/2010/main" val="2536071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Value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25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4FBA1C-2306-D041-A726-F23848A3322D}"/>
              </a:ext>
            </a:extLst>
          </p:cNvPr>
          <p:cNvSpPr txBox="1"/>
          <p:nvPr/>
        </p:nvSpPr>
        <p:spPr>
          <a:xfrm>
            <a:off x="723786" y="1395430"/>
            <a:ext cx="10744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boolVariable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unsignedIntVariable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	//	256	bit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intVariable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			// 	256 	bit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intVariableWithValue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110;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anotherIntVarWithValue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0x6E;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uint16 unsigned16BitInt;	// 16 bit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uint256 unsignedIntVariable2;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fixed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signedFixedVar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	// 128 bit/19 dec. pts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ufixed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unsignFixedVar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	// 128 bit/19	dec.	pts.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fixed64x10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64	 bit/10	dec.	pts.</a:t>
            </a:r>
          </a:p>
        </p:txBody>
      </p:sp>
    </p:spTree>
    <p:extLst>
      <p:ext uri="{BB962C8B-B14F-4D97-AF65-F5344CB8AC3E}">
        <p14:creationId xmlns:p14="http://schemas.microsoft.com/office/powerpoint/2010/main" val="2099851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26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A99472-0EA1-3C4E-86E1-57405D8B68CB}"/>
              </a:ext>
            </a:extLst>
          </p:cNvPr>
          <p:cNvSpPr txBox="1"/>
          <p:nvPr/>
        </p:nvSpPr>
        <p:spPr>
          <a:xfrm>
            <a:off x="590773" y="1266338"/>
            <a:ext cx="107444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Key word: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Two literal constants: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3200" dirty="0"/>
              <a:t> and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Operators:</a:t>
            </a:r>
          </a:p>
          <a:p>
            <a:r>
              <a:rPr lang="en-GB" sz="3200" dirty="0"/>
              <a:t>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3200" dirty="0"/>
              <a:t>  logical negation, prefix</a:t>
            </a:r>
          </a:p>
          <a:p>
            <a:r>
              <a:rPr lang="en-GB" sz="3200" dirty="0"/>
              <a:t>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GB" sz="3200" dirty="0"/>
              <a:t> and (evaluates the 2nd operand only if the 1st is true)</a:t>
            </a:r>
          </a:p>
          <a:p>
            <a:r>
              <a:rPr lang="en-GB" sz="3200" dirty="0"/>
              <a:t>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GB" sz="3200" dirty="0"/>
              <a:t> or (evaluates the 2nd operand only if the 1st is false)</a:t>
            </a:r>
          </a:p>
          <a:p>
            <a:r>
              <a:rPr lang="en-GB" sz="3200" dirty="0"/>
              <a:t>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GB" sz="3200" dirty="0"/>
              <a:t> equality</a:t>
            </a:r>
          </a:p>
          <a:p>
            <a:r>
              <a:rPr lang="en-GB" sz="3200" dirty="0"/>
              <a:t>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GB" sz="3200" dirty="0"/>
              <a:t>inequality</a:t>
            </a:r>
          </a:p>
        </p:txBody>
      </p:sp>
    </p:spTree>
    <p:extLst>
      <p:ext uri="{BB962C8B-B14F-4D97-AF65-F5344CB8AC3E}">
        <p14:creationId xmlns:p14="http://schemas.microsoft.com/office/powerpoint/2010/main" val="871346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Integer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27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A99472-0EA1-3C4E-86E1-57405D8B68CB}"/>
              </a:ext>
            </a:extLst>
          </p:cNvPr>
          <p:cNvSpPr txBox="1"/>
          <p:nvPr/>
        </p:nvSpPr>
        <p:spPr>
          <a:xfrm>
            <a:off x="590773" y="1151915"/>
            <a:ext cx="107444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Keywords: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200" dirty="0"/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3200" dirty="0"/>
              <a:t>With or without sign</a:t>
            </a:r>
          </a:p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From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int8</a:t>
            </a:r>
            <a:r>
              <a:rPr lang="en-GB" sz="3200" dirty="0"/>
              <a:t>/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uint8</a:t>
            </a:r>
            <a:r>
              <a:rPr lang="en-GB" sz="3200" dirty="0"/>
              <a:t> to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int256</a:t>
            </a:r>
            <a:r>
              <a:rPr lang="en-GB" sz="3200" dirty="0"/>
              <a:t>/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uint256</a:t>
            </a:r>
            <a:r>
              <a:rPr lang="en-GB" sz="3200" dirty="0"/>
              <a:t> by steps of 8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3200" dirty="0"/>
              <a:t>int is equal to: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int256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3200" dirty="0" err="1"/>
              <a:t>uint</a:t>
            </a:r>
            <a:r>
              <a:rPr lang="en-GB" sz="3200" dirty="0"/>
              <a:t> is equivalent to: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uint256</a:t>
            </a:r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Integers are limited to a certain interval. E.g. , uint32, has values from 0 to 232 - 1. If the result of some operation does not fall within this range, it is truncated. This can have serious consequences for safety!</a:t>
            </a:r>
          </a:p>
        </p:txBody>
      </p:sp>
    </p:spTree>
    <p:extLst>
      <p:ext uri="{BB962C8B-B14F-4D97-AF65-F5344CB8AC3E}">
        <p14:creationId xmlns:p14="http://schemas.microsoft.com/office/powerpoint/2010/main" val="658870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28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1915"/>
            <a:ext cx="107444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Comparison operators: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3200" dirty="0"/>
              <a:t> 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GB" sz="3200" dirty="0"/>
              <a:t> 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sz="3200" dirty="0"/>
              <a:t> ,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3200" dirty="0"/>
              <a:t> 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Operators on bits: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3200" dirty="0"/>
              <a:t> 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sz="3200" dirty="0"/>
              <a:t> 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GB" sz="3200" dirty="0"/>
              <a:t> (bit-to-bit XOR) 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3200" dirty="0"/>
              <a:t> (bit-to-bit negation)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3200" dirty="0"/>
              <a:t>They operate on a complemented representation at 2 of the integer, so: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~int16(0) == int16(-1)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Shift: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&lt;&lt; y </a:t>
            </a:r>
            <a:r>
              <a:rPr lang="en-GB" sz="3200" dirty="0"/>
              <a:t>is equals to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* 2**y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&gt;&gt; y </a:t>
            </a:r>
            <a:r>
              <a:rPr lang="en-GB" sz="3200" dirty="0"/>
              <a:t>is equal to: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/ 2**y </a:t>
            </a:r>
            <a:r>
              <a:rPr lang="en-GB" sz="3200" dirty="0"/>
              <a:t>for positive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3200" dirty="0"/>
              <a:t>and is equivalent to: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/ 2**y </a:t>
            </a:r>
            <a:r>
              <a:rPr lang="en-GB" sz="3200" dirty="0"/>
              <a:t>rounded to - for negatives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6471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29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1915"/>
            <a:ext cx="107444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3200" dirty="0"/>
              <a:t>,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3200" dirty="0"/>
              <a:t> 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3200" dirty="0"/>
              <a:t> ,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3200" dirty="0"/>
              <a:t>  have the usual semantics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 division between integers is rounded to zero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 module operator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3200" dirty="0"/>
              <a:t> gives the rest of the division:</a:t>
            </a:r>
          </a:p>
          <a:p>
            <a:pPr lvl="1"/>
            <a:r>
              <a:rPr lang="en-GB" sz="3200" dirty="0"/>
              <a:t>		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15 % 4 == 3 </a:t>
            </a:r>
            <a:r>
              <a:rPr lang="en-GB" sz="3200" dirty="0"/>
              <a:t>,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-15 % 4 == -3</a:t>
            </a:r>
          </a:p>
          <a:p>
            <a:pPr lvl="1"/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x**y  </a:t>
            </a:r>
            <a:r>
              <a:rPr lang="en-GB" sz="3200" dirty="0"/>
              <a:t>is equal to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3200" dirty="0"/>
              <a:t> raised to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Only for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3200" dirty="0"/>
              <a:t> unsigned and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&gt; 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Watch out for overflow!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8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5DCD-D96F-4806-9A31-085EF294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B7644-D161-43BD-A349-D87E1280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Ethereum blockchain language: Solidity</a:t>
            </a:r>
          </a:p>
          <a:p>
            <a:pPr marL="514350" indent="-514350">
              <a:buAutoNum type="arabicPeriod"/>
            </a:pPr>
            <a:r>
              <a:rPr lang="en-GB" dirty="0"/>
              <a:t>Basic knowledge about Solidity</a:t>
            </a:r>
          </a:p>
          <a:p>
            <a:pPr marL="514350" indent="-514350">
              <a:buAutoNum type="arabicPeriod"/>
            </a:pPr>
            <a:r>
              <a:rPr lang="en-GB" dirty="0"/>
              <a:t>How to write e deploy Smart contract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4379-5902-4912-8CCA-9A42BF79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3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Currency, data and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30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273100"/>
            <a:ext cx="107444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There are constants representing amounts and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Use: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20 Finney; b = 3 days;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Amounts (in Wei):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 worth 1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Szabo // is worth 1000000000000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Finney // is worth 1000000000000000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ether // is worth 1000000000000000000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Dates and hours (in seconds):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minutes // is worth 60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hours // is worth 3600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days // is worth 86400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weeks // is worth 604800</a:t>
            </a:r>
          </a:p>
        </p:txBody>
      </p:sp>
    </p:spTree>
    <p:extLst>
      <p:ext uri="{BB962C8B-B14F-4D97-AF65-F5344CB8AC3E}">
        <p14:creationId xmlns:p14="http://schemas.microsoft.com/office/powerpoint/2010/main" val="3282759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Address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</a:t>
            </a:r>
            <a:r>
              <a:rPr lang="en-GB" sz="2800" b="1" dirty="0"/>
              <a:t>address</a:t>
            </a:r>
            <a:r>
              <a:rPr lang="en-GB" sz="2800" dirty="0"/>
              <a:t> type contains Ethereum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contains a value of 20 bytes = 160 bits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Address constants are hexadecimal values that meet the "checksum" test; e.g.: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0xdCad3a6d3569DF655070DEd06cb7A1b2Ccd1D3AF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Address has some predefined members: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GB" sz="2800" dirty="0"/>
              <a:t> variable, which contains the balance in Wei:</a:t>
            </a:r>
          </a:p>
          <a:p>
            <a:pPr lvl="1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a1</a:t>
            </a:r>
            <a:r>
              <a:rPr lang="en-GB" sz="2800" dirty="0"/>
              <a:t>;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a1.balance</a:t>
            </a:r>
            <a:r>
              <a:rPr lang="en-GB" sz="2800" dirty="0"/>
              <a:t>;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The functions (which we will see below):</a:t>
            </a:r>
          </a:p>
          <a:p>
            <a:pPr lvl="2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GB" sz="2800" dirty="0"/>
              <a:t>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GB" sz="2800" dirty="0"/>
              <a:t>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GB" sz="2800" dirty="0"/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delegatecall</a:t>
            </a:r>
            <a:r>
              <a:rPr lang="en-GB" sz="2800" dirty="0"/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staticcall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All contracts inherit address members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70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Address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address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payable</a:t>
            </a:r>
            <a:r>
              <a:rPr lang="en-GB" sz="2800" dirty="0"/>
              <a:t> type has been added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is like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GB" sz="2800" dirty="0"/>
              <a:t>, but it can send and receive Ether, via the additional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GB" sz="2800" dirty="0"/>
              <a:t> and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GB" sz="2800" dirty="0"/>
              <a:t>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/>
              <a:t>is a payable address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So if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/>
              <a:t>is enough, you don't need to use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payable</a:t>
            </a:r>
            <a:r>
              <a:rPr lang="en-GB" sz="2800" dirty="0"/>
              <a:t> variables or conversions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conversion from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GB" sz="2800" dirty="0"/>
              <a:t> to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payable </a:t>
            </a:r>
            <a:r>
              <a:rPr lang="en-GB" sz="2800" dirty="0"/>
              <a:t>is possible through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payable(x)</a:t>
            </a:r>
            <a:r>
              <a:rPr lang="en-GB" sz="2800" dirty="0"/>
              <a:t> function, where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800" dirty="0"/>
              <a:t> must be of type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41606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Address initialization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33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Initialization of variables of type address with literal constants is performed as follows: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if the initializer is a positive decimal literal, it is accepted, provided that its value can be represented with 20 binary bytes: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a = 300;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if the initializer is a positive hexadecimal literal, it is accepted if its length is less than 39 hexadecimal digits: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b = 0x123abc;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if the length of the hexadecimal initializer is between 39 and 40 digits, it is accepted if the case of the letters is compatible with the checksum, otherwise a warning is generated;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if the length of the initializer is more than 40 digits, it is not accepted.</a:t>
            </a:r>
          </a:p>
        </p:txBody>
      </p:sp>
    </p:spTree>
    <p:extLst>
      <p:ext uri="{BB962C8B-B14F-4D97-AF65-F5344CB8AC3E}">
        <p14:creationId xmlns:p14="http://schemas.microsoft.com/office/powerpoint/2010/main" val="1722296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Address members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34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&lt;address&gt;.balance</a:t>
            </a:r>
            <a:r>
              <a:rPr lang="en-GB" sz="2800" dirty="0"/>
              <a:t>: address balance in Wei (type: uint256)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&lt;address payable&gt;.transfer(uint256 amount): </a:t>
            </a:r>
            <a:r>
              <a:rPr lang="en-GB" sz="2800" dirty="0"/>
              <a:t>send the amount given in Wei to the address; in case of failure it raises an exception (revert), adds one fixed commission of 2300 gas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&lt;address payable&gt;.send(uint256 amount) returns (bool)</a:t>
            </a:r>
            <a:r>
              <a:rPr lang="en-GB" sz="2800" dirty="0"/>
              <a:t>: send the amount given in Wei to the address, in case of bankruptcy it makes false, adds a fixed commission of 2300 gas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78452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Address member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35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&lt;address&gt;.call(bytes memory) returns (bool, bytes memory): </a:t>
            </a:r>
            <a:r>
              <a:rPr lang="en-GB" sz="2800" dirty="0"/>
              <a:t>executes a low-level call with the "payload" memory; returns true if successful, false if failed, and returns data; forwards all available gas to the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&lt;address&gt;.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delegatecall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(bytes memory) returns (bool, bytes memory): </a:t>
            </a:r>
            <a:r>
              <a:rPr lang="en-GB" sz="2800" dirty="0"/>
              <a:t>executes a low-level call with the "payload" memory; returns true if successful, false if failed, and returns data; forwards all available gas to the call. It uses only the code of the contract called, but the storage and the Ether of the caller: it is used to use contracts with libraries of useful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74738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Address members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36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&lt;address&gt;.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staticcall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(bytes memory) returns (bool, bytes memory): </a:t>
            </a:r>
            <a:r>
              <a:rPr lang="en-GB" sz="2800" dirty="0"/>
              <a:t>executes a low-level call with the "payload" memory; returns true if successful, false if failed, and returns data; forwards all available gas to the call. Raise an exception and terminate with a “revert” if the call alters the contract status.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GB" sz="2800" dirty="0"/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delegatecall</a:t>
            </a:r>
            <a:r>
              <a:rPr lang="en-GB" sz="2800" dirty="0"/>
              <a:t> and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staticcall</a:t>
            </a:r>
            <a:r>
              <a:rPr lang="en-GB" sz="2800" dirty="0"/>
              <a:t> are calls of low level: better to use a public function call directly on an object of type contract</a:t>
            </a:r>
          </a:p>
        </p:txBody>
      </p:sp>
    </p:spTree>
    <p:extLst>
      <p:ext uri="{BB962C8B-B14F-4D97-AF65-F5344CB8AC3E}">
        <p14:creationId xmlns:p14="http://schemas.microsoft.com/office/powerpoint/2010/main" val="27923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Types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37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07853"/>
            <a:ext cx="10744428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/>
              <a:t>Arrays of bytes can be declared: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bytes1-bytes32</a:t>
            </a:r>
            <a:r>
              <a:rPr lang="en-GB" sz="2500" dirty="0"/>
              <a:t>: vector of bytes of fixed length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GB" sz="2500" dirty="0"/>
              <a:t> equals to bytes1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/>
              <a:t>Arrays are read-only: they can only be initialized in the constructor or initialization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/>
              <a:t>They are passed by value and not by reference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/>
              <a:t>They have the member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.length </a:t>
            </a:r>
            <a:r>
              <a:rPr lang="en-GB" sz="2500" dirty="0"/>
              <a:t>(read-only) which makes the length in bytes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/>
              <a:t>Initialization and access (numbers must have the right length, string characters placed in the first positions):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bytes2 vet = 0x1234; // vet [1] == 0x34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bytes8 str = "XY"; // vet [0] == 0x58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vet [0] = 0x44; // Error! Not a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8; //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63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Operators executable on </a:t>
            </a:r>
            <a:r>
              <a:rPr lang="en-GB" dirty="0" err="1"/>
              <a:t>bytesX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38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first 3 types similar to those executables on integers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Comparison: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&lt;=, &lt;, ==,! =,&gt; =,&gt; </a:t>
            </a:r>
            <a:r>
              <a:rPr lang="en-GB" sz="2800" dirty="0"/>
              <a:t>(Make a bool)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Bit operators: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&amp;, |, ^ </a:t>
            </a:r>
            <a:r>
              <a:rPr lang="en-GB" sz="2800" dirty="0"/>
              <a:t>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bitwise exclusive or</a:t>
            </a:r>
            <a:r>
              <a:rPr lang="en-GB" sz="2800" dirty="0"/>
              <a:t>),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2800" dirty="0"/>
              <a:t>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bitwise negation</a:t>
            </a:r>
            <a:r>
              <a:rPr lang="en-GB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Scrolling: 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(left shift),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&gt;&gt; (right shift)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Full index access: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Self y is of type </a:t>
            </a:r>
            <a:r>
              <a:rPr lang="en-GB" sz="2800" dirty="0" err="1"/>
              <a:t>bytesX</a:t>
            </a:r>
            <a:r>
              <a:rPr lang="en-GB" sz="2800" dirty="0"/>
              <a:t>, then: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[k] for 0 &lt;= k &lt;X makes the k-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byte</a:t>
            </a:r>
          </a:p>
        </p:txBody>
      </p:sp>
    </p:spTree>
    <p:extLst>
      <p:ext uri="{BB962C8B-B14F-4D97-AF65-F5344CB8AC3E}">
        <p14:creationId xmlns:p14="http://schemas.microsoft.com/office/powerpoint/2010/main" val="16287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bytes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39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Dynamic vector of bytes (to be allocated explicitly)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Passed as a parameter by reference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is created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new( )</a:t>
            </a:r>
            <a:r>
              <a:rPr lang="en-GB" sz="2800" dirty="0"/>
              <a:t>operator, or by assigning it to a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has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.length </a:t>
            </a:r>
            <a:r>
              <a:rPr lang="en-GB" sz="2800" dirty="0"/>
              <a:t>member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Has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push()</a:t>
            </a:r>
            <a:r>
              <a:rPr lang="en-GB" sz="2800" dirty="0"/>
              <a:t> and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GB" sz="2800" dirty="0"/>
              <a:t>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Examples of initialization and access:</a:t>
            </a:r>
          </a:p>
          <a:p>
            <a:r>
              <a:rPr lang="en-GB" sz="2000" dirty="0"/>
              <a:t>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bytes vet = new bytes (40);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bytes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"AB";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vet [0] = 0x44; 		// OK! is an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sv.length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2 		// true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sv.push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(0x50); 		// Add the queue byte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sv.length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3 		// is true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sv.push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('Y’); 		// Add byte 0x59 to the queue 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sv.pop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();			// Deletes byte 0x59 in the queue</a:t>
            </a:r>
          </a:p>
        </p:txBody>
      </p:sp>
    </p:spTree>
    <p:extLst>
      <p:ext uri="{BB962C8B-B14F-4D97-AF65-F5344CB8AC3E}">
        <p14:creationId xmlns:p14="http://schemas.microsoft.com/office/powerpoint/2010/main" val="302160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F24DB-4DFF-E542-A5E3-C4CB4858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Solidity language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DD4F98-11F1-6D4F-9A14-0CE795D3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High-level language for writing smart contracts for Ethereum and compatible blockchain</a:t>
            </a:r>
          </a:p>
          <a:p>
            <a:r>
              <a:rPr lang="en-GB" dirty="0"/>
              <a:t>Below, we will refer to version 6</a:t>
            </a:r>
          </a:p>
          <a:p>
            <a:r>
              <a:rPr lang="en-GB" dirty="0"/>
              <a:t>Similar to Java, JavaScript, Python</a:t>
            </a:r>
          </a:p>
          <a:p>
            <a:r>
              <a:rPr lang="en-GB" dirty="0"/>
              <a:t>is translated into EVM bytecode instructions, executed on the Blockchain, by EVM</a:t>
            </a:r>
          </a:p>
          <a:p>
            <a:r>
              <a:rPr lang="en-GB" dirty="0"/>
              <a:t>No file/Internet access</a:t>
            </a:r>
          </a:p>
          <a:p>
            <a:r>
              <a:rPr lang="en-GB" dirty="0"/>
              <a:t>Possible calls to other smart contracts</a:t>
            </a:r>
          </a:p>
          <a:p>
            <a:r>
              <a:rPr lang="en-GB" dirty="0"/>
              <a:t>Documentation updated: https://</a:t>
            </a:r>
            <a:r>
              <a:rPr lang="en-GB" dirty="0" err="1"/>
              <a:t>solidity.readthedocs.io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5A4EEF-F3A9-5D43-9470-CFE3EE38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4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Literal constant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40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31442"/>
            <a:ext cx="107444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Address: hexadecimal between 39 and 41 digits that pass the checksum test: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0xdCad3a6d3569DF655070DEd06cb7A1b2Ccd1D3AF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Integers: sequences of digits between 0 and 9 (decimal) or hexadecimal digits preceded by 0x: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345	-123	0x12aF4	0x991 0x44 (byte)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Decimal fractions, with the decimal point: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4.7 ; -4.1 ; .33 ; -.99 ; -45.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Scientific notation possible (only integer exponent):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2e10 ; 4e-2 ;  -3e3 ; 6.7e3 ; .99e-4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Hexadecimal (behave like strings) between single or double quotes and keyword hex: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hex '1f5a'  hex "1234abc" hex "FF44AD" 	hex'45' // Usable as byte or bytes1</a:t>
            </a:r>
          </a:p>
          <a:p>
            <a:pPr lvl="1"/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hex'0066AAFF '// Usable as bytes4</a:t>
            </a:r>
          </a:p>
        </p:txBody>
      </p:sp>
    </p:spTree>
    <p:extLst>
      <p:ext uri="{BB962C8B-B14F-4D97-AF65-F5344CB8AC3E}">
        <p14:creationId xmlns:p14="http://schemas.microsoft.com/office/powerpoint/2010/main" val="1286063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String literal constant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Including between double or single quotes (with escape car.)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Like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en-GB" sz="2800" dirty="0"/>
              <a:t> constants, they are implicitly convertible to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bytesX</a:t>
            </a:r>
            <a:r>
              <a:rPr lang="en-GB" sz="2800" dirty="0"/>
              <a:t>, if they are of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800" dirty="0"/>
              <a:t> characters or more (ASCII encoding is used) - eventually, put zeros to the 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Examples:</a:t>
            </a:r>
          </a:p>
          <a:p>
            <a:r>
              <a:rPr lang="en-GB" sz="2800" dirty="0"/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‘bar’  "test string”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bytes2 x = "AB"; 	  // the bytes of x are: 0x4142 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bytes2 x = hex "4142"; // the bytes of x are: 0x4142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bytes4 x = "AB"; // the bytes of x are: 0x41420000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bytes2 x = 'ABC'; // Error: string too long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62173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Enumeration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They are declared within contracts, and similar to JS </a:t>
            </a:r>
            <a:r>
              <a:rPr lang="en-GB" sz="2800" dirty="0" err="1"/>
              <a:t>enums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They are convertible to and from integers, but not implicitly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Values must always be preceded by the name and the period “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8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They can be used in other contracts, making the original contract explicit with the notation "point"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Example:</a:t>
            </a:r>
          </a:p>
          <a:p>
            <a:r>
              <a:rPr lang="en-GB" sz="2800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contract test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ActionChoices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GoLeft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GoRight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GoStraight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SitStill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ActionChoices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choice;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ActionChoices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constant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defaultChoice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ActionChoices.GoStraight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defaultChoice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2800" dirty="0"/>
              <a:t>Somewhere else: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test.ActionChoices.GoRight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108244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Types passed by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43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So far, we have seen types passed by value (except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bytesX</a:t>
            </a:r>
            <a:r>
              <a:rPr lang="en-GB" sz="2800" dirty="0"/>
              <a:t>):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assignments and passing of parameters are made by copying the contents of the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types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bytesX</a:t>
            </a:r>
            <a:r>
              <a:rPr lang="en-GB" sz="2800" dirty="0"/>
              <a:t>,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2800" dirty="0"/>
              <a:t>, Array,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sz="2800" dirty="0"/>
              <a:t>,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GB" sz="2800" dirty="0"/>
              <a:t> are instead passed by reference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the address of the data is passed in memory, which is therefore not duplicated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Vectors, or Arrays, are similar to those of Java and JS: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elements are defined and accessed with the notation: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Only these types must have the allocation declared: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en-GB" sz="2800" dirty="0"/>
              <a:t> or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97611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Struct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44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Used to store structured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fields are accessed with the notation "point”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They are types. Example:</a:t>
            </a:r>
          </a:p>
          <a:p>
            <a:r>
              <a:rPr lang="en-GB" sz="2800" dirty="0"/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Person {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name;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birthdate;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gender;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aPerson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mapping 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=&gt; Person) people;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aPerson.name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"Piero";</a:t>
            </a:r>
          </a:p>
        </p:txBody>
      </p:sp>
    </p:spTree>
    <p:extLst>
      <p:ext uri="{BB962C8B-B14F-4D97-AF65-F5344CB8AC3E}">
        <p14:creationId xmlns:p14="http://schemas.microsoft.com/office/powerpoint/2010/main" val="2468140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Vector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45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vectors can have a fixed dimension or it can be dynamic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When stored in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en-GB" sz="2800" dirty="0"/>
              <a:t>, elements can also be other vectors,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GB" sz="2800" dirty="0"/>
              <a:t>, or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mappings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stored in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en-GB" sz="2800" dirty="0"/>
              <a:t>, items cannot be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Declaration and use of fixed-size vectors:</a:t>
            </a:r>
          </a:p>
          <a:p>
            <a:pPr lvl="1"/>
            <a:r>
              <a:rPr lang="en-GB" sz="2800" dirty="0"/>
              <a:t>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[10] vet;	 bool[3]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boolVet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int[5][3] v2; 	// vector of 3 vectors of 5 int</a:t>
            </a:r>
          </a:p>
          <a:p>
            <a:pPr lvl="1"/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vet[0] = 33; 	vet[9] = vet[0];</a:t>
            </a:r>
          </a:p>
          <a:p>
            <a:pPr lvl="1"/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v2[0][0] = -1;	v2[4][2] = 1;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Variable size vectors declaration:</a:t>
            </a:r>
          </a:p>
          <a:p>
            <a:r>
              <a:rPr lang="en-GB" sz="2800" dirty="0"/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bool[2][]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m_pairsOfFlags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[](7);</a:t>
            </a:r>
          </a:p>
        </p:txBody>
      </p:sp>
    </p:spTree>
    <p:extLst>
      <p:ext uri="{BB962C8B-B14F-4D97-AF65-F5344CB8AC3E}">
        <p14:creationId xmlns:p14="http://schemas.microsoft.com/office/powerpoint/2010/main" val="2144132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Contract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46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They are declared as classes: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Name, after the </a:t>
            </a:r>
            <a:r>
              <a:rPr lang="en-GB" sz="2800" b="1" dirty="0"/>
              <a:t>contract</a:t>
            </a:r>
            <a:r>
              <a:rPr lang="en-GB" sz="2800" dirty="0"/>
              <a:t> keyword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Any </a:t>
            </a:r>
            <a:r>
              <a:rPr lang="en-GB" sz="2800" dirty="0" err="1"/>
              <a:t>superclasses</a:t>
            </a:r>
            <a:r>
              <a:rPr lang="en-GB" sz="2800" dirty="0"/>
              <a:t>, after </a:t>
            </a:r>
            <a:r>
              <a:rPr lang="en-GB" sz="2800" b="1" dirty="0"/>
              <a:t>is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Then, in braces, in any order: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GB" sz="2800" dirty="0"/>
              <a:t>Definition of enumerations (</a:t>
            </a:r>
            <a:r>
              <a:rPr lang="en-GB" sz="2800" b="1" dirty="0" err="1"/>
              <a:t>enum</a:t>
            </a:r>
            <a:r>
              <a:rPr lang="en-GB" sz="2800" dirty="0"/>
              <a:t>)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GB" sz="2800" dirty="0"/>
              <a:t>Definition of structs (</a:t>
            </a:r>
            <a:r>
              <a:rPr lang="en-GB" sz="2800" b="1" dirty="0"/>
              <a:t>struct</a:t>
            </a:r>
            <a:r>
              <a:rPr lang="en-GB" sz="2800" dirty="0"/>
              <a:t>)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GB" sz="2800" dirty="0"/>
              <a:t>State variable declarations (</a:t>
            </a:r>
            <a:r>
              <a:rPr lang="en-GB" sz="2800" b="1" dirty="0"/>
              <a:t>storage</a:t>
            </a:r>
            <a:r>
              <a:rPr lang="en-GB" sz="2800" dirty="0"/>
              <a:t>)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GB" sz="2800" dirty="0"/>
              <a:t>Definitions of modifiers (</a:t>
            </a:r>
            <a:r>
              <a:rPr lang="en-GB" sz="2800" b="1" dirty="0"/>
              <a:t>modifiers</a:t>
            </a:r>
            <a:r>
              <a:rPr lang="en-GB" sz="2800" dirty="0"/>
              <a:t>)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GB" sz="2800" dirty="0"/>
              <a:t>Function definitions (</a:t>
            </a:r>
            <a:r>
              <a:rPr lang="en-GB" sz="2800" b="1" dirty="0"/>
              <a:t>function</a:t>
            </a:r>
            <a:r>
              <a:rPr lang="en-GB" sz="2800" dirty="0"/>
              <a:t>)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GB" sz="2800" dirty="0"/>
              <a:t>Definition of events (</a:t>
            </a:r>
            <a:r>
              <a:rPr lang="en-GB" sz="2800" b="1" dirty="0"/>
              <a:t>event</a:t>
            </a:r>
            <a:r>
              <a:rPr lang="en-GB" sz="2800" dirty="0"/>
              <a:t>)</a:t>
            </a:r>
          </a:p>
          <a:p>
            <a:endParaRPr lang="en-GB" sz="2800" dirty="0"/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Oracle {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response; constructor () ... }</a:t>
            </a:r>
          </a:p>
        </p:txBody>
      </p:sp>
    </p:spTree>
    <p:extLst>
      <p:ext uri="{BB962C8B-B14F-4D97-AF65-F5344CB8AC3E}">
        <p14:creationId xmlns:p14="http://schemas.microsoft.com/office/powerpoint/2010/main" val="2705224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Contract inheritance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47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Solidity has multiple inheritance: a contract can derive from more than one other contract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All contracts must be available to the compiler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contract A inherits from B, only A is inserted into the blockchain: B's code is copied into contract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mechanism is similar to that of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Data structure (state) and functions are inherited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Except in special cases, it is better to limit yourself to simple inheritance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cannot be inherited from a contract already inserted in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379167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Inheritance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48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Owned {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address owner;	// state variable 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constructor () public {		// constructor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owner =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		// creation address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modifier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onlyOwner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		// modifier function require 		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== owner);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_;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Courses 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Owned {			// inherits from Owner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. . . // Other code. Can use '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onlyOwner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1698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Contract – state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49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All variables declared within a contract are stored in the blockchain (variables in </a:t>
            </a:r>
            <a:r>
              <a:rPr lang="en-GB" sz="2800" b="1" dirty="0"/>
              <a:t>storage</a:t>
            </a:r>
            <a:r>
              <a:rPr lang="en-GB" sz="2800" dirty="0"/>
              <a:t> or </a:t>
            </a:r>
            <a:r>
              <a:rPr lang="en-GB" sz="2800" b="1" dirty="0"/>
              <a:t>state variables</a:t>
            </a:r>
            <a:r>
              <a:rPr lang="en-GB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state variables can be declared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2800" dirty="0"/>
              <a:t> or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2800" dirty="0"/>
              <a:t> (</a:t>
            </a:r>
            <a:r>
              <a:rPr lang="en-GB" sz="2800" u="sng" dirty="0"/>
              <a:t>default</a:t>
            </a:r>
            <a:r>
              <a:rPr lang="en-GB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keyword is placed between the type and the name:</a:t>
            </a:r>
          </a:p>
          <a:p>
            <a:pPr lvl="1"/>
            <a:r>
              <a:rPr lang="en-GB" sz="2800" dirty="0"/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private add </a:t>
            </a:r>
            <a:r>
              <a:rPr lang="en-GB" sz="2800" dirty="0"/>
              <a:t>; 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index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state variable can also be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GB" sz="2800" dirty="0"/>
              <a:t>, in the which case must be initialized, is not assignable and does not take up storage:</a:t>
            </a:r>
          </a:p>
          <a:p>
            <a:pPr lvl="1"/>
            <a:r>
              <a:rPr lang="en-GB" sz="2800" dirty="0"/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constant private index = 12;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Within a contract it is also possible to declare enumerations and structs</a:t>
            </a:r>
          </a:p>
        </p:txBody>
      </p:sp>
    </p:spTree>
    <p:extLst>
      <p:ext uri="{BB962C8B-B14F-4D97-AF65-F5344CB8AC3E}">
        <p14:creationId xmlns:p14="http://schemas.microsoft.com/office/powerpoint/2010/main" val="378993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C30B9-619F-1B44-B704-B1C703AF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 – 4 types of memory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1C526-C9DC-0141-AAAB-8A24DB69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memory</a:t>
            </a:r>
            <a:r>
              <a:rPr lang="en-US" dirty="0"/>
              <a:t>: EVM volatile memory, used only for running SC</a:t>
            </a:r>
          </a:p>
          <a:p>
            <a:endParaRPr lang="en-US" dirty="0"/>
          </a:p>
          <a:p>
            <a:r>
              <a:rPr lang="en-US" b="1" dirty="0"/>
              <a:t>storage</a:t>
            </a:r>
            <a:r>
              <a:rPr lang="en-US" dirty="0"/>
              <a:t>: memory within the blockchain, very expensive: about 20K/5K gas for 32 bytes (allocation / modification)</a:t>
            </a:r>
          </a:p>
          <a:p>
            <a:endParaRPr lang="en-US" dirty="0"/>
          </a:p>
          <a:p>
            <a:r>
              <a:rPr lang="en-US" b="1" dirty="0"/>
              <a:t>calldata</a:t>
            </a:r>
            <a:r>
              <a:rPr lang="en-US" dirty="0"/>
              <a:t>: the data (read-only) passed from the transaction</a:t>
            </a:r>
          </a:p>
          <a:p>
            <a:endParaRPr lang="en-US" dirty="0"/>
          </a:p>
          <a:p>
            <a:r>
              <a:rPr lang="en-US" b="1" dirty="0"/>
              <a:t>stack</a:t>
            </a:r>
            <a:r>
              <a:rPr lang="en-US" dirty="0"/>
              <a:t>: the stack where instructions and records reside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06BC48-3EDE-C446-9829-C24B07E5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1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C7B23-E736-4779-A824-FD3CB44D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823" y="2774628"/>
            <a:ext cx="9144000" cy="757829"/>
          </a:xfrm>
        </p:spPr>
        <p:txBody>
          <a:bodyPr/>
          <a:lstStyle/>
          <a:p>
            <a:r>
              <a:rPr lang="de-DE"/>
              <a:t>Thank you for your attention!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24594A-2B8D-4D7B-8F8C-25ED0F482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823" y="3762554"/>
            <a:ext cx="9144000" cy="565397"/>
          </a:xfrm>
        </p:spPr>
        <p:txBody>
          <a:bodyPr/>
          <a:lstStyle/>
          <a:p>
            <a:r>
              <a:rPr lang="de-DE"/>
              <a:t>www.smartgridsmaster.eu</a:t>
            </a:r>
          </a:p>
        </p:txBody>
      </p:sp>
    </p:spTree>
    <p:extLst>
      <p:ext uri="{BB962C8B-B14F-4D97-AF65-F5344CB8AC3E}">
        <p14:creationId xmlns:p14="http://schemas.microsoft.com/office/powerpoint/2010/main" val="145172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1D2219-B3C2-8945-9105-BCA90211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448"/>
            <a:ext cx="10515600" cy="47432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Comments as in C: 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comment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comment (also on more lines) */</a:t>
            </a:r>
          </a:p>
          <a:p>
            <a:endParaRPr lang="en-US" dirty="0"/>
          </a:p>
          <a:p>
            <a:r>
              <a:rPr lang="en-US" dirty="0"/>
              <a:t>Primitive types: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bool: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Integer: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int8-int256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uint8-uint256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fixed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[u]fixed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MxN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- M 8 to 256, N 0 to 80. 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 128x20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ufixed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256x19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address: address Ethereum (20 bytes)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err="1"/>
              <a:t>addr.balance</a:t>
            </a:r>
            <a:r>
              <a:rPr lang="en-US" sz="1600" dirty="0"/>
              <a:t>: address balance (uint256, in Wei)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err="1"/>
              <a:t>addr.transfer</a:t>
            </a:r>
            <a:r>
              <a:rPr lang="en-US" sz="1600" dirty="0"/>
              <a:t>(</a:t>
            </a:r>
            <a:r>
              <a:rPr lang="en-US" sz="1600" dirty="0" err="1"/>
              <a:t>uint</a:t>
            </a:r>
            <a:r>
              <a:rPr lang="en-US" sz="1600" dirty="0"/>
              <a:t> imp): transfer the amount to </a:t>
            </a:r>
            <a:r>
              <a:rPr lang="en-US" sz="1600" dirty="0" err="1"/>
              <a:t>addr</a:t>
            </a:r>
            <a:endParaRPr lang="en-US" sz="1600" dirty="0"/>
          </a:p>
          <a:p>
            <a:pPr lvl="2">
              <a:buFont typeface="Wingdings" pitchFamily="2" charset="2"/>
              <a:buChar char="Ø"/>
            </a:pPr>
            <a:r>
              <a:rPr lang="en-US" sz="1600" dirty="0"/>
              <a:t>this: the address of the contract</a:t>
            </a:r>
          </a:p>
          <a:p>
            <a:endParaRPr lang="en-US" dirty="0"/>
          </a:p>
          <a:p>
            <a:r>
              <a:rPr lang="en-US" dirty="0"/>
              <a:t>Also other types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636660-E939-BE4A-9DFF-40E93C68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6</a:t>
            </a:fld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0CF05D4-80FF-6D49-A301-5415973F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887"/>
            <a:ext cx="10515600" cy="1052755"/>
          </a:xfrm>
        </p:spPr>
        <p:txBody>
          <a:bodyPr/>
          <a:lstStyle/>
          <a:p>
            <a:r>
              <a:rPr lang="en-GB" dirty="0"/>
              <a:t>Solidity language</a:t>
            </a:r>
          </a:p>
        </p:txBody>
      </p:sp>
    </p:spTree>
    <p:extLst>
      <p:ext uri="{BB962C8B-B14F-4D97-AF65-F5344CB8AC3E}">
        <p14:creationId xmlns:p14="http://schemas.microsoft.com/office/powerpoint/2010/main" val="227305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5F2981-3F20-054D-9976-2BD91B8C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6418"/>
            <a:ext cx="10515600" cy="1052755"/>
          </a:xfrm>
        </p:spPr>
        <p:txBody>
          <a:bodyPr/>
          <a:lstStyle/>
          <a:p>
            <a:r>
              <a:rPr lang="en-US" dirty="0"/>
              <a:t>Complex data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64DEA7-984E-8948-B6C3-252B542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7</a:t>
            </a:fld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213F292-1775-E447-8822-E8E2F1D12011}"/>
              </a:ext>
            </a:extLst>
          </p:cNvPr>
          <p:cNvSpPr/>
          <p:nvPr/>
        </p:nvSpPr>
        <p:spPr>
          <a:xfrm>
            <a:off x="838200" y="1533521"/>
            <a:ext cx="1020817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Tahoma" panose="020B0604030504040204" pitchFamily="34" charset="0"/>
              </a:rPr>
              <a:t>Array</a:t>
            </a:r>
            <a:r>
              <a:rPr lang="en-GB" sz="2000" dirty="0">
                <a:solidFill>
                  <a:srgbClr val="000000"/>
                </a:solidFill>
                <a:latin typeface="Tahoma" panose="020B0604030504040204" pitchFamily="34" charset="0"/>
              </a:rPr>
              <a:t>: similar to Java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ahoma" panose="020B0604030504040204" pitchFamily="34" charset="0"/>
              </a:rPr>
              <a:t>Use notation with “[ 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ahoma" panose="020B0604030504040204" pitchFamily="34" charset="0"/>
              </a:rPr>
              <a:t>There are also literal array constants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memory a = new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[](7);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a[6] = 8;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Tahoma" panose="020B0604030504040204" pitchFamily="34" charset="0"/>
              </a:rPr>
              <a:t>Mapping</a:t>
            </a:r>
            <a:r>
              <a:rPr lang="en-GB" sz="2000" dirty="0">
                <a:solidFill>
                  <a:srgbClr val="000000"/>
                </a:solidFill>
                <a:latin typeface="Tahoma" panose="020B0604030504040204" pitchFamily="34" charset="0"/>
              </a:rPr>
              <a:t>: dictionaries, or Python or Java Maps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2000" dirty="0">
                <a:solidFill>
                  <a:srgbClr val="000000"/>
                </a:solidFill>
                <a:latin typeface="Tahoma" panose="020B0604030504040204" pitchFamily="34" charset="0"/>
              </a:rPr>
              <a:t>Associate a key (unique) to a value</a:t>
            </a:r>
            <a:br>
              <a:rPr lang="en-GB" sz="2000" dirty="0"/>
            </a:br>
            <a:r>
              <a:rPr lang="en-GB" sz="2000" dirty="0"/>
              <a:t>	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mapping(address =&gt;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public balances;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balances[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newBalance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895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23918-5F4A-4A45-8827-38F5AF73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instructions and jumps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05789B-044B-0245-A67E-5C1D4520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330"/>
            <a:ext cx="10515600" cy="4072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7D336-3039-6E4F-9A40-4B8637E1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0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928"/>
            <a:ext cx="10515600" cy="1052755"/>
          </a:xfrm>
        </p:spPr>
        <p:txBody>
          <a:bodyPr/>
          <a:lstStyle/>
          <a:p>
            <a:r>
              <a:rPr lang="en-GB" dirty="0"/>
              <a:t>Code example - 1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9</a:t>
            </a:fld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1C98EC3-4BD0-3445-8F82-B9E10C8FAFC6}"/>
              </a:ext>
            </a:extLst>
          </p:cNvPr>
          <p:cNvSpPr/>
          <p:nvPr/>
        </p:nvSpPr>
        <p:spPr>
          <a:xfrm>
            <a:off x="637018" y="1526275"/>
            <a:ext cx="113868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transfer(address _to, uint256 _value)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returns(bool){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balances[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_value &amp;&amp; _value &gt; 0){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-= _value; balances[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balances[_to] += _value;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Transfer(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_to, _value);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92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4131</Words>
  <Application>Microsoft Macintosh PowerPoint</Application>
  <PresentationFormat>Widescreen</PresentationFormat>
  <Paragraphs>593</Paragraphs>
  <Slides>50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60" baseType="lpstr">
      <vt:lpstr>Arial</vt:lpstr>
      <vt:lpstr>Arial MT</vt:lpstr>
      <vt:lpstr>Calibri</vt:lpstr>
      <vt:lpstr>Calibri Light</vt:lpstr>
      <vt:lpstr>Courier New</vt:lpstr>
      <vt:lpstr>Tahoma</vt:lpstr>
      <vt:lpstr>Times New Roman</vt:lpstr>
      <vt:lpstr>Verdana</vt:lpstr>
      <vt:lpstr>Wingdings</vt:lpstr>
      <vt:lpstr>Office Theme</vt:lpstr>
      <vt:lpstr>Solidity: part 1</vt:lpstr>
      <vt:lpstr>Course material developed in collaboration with University of  Cagliari, University of Cyprus, University of Western Macedonia, Mines ParisTech, Technische Hochschule Ulm, Deloitte, WIP   with support from Erasmus+ </vt:lpstr>
      <vt:lpstr>Content of the lecture</vt:lpstr>
      <vt:lpstr>Solidity language</vt:lpstr>
      <vt:lpstr>Solidity – 4 types of memory</vt:lpstr>
      <vt:lpstr>Solidity language</vt:lpstr>
      <vt:lpstr>Complex data</vt:lpstr>
      <vt:lpstr>Conditional instructions and jumps</vt:lpstr>
      <vt:lpstr>Code example - 1</vt:lpstr>
      <vt:lpstr>Pragma instruction</vt:lpstr>
      <vt:lpstr>Comments – documentation tags</vt:lpstr>
      <vt:lpstr>Documentation tags</vt:lpstr>
      <vt:lpstr>Documentation tags example</vt:lpstr>
      <vt:lpstr>Import</vt:lpstr>
      <vt:lpstr>Contracts</vt:lpstr>
      <vt:lpstr>Contract, library and interface</vt:lpstr>
      <vt:lpstr>Global variables for all the contracts</vt:lpstr>
      <vt:lpstr>Code example - 2 </vt:lpstr>
      <vt:lpstr>Primitive data</vt:lpstr>
      <vt:lpstr>Primitive data</vt:lpstr>
      <vt:lpstr>Primitive data</vt:lpstr>
      <vt:lpstr>Identifier not allowed to be used as variable names</vt:lpstr>
      <vt:lpstr>Name types</vt:lpstr>
      <vt:lpstr>Value type</vt:lpstr>
      <vt:lpstr>Value type</vt:lpstr>
      <vt:lpstr>Boolean type</vt:lpstr>
      <vt:lpstr>Integer type</vt:lpstr>
      <vt:lpstr>Operators</vt:lpstr>
      <vt:lpstr>Operators</vt:lpstr>
      <vt:lpstr>Currency, data and time</vt:lpstr>
      <vt:lpstr>Address</vt:lpstr>
      <vt:lpstr>Address</vt:lpstr>
      <vt:lpstr>Address initialization</vt:lpstr>
      <vt:lpstr>Address members</vt:lpstr>
      <vt:lpstr>Address member</vt:lpstr>
      <vt:lpstr>Address members</vt:lpstr>
      <vt:lpstr>Types</vt:lpstr>
      <vt:lpstr>Operators executable on bytesX</vt:lpstr>
      <vt:lpstr>bytes type</vt:lpstr>
      <vt:lpstr>Literal constant</vt:lpstr>
      <vt:lpstr>String literal constant</vt:lpstr>
      <vt:lpstr>Enumeration</vt:lpstr>
      <vt:lpstr>Types passed by reference</vt:lpstr>
      <vt:lpstr>Struct</vt:lpstr>
      <vt:lpstr>Vector</vt:lpstr>
      <vt:lpstr>Contract</vt:lpstr>
      <vt:lpstr>Contract inheritance</vt:lpstr>
      <vt:lpstr>Inheritance example</vt:lpstr>
      <vt:lpstr>Contract – state variables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Electric Power Distribution and Smart Grid</dc:title>
  <dc:creator>Magdalena Kovarova</dc:creator>
  <cp:lastModifiedBy>MARCO GALICI</cp:lastModifiedBy>
  <cp:revision>510</cp:revision>
  <dcterms:created xsi:type="dcterms:W3CDTF">2019-12-17T13:08:16Z</dcterms:created>
  <dcterms:modified xsi:type="dcterms:W3CDTF">2021-08-25T08:15:50Z</dcterms:modified>
</cp:coreProperties>
</file>