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84" r:id="rId3"/>
    <p:sldId id="281" r:id="rId4"/>
    <p:sldId id="287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1" r:id="rId62"/>
    <p:sldId id="442" r:id="rId63"/>
    <p:sldId id="443" r:id="rId64"/>
    <p:sldId id="27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27F8-B302-4CC5-9C32-F5ED8E4DF9B5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FE5C2-4AB9-459C-B963-8D7F5CDE823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E8A-A9CA-47FD-A46A-E1755347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5127-3F04-4FE4-AA15-CBB50257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C691-B0E8-4C34-AB23-CD94E976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23FC-00F7-4E7A-8721-7FAEEC93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9074-E388-484E-A392-051903AB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1DE1-EA2B-4465-803A-F0F7000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EC13-802C-4B64-80EA-70FB278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5AC-8E2F-41CF-B69F-EB6A132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03D4-8FE7-4567-8E12-95A4AEF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2326-8AE9-4C1F-BB9C-F146098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8F0B4-F4A8-434B-A50A-1A8C9D4D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3B88-9937-4D21-896C-AB5E2AD2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11C-3D49-4C64-8237-13C15EB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7FA9-50EC-4E7F-BCF3-28E6DF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8A8F-D979-43AF-8163-CD1B153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BE47716B-ED8F-F344-9D66-4497D42366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7032"/>
            <a:ext cx="121793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583"/>
            <a:ext cx="10515600" cy="1052755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382906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fld id="{6C0DEB90-4258-48EC-AB9C-1C4F47278A92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80129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5498" y="6356350"/>
            <a:ext cx="787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9D9E9E"/>
                </a:solidFill>
              </a:defRPr>
            </a:lvl1pPr>
          </a:lstStyle>
          <a:p>
            <a:fld id="{B14DC977-BC50-43F6-B379-4F14C4286E8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21C8E14-247D-7D44-B50F-4648FA493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12" y="0"/>
            <a:ext cx="2795121" cy="79733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FEEA2E-20AC-4384-B916-BC5C3A02FEB8}"/>
              </a:ext>
            </a:extLst>
          </p:cNvPr>
          <p:cNvGrpSpPr/>
          <p:nvPr userDrawn="1"/>
        </p:nvGrpSpPr>
        <p:grpSpPr>
          <a:xfrm>
            <a:off x="828140" y="136525"/>
            <a:ext cx="4295951" cy="654758"/>
            <a:chOff x="828140" y="136525"/>
            <a:chExt cx="5379153" cy="81985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6BEF4DD-3737-463F-BF67-D4C22DDDD9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2" r="14265" b="32463"/>
            <a:stretch/>
          </p:blipFill>
          <p:spPr>
            <a:xfrm>
              <a:off x="828140" y="136525"/>
              <a:ext cx="2011379" cy="81985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8DA4C1E-4323-48C4-AFB8-4D6556B34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04"/>
            <a:stretch/>
          </p:blipFill>
          <p:spPr>
            <a:xfrm>
              <a:off x="2789229" y="136526"/>
              <a:ext cx="3418064" cy="456812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BEE190-C978-452D-BE35-5B7F997FF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1328082"/>
            <a:ext cx="1506583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24">
            <a:extLst>
              <a:ext uri="{FF2B5EF4-FFF2-40B4-BE49-F238E27FC236}">
                <a16:creationId xmlns:a16="http://schemas.microsoft.com/office/drawing/2014/main" id="{FC11E3D3-0791-4884-887F-2D676E16D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810500"/>
            <a:ext cx="1506583" cy="46242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E305754-9234-4E10-BBAC-16BB6CCAFD44}"/>
              </a:ext>
            </a:extLst>
          </p:cNvPr>
          <p:cNvSpPr/>
          <p:nvPr userDrawn="1"/>
        </p:nvSpPr>
        <p:spPr>
          <a:xfrm>
            <a:off x="0" y="4724399"/>
            <a:ext cx="12192000" cy="2133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403D36-F854-4A32-B14A-F0E22317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0" y="4847305"/>
            <a:ext cx="5093759" cy="1969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4823" y="2774628"/>
            <a:ext cx="9144000" cy="757829"/>
          </a:xfrm>
        </p:spPr>
        <p:txBody>
          <a:bodyPr anchor="b">
            <a:noAutofit/>
          </a:bodyPr>
          <a:lstStyle>
            <a:lvl1pPr algn="l">
              <a:defRPr lang="it-IT" sz="32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4823" y="3762554"/>
            <a:ext cx="9144000" cy="565397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b="1" kern="1200" dirty="0">
                <a:solidFill>
                  <a:srgbClr val="88ADC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First name, Family name, email address….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26ABD2-D07F-40A8-89FC-0E3ED6612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235553"/>
            <a:ext cx="5193776" cy="21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CD0C-E5CB-4BF8-BC95-D8BDDA4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286-EAA3-4D4F-9795-DFF1FFA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5D54-8672-4249-8A40-E51E0A0D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DCDA-348F-4E7E-903E-E34EA6ED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7A9-0A5A-4065-A282-FF75E10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1279-5083-4933-BE40-DB66B40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698B-5FA4-4372-90E1-CCB33F7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0C84-EF4A-4636-89B6-A3EBE42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2F7F-F648-467F-A23D-0E82D2AC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AAB4-15C6-4D07-9ECB-AC926CC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D51B-FC45-4B00-BE40-F3CF8BF7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048-36DD-4914-A4F0-97F01E894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4114-33DB-4461-A266-AFCEF09E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9A11-47EE-49E4-95EE-719B2E4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CE7C-B1AE-4861-9AEC-48B184B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92D6-D7BA-4D84-A0F1-51D0771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3752-3900-4C91-85B4-FE2E76E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C57-6955-42BB-954F-A18F16F1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3855-0015-4AC8-912F-809EAE07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667B-5E5A-4889-8218-43947D5D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29CA-E39A-46D9-AAAC-16BB6165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FDE77-44BD-4E3D-9922-2FACB9A7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90C04-A079-44F2-8C82-3E22A8A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E7EC5-E7B6-4BDA-8FB6-A18155A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81E-042A-4C37-81CB-E485ACD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D64A-C5CF-46E3-B7DE-473C368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935D9-3788-422A-A947-5B10AA84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066BC-6462-4069-83D1-22BA847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D7D-B5F1-461B-A318-21DF88A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58723-1857-4A19-99BC-4ED6640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4ED8-1603-49E5-927F-45C968D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61E-DAE2-4A6C-BB31-DE2A6A7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61C-C835-4412-93D0-6822E9C2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BD9D-2688-4DD1-A846-F670E425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C088-E33D-4260-83C1-B4C1D3C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68C5-CC15-4AC6-8704-94DF3E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2416-FE7A-4F6E-853E-11BFA0B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C52-C8F6-4F35-82C3-A941C4E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1BF4-CC9A-4805-A2EC-ECAA8BE6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C816-68B0-4316-A4EB-0FCF75A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10DB-56EA-41CB-8610-48AA11B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C5D9-F63E-497B-800B-DE2E717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9C3E-8CD4-4EB8-A717-35D076D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F1B1-3B8F-41E2-8FD5-CE5F8C3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2CEA-0468-405A-BB3F-487DD82C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5BD8-3101-4FC0-8D4A-5233C136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7724-F8F0-485F-98DD-EADE36A01284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BA50-C0E2-40D3-B273-13C64785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FF1D-1497-4D09-8813-B3CCA4E9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6847724-A7E3-4BAA-B70D-4980AE7D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en-GB" sz="3800" b="1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Solidity: part 2</a:t>
            </a: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AD8476CB-505A-4279-ACBC-BF73787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670170"/>
            <a:ext cx="5390093" cy="208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10">
            <a:extLst>
              <a:ext uri="{FF2B5EF4-FFF2-40B4-BE49-F238E27FC236}">
                <a16:creationId xmlns:a16="http://schemas.microsoft.com/office/drawing/2014/main" id="{9D58F765-1B79-4C9B-90DE-977B711CD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036430"/>
            <a:ext cx="5390093" cy="2223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10628-5E8E-4150-9F27-EA0C503E567E}"/>
              </a:ext>
            </a:extLst>
          </p:cNvPr>
          <p:cNvSpPr/>
          <p:nvPr/>
        </p:nvSpPr>
        <p:spPr>
          <a:xfrm>
            <a:off x="1168532" y="5249245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Marco Galici, University of Cagliari</a:t>
            </a:r>
          </a:p>
          <a:p>
            <a:pPr>
              <a:spcAft>
                <a:spcPts val="600"/>
              </a:spcAft>
            </a:pPr>
            <a:r>
              <a:rPr lang="en-GB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Cagliari, Italy</a:t>
            </a:r>
          </a:p>
        </p:txBody>
      </p:sp>
    </p:spTree>
    <p:extLst>
      <p:ext uri="{BB962C8B-B14F-4D97-AF65-F5344CB8AC3E}">
        <p14:creationId xmlns:p14="http://schemas.microsoft.com/office/powerpoint/2010/main" val="176705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 example – </a:t>
            </a:r>
            <a:r>
              <a:rPr lang="en-GB" dirty="0" err="1"/>
              <a:t>pt</a:t>
            </a:r>
            <a:r>
              <a:rPr lang="en-GB" dirty="0"/>
              <a:t>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checkGoalReached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campaignID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public returns (bool reached){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Campaign storage c = campaigns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campaignID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c.fundingGoal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_;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amount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// Transfer the money to the beneficiary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c.beneficiary.transfer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(amount);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// End of contract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CrowFunding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6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the most important part of a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Their definition is preceded by the keyword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have zero or more parameters, and can have one or more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800" dirty="0"/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Example: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contract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SimpleAuction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bid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offer) public payable 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// ...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6755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Functions can be declared in various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more general statement is:</a:t>
            </a:r>
          </a:p>
          <a:p>
            <a:r>
              <a:rPr lang="en-GB" sz="28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&lt;function name&gt; (&lt;parameter types&gt;)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{private | internal | external | public}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[virtual | override]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[pure | constant | view | payable]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[returns (&lt;return types&gt;)]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visibility, modifier and other keywords (before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sz="2800" dirty="0"/>
              <a:t>) can be in any order</a:t>
            </a:r>
          </a:p>
        </p:txBody>
      </p:sp>
    </p:spTree>
    <p:extLst>
      <p:ext uri="{BB962C8B-B14F-4D97-AF65-F5344CB8AC3E}">
        <p14:creationId xmlns:p14="http://schemas.microsoft.com/office/powerpoint/2010/main" val="413045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Visibility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Applicable to functions and state variables (in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GB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From solidity version 5 it is mandatory (also for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GB" sz="2800" dirty="0"/>
              <a:t>). Previously, the default was public.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2800" dirty="0"/>
              <a:t>: visible only from within the contract itself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GB" sz="2800" dirty="0"/>
              <a:t>: visible only from the contract itself, or from contracts that inherit from it (similar to protected by C ++)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n-GB" sz="2800" dirty="0"/>
              <a:t>: only callable by messages or by others contracts; can be called / used internally as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this.fcn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800" dirty="0"/>
              <a:t>or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(if var is state variable)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dirty="0"/>
              <a:t>: visible to 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For each variable public status a function is generated view public of the same name, which makes it worth it</a:t>
            </a:r>
          </a:p>
        </p:txBody>
      </p:sp>
    </p:spTree>
    <p:extLst>
      <p:ext uri="{BB962C8B-B14F-4D97-AF65-F5344CB8AC3E}">
        <p14:creationId xmlns:p14="http://schemas.microsoft.com/office/powerpoint/2010/main" val="30995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Overriding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From solidity version 6 it is mandatory to mark as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800" dirty="0"/>
              <a:t> the functions of a contract that will be redefined in a subclass.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Even if these functions have a body and are used in the starting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 interfaces, there are only function declarations, which must not be defined as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800" dirty="0"/>
              <a:t>, because that condition is the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a function of a contract is only defined (body is missing), it must be marked as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In that case, the contract needs to be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2800" dirty="0"/>
              <a:t>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redefined functions must always be marked as an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Functions cannot be defined as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private</a:t>
            </a:r>
          </a:p>
        </p:txBody>
      </p:sp>
    </p:spTree>
    <p:extLst>
      <p:ext uri="{BB962C8B-B14F-4D97-AF65-F5344CB8AC3E}">
        <p14:creationId xmlns:p14="http://schemas.microsoft.com/office/powerpoint/2010/main" val="420010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Modifier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Native modifiers</a:t>
            </a:r>
            <a:r>
              <a:rPr lang="en-GB" sz="2800" dirty="0"/>
              <a:t>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GB" sz="2800" dirty="0"/>
              <a:t>: does not allow access or modification of the variables of state; not implemented for now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2800" dirty="0"/>
              <a:t>: does not allow the modification of the state variables; </a:t>
            </a:r>
            <a:r>
              <a:rPr lang="en-GB" sz="2800" b="1" dirty="0"/>
              <a:t>no longer supported from version 5 of the compiler because it is replaced by view or pure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GB" sz="2800" dirty="0"/>
              <a:t>: does not allow the modification of the state variables;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payable</a:t>
            </a:r>
            <a:r>
              <a:rPr lang="en-GB" sz="2800" dirty="0"/>
              <a:t>: allows the function to receive Ether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are also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modifiers</a:t>
            </a:r>
            <a:r>
              <a:rPr lang="en-GB" sz="2800" dirty="0"/>
              <a:t> (special functions) defined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71218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When a function does not change the state? </a:t>
            </a:r>
            <a:br>
              <a:rPr lang="en-GB" dirty="0"/>
            </a:br>
            <a:r>
              <a:rPr lang="en-GB" dirty="0"/>
              <a:t>(view function)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477870"/>
            <a:ext cx="10744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following instructions change the status: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Write status variables.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Declare events.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Create other contracts.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GB" sz="2800" dirty="0"/>
              <a:t>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Send Ether via function calls.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Call any function not view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Use low-level calls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Use inline assemblies with given operations 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opcodes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82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Modifier defined by the 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special functions defined with the keyword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GB" sz="2800" dirty="0"/>
              <a:t> can have arguments, even taken from those of the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Modifiers are inherited and can be redefined, again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800" dirty="0"/>
              <a:t> and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GB" sz="2800" dirty="0"/>
              <a:t> keywords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function can use more than one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GB" sz="2800" dirty="0"/>
              <a:t>, listed after the parameters along with any native modifiers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Modifiers are executed before the function, in the order they appear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Within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GB" sz="2800" dirty="0"/>
              <a:t>, one or more lines denoted by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'_'</a:t>
            </a:r>
            <a:r>
              <a:rPr lang="en-GB" sz="2800" dirty="0"/>
              <a:t> appear, which are replaced by the body of the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modifiers are managed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13537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Modifier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Typical modifier that checks a condition: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modifier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onlyOwner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		// no parameters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require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owner);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_;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set ()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onlyOwner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public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...		// 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Modifier with parameter:</a:t>
            </a:r>
          </a:p>
          <a:p>
            <a:r>
              <a:rPr lang="en-GB" sz="2800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modifier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notLower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= 1000)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// if the condition is not valid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	_;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}//	 the body is not executed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set (int value)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notLower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(value) public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...//	 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56563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 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parameters of a function are passed as a list in brackets after the name, in the usual way:</a:t>
            </a:r>
          </a:p>
          <a:p>
            <a:pPr lvl="1"/>
            <a:r>
              <a:rPr lang="en-GB" sz="24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taker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_a,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_b) public view 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{// do something with _a and _b.}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output of a function, if any, has two styles: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Traditional style, with return type and return statement:</a:t>
            </a:r>
          </a:p>
          <a:p>
            <a:pPr lvl="2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sum (int a, int b) returns (int) {return a + b;}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Style with the name of the returned variables:</a:t>
            </a:r>
          </a:p>
          <a:p>
            <a:pPr lvl="2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sum (int a, int b) returns (int s) 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{s = a + b; } // you can omit return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function can return multiple values:</a:t>
            </a:r>
          </a:p>
          <a:p>
            <a:pPr lvl="1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exp2_3 (int a) returns (int, int) {return (a * a, a * a * a)}</a:t>
            </a:r>
          </a:p>
        </p:txBody>
      </p:sp>
    </p:spTree>
    <p:extLst>
      <p:ext uri="{BB962C8B-B14F-4D97-AF65-F5344CB8AC3E}">
        <p14:creationId xmlns:p14="http://schemas.microsoft.com/office/powerpoint/2010/main" val="2848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7B8-192D-4915-AA65-B426092D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7" y="1371120"/>
            <a:ext cx="10319657" cy="2147963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Course material developed in collaboration with University of </a:t>
            </a:r>
            <a:br>
              <a:rPr lang="en-US" sz="2200" dirty="0"/>
            </a:br>
            <a:r>
              <a:rPr lang="en-US" sz="2200" dirty="0"/>
              <a:t>Cagliari, University of Cyprus, University of Western Macedonia, Mines ParisTech, Technische Hochschule Ulm, Deloitte, WIP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with support from Erasmus+</a:t>
            </a:r>
            <a:br>
              <a:rPr lang="de-DE" sz="2000" dirty="0"/>
            </a:b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BB7E-9570-465B-9B1F-4D51C3E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0969" y="6366329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" name="Picture 9" descr="A picture containing black, large, white&#10;&#10;Description automatically generated">
            <a:extLst>
              <a:ext uri="{FF2B5EF4-FFF2-40B4-BE49-F238E27FC236}">
                <a16:creationId xmlns:a16="http://schemas.microsoft.com/office/drawing/2014/main" id="{F75B38EF-0060-4C68-A5B4-60B86A831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5" y="3457212"/>
            <a:ext cx="1134749" cy="113474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3576EC2-F104-4110-8318-2B60E7DE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87" y="3745758"/>
            <a:ext cx="3680637" cy="113571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5CAC71-6BD0-49EA-8F31-B31EAF98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24" y="5070995"/>
            <a:ext cx="2209055" cy="897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CED35-9A1D-43B0-963E-C3D5265C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9439"/>
            <a:ext cx="3096389" cy="94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7E6F1-04F5-4CD3-9602-23FD0EE6F9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03" y="5003937"/>
            <a:ext cx="1717351" cy="83208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F15F3C-336E-403A-B0FF-121C34A857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7" y="3924019"/>
            <a:ext cx="3730818" cy="67498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CDFB20-B9DE-4F08-9047-DF3AFEC9E1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53" y="5005292"/>
            <a:ext cx="1844047" cy="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returning a value: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return10()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10;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returnMultipleValues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value1,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value2)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{value1 = 10; value2 = 20;}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returnMultipleValues2()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{return (10, 20);}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useMultipleValues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value1;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value2;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(value1, value2)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returnMultipleValues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value4;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(, value4) = returnMultpleValues2 ();}</a:t>
            </a:r>
          </a:p>
        </p:txBody>
      </p:sp>
    </p:spTree>
    <p:extLst>
      <p:ext uri="{BB962C8B-B14F-4D97-AF65-F5344CB8AC3E}">
        <p14:creationId xmlns:p14="http://schemas.microsoft.com/office/powerpoint/2010/main" val="317659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Each function has an associated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You can create function-type variables, or you can pass function as parameters to other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function type can only have visibility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GB" sz="2800" dirty="0"/>
              <a:t>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GB" sz="2800" dirty="0"/>
              <a:t> is the default, except for constructors</a:t>
            </a:r>
          </a:p>
          <a:p>
            <a:pPr lvl="1"/>
            <a:r>
              <a:rPr lang="en-GB" sz="2800" dirty="0"/>
              <a:t>	</a:t>
            </a:r>
          </a:p>
          <a:p>
            <a:pPr lvl="1"/>
            <a:r>
              <a:rPr lang="en-GB" sz="2400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take(int _a) internal returns (int) {. . .}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make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function(int) returns (int) f)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internal returns (int) {return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f(b)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/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 = make(3, take); 		// pass function.</a:t>
            </a:r>
          </a:p>
        </p:txBody>
      </p:sp>
    </p:spTree>
    <p:extLst>
      <p:ext uri="{BB962C8B-B14F-4D97-AF65-F5344CB8AC3E}">
        <p14:creationId xmlns:p14="http://schemas.microsoft.com/office/powerpoint/2010/main" val="424410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Getter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For each state variable declared public, the compiler generates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en-GB" sz="2800" dirty="0"/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also used in Remix to access public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getter has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n-GB" sz="2800" dirty="0"/>
              <a:t> visibility, has no arguments and returns a data of the same type as that of the state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 of use: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contract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data = 42;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contract Caller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f() public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local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918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Getter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access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en-GB" sz="2800" dirty="0"/>
              <a:t> from within the contract (not really necessary, since you can use the variable directly), you can use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the state variable is a vector, with the getter it is possible to access only a single index element given as input to the getter: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C {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[] public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Getter function generated by the compiler</a:t>
            </a:r>
          </a:p>
          <a:p>
            <a:pPr lvl="2"/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(int i) public view returns (int)</a:t>
            </a:r>
          </a:p>
          <a:p>
            <a:pPr lvl="2"/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{return </a:t>
            </a:r>
            <a:r>
              <a:rPr lang="en-GB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[i];}</a:t>
            </a:r>
          </a:p>
        </p:txBody>
      </p:sp>
    </p:spTree>
    <p:extLst>
      <p:ext uri="{BB962C8B-B14F-4D97-AF65-F5344CB8AC3E}">
        <p14:creationId xmlns:p14="http://schemas.microsoft.com/office/powerpoint/2010/main" val="1393827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Functions: overloading and inheritance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contract can have many functions with the same name, but with different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Upon invocation, the compiler knows the type of the parameters and applies the correct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the types with which a function is called are not identical to those of its definition, the compiler applies the default conversions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it fails to resolve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overload</a:t>
            </a:r>
            <a:r>
              <a:rPr lang="en-GB" sz="2800" dirty="0"/>
              <a:t>, there is 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Overloading does not apply to modifiers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contract can redefine functions and modifiers inherited from another contract, only if they are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800" dirty="0"/>
              <a:t> or if they are defined in 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2800" dirty="0"/>
              <a:t>, and if it uses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GB" sz="2800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26458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Functions: local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function can define local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Their allocation can be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storage </a:t>
            </a:r>
            <a:r>
              <a:rPr lang="en-GB" sz="2800" dirty="0"/>
              <a:t>(Blockchain)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GB" sz="2800" dirty="0"/>
              <a:t> (local memory of the EVM)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Static variables are allocated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Self variables are arrays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GB" sz="2800" dirty="0"/>
              <a:t>, for them there is no default allocation: these variables must be explicitly allocated by solidity v.5.0 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GB" sz="2800" dirty="0"/>
              <a:t> (they exist in local memory)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en-GB" sz="2800" dirty="0"/>
              <a:t> (refer to status data of the SC)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keyword is placed before the name:</a:t>
            </a:r>
          </a:p>
          <a:p>
            <a:r>
              <a:rPr lang="en-GB" sz="2800" dirty="0"/>
              <a:t>	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uint32 [10] memory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098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Functions: local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Dynamic variables (dynamic vectors and mappings) are only allocated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This is because the memory of the EVM is not dynamic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It is possible to create vectors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GB" sz="2800" dirty="0"/>
              <a:t>, but once created they cannot be resized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Storage </a:t>
            </a:r>
            <a:r>
              <a:rPr lang="en-GB" sz="2800" dirty="0"/>
              <a:t>allocation is obviously more expensive than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GB" sz="2800" dirty="0"/>
              <a:t> allocation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GB" sz="2800" dirty="0"/>
              <a:t>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GB" sz="2800" dirty="0"/>
              <a:t> function cannot allocate variables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494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Assignment by value and by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216260"/>
            <a:ext cx="10744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Try {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Definition of a struct: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uintField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stringField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All variables in storage: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structVariable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sVarWithVal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(10, "hi");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public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757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Contract – state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manageStructArrayByValue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(5, "hello"));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This variable is assigned by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(copy) 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 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myStruct.uintField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structArray.uintField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5;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manageStructArrayByReference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(25, "hello"));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This variable is assigned by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(^)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storage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 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myStruct.uintField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Balcone0reste.uintField == 10;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30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 public array is read-only publicly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accessible by other contracts: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Test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public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mapping(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string) public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workWithArrays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private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storage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(1); 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[1]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(2); 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[1,2]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memory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newLength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[1,2]</a:t>
            </a:r>
          </a:p>
          <a:p>
            <a:pPr lvl="2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64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DCD-D96F-4806-9A31-085EF29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644-D161-43BD-A349-D87E1280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Ethereum blockchain language: Solidity</a:t>
            </a:r>
          </a:p>
          <a:p>
            <a:pPr marL="514350" indent="-514350">
              <a:buAutoNum type="arabicPeriod"/>
            </a:pPr>
            <a:r>
              <a:rPr lang="en-GB" dirty="0"/>
              <a:t>Basic knowledge about Solidity</a:t>
            </a:r>
          </a:p>
          <a:p>
            <a:pPr marL="514350" indent="-514350">
              <a:buAutoNum type="arabicPeriod"/>
            </a:pPr>
            <a:r>
              <a:rPr lang="en-GB" dirty="0"/>
              <a:t>How to write e deploy Smart contract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4379-5902-4912-8CCA-9A42BF7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Functions: conversions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 * 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throwsAnError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private returns (int8){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 		return a + 1;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	}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/	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addAndConvert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private returns (int8){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int8(a) + 1; // uses the 8 less significant bits of a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addAndConvertIfIsInt8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a) private returns (uint8){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require(a &lt; 2**8); // Throws an error if false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uint8(a) + 1;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30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Constructor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GB" sz="2800" dirty="0"/>
              <a:t> function of a contract is identified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GB" sz="2800" dirty="0"/>
              <a:t>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constructor can be: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dirty="0"/>
              <a:t>: the contract can be created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en-GB" sz="2800" dirty="0"/>
              <a:t>: the contract is considered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2800" dirty="0"/>
              <a:t>, and must have subclasses (cannot be created)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the constructor is missing, the default constructor is entered:</a:t>
            </a:r>
          </a:p>
          <a:p>
            <a:pPr lvl="1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 () public 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546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Constructor and inheritance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Subclasses must have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GB" sz="2800" dirty="0"/>
              <a:t> that calls the superclass constructor in the declaration (if this has at least one parameter):</a:t>
            </a:r>
          </a:p>
          <a:p>
            <a:pPr lvl="1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Base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constructor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_x) public { x = _x; 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Here the Base constructor is called with argument "7":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contract Derived1 is Base(7)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constructor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_y) public {}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 Here it is called with argument "_y * _y":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contract Derived2 is Base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constructor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_y) Base (_y * _y) public {}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5546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Abstract contract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 contract is abstract if it has at least one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sz="2400" dirty="0"/>
              <a:t> function (declared but not defined):</a:t>
            </a:r>
          </a:p>
          <a:p>
            <a:pPr lvl="1"/>
            <a:r>
              <a:rPr lang="en-GB" sz="2800" dirty="0"/>
              <a:t>	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contract Feline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utterance () public virtual returns (bytes32);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Notice that the body of the function is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this case, the key word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400" dirty="0"/>
              <a:t> is mandator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Abstract contracts are not compiled (even if they contain defined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They are used as </a:t>
            </a:r>
            <a:r>
              <a:rPr lang="en-GB" sz="2400" dirty="0" err="1"/>
              <a:t>superclasses</a:t>
            </a:r>
            <a:r>
              <a:rPr lang="en-GB" sz="2400" dirty="0"/>
              <a:t> of other contracts, which must define all inherited abstract functions:</a:t>
            </a:r>
          </a:p>
          <a:p>
            <a:pPr lvl="1"/>
            <a:r>
              <a:rPr lang="en-GB" sz="2800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contract Cat is Feline {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function utterance() public override returns (bytes32){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"miaow";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8451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2800" dirty="0"/>
              <a:t> is similar to a contract containing only abstract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Furthermore: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He cannot inherit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Cannot define constructor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Cannot define variables,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enums</a:t>
            </a:r>
            <a:r>
              <a:rPr lang="en-GB" sz="2800" dirty="0"/>
              <a:t>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interface name is preceded by the keyword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interface functions must be defined 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en-GB" sz="2800" dirty="0"/>
              <a:t>, while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2800" dirty="0"/>
              <a:t> is omitted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contract implements 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2800" dirty="0"/>
              <a:t>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GB" sz="2800" dirty="0"/>
              <a:t> keyword after the name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In that case, it must define all interface functions, which can also be public</a:t>
            </a:r>
          </a:p>
        </p:txBody>
      </p:sp>
    </p:spTree>
    <p:extLst>
      <p:ext uri="{BB962C8B-B14F-4D97-AF65-F5344CB8AC3E}">
        <p14:creationId xmlns:p14="http://schemas.microsoft.com/office/powerpoint/2010/main" val="241524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Interfaces </a:t>
            </a:r>
            <a:r>
              <a:rPr lang="en-GB" dirty="0" err="1"/>
              <a:t>exampleß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Audit{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CheckBalance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WithdAmount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external view returns (bool);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lending () external view returns (bool);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Fin_Inst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Audit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Money;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public { Money = Value; 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CheckBalance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WithdAmount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view override returns (bool)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{return Money&gt;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WithdAmount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lending() public view override returns (bool)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{return Money&gt; 0;}	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59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Libraries are similar to contracts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However, their purpose is to implement reusable functionality and to be created only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then called by other contracts when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library: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Cannot inherit or be inherited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Cannot receive Ether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Cannot define variables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Can define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2800" dirty="0"/>
              <a:t> 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elements of a library (</a:t>
            </a:r>
            <a:r>
              <a:rPr lang="en-GB" sz="2800" dirty="0" err="1"/>
              <a:t>enum</a:t>
            </a:r>
            <a:r>
              <a:rPr lang="en-GB" sz="2800" dirty="0"/>
              <a:t>, struct, functions) must be referenced by preceding the name of the library name and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</a:p>
        </p:txBody>
      </p:sp>
    </p:spTree>
    <p:extLst>
      <p:ext uri="{BB962C8B-B14F-4D97-AF65-F5344CB8AC3E}">
        <p14:creationId xmlns:p14="http://schemas.microsoft.com/office/powerpoint/2010/main" val="196699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Library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Use of a library that precedes the code, or that is imported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^0.4.15;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StringToUintMap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Data { mapping (string =&gt; uint8) map; 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insert(Data storage self, string memory key, uint8 value) public returns (bool updated)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 require(value &gt; 0);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updated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 != 0;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 = value; 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get(Data storage self, string memory key) public returns (uint8) { return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[key]; 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181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Library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^ 0.4.15;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StringToUintMap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"../libraries/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StringTUM.sol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StringToUintMap.Data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_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strToUintMapData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PersonAdded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uint8 age);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addPersonAge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(string memory name, uint8 age) public{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StringToUintMap.insert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(_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strToUintMapData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age); 		emit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PersonAdded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(name, age);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getPersonAge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memory name) public returns (uint8){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uint8 age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StringToUintMap.get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strToUintMapData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name);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age;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36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Call by name of 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Functions can be called by giving their parameters with an expression in curly brackets with parameter names and values, in any order:</a:t>
            </a:r>
          </a:p>
          <a:p>
            <a:endParaRPr lang="en-GB" sz="28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C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f(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key,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public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 ...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g() public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 named arguments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f({value: 2, key: 3});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1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F24DB-4DFF-E542-A5E3-C4CB4858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934"/>
            <a:ext cx="10515600" cy="1052755"/>
          </a:xfrm>
        </p:spPr>
        <p:txBody>
          <a:bodyPr/>
          <a:lstStyle/>
          <a:p>
            <a:r>
              <a:rPr lang="en-GB" dirty="0"/>
              <a:t>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D4F98-11F1-6D4F-9A14-0CE795D3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19"/>
            <a:ext cx="10515600" cy="5040048"/>
          </a:xfrm>
        </p:spPr>
        <p:txBody>
          <a:bodyPr>
            <a:normAutofit fontScale="25000" lnSpcReduction="20000"/>
          </a:bodyPr>
          <a:lstStyle/>
          <a:p>
            <a:r>
              <a:rPr lang="en-GB" sz="11200" dirty="0"/>
              <a:t>A mapping represents a dictionary:</a:t>
            </a:r>
          </a:p>
          <a:p>
            <a:pPr lvl="1">
              <a:buFont typeface="Wingdings" pitchFamily="2" charset="2"/>
              <a:buChar char="Ø"/>
            </a:pPr>
            <a:r>
              <a:rPr lang="en-GB" sz="10800" dirty="0"/>
              <a:t> A set of pairs (key =&gt; value)</a:t>
            </a:r>
          </a:p>
          <a:p>
            <a:pPr lvl="1">
              <a:buFont typeface="Wingdings" pitchFamily="2" charset="2"/>
              <a:buChar char="Ø"/>
            </a:pPr>
            <a:r>
              <a:rPr lang="en-GB" sz="10800" dirty="0"/>
              <a:t> </a:t>
            </a:r>
            <a:r>
              <a:rPr lang="en-GB" sz="11200" dirty="0"/>
              <a:t>The key (key) is unique (there cannot be two pairs with the same key)</a:t>
            </a:r>
          </a:p>
          <a:p>
            <a:pPr lvl="1">
              <a:buFont typeface="Wingdings" pitchFamily="2" charset="2"/>
              <a:buChar char="Ø"/>
            </a:pPr>
            <a:r>
              <a:rPr lang="en-GB" sz="11200" dirty="0"/>
              <a:t>value can be of any type</a:t>
            </a:r>
          </a:p>
          <a:p>
            <a:pPr lvl="1">
              <a:buFont typeface="Wingdings" pitchFamily="2" charset="2"/>
              <a:buChar char="Ø"/>
            </a:pPr>
            <a:r>
              <a:rPr lang="en-GB" sz="11200" dirty="0"/>
              <a:t>key cannot be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11200" dirty="0"/>
              <a:t>,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11200" dirty="0"/>
              <a:t>,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1200" dirty="0"/>
              <a:t>,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</a:t>
            </a:r>
            <a:r>
              <a:rPr lang="en-GB" sz="11200" dirty="0"/>
              <a:t>, dynamic vector</a:t>
            </a:r>
          </a:p>
          <a:p>
            <a:pPr marL="0" indent="0">
              <a:buNone/>
            </a:pPr>
            <a:endParaRPr lang="en-GB" sz="11200" dirty="0"/>
          </a:p>
          <a:p>
            <a:r>
              <a:rPr lang="en-GB" sz="11200" dirty="0"/>
              <a:t>Keys are stored with their hash value only</a:t>
            </a:r>
          </a:p>
          <a:p>
            <a:pPr lvl="1">
              <a:buFont typeface="Wingdings" pitchFamily="2" charset="2"/>
              <a:buChar char="Ø"/>
            </a:pPr>
            <a:r>
              <a:rPr lang="en-GB" sz="10800" dirty="0"/>
              <a:t>So they cannot be iterated or retrieved</a:t>
            </a:r>
          </a:p>
          <a:p>
            <a:pPr>
              <a:buFont typeface="Wingdings" pitchFamily="2" charset="2"/>
              <a:buChar char="Ø"/>
            </a:pPr>
            <a:endParaRPr lang="en-GB" sz="11600" dirty="0"/>
          </a:p>
          <a:p>
            <a:r>
              <a:rPr lang="en-GB" sz="11600" dirty="0"/>
              <a:t>Mappings can only exist in storage</a:t>
            </a:r>
          </a:p>
          <a:p>
            <a:r>
              <a:rPr lang="en-GB" sz="11200" dirty="0"/>
              <a:t>Definition of mapping:</a:t>
            </a:r>
          </a:p>
          <a:p>
            <a:pPr marL="0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mapping(address =&gt;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balances;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5A4EEF-F3A9-5D43-9470-CFE3EE38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4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Call to external contracts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contract can access contracts already residing on the Ethereum blockchain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do this, it must include the definition of the called contract, or at least of the called functions, defining an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must then instantiate the called contract, or interface, by initializing it with a call to the constructor, which is passed the address of the resident contract.</a:t>
            </a:r>
          </a:p>
        </p:txBody>
      </p:sp>
    </p:spTree>
    <p:extLst>
      <p:ext uri="{BB962C8B-B14F-4D97-AF65-F5344CB8AC3E}">
        <p14:creationId xmlns:p14="http://schemas.microsoft.com/office/powerpoint/2010/main" val="1365709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Call to external contracts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Deployed {	// contract already deployed on Ethereum 	mapping (address =&gt;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data;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_a) public {data[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_a; 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Caller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Deployed extern;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addNrToData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_nr, address _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extern = Deployed(_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extern.addNr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(_nr);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526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Handling of errors and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check conditions, they are used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GB" sz="2800" dirty="0"/>
              <a:t>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Both system functions want a Boolean expression as a parameter: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expression is true, execution continues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If the expression is false, the execution is aborted and the contract status is restored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</a:t>
            </a:r>
            <a:r>
              <a:rPr lang="en-GB" sz="2800" dirty="0"/>
              <a:t> does consume all the residual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require() </a:t>
            </a:r>
            <a:r>
              <a:rPr lang="en-GB" sz="2800" dirty="0"/>
              <a:t>does not consume gas and returns the gas remained to the caller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require() </a:t>
            </a:r>
            <a:r>
              <a:rPr lang="en-GB" sz="2800" dirty="0"/>
              <a:t>is used to check conditions, and can fail,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</a:t>
            </a:r>
            <a:r>
              <a:rPr lang="en-GB" sz="2800" dirty="0"/>
              <a:t>ought to not fail!</a:t>
            </a:r>
          </a:p>
        </p:txBody>
      </p:sp>
    </p:spTree>
    <p:extLst>
      <p:ext uri="{BB962C8B-B14F-4D97-AF65-F5344CB8AC3E}">
        <p14:creationId xmlns:p14="http://schemas.microsoft.com/office/powerpoint/2010/main" val="2996308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When is supposed to be use require()?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validate user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validate the response from an external contract, </a:t>
            </a:r>
            <a:r>
              <a:rPr lang="en-GB" sz="2400" dirty="0" err="1"/>
              <a:t>e.g</a:t>
            </a:r>
            <a:r>
              <a:rPr lang="en-GB" sz="2400" dirty="0"/>
              <a:t> .:</a:t>
            </a:r>
          </a:p>
          <a:p>
            <a:pPr lvl="1"/>
            <a:r>
              <a:rPr lang="en-GB" sz="2400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externalCtrc.send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(amount))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To validate the state of the contract before performing operations to change the same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r>
              <a:rPr lang="en-GB" sz="2400" dirty="0"/>
              <a:t> can have a second parameter string that explains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Typically,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require() </a:t>
            </a:r>
            <a:r>
              <a:rPr lang="en-GB" sz="2400" dirty="0"/>
              <a:t>is used more often than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assert()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Usually, it is used at the beginning of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system raises exceptions similar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require() </a:t>
            </a:r>
            <a:r>
              <a:rPr lang="en-GB" sz="2400" dirty="0"/>
              <a:t>when: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/>
              <a:t>A function is called that does not terminate correctly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/>
              <a:t>Creating a contract fails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/>
              <a:t>An attempt is made to call a function on an empty contract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362983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When is supposed to be use assert()?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check for over / underflow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check invariants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check the status of the contract after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avoid conditions that should never happen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Usually, it is used at the end of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does not have the ability to return a string of explanations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should be used less often than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system raises similar exceptions to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GB" sz="2800" dirty="0"/>
              <a:t>when: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Out-of-bounds vectors are accessed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Divide by zero or incorrect conversions are made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A function is called via a null pointer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230597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Exception handling: revert()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revert() </a:t>
            </a:r>
            <a:r>
              <a:rPr lang="en-GB" sz="2800" dirty="0"/>
              <a:t>it's a system function that causes the same effect as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(false)</a:t>
            </a:r>
            <a:r>
              <a:rPr lang="en-GB" sz="2800" dirty="0"/>
              <a:t>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execution is abortive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contract status is restored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returns the remaining gas to the caller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revert() </a:t>
            </a:r>
            <a:r>
              <a:rPr lang="en-GB" sz="2800" dirty="0"/>
              <a:t>also allows it to return a string with information about the problem: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buy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amount) payable 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(amount 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/(2 ether)){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revert("Not enough Ether provided.");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000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Modifier with if or with require()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 less10req(int x)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require (x &lt; 10);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_;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 less10if(int x)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(x &lt;10)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_;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f1(int z) view less10req(z) returns(int){ return z + 1; 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f2(int z) view less10if(z) returns(int){ return z + 1; 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ff(int x, int y) view returns(int){ return f1(x) + f2(y); 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ff(6, 7) == 15; 	//	true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ff(5, 11) == 6; 	// 	true: f2(11) makes zero	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ff(11, 5); 		//	execution aborted by require</a:t>
            </a:r>
          </a:p>
        </p:txBody>
      </p:sp>
    </p:spTree>
    <p:extLst>
      <p:ext uri="{BB962C8B-B14F-4D97-AF65-F5344CB8AC3E}">
        <p14:creationId xmlns:p14="http://schemas.microsoft.com/office/powerpoint/2010/main" val="240847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Fallback 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GB" sz="2800" dirty="0"/>
              <a:t>it's a function that can be added to a contract, called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fallback</a:t>
            </a:r>
            <a:r>
              <a:rPr lang="en-GB" sz="2800" dirty="0"/>
              <a:t>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has no name or parameters, and returns no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can only perform simple processing, because it is allowed to use 2300 units of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executed if it is not possible to resolve the call of another function (id not defined, or wrong parameters)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It serves to manage the problem. Typically, it allows you to retrieve any Ether sent to the contract with the wrong function: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public payable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balance = balance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2800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160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Receive() 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receive() external payable{...}</a:t>
            </a:r>
            <a:r>
              <a:rPr lang="en-GB" sz="2800" dirty="0"/>
              <a:t> is a function that can be added to a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Its definition is not preceded by the keyword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sz="2800" dirty="0"/>
              <a:t>, and it must be unique in a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executed if Ether is sent to the contract, using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send() </a:t>
            </a:r>
            <a:r>
              <a:rPr lang="en-GB" sz="2800" dirty="0"/>
              <a:t>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transfer()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not present, the fallback function is called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neither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receive() </a:t>
            </a:r>
            <a:r>
              <a:rPr lang="en-GB" sz="2800" dirty="0"/>
              <a:t>nor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fallback</a:t>
            </a:r>
            <a:r>
              <a:rPr lang="en-GB" sz="2800" dirty="0"/>
              <a:t> are present, the contract cannot receive Ether, unless it is the target of a call to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/>
              <a:t> from another contract</a:t>
            </a:r>
          </a:p>
        </p:txBody>
      </p:sp>
    </p:spTree>
    <p:extLst>
      <p:ext uri="{BB962C8B-B14F-4D97-AF65-F5344CB8AC3E}">
        <p14:creationId xmlns:p14="http://schemas.microsoft.com/office/powerpoint/2010/main" val="60023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Variables and special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Solidity has many predefined global variables, with related functions and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Access to current block data: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blockhash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blockNumber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returns (bytes32)</a:t>
            </a:r>
            <a:r>
              <a:rPr lang="en-GB" sz="2800" dirty="0"/>
              <a:t>: hash of the given block - only works for 256 most recent, excluding current, blocks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block.coinbase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(address)</a:t>
            </a:r>
            <a:r>
              <a:rPr lang="en-GB" sz="2800" dirty="0"/>
              <a:t>: current block miner's address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block.difficulty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current block difficulty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block.gaslimit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current block </a:t>
            </a:r>
            <a:r>
              <a:rPr lang="en-GB" sz="2800" dirty="0" err="1"/>
              <a:t>gaslimit</a:t>
            </a:r>
            <a:endParaRPr lang="en-GB" sz="2800" dirty="0"/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block.number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current block number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block.timestamp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current block timestamp as seconds since </a:t>
            </a:r>
            <a:r>
              <a:rPr lang="en-GB" sz="2800" dirty="0" err="1"/>
              <a:t>unix</a:t>
            </a:r>
            <a:r>
              <a:rPr lang="en-GB" sz="2800" dirty="0"/>
              <a:t> epoch</a:t>
            </a:r>
          </a:p>
        </p:txBody>
      </p:sp>
    </p:spTree>
    <p:extLst>
      <p:ext uri="{BB962C8B-B14F-4D97-AF65-F5344CB8AC3E}">
        <p14:creationId xmlns:p14="http://schemas.microsoft.com/office/powerpoint/2010/main" val="18951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Mapping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It's possible to define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dirty="0"/>
              <a:t> a mapping: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In that case, the compiler creates 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access to the values of a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mapping</a:t>
            </a:r>
            <a:r>
              <a:rPr lang="en-GB" sz="2800" dirty="0"/>
              <a:t>, both in reading and in writing, occurs with the notation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GB" sz="2800" dirty="0"/>
              <a:t>:</a:t>
            </a:r>
          </a:p>
          <a:p>
            <a:r>
              <a:rPr lang="en-GB" sz="28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mapping(address =&gt;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balances;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balances[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1000;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mapping with an unwritten key makes zero:</a:t>
            </a:r>
          </a:p>
          <a:p>
            <a:r>
              <a:rPr lang="en-GB" sz="2800" dirty="0"/>
              <a:t>	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map;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map[33]; //	 i is zero (false)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Mappings are the most efficient and cheaper structure for storing data in storage, therefore in the Ethereum blockchain</a:t>
            </a:r>
          </a:p>
        </p:txBody>
      </p:sp>
    </p:spTree>
    <p:extLst>
      <p:ext uri="{BB962C8B-B14F-4D97-AF65-F5344CB8AC3E}">
        <p14:creationId xmlns:p14="http://schemas.microsoft.com/office/powerpoint/2010/main" val="3789937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523998"/>
            <a:ext cx="10515600" cy="1052755"/>
          </a:xfrm>
        </p:spPr>
        <p:txBody>
          <a:bodyPr/>
          <a:lstStyle/>
          <a:p>
            <a:r>
              <a:rPr lang="en-GB" dirty="0"/>
              <a:t>Current transaction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443841"/>
            <a:ext cx="10744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gasleft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(uint256)</a:t>
            </a:r>
            <a:r>
              <a:rPr lang="en-GB" sz="2800" dirty="0"/>
              <a:t>: remaining gas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(bytes)</a:t>
            </a:r>
            <a:r>
              <a:rPr lang="en-GB" sz="2800" dirty="0"/>
              <a:t>: complete calldata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(address)</a:t>
            </a:r>
            <a:r>
              <a:rPr lang="en-GB" sz="2800" dirty="0"/>
              <a:t>: sender of the message (current call)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(bytes4)</a:t>
            </a:r>
            <a:r>
              <a:rPr lang="en-GB" sz="2800" dirty="0"/>
              <a:t>: first four bytes of the calldata (i.e. function identifier)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number of </a:t>
            </a:r>
            <a:r>
              <a:rPr lang="en-GB" sz="2800" dirty="0" err="1"/>
              <a:t>wei</a:t>
            </a:r>
            <a:r>
              <a:rPr lang="en-GB" sz="2800" dirty="0"/>
              <a:t> sent with the message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now(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current block timestamp (alias for </a:t>
            </a:r>
            <a:r>
              <a:rPr lang="en-GB" sz="2800" dirty="0" err="1"/>
              <a:t>block.timestamp</a:t>
            </a:r>
            <a:r>
              <a:rPr lang="en-GB" sz="2800" dirty="0"/>
              <a:t>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tx.gasprice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/>
              <a:t>: gas price of the transaction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tx.origin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(address)</a:t>
            </a:r>
            <a:r>
              <a:rPr lang="en-GB" sz="2800" dirty="0"/>
              <a:t>: sender of the transaction (full call chain)</a:t>
            </a:r>
          </a:p>
        </p:txBody>
      </p:sp>
    </p:spTree>
    <p:extLst>
      <p:ext uri="{BB962C8B-B14F-4D97-AF65-F5344CB8AC3E}">
        <p14:creationId xmlns:p14="http://schemas.microsoft.com/office/powerpoint/2010/main" val="780620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87" y="502557"/>
            <a:ext cx="10515600" cy="1052755"/>
          </a:xfrm>
        </p:spPr>
        <p:txBody>
          <a:bodyPr/>
          <a:lstStyle/>
          <a:p>
            <a:r>
              <a:rPr lang="en-GB" dirty="0"/>
              <a:t>Mathematical and cryptographic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277130"/>
            <a:ext cx="10744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k) returns(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: compute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 + y) % k </a:t>
            </a:r>
            <a:r>
              <a:rPr lang="en-GB" sz="2400" dirty="0"/>
              <a:t>with arbitrary precision.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mulmod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k) returns(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/>
              <a:t>: compute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 * y) % k </a:t>
            </a:r>
            <a:r>
              <a:rPr lang="en-GB" sz="2400" dirty="0"/>
              <a:t>with arbitrary precision.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keccak256(...) returns(bytes32)</a:t>
            </a:r>
            <a:r>
              <a:rPr lang="en-GB" sz="2400" dirty="0"/>
              <a:t>: compute the Ethereum - SHA3 hash of the (tightly packed)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sha256(...) returns(bytes32)</a:t>
            </a:r>
            <a:r>
              <a:rPr lang="en-GB" sz="2400" dirty="0"/>
              <a:t>: compute the SHA256 hash of the (tightly packed)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ripemd160(...) returns(bytes20)</a:t>
            </a:r>
            <a:r>
              <a:rPr lang="en-GB" sz="2400" dirty="0"/>
              <a:t>: compute RIPEMD160 hash of the (tightly packed)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ecrecover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(bytes32 hash, uint8 v, bytes32 r, bytes32 s) returns(address)</a:t>
            </a:r>
            <a:r>
              <a:rPr lang="en-GB" sz="2400" dirty="0"/>
              <a:t>: recover the address associated with the public key from elliptic curve signature or return zero on error</a:t>
            </a:r>
          </a:p>
        </p:txBody>
      </p:sp>
    </p:spTree>
    <p:extLst>
      <p:ext uri="{BB962C8B-B14F-4D97-AF65-F5344CB8AC3E}">
        <p14:creationId xmlns:p14="http://schemas.microsoft.com/office/powerpoint/2010/main" val="716139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Address related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31657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&lt;address&gt;.balance(uint256)</a:t>
            </a:r>
            <a:r>
              <a:rPr lang="en-GB" sz="2800" dirty="0"/>
              <a:t>: balance of the Address in Wei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&lt;address&gt;.transfer(uint256 amount)</a:t>
            </a:r>
            <a:r>
              <a:rPr lang="en-GB" sz="2800" dirty="0"/>
              <a:t>: send given amount of Wei to Address, throws on failure, forwards 2300 gas stipend, not adjustable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&lt;address&gt;.send(uint256 amount) returns(bool)</a:t>
            </a:r>
            <a:r>
              <a:rPr lang="en-GB" sz="2800" dirty="0"/>
              <a:t>: send given amount of Wei to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&lt;address&gt;.call(...) returns(bool)</a:t>
            </a:r>
            <a:r>
              <a:rPr lang="en-GB" sz="2800" dirty="0"/>
              <a:t>: issue low-level CALL, returns false on failure, forwards all available gas, adjustable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callcode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 returns(bool)</a:t>
            </a:r>
            <a:r>
              <a:rPr lang="en-GB" sz="2800" dirty="0"/>
              <a:t>: issue low-level CALLCODE (deprecated), returns false on failure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&lt;address&gt;.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delegatecall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 returns(bool)</a:t>
            </a:r>
            <a:r>
              <a:rPr lang="en-GB" sz="2800" dirty="0"/>
              <a:t>: issue low- level DELEGATECALL, returns false on failure</a:t>
            </a:r>
          </a:p>
        </p:txBody>
      </p:sp>
    </p:spTree>
    <p:extLst>
      <p:ext uri="{BB962C8B-B14F-4D97-AF65-F5344CB8AC3E}">
        <p14:creationId xmlns:p14="http://schemas.microsoft.com/office/powerpoint/2010/main" val="3362089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Contract related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2800" dirty="0"/>
              <a:t> (current contract's type): the current contract, explicitly convertible to address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GB" sz="2800" dirty="0"/>
              <a:t> (address recipient): destroy the current contract, sending its funds to the given Address</a:t>
            </a:r>
          </a:p>
        </p:txBody>
      </p:sp>
    </p:spTree>
    <p:extLst>
      <p:ext uri="{BB962C8B-B14F-4D97-AF65-F5344CB8AC3E}">
        <p14:creationId xmlns:p14="http://schemas.microsoft.com/office/powerpoint/2010/main" val="2589897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Case study: ERC-20 token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is the most used standard for issuing tokens (second level cryptocurrencies) and for distributing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Token owners can transfer them to other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contract owner initially owns all the tokens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owner cannot create new tokens, but can transfer the Ether collected to other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Everything usually happens not directly on the Ethereum blockchain, but through an </a:t>
            </a:r>
            <a:r>
              <a:rPr lang="en-GB" sz="2800" b="1" dirty="0"/>
              <a:t>Exchange</a:t>
            </a:r>
            <a:r>
              <a:rPr lang="en-GB" sz="2800" dirty="0"/>
              <a:t> (site that allows the sale and trading of cryptocurrencies and tokens)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Currently, Ethereum manages thousands of tokens, with a total market value of several billion USD</a:t>
            </a:r>
          </a:p>
        </p:txBody>
      </p:sp>
    </p:spTree>
    <p:extLst>
      <p:ext uri="{BB962C8B-B14F-4D97-AF65-F5344CB8AC3E}">
        <p14:creationId xmlns:p14="http://schemas.microsoft.com/office/powerpoint/2010/main" val="1057944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protocol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55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They are the public functions that a contract must implement to be compliant with the ERC20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There are various public, open source implementations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Token transfers from one address to another are usually done in two stages, for security reasons: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transferor authorizes the transfer for the receiving address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GB" sz="2800" dirty="0"/>
              <a:t>The recipient collects the authorized tokens with a transaction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contract has two events, Transfer and Approval, which signal changes in the status of the contract to external clients</a:t>
            </a:r>
          </a:p>
        </p:txBody>
      </p:sp>
    </p:spTree>
    <p:extLst>
      <p:ext uri="{BB962C8B-B14F-4D97-AF65-F5344CB8AC3E}">
        <p14:creationId xmlns:p14="http://schemas.microsoft.com/office/powerpoint/2010/main" val="1443815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standard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123413" y="1477870"/>
            <a:ext cx="120685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IERC20{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transfer(address to, uint256 value) external returns(bool);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approve(address spender, uint256 value) external returns(bool);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from, address to, uint256 value) external returns(bool);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external view returns(uint256);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who) external view returns(uint256);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allowance (address owner, address spender) external view returns (uint256);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event Transfer(address indexed from, address indexed to, uint256 value);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event Approval(address indexed owner, address indexed spender, uint256 value);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286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ERC-721 Token standard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296259"/>
            <a:ext cx="10744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ERC-721 is an open standard that describes how to build non-fungible or unique tokens on the Ethereum blockchain.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Although many tokens are fungible (each token is the same as all other tokens), ERC-721 tokens are all unique.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Think of them as rare and one-of-a-kind collectibles.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ERC-721 defines a minimum interface that a SC must implement to enable management, ownership and trading of unique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It does not enforce a standard for token metadata, nor does it limit the addition of extra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ERC-721 started as an EIP draft written by @</a:t>
            </a:r>
            <a:r>
              <a:rPr lang="en-GB" sz="2800" dirty="0" err="1"/>
              <a:t>dete</a:t>
            </a:r>
            <a:r>
              <a:rPr lang="en-GB" sz="2800" dirty="0"/>
              <a:t> and came to life in Axiom Zen's </a:t>
            </a:r>
            <a:r>
              <a:rPr lang="en-GB" sz="2800" dirty="0" err="1"/>
              <a:t>CryptoKitties</a:t>
            </a:r>
            <a:r>
              <a:rPr lang="en-GB" sz="28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273399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182880" y="1154019"/>
            <a:ext cx="12009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pragma solidity ^ 0.5.2;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"./IERC20.sol"; import "./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SafeMath.sol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@title Standard ERC20 token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@dev Implementation of the basic standard token.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https://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eips.ethereum.org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/EIPS/eip-20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Originally based on code by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FirstBlood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https://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Firstbloodio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/token/blob/master/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smart_contract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FirstBloodToken.sol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This implementation emits additional Approval events, allowing applications to reconstruct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the allowance status for all accounts just by listening to said events. Note that this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isn't required by the specification, and other compliant implementations may not do it.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Eliminate all functions except those of the original ERC20 standard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</p:txBody>
      </p:sp>
    </p:spTree>
    <p:extLst>
      <p:ext uri="{BB962C8B-B14F-4D97-AF65-F5344CB8AC3E}">
        <p14:creationId xmlns:p14="http://schemas.microsoft.com/office/powerpoint/2010/main" val="259662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59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ERC20 is IERC20{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using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SafeMath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uint256;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mapping (address =&gt; uint256) private _balances;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mapping (address =&gt; mapping (address =&gt; uint256)) private _allowed;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uint256 private 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_symbol;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constructor() public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_balances[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_symbol = 'CAG’;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symbol() public view returns(string memory){return _symbol;}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@dev Total number of tokens in existence.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public view returns(uint256){return _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totalSupply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05183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struct (structure, or record) is a user-defined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struct has a name and groups a set of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Example: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Voter {	// Voter is the name of the struct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bool voted;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delegate;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vote;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variables of the struct are accessed with dot notation: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Voter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aVoter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var. of type Voter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aVoter.voted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 //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lvalue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111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@dev Gets the balance of the specified address.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owner The address to query the balance of.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@return A uint256 representing the amount owned by the passed address.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balanceOf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owner) public view returns(uint256){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_balances [owner];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@dev Function to check the amount of tokens that an owner allowed to a 		spender.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owner address The address which owns the funds.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spender address The address which will spend the funds.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@return A uint256 specifying the amount of tokens still available for 		the spender.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/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allowance(address owner, address spender) public view 	returns(uint256){return _allowed [owner] [spender];}</a:t>
            </a:r>
          </a:p>
        </p:txBody>
      </p:sp>
    </p:spTree>
    <p:extLst>
      <p:ext uri="{BB962C8B-B14F-4D97-AF65-F5344CB8AC3E}">
        <p14:creationId xmlns:p14="http://schemas.microsoft.com/office/powerpoint/2010/main" val="2402892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61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072739"/>
            <a:ext cx="107444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@dev Transfer token to a specified address.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to The address to transfer to.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value The amount to be transferred.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transfer(address to, uint256 value) public returns(bool)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{_transfer(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to, value); return true;}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 **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@dev Approve the passed address to spend the specified amount of tokens 		on behalf of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Beware that changing an allowance with this method brings the risk that 		someone may use both the old and the new allowance by unfortunate 			transaction ordering.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One possible solution to mitigate this race condition is to first 			reduce the spender’s allowance to 0 and set the desired value 			afterwards: https://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ethereum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/EIPs/issues/20#issuecomment-		263524729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spender The address which will spend the funds.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	@param value The amount of tokens to be spent.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* /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approve (address spender, uint256 value) public returns (bool)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{_approve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spender, value); return true;}</a:t>
            </a:r>
          </a:p>
        </p:txBody>
      </p:sp>
    </p:spTree>
    <p:extLst>
      <p:ext uri="{BB962C8B-B14F-4D97-AF65-F5344CB8AC3E}">
        <p14:creationId xmlns:p14="http://schemas.microsoft.com/office/powerpoint/2010/main" val="3515079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62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**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@dev Transfer tokens from one address to another.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Note that while this function emits an Approval event, this is not required as 	per the specification, and other compliant implementations may not emit the 	event.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from address The address which you want to send tokens from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to address The address which you want to transfer to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value uint256 the amount of tokens to be transferred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transferFrom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 from, address to, uint256 value) public returns(bool) {_transfer (from, to, value); _approve(from,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_allowed [from][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].sub(value)); return true;}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**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@dev Transfer token for a specified addresses.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from The address to transfer from.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to The address to transfer to.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	@param value The amount to be transferred.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_transfer(address from, address to, uint256 value) internal {require (to! = address (0)); _balances[from] = _balances[from].sub(value); _balances[to] = _balances[to].add(value); emit Transfer(from, to, value);}</a:t>
            </a:r>
          </a:p>
        </p:txBody>
      </p:sp>
    </p:spTree>
    <p:extLst>
      <p:ext uri="{BB962C8B-B14F-4D97-AF65-F5344CB8AC3E}">
        <p14:creationId xmlns:p14="http://schemas.microsoft.com/office/powerpoint/2010/main" val="4068868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ERC20: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63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**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@dev Approve an address to spend another addresses' tokens.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owner The address that owns the tokens.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spender The address that will spend the tokens.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value The number of tokens that can be spent.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_approve (address owner, address spender, uint256 value) internal {require (spender! = address (0));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require (owner! = address (0));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_allowed [owner] [spender] = value; emit Approval (owner, spender, value);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1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7B23-E736-4779-A824-FD3CB44D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23" y="2774628"/>
            <a:ext cx="9144000" cy="757829"/>
          </a:xfrm>
        </p:spPr>
        <p:txBody>
          <a:bodyPr/>
          <a:lstStyle/>
          <a:p>
            <a:r>
              <a:rPr lang="de-DE"/>
              <a:t>Thank you for your attention!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4594A-2B8D-4D7B-8F8C-25ED0F48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823" y="3762554"/>
            <a:ext cx="9144000" cy="565397"/>
          </a:xfrm>
        </p:spPr>
        <p:txBody>
          <a:bodyPr/>
          <a:lstStyle/>
          <a:p>
            <a:r>
              <a:rPr lang="de-DE"/>
              <a:t>www.smartgridsmaster.eu</a:t>
            </a:r>
          </a:p>
        </p:txBody>
      </p:sp>
    </p:spTree>
    <p:extLst>
      <p:ext uri="{BB962C8B-B14F-4D97-AF65-F5344CB8AC3E}">
        <p14:creationId xmlns:p14="http://schemas.microsoft.com/office/powerpoint/2010/main" val="14517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struct cannot contain variables of its own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However, it can be the type of the value in a mapping contained as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You can initialize a struct by putting the values given to the variables in parentheses, in two different styles:</a:t>
            </a:r>
          </a:p>
          <a:p>
            <a:endParaRPr lang="en-GB" sz="28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style: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Voter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Voter(1, false,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sender.msg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mapping(uint16 =&gt; Voter)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...; // some address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</a:t>
            </a:r>
            <a:r>
              <a:rPr lang="en-US" sz="24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style, note the '{}'. The fields go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anyway put all: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[2] = Voter ({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3, voted: false,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delegate: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vote: 2});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 example – </a:t>
            </a:r>
            <a:r>
              <a:rPr lang="en-GB" dirty="0" err="1"/>
              <a:t>pt</a:t>
            </a:r>
            <a:r>
              <a:rPr lang="en-GB" dirty="0"/>
              <a:t>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CrowdFunding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contract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Defines a new type with two fields. struct 	Funder{			// who funds the CF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amount;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struct Campaign {	// a CF campaign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beneficiary;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fundingGoal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numFunders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amount;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mapping(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=&gt; Funder) funders;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numCampaigns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mapping(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=&gt; Campaign) campaigns;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3" y="425115"/>
            <a:ext cx="10515600" cy="1052755"/>
          </a:xfrm>
        </p:spPr>
        <p:txBody>
          <a:bodyPr/>
          <a:lstStyle/>
          <a:p>
            <a:r>
              <a:rPr lang="en-GB" dirty="0"/>
              <a:t>Struct example – </a:t>
            </a:r>
            <a:r>
              <a:rPr lang="en-GB" dirty="0" err="1"/>
              <a:t>pt</a:t>
            </a:r>
            <a:r>
              <a:rPr lang="en-GB" dirty="0"/>
              <a:t>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9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AE891D-4DE3-2948-94DE-C3C6C231BE7A}"/>
              </a:ext>
            </a:extLst>
          </p:cNvPr>
          <p:cNvSpPr txBox="1"/>
          <p:nvPr/>
        </p:nvSpPr>
        <p:spPr>
          <a:xfrm>
            <a:off x="590773" y="1154019"/>
            <a:ext cx="10744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newCampaign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(address beneficiary,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goal) public returns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	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numCampaigns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++; // return variable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// Creates new struct and saves in storage.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// We leave out the mapping type. campaigns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Campaign(beneficiary, goal, 0,0);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contribute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campaignID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public payable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Campaign storage c = campaigns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campaignID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4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* Creates a new temporary memory struct,</a:t>
            </a:r>
          </a:p>
          <a:p>
            <a:pPr lvl="4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initialised with the given values and copies</a:t>
            </a:r>
          </a:p>
          <a:p>
            <a:pPr lvl="4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it over to storage. Note that you can also use</a:t>
            </a:r>
          </a:p>
          <a:p>
            <a:pPr lvl="4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Funder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to initialise. * /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c.funders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c.numFunders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++] = Funder 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amount: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769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6639</Words>
  <Application>Microsoft Macintosh PowerPoint</Application>
  <PresentationFormat>Widescreen</PresentationFormat>
  <Paragraphs>800</Paragraphs>
  <Slides>64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Solidity: part 2</vt:lpstr>
      <vt:lpstr>Course material developed in collaboration with University of  Cagliari, University of Cyprus, University of Western Macedonia, Mines ParisTech, Technische Hochschule Ulm, Deloitte, WIP   with support from Erasmus+ </vt:lpstr>
      <vt:lpstr>Content of the lecture</vt:lpstr>
      <vt:lpstr>Mapping</vt:lpstr>
      <vt:lpstr>Mapping</vt:lpstr>
      <vt:lpstr>Struct</vt:lpstr>
      <vt:lpstr>Struct</vt:lpstr>
      <vt:lpstr>Struct example – pt 1</vt:lpstr>
      <vt:lpstr>Struct example – pt 2</vt:lpstr>
      <vt:lpstr>Struct example – pt 3</vt:lpstr>
      <vt:lpstr>Function</vt:lpstr>
      <vt:lpstr>Function</vt:lpstr>
      <vt:lpstr>Visibility</vt:lpstr>
      <vt:lpstr>Overriding functions</vt:lpstr>
      <vt:lpstr>Modifier</vt:lpstr>
      <vt:lpstr>When a function does not change the state?  (view function)</vt:lpstr>
      <vt:lpstr>Modifier defined by the user</vt:lpstr>
      <vt:lpstr>Modifier example</vt:lpstr>
      <vt:lpstr>Function input and output</vt:lpstr>
      <vt:lpstr>Function example</vt:lpstr>
      <vt:lpstr>Function</vt:lpstr>
      <vt:lpstr>Getter</vt:lpstr>
      <vt:lpstr>Getter</vt:lpstr>
      <vt:lpstr>Functions: overloading and inheritance</vt:lpstr>
      <vt:lpstr>Functions: local variables</vt:lpstr>
      <vt:lpstr>Functions: local variables</vt:lpstr>
      <vt:lpstr>Assignment by value and by reference</vt:lpstr>
      <vt:lpstr>Contract – state variables</vt:lpstr>
      <vt:lpstr>Arrays</vt:lpstr>
      <vt:lpstr>Functions: conversions</vt:lpstr>
      <vt:lpstr>Constructor</vt:lpstr>
      <vt:lpstr>Constructor and inheritance</vt:lpstr>
      <vt:lpstr>Abstract contract</vt:lpstr>
      <vt:lpstr>Interfaces</vt:lpstr>
      <vt:lpstr>Interfaces exampleß</vt:lpstr>
      <vt:lpstr>Library</vt:lpstr>
      <vt:lpstr>Library example</vt:lpstr>
      <vt:lpstr>Library example</vt:lpstr>
      <vt:lpstr>Call by name of parameters</vt:lpstr>
      <vt:lpstr>Call to external contracts</vt:lpstr>
      <vt:lpstr>Call to external contracts example</vt:lpstr>
      <vt:lpstr>Handling of errors and exceptions</vt:lpstr>
      <vt:lpstr>When is supposed to be use require()?</vt:lpstr>
      <vt:lpstr>When is supposed to be use assert()?</vt:lpstr>
      <vt:lpstr>Exception handling: revert()</vt:lpstr>
      <vt:lpstr>Modifier with if or with require()</vt:lpstr>
      <vt:lpstr>Fallback function</vt:lpstr>
      <vt:lpstr>Receive() function</vt:lpstr>
      <vt:lpstr>Variables and special functions</vt:lpstr>
      <vt:lpstr>Current transaction</vt:lpstr>
      <vt:lpstr>Mathematical and cryptographic functions</vt:lpstr>
      <vt:lpstr>Address related functions</vt:lpstr>
      <vt:lpstr>Contract related functions</vt:lpstr>
      <vt:lpstr>Case study: ERC-20 token</vt:lpstr>
      <vt:lpstr>ERC20: protocol</vt:lpstr>
      <vt:lpstr>ERC20: standard interface</vt:lpstr>
      <vt:lpstr>ERC-721 Token standard</vt:lpstr>
      <vt:lpstr>ERC20: implementation</vt:lpstr>
      <vt:lpstr>ERC20: implementation</vt:lpstr>
      <vt:lpstr>ERC20: implementation</vt:lpstr>
      <vt:lpstr>ERC20: implementation</vt:lpstr>
      <vt:lpstr>ERC20: implementation</vt:lpstr>
      <vt:lpstr>ERC20: implementation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Electric Power Distribution and Smart Grid</dc:title>
  <dc:creator>Magdalena Kovarova</dc:creator>
  <cp:lastModifiedBy>MARCO GALICI</cp:lastModifiedBy>
  <cp:revision>787</cp:revision>
  <dcterms:created xsi:type="dcterms:W3CDTF">2019-12-17T13:08:16Z</dcterms:created>
  <dcterms:modified xsi:type="dcterms:W3CDTF">2021-08-26T08:40:15Z</dcterms:modified>
</cp:coreProperties>
</file>