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4" r:id="rId3"/>
    <p:sldId id="281" r:id="rId4"/>
    <p:sldId id="287" r:id="rId5"/>
    <p:sldId id="288" r:id="rId6"/>
    <p:sldId id="296" r:id="rId7"/>
    <p:sldId id="289" r:id="rId8"/>
    <p:sldId id="297" r:id="rId9"/>
    <p:sldId id="290" r:id="rId10"/>
    <p:sldId id="298" r:id="rId11"/>
    <p:sldId id="291" r:id="rId12"/>
    <p:sldId id="299" r:id="rId13"/>
    <p:sldId id="292" r:id="rId14"/>
    <p:sldId id="300" r:id="rId15"/>
    <p:sldId id="293" r:id="rId16"/>
    <p:sldId id="301" r:id="rId17"/>
    <p:sldId id="294" r:id="rId18"/>
    <p:sldId id="302" r:id="rId19"/>
    <p:sldId id="295"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E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72" autoAdjust="0"/>
    <p:restoredTop sz="94660"/>
  </p:normalViewPr>
  <p:slideViewPr>
    <p:cSldViewPr snapToGrid="0">
      <p:cViewPr varScale="1">
        <p:scale>
          <a:sx n="120" d="100"/>
          <a:sy n="120" d="100"/>
        </p:scale>
        <p:origin x="21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F627F8-B302-4CC5-9C32-F5ED8E4DF9B5}" type="datetimeFigureOut">
              <a:rPr lang="en-US" smtClean="0"/>
              <a:t>8/26/21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FE5C2-4AB9-459C-B963-8D7F5CDE8237}" type="slidenum">
              <a:rPr lang="en-US" smtClean="0"/>
              <a:t>‹N›</a:t>
            </a:fld>
            <a:endParaRPr lang="en-US"/>
          </a:p>
        </p:txBody>
      </p:sp>
    </p:spTree>
    <p:extLst>
      <p:ext uri="{BB962C8B-B14F-4D97-AF65-F5344CB8AC3E}">
        <p14:creationId xmlns:p14="http://schemas.microsoft.com/office/powerpoint/2010/main" val="361561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E394F09-C445-4982-892C-358BED897507}" type="slidenum">
              <a:rPr lang="en-US" smtClean="0"/>
              <a:t>20</a:t>
            </a:fld>
            <a:endParaRPr lang="en-US"/>
          </a:p>
        </p:txBody>
      </p:sp>
    </p:spTree>
    <p:extLst>
      <p:ext uri="{BB962C8B-B14F-4D97-AF65-F5344CB8AC3E}">
        <p14:creationId xmlns:p14="http://schemas.microsoft.com/office/powerpoint/2010/main" val="4255218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EE8A-A9CA-47FD-A46A-E1755347DE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2B5127-3F04-4FE4-AA15-CBB502579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AEC691-B0E8-4C34-AB23-CD94E9762CD5}"/>
              </a:ext>
            </a:extLst>
          </p:cNvPr>
          <p:cNvSpPr>
            <a:spLocks noGrp="1"/>
          </p:cNvSpPr>
          <p:nvPr>
            <p:ph type="dt" sz="half" idx="10"/>
          </p:nvPr>
        </p:nvSpPr>
        <p:spPr/>
        <p:txBody>
          <a:bodyPr/>
          <a:lstStyle/>
          <a:p>
            <a:fld id="{8B3E7724-F8F0-485F-98DD-EADE36A01284}" type="datetimeFigureOut">
              <a:rPr lang="en-US" smtClean="0"/>
              <a:t>8/26/21</a:t>
            </a:fld>
            <a:endParaRPr lang="en-US"/>
          </a:p>
        </p:txBody>
      </p:sp>
      <p:sp>
        <p:nvSpPr>
          <p:cNvPr id="5" name="Footer Placeholder 4">
            <a:extLst>
              <a:ext uri="{FF2B5EF4-FFF2-40B4-BE49-F238E27FC236}">
                <a16:creationId xmlns:a16="http://schemas.microsoft.com/office/drawing/2014/main" id="{366C23FC-00F7-4E7A-8721-7FAEEC936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D9074-E388-484E-A392-051903ABEEE8}"/>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56676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1DE1-EA2B-4465-803A-F0F7000BC6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A2EC13-802C-4B64-80EA-70FB278146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B15AC-8E2F-41CF-B69F-EB6A132EB61E}"/>
              </a:ext>
            </a:extLst>
          </p:cNvPr>
          <p:cNvSpPr>
            <a:spLocks noGrp="1"/>
          </p:cNvSpPr>
          <p:nvPr>
            <p:ph type="dt" sz="half" idx="10"/>
          </p:nvPr>
        </p:nvSpPr>
        <p:spPr/>
        <p:txBody>
          <a:bodyPr/>
          <a:lstStyle/>
          <a:p>
            <a:fld id="{8B3E7724-F8F0-485F-98DD-EADE36A01284}" type="datetimeFigureOut">
              <a:rPr lang="en-US" smtClean="0"/>
              <a:t>8/26/21</a:t>
            </a:fld>
            <a:endParaRPr lang="en-US"/>
          </a:p>
        </p:txBody>
      </p:sp>
      <p:sp>
        <p:nvSpPr>
          <p:cNvPr id="5" name="Footer Placeholder 4">
            <a:extLst>
              <a:ext uri="{FF2B5EF4-FFF2-40B4-BE49-F238E27FC236}">
                <a16:creationId xmlns:a16="http://schemas.microsoft.com/office/drawing/2014/main" id="{5CA803D4-8FE7-4567-8E12-95A4AEFFF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2326-8AE9-4C1F-BB9C-F146098A268A}"/>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93729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F8F0B4-F4A8-434B-A50A-1A8C9D4D1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553B88-9937-4D21-896C-AB5E2AD24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5811C-3D49-4C64-8237-13C15EBBBA47}"/>
              </a:ext>
            </a:extLst>
          </p:cNvPr>
          <p:cNvSpPr>
            <a:spLocks noGrp="1"/>
          </p:cNvSpPr>
          <p:nvPr>
            <p:ph type="dt" sz="half" idx="10"/>
          </p:nvPr>
        </p:nvSpPr>
        <p:spPr/>
        <p:txBody>
          <a:bodyPr/>
          <a:lstStyle/>
          <a:p>
            <a:fld id="{8B3E7724-F8F0-485F-98DD-EADE36A01284}" type="datetimeFigureOut">
              <a:rPr lang="en-US" smtClean="0"/>
              <a:t>8/26/21</a:t>
            </a:fld>
            <a:endParaRPr lang="en-US"/>
          </a:p>
        </p:txBody>
      </p:sp>
      <p:sp>
        <p:nvSpPr>
          <p:cNvPr id="5" name="Footer Placeholder 4">
            <a:extLst>
              <a:ext uri="{FF2B5EF4-FFF2-40B4-BE49-F238E27FC236}">
                <a16:creationId xmlns:a16="http://schemas.microsoft.com/office/drawing/2014/main" id="{98667FA9-50EC-4E7F-BCF3-28E6DF602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A8A8F-D979-43AF-8163-CD1B153A4CE2}"/>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11025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olo e contenuto">
    <p:bg>
      <p:bgRef idx="1001">
        <a:schemeClr val="bg1"/>
      </p:bgRef>
    </p:bg>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BE47716B-ED8F-F344-9D66-4497D4236677}"/>
              </a:ext>
            </a:extLst>
          </p:cNvPr>
          <p:cNvSpPr>
            <a:spLocks noChangeAspect="1" noChangeArrowheads="1" noTextEdit="1"/>
          </p:cNvSpPr>
          <p:nvPr/>
        </p:nvSpPr>
        <p:spPr bwMode="auto">
          <a:xfrm>
            <a:off x="0" y="17032"/>
            <a:ext cx="12179329"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838200" y="824583"/>
            <a:ext cx="10515600" cy="1052755"/>
          </a:xfrm>
        </p:spPr>
        <p:txBody>
          <a:bodyPr>
            <a:normAutofit/>
          </a:bodyPr>
          <a:lstStyle>
            <a:lvl1pPr>
              <a:defRPr lang="en-US" sz="2800" b="1" kern="1200" dirty="0">
                <a:solidFill>
                  <a:srgbClr val="F9AE28"/>
                </a:solidFill>
                <a:latin typeface="Verdana" panose="020B0604030504040204" pitchFamily="34" charset="0"/>
                <a:ea typeface="Verdana" panose="020B0604030504040204" pitchFamily="34" charset="0"/>
                <a:cs typeface="Verdana" panose="020B0604030504040204" pitchFamily="34" charset="0"/>
              </a:defRPr>
            </a:lvl1pPr>
          </a:lstStyle>
          <a:p>
            <a:r>
              <a:rPr lang="it-IT" dirty="0"/>
              <a:t>Fare clic per modificare lo stile del titolo dello schema</a:t>
            </a:r>
            <a:endParaRPr lang="en-US" dirty="0"/>
          </a:p>
        </p:txBody>
      </p:sp>
      <p:sp>
        <p:nvSpPr>
          <p:cNvPr id="3" name="Content Placeholder 2"/>
          <p:cNvSpPr>
            <a:spLocks noGrp="1"/>
          </p:cNvSpPr>
          <p:nvPr>
            <p:ph idx="1"/>
          </p:nvPr>
        </p:nvSpPr>
        <p:spPr>
          <a:xfrm>
            <a:off x="838200" y="1891330"/>
            <a:ext cx="10515600" cy="3829060"/>
          </a:xfrm>
        </p:spPr>
        <p:txBody>
          <a:bodyPr/>
          <a:lstStyle/>
          <a:p>
            <a:pPr lvl="0"/>
            <a:r>
              <a:rPr lang="it-IT" dirty="0"/>
              <a:t>Modifica gli stili del testo dello schema</a:t>
            </a:r>
          </a:p>
          <a:p>
            <a:pPr lvl="1"/>
            <a:r>
              <a:rPr lang="it-IT" dirty="0"/>
              <a:t>
Secondo livello
Terzo livello
Quarto livello
Quinto livello</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a:solidFill>
                  <a:srgbClr val="9D9E9E"/>
                </a:solidFill>
              </a:defRPr>
            </a:lvl1pPr>
          </a:lstStyle>
          <a:p>
            <a:fld id="{6C0DEB90-4258-48EC-AB9C-1C4F47278A92}" type="datetime1">
              <a:rPr lang="en-US" smtClean="0"/>
              <a:t>8/26/21</a:t>
            </a:fld>
            <a:endParaRPr lang="en-US"/>
          </a:p>
        </p:txBody>
      </p:sp>
      <p:sp>
        <p:nvSpPr>
          <p:cNvPr id="5" name="Footer Placeholder 4"/>
          <p:cNvSpPr>
            <a:spLocks noGrp="1"/>
          </p:cNvSpPr>
          <p:nvPr>
            <p:ph type="ftr" sz="quarter" idx="11"/>
          </p:nvPr>
        </p:nvSpPr>
        <p:spPr>
          <a:xfrm>
            <a:off x="4038600" y="6356350"/>
            <a:ext cx="2801290" cy="365125"/>
          </a:xfrm>
          <a:prstGeom prst="rect">
            <a:avLst/>
          </a:prstGeom>
        </p:spPr>
        <p:txBody>
          <a:bodyPr/>
          <a:lstStyle>
            <a:lvl1pPr>
              <a:defRPr sz="1400">
                <a:solidFill>
                  <a:srgbClr val="9D9E9E"/>
                </a:solidFill>
              </a:defRPr>
            </a:lvl1pPr>
          </a:lstStyle>
          <a:p>
            <a:endParaRPr lang="en-US"/>
          </a:p>
        </p:txBody>
      </p:sp>
      <p:sp>
        <p:nvSpPr>
          <p:cNvPr id="6" name="Slide Number Placeholder 5"/>
          <p:cNvSpPr>
            <a:spLocks noGrp="1"/>
          </p:cNvSpPr>
          <p:nvPr>
            <p:ph type="sldNum" sz="quarter" idx="12"/>
          </p:nvPr>
        </p:nvSpPr>
        <p:spPr>
          <a:xfrm>
            <a:off x="7515498" y="6356350"/>
            <a:ext cx="787600" cy="365125"/>
          </a:xfrm>
          <a:prstGeom prst="rect">
            <a:avLst/>
          </a:prstGeom>
        </p:spPr>
        <p:txBody>
          <a:bodyPr/>
          <a:lstStyle>
            <a:lvl1pPr algn="l">
              <a:defRPr sz="1400">
                <a:solidFill>
                  <a:srgbClr val="9D9E9E"/>
                </a:solidFill>
              </a:defRPr>
            </a:lvl1pPr>
          </a:lstStyle>
          <a:p>
            <a:fld id="{B14DC977-BC50-43F6-B379-4F14C4286E89}" type="slidenum">
              <a:rPr lang="en-US" smtClean="0"/>
              <a:pPr/>
              <a:t>‹N›</a:t>
            </a:fld>
            <a:endParaRPr lang="en-US"/>
          </a:p>
        </p:txBody>
      </p:sp>
      <p:pic>
        <p:nvPicPr>
          <p:cNvPr id="11" name="Immagine 10">
            <a:extLst>
              <a:ext uri="{FF2B5EF4-FFF2-40B4-BE49-F238E27FC236}">
                <a16:creationId xmlns:a16="http://schemas.microsoft.com/office/drawing/2014/main" id="{C21C8E14-247D-7D44-B50F-4648FA4931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27012" y="0"/>
            <a:ext cx="2795121" cy="797336"/>
          </a:xfrm>
          <a:prstGeom prst="rect">
            <a:avLst/>
          </a:prstGeom>
        </p:spPr>
      </p:pic>
      <p:grpSp>
        <p:nvGrpSpPr>
          <p:cNvPr id="12" name="Gruppieren 11">
            <a:extLst>
              <a:ext uri="{FF2B5EF4-FFF2-40B4-BE49-F238E27FC236}">
                <a16:creationId xmlns:a16="http://schemas.microsoft.com/office/drawing/2014/main" id="{D5FEEA2E-20AC-4384-B916-BC5C3A02FEB8}"/>
              </a:ext>
            </a:extLst>
          </p:cNvPr>
          <p:cNvGrpSpPr/>
          <p:nvPr userDrawn="1"/>
        </p:nvGrpSpPr>
        <p:grpSpPr>
          <a:xfrm>
            <a:off x="828140" y="136525"/>
            <a:ext cx="4295951" cy="654758"/>
            <a:chOff x="828140" y="136525"/>
            <a:chExt cx="5379153" cy="819852"/>
          </a:xfrm>
        </p:grpSpPr>
        <p:pic>
          <p:nvPicPr>
            <p:cNvPr id="9" name="Grafik 8">
              <a:extLst>
                <a:ext uri="{FF2B5EF4-FFF2-40B4-BE49-F238E27FC236}">
                  <a16:creationId xmlns:a16="http://schemas.microsoft.com/office/drawing/2014/main" id="{A6BEF4DD-3737-463F-BF67-D4C22DDDD93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7382" r="14265" b="32463"/>
            <a:stretch/>
          </p:blipFill>
          <p:spPr>
            <a:xfrm>
              <a:off x="828140" y="136525"/>
              <a:ext cx="2011379" cy="819852"/>
            </a:xfrm>
            <a:prstGeom prst="rect">
              <a:avLst/>
            </a:prstGeom>
          </p:spPr>
        </p:pic>
        <p:pic>
          <p:nvPicPr>
            <p:cNvPr id="13" name="Grafik 12">
              <a:extLst>
                <a:ext uri="{FF2B5EF4-FFF2-40B4-BE49-F238E27FC236}">
                  <a16:creationId xmlns:a16="http://schemas.microsoft.com/office/drawing/2014/main" id="{88DA4C1E-4323-48C4-AFB8-4D6556B3453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67604"/>
            <a:stretch/>
          </p:blipFill>
          <p:spPr>
            <a:xfrm>
              <a:off x="2789229" y="136526"/>
              <a:ext cx="3418064" cy="456812"/>
            </a:xfrm>
            <a:prstGeom prst="rect">
              <a:avLst/>
            </a:prstGeom>
          </p:spPr>
        </p:pic>
      </p:grpSp>
      <p:pic>
        <p:nvPicPr>
          <p:cNvPr id="19" name="Grafik 18">
            <a:extLst>
              <a:ext uri="{FF2B5EF4-FFF2-40B4-BE49-F238E27FC236}">
                <a16:creationId xmlns:a16="http://schemas.microsoft.com/office/drawing/2014/main" id="{D4BEE190-C978-452D-BE35-5B7F997FF760}"/>
              </a:ext>
            </a:extLst>
          </p:cNvPr>
          <p:cNvPicPr>
            <a:picLocks noChangeAspect="1"/>
          </p:cNvPicPr>
          <p:nvPr userDrawn="1"/>
        </p:nvPicPr>
        <p:blipFill rotWithShape="1">
          <a:blip r:embed="rId5">
            <a:alphaModFix amt="25000"/>
            <a:extLst>
              <a:ext uri="{28A0092B-C50C-407E-A947-70E740481C1C}">
                <a14:useLocalDpi xmlns:a14="http://schemas.microsoft.com/office/drawing/2010/main" val="0"/>
              </a:ext>
            </a:extLst>
          </a:blip>
          <a:srcRect l="-773" r="83112" b="32572"/>
          <a:stretch/>
        </p:blipFill>
        <p:spPr>
          <a:xfrm>
            <a:off x="10672746" y="1328082"/>
            <a:ext cx="1506583" cy="4624251"/>
          </a:xfrm>
          <a:prstGeom prst="rect">
            <a:avLst/>
          </a:prstGeom>
        </p:spPr>
      </p:pic>
    </p:spTree>
    <p:extLst>
      <p:ext uri="{BB962C8B-B14F-4D97-AF65-F5344CB8AC3E}">
        <p14:creationId xmlns:p14="http://schemas.microsoft.com/office/powerpoint/2010/main" val="209977048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titolo">
    <p:spTree>
      <p:nvGrpSpPr>
        <p:cNvPr id="1" name=""/>
        <p:cNvGrpSpPr/>
        <p:nvPr/>
      </p:nvGrpSpPr>
      <p:grpSpPr>
        <a:xfrm>
          <a:off x="0" y="0"/>
          <a:ext cx="0" cy="0"/>
          <a:chOff x="0" y="0"/>
          <a:chExt cx="0" cy="0"/>
        </a:xfrm>
      </p:grpSpPr>
      <p:pic>
        <p:nvPicPr>
          <p:cNvPr id="15" name="Grafik 24">
            <a:extLst>
              <a:ext uri="{FF2B5EF4-FFF2-40B4-BE49-F238E27FC236}">
                <a16:creationId xmlns:a16="http://schemas.microsoft.com/office/drawing/2014/main" id="{FC11E3D3-0791-4884-887F-2D676E16DCA1}"/>
              </a:ext>
            </a:extLst>
          </p:cNvPr>
          <p:cNvPicPr>
            <a:picLocks noChangeAspect="1"/>
          </p:cNvPicPr>
          <p:nvPr userDrawn="1"/>
        </p:nvPicPr>
        <p:blipFill rotWithShape="1">
          <a:blip r:embed="rId2">
            <a:alphaModFix amt="25000"/>
            <a:extLst>
              <a:ext uri="{28A0092B-C50C-407E-A947-70E740481C1C}">
                <a14:useLocalDpi xmlns:a14="http://schemas.microsoft.com/office/drawing/2010/main" val="0"/>
              </a:ext>
            </a:extLst>
          </a:blip>
          <a:srcRect l="-773" r="83112" b="32572"/>
          <a:stretch/>
        </p:blipFill>
        <p:spPr>
          <a:xfrm>
            <a:off x="10672746" y="810500"/>
            <a:ext cx="1506583" cy="4624251"/>
          </a:xfrm>
          <a:prstGeom prst="rect">
            <a:avLst/>
          </a:prstGeom>
        </p:spPr>
      </p:pic>
      <p:sp>
        <p:nvSpPr>
          <p:cNvPr id="7" name="Rechteck 6">
            <a:extLst>
              <a:ext uri="{FF2B5EF4-FFF2-40B4-BE49-F238E27FC236}">
                <a16:creationId xmlns:a16="http://schemas.microsoft.com/office/drawing/2014/main" id="{CE305754-9234-4E10-BBAC-16BB6CCAFD44}"/>
              </a:ext>
            </a:extLst>
          </p:cNvPr>
          <p:cNvSpPr/>
          <p:nvPr userDrawn="1"/>
        </p:nvSpPr>
        <p:spPr>
          <a:xfrm>
            <a:off x="0" y="4724399"/>
            <a:ext cx="12192000" cy="21336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Immagine 8">
            <a:extLst>
              <a:ext uri="{FF2B5EF4-FFF2-40B4-BE49-F238E27FC236}">
                <a16:creationId xmlns:a16="http://schemas.microsoft.com/office/drawing/2014/main" id="{D4403D36-F854-4A32-B14A-F0E223175987}"/>
              </a:ext>
            </a:extLst>
          </p:cNvPr>
          <p:cNvPicPr>
            <a:picLocks noChangeAspect="1"/>
          </p:cNvPicPr>
          <p:nvPr userDrawn="1"/>
        </p:nvPicPr>
        <p:blipFill>
          <a:blip r:embed="rId3">
            <a:alphaModFix amt="68000"/>
            <a:extLst>
              <a:ext uri="{28A0092B-C50C-407E-A947-70E740481C1C}">
                <a14:useLocalDpi xmlns:a14="http://schemas.microsoft.com/office/drawing/2010/main" val="0"/>
              </a:ext>
            </a:extLst>
          </a:blip>
          <a:stretch>
            <a:fillRect/>
          </a:stretch>
        </p:blipFill>
        <p:spPr>
          <a:xfrm>
            <a:off x="6839890" y="4847305"/>
            <a:ext cx="5093759" cy="1969770"/>
          </a:xfrm>
          <a:prstGeom prst="rect">
            <a:avLst/>
          </a:prstGeom>
        </p:spPr>
      </p:pic>
      <p:sp>
        <p:nvSpPr>
          <p:cNvPr id="2" name="Title 1"/>
          <p:cNvSpPr>
            <a:spLocks noGrp="1"/>
          </p:cNvSpPr>
          <p:nvPr>
            <p:ph type="ctrTitle" hasCustomPrompt="1"/>
          </p:nvPr>
        </p:nvSpPr>
        <p:spPr>
          <a:xfrm>
            <a:off x="1204823" y="2774628"/>
            <a:ext cx="9144000" cy="757829"/>
          </a:xfrm>
        </p:spPr>
        <p:txBody>
          <a:bodyPr anchor="b">
            <a:noAutofit/>
          </a:bodyPr>
          <a:lstStyle>
            <a:lvl1pPr algn="l">
              <a:defRPr lang="it-IT" sz="3200" b="1" kern="1200" dirty="0">
                <a:solidFill>
                  <a:srgbClr val="F9AE28"/>
                </a:solidFill>
                <a:latin typeface="Verdana" panose="020B0604030504040204" pitchFamily="34" charset="0"/>
                <a:ea typeface="Verdana" panose="020B0604030504040204" pitchFamily="34" charset="0"/>
                <a:cs typeface="Verdana" panose="020B0604030504040204" pitchFamily="34" charset="0"/>
              </a:defRPr>
            </a:lvl1pPr>
          </a:lstStyle>
          <a:p>
            <a:r>
              <a:rPr lang="it-IT" dirty="0"/>
              <a:t>Thank </a:t>
            </a:r>
            <a:r>
              <a:rPr lang="it-IT" dirty="0" err="1"/>
              <a:t>you</a:t>
            </a:r>
            <a:endParaRPr lang="en-US" dirty="0"/>
          </a:p>
        </p:txBody>
      </p:sp>
      <p:sp>
        <p:nvSpPr>
          <p:cNvPr id="3" name="Subtitle 2"/>
          <p:cNvSpPr>
            <a:spLocks noGrp="1"/>
          </p:cNvSpPr>
          <p:nvPr>
            <p:ph type="subTitle" idx="1" hasCustomPrompt="1"/>
          </p:nvPr>
        </p:nvSpPr>
        <p:spPr>
          <a:xfrm>
            <a:off x="1204823" y="3762554"/>
            <a:ext cx="9144000" cy="565397"/>
          </a:xfrm>
        </p:spPr>
        <p:txBody>
          <a:bodyPr>
            <a:noAutofit/>
          </a:bodyPr>
          <a:lstStyle>
            <a:lvl1pPr marL="0" indent="0" algn="l">
              <a:buNone/>
              <a:defRPr lang="en-US" sz="2400" b="1" kern="1200" dirty="0">
                <a:solidFill>
                  <a:srgbClr val="88ADCF"/>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First name, Family name, email address….</a:t>
            </a:r>
            <a:endParaRPr lang="en-US" dirty="0"/>
          </a:p>
        </p:txBody>
      </p:sp>
      <p:pic>
        <p:nvPicPr>
          <p:cNvPr id="11" name="Grafik 10">
            <a:extLst>
              <a:ext uri="{FF2B5EF4-FFF2-40B4-BE49-F238E27FC236}">
                <a16:creationId xmlns:a16="http://schemas.microsoft.com/office/drawing/2014/main" id="{AB26ABD2-D07F-40A8-89FC-0E3ED6612D3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04823" y="235553"/>
            <a:ext cx="5193776" cy="2142627"/>
          </a:xfrm>
          <a:prstGeom prst="rect">
            <a:avLst/>
          </a:prstGeom>
        </p:spPr>
      </p:pic>
    </p:spTree>
    <p:extLst>
      <p:ext uri="{BB962C8B-B14F-4D97-AF65-F5344CB8AC3E}">
        <p14:creationId xmlns:p14="http://schemas.microsoft.com/office/powerpoint/2010/main" val="233228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CD0C-E5CB-4BF8-BC95-D8BDDA45E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C3286-EAA3-4D4F-9795-DFF1FFA74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E5D54-8672-4249-8A40-E51E0A0D2123}"/>
              </a:ext>
            </a:extLst>
          </p:cNvPr>
          <p:cNvSpPr>
            <a:spLocks noGrp="1"/>
          </p:cNvSpPr>
          <p:nvPr>
            <p:ph type="dt" sz="half" idx="10"/>
          </p:nvPr>
        </p:nvSpPr>
        <p:spPr/>
        <p:txBody>
          <a:bodyPr/>
          <a:lstStyle/>
          <a:p>
            <a:fld id="{8B3E7724-F8F0-485F-98DD-EADE36A01284}" type="datetimeFigureOut">
              <a:rPr lang="en-US" smtClean="0"/>
              <a:t>8/26/21</a:t>
            </a:fld>
            <a:endParaRPr lang="en-US"/>
          </a:p>
        </p:txBody>
      </p:sp>
      <p:sp>
        <p:nvSpPr>
          <p:cNvPr id="5" name="Footer Placeholder 4">
            <a:extLst>
              <a:ext uri="{FF2B5EF4-FFF2-40B4-BE49-F238E27FC236}">
                <a16:creationId xmlns:a16="http://schemas.microsoft.com/office/drawing/2014/main" id="{4482DCDA-348F-4E7E-903E-E34EA6ED0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757A9-0A5A-4065-A282-FF75E10CAFAC}"/>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3905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1279-5083-4933-BE40-DB66B40D3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A0698B-5FA4-4372-90E1-CCB33F719B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D0C84-EF4A-4636-89B6-A3EBE42D0374}"/>
              </a:ext>
            </a:extLst>
          </p:cNvPr>
          <p:cNvSpPr>
            <a:spLocks noGrp="1"/>
          </p:cNvSpPr>
          <p:nvPr>
            <p:ph type="dt" sz="half" idx="10"/>
          </p:nvPr>
        </p:nvSpPr>
        <p:spPr/>
        <p:txBody>
          <a:bodyPr/>
          <a:lstStyle/>
          <a:p>
            <a:fld id="{8B3E7724-F8F0-485F-98DD-EADE36A01284}" type="datetimeFigureOut">
              <a:rPr lang="en-US" smtClean="0"/>
              <a:t>8/26/21</a:t>
            </a:fld>
            <a:endParaRPr lang="en-US"/>
          </a:p>
        </p:txBody>
      </p:sp>
      <p:sp>
        <p:nvSpPr>
          <p:cNvPr id="5" name="Footer Placeholder 4">
            <a:extLst>
              <a:ext uri="{FF2B5EF4-FFF2-40B4-BE49-F238E27FC236}">
                <a16:creationId xmlns:a16="http://schemas.microsoft.com/office/drawing/2014/main" id="{E1A02F7F-F648-467F-A23D-0E82D2AC8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CAAB4-15C6-4D07-9ECB-AC926CC43916}"/>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9490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D51B-FC45-4B00-BE40-F3CF8BF7C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BE8048-36DD-4914-A4F0-97F01E894A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294114-33DB-4461-A266-AFCEF09E76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DC9A11-47EE-49E4-95EE-719B2E467118}"/>
              </a:ext>
            </a:extLst>
          </p:cNvPr>
          <p:cNvSpPr>
            <a:spLocks noGrp="1"/>
          </p:cNvSpPr>
          <p:nvPr>
            <p:ph type="dt" sz="half" idx="10"/>
          </p:nvPr>
        </p:nvSpPr>
        <p:spPr/>
        <p:txBody>
          <a:bodyPr/>
          <a:lstStyle/>
          <a:p>
            <a:fld id="{8B3E7724-F8F0-485F-98DD-EADE36A01284}" type="datetimeFigureOut">
              <a:rPr lang="en-US" smtClean="0"/>
              <a:t>8/26/21</a:t>
            </a:fld>
            <a:endParaRPr lang="en-US"/>
          </a:p>
        </p:txBody>
      </p:sp>
      <p:sp>
        <p:nvSpPr>
          <p:cNvPr id="6" name="Footer Placeholder 5">
            <a:extLst>
              <a:ext uri="{FF2B5EF4-FFF2-40B4-BE49-F238E27FC236}">
                <a16:creationId xmlns:a16="http://schemas.microsoft.com/office/drawing/2014/main" id="{13ADCE7C-B1AE-4861-9AEC-48B184BB5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492D6-D7BA-4D84-A0F1-51D077135844}"/>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52636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3752-3900-4C91-85B4-FE2E76EFA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FABC57-6955-42BB-954F-A18F16F12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EC3855-0015-4AC8-912F-809EAE070D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3D667B-5E5A-4889-8218-43947D5D7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7A29CA-E39A-46D9-AAAC-16BB616543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DFDE77-44BD-4E3D-9922-2FACB9A7968E}"/>
              </a:ext>
            </a:extLst>
          </p:cNvPr>
          <p:cNvSpPr>
            <a:spLocks noGrp="1"/>
          </p:cNvSpPr>
          <p:nvPr>
            <p:ph type="dt" sz="half" idx="10"/>
          </p:nvPr>
        </p:nvSpPr>
        <p:spPr/>
        <p:txBody>
          <a:bodyPr/>
          <a:lstStyle/>
          <a:p>
            <a:fld id="{8B3E7724-F8F0-485F-98DD-EADE36A01284}" type="datetimeFigureOut">
              <a:rPr lang="en-US" smtClean="0"/>
              <a:t>8/26/21</a:t>
            </a:fld>
            <a:endParaRPr lang="en-US"/>
          </a:p>
        </p:txBody>
      </p:sp>
      <p:sp>
        <p:nvSpPr>
          <p:cNvPr id="8" name="Footer Placeholder 7">
            <a:extLst>
              <a:ext uri="{FF2B5EF4-FFF2-40B4-BE49-F238E27FC236}">
                <a16:creationId xmlns:a16="http://schemas.microsoft.com/office/drawing/2014/main" id="{67C90C04-A079-44F2-8C82-3E22A8A0C4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0E7EC5-E7B6-4BDA-8FB6-A18155AA4485}"/>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26426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381E-042A-4C37-81CB-E485ACDB0C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BCD64A-C5CF-46E3-B7DE-473C36893127}"/>
              </a:ext>
            </a:extLst>
          </p:cNvPr>
          <p:cNvSpPr>
            <a:spLocks noGrp="1"/>
          </p:cNvSpPr>
          <p:nvPr>
            <p:ph type="dt" sz="half" idx="10"/>
          </p:nvPr>
        </p:nvSpPr>
        <p:spPr/>
        <p:txBody>
          <a:bodyPr/>
          <a:lstStyle/>
          <a:p>
            <a:fld id="{8B3E7724-F8F0-485F-98DD-EADE36A01284}" type="datetimeFigureOut">
              <a:rPr lang="en-US" smtClean="0"/>
              <a:t>8/26/21</a:t>
            </a:fld>
            <a:endParaRPr lang="en-US"/>
          </a:p>
        </p:txBody>
      </p:sp>
      <p:sp>
        <p:nvSpPr>
          <p:cNvPr id="4" name="Footer Placeholder 3">
            <a:extLst>
              <a:ext uri="{FF2B5EF4-FFF2-40B4-BE49-F238E27FC236}">
                <a16:creationId xmlns:a16="http://schemas.microsoft.com/office/drawing/2014/main" id="{D74935D9-3788-422A-A947-5B10AA84C8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1066BC-6462-4069-83D1-22BA847762CB}"/>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61645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80ED7D-B5F1-461B-A318-21DF88A4745B}"/>
              </a:ext>
            </a:extLst>
          </p:cNvPr>
          <p:cNvSpPr>
            <a:spLocks noGrp="1"/>
          </p:cNvSpPr>
          <p:nvPr>
            <p:ph type="dt" sz="half" idx="10"/>
          </p:nvPr>
        </p:nvSpPr>
        <p:spPr/>
        <p:txBody>
          <a:bodyPr/>
          <a:lstStyle/>
          <a:p>
            <a:fld id="{8B3E7724-F8F0-485F-98DD-EADE36A01284}" type="datetimeFigureOut">
              <a:rPr lang="en-US" smtClean="0"/>
              <a:t>8/26/21</a:t>
            </a:fld>
            <a:endParaRPr lang="en-US"/>
          </a:p>
        </p:txBody>
      </p:sp>
      <p:sp>
        <p:nvSpPr>
          <p:cNvPr id="3" name="Footer Placeholder 2">
            <a:extLst>
              <a:ext uri="{FF2B5EF4-FFF2-40B4-BE49-F238E27FC236}">
                <a16:creationId xmlns:a16="http://schemas.microsoft.com/office/drawing/2014/main" id="{98A58723-1857-4A19-99BC-4ED66407F2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904ED8-1603-49E5-927F-45C968D1858F}"/>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35763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4261E-DAE2-4A6C-BB31-DE2A6A74C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69261C-C835-4412-93D0-6822E9C23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11BD9D-2688-4DD1-A846-F670E4255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AC088-E33D-4260-83C1-B4C1D3C08DF8}"/>
              </a:ext>
            </a:extLst>
          </p:cNvPr>
          <p:cNvSpPr>
            <a:spLocks noGrp="1"/>
          </p:cNvSpPr>
          <p:nvPr>
            <p:ph type="dt" sz="half" idx="10"/>
          </p:nvPr>
        </p:nvSpPr>
        <p:spPr/>
        <p:txBody>
          <a:bodyPr/>
          <a:lstStyle/>
          <a:p>
            <a:fld id="{8B3E7724-F8F0-485F-98DD-EADE36A01284}" type="datetimeFigureOut">
              <a:rPr lang="en-US" smtClean="0"/>
              <a:t>8/26/21</a:t>
            </a:fld>
            <a:endParaRPr lang="en-US"/>
          </a:p>
        </p:txBody>
      </p:sp>
      <p:sp>
        <p:nvSpPr>
          <p:cNvPr id="6" name="Footer Placeholder 5">
            <a:extLst>
              <a:ext uri="{FF2B5EF4-FFF2-40B4-BE49-F238E27FC236}">
                <a16:creationId xmlns:a16="http://schemas.microsoft.com/office/drawing/2014/main" id="{A29968C5-CC15-4AC6-8704-94DF3E035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A2416-FE7A-4F6E-853E-11BFA0B15DFD}"/>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06144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EC52-C8F6-4F35-82C3-A941C4E4B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981BF4-CC9A-4805-A2EC-ECAA8BE60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BC816-68B0-4316-A4EB-0FCF75A6B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810DB-56EA-41CB-8610-48AA11BDD7C4}"/>
              </a:ext>
            </a:extLst>
          </p:cNvPr>
          <p:cNvSpPr>
            <a:spLocks noGrp="1"/>
          </p:cNvSpPr>
          <p:nvPr>
            <p:ph type="dt" sz="half" idx="10"/>
          </p:nvPr>
        </p:nvSpPr>
        <p:spPr/>
        <p:txBody>
          <a:bodyPr/>
          <a:lstStyle/>
          <a:p>
            <a:fld id="{8B3E7724-F8F0-485F-98DD-EADE36A01284}" type="datetimeFigureOut">
              <a:rPr lang="en-US" smtClean="0"/>
              <a:t>8/26/21</a:t>
            </a:fld>
            <a:endParaRPr lang="en-US"/>
          </a:p>
        </p:txBody>
      </p:sp>
      <p:sp>
        <p:nvSpPr>
          <p:cNvPr id="6" name="Footer Placeholder 5">
            <a:extLst>
              <a:ext uri="{FF2B5EF4-FFF2-40B4-BE49-F238E27FC236}">
                <a16:creationId xmlns:a16="http://schemas.microsoft.com/office/drawing/2014/main" id="{BF11C5D9-F63E-497B-800B-DE2E71784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09C3E-8CD4-4EB8-A717-35D076D5E0DB}"/>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79332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5F1B1-3B8F-41E2-8FD5-CE5F8C3BC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B72CEA-0468-405A-BB3F-487DD82CC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5BD8-3101-4FC0-8D4A-5233C1368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7724-F8F0-485F-98DD-EADE36A01284}" type="datetimeFigureOut">
              <a:rPr lang="en-US" smtClean="0"/>
              <a:t>8/26/21</a:t>
            </a:fld>
            <a:endParaRPr lang="en-US"/>
          </a:p>
        </p:txBody>
      </p:sp>
      <p:sp>
        <p:nvSpPr>
          <p:cNvPr id="5" name="Footer Placeholder 4">
            <a:extLst>
              <a:ext uri="{FF2B5EF4-FFF2-40B4-BE49-F238E27FC236}">
                <a16:creationId xmlns:a16="http://schemas.microsoft.com/office/drawing/2014/main" id="{DE2FBA50-C0E2-40D3-B273-13C64785F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83FF1D-1497-4D09-8813-B3CCA4E9A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D377D-2667-4D67-B3F6-038099FF4E59}" type="slidenum">
              <a:rPr lang="en-US" smtClean="0"/>
              <a:t>‹N›</a:t>
            </a:fld>
            <a:endParaRPr lang="en-US"/>
          </a:p>
        </p:txBody>
      </p:sp>
    </p:spTree>
    <p:extLst>
      <p:ext uri="{BB962C8B-B14F-4D97-AF65-F5344CB8AC3E}">
        <p14:creationId xmlns:p14="http://schemas.microsoft.com/office/powerpoint/2010/main" val="1589895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el 1">
            <a:extLst>
              <a:ext uri="{FF2B5EF4-FFF2-40B4-BE49-F238E27FC236}">
                <a16:creationId xmlns:a16="http://schemas.microsoft.com/office/drawing/2014/main" id="{E6847724-A7E3-4BAA-B70D-4980AE7DD59F}"/>
              </a:ext>
            </a:extLst>
          </p:cNvPr>
          <p:cNvSpPr>
            <a:spLocks noGrp="1"/>
          </p:cNvSpPr>
          <p:nvPr>
            <p:ph type="ctrTitle"/>
          </p:nvPr>
        </p:nvSpPr>
        <p:spPr>
          <a:xfrm>
            <a:off x="968909" y="1053042"/>
            <a:ext cx="5243048" cy="3068357"/>
          </a:xfrm>
        </p:spPr>
        <p:txBody>
          <a:bodyPr>
            <a:normAutofit/>
          </a:bodyPr>
          <a:lstStyle/>
          <a:p>
            <a:pPr algn="l"/>
            <a:r>
              <a:rPr lang="en-GB" sz="3800" b="1" dirty="0">
                <a:solidFill>
                  <a:srgbClr val="F9AE28"/>
                </a:solidFill>
                <a:latin typeface="Verdana" panose="020B0604030504040204" pitchFamily="34" charset="0"/>
                <a:ea typeface="Verdana" panose="020B0604030504040204" pitchFamily="34" charset="0"/>
              </a:rPr>
              <a:t>Solidity exercises: </a:t>
            </a:r>
            <a:br>
              <a:rPr lang="en-GB" sz="3800" b="1" dirty="0">
                <a:solidFill>
                  <a:srgbClr val="F9AE28"/>
                </a:solidFill>
                <a:latin typeface="Verdana" panose="020B0604030504040204" pitchFamily="34" charset="0"/>
                <a:ea typeface="Verdana" panose="020B0604030504040204" pitchFamily="34" charset="0"/>
              </a:rPr>
            </a:br>
            <a:r>
              <a:rPr lang="en-GB" sz="3800" b="1" dirty="0">
                <a:solidFill>
                  <a:srgbClr val="F9AE28"/>
                </a:solidFill>
                <a:latin typeface="Verdana" panose="020B0604030504040204" pitchFamily="34" charset="0"/>
                <a:ea typeface="Verdana" panose="020B0604030504040204" pitchFamily="34" charset="0"/>
              </a:rPr>
              <a:t>part 2</a:t>
            </a:r>
          </a:p>
        </p:txBody>
      </p:sp>
      <p:pic>
        <p:nvPicPr>
          <p:cNvPr id="6" name="Immagine 8">
            <a:extLst>
              <a:ext uri="{FF2B5EF4-FFF2-40B4-BE49-F238E27FC236}">
                <a16:creationId xmlns:a16="http://schemas.microsoft.com/office/drawing/2014/main" id="{AD8476CB-505A-4279-ACBC-BF7378709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229" y="670170"/>
            <a:ext cx="5390093" cy="2088661"/>
          </a:xfrm>
          <a:prstGeom prst="rect">
            <a:avLst/>
          </a:prstGeom>
          <a:ln>
            <a:noFill/>
          </a:ln>
          <a:effectLst>
            <a:outerShdw blurRad="292100" dist="139700" dir="2700000" algn="tl" rotWithShape="0">
              <a:srgbClr val="333333">
                <a:alpha val="65000"/>
              </a:srgbClr>
            </a:outerShdw>
          </a:effectLst>
        </p:spPr>
      </p:pic>
      <p:cxnSp>
        <p:nvCxnSpPr>
          <p:cNvPr id="14" name="Straight Connector 13">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Grafik 10">
            <a:extLst>
              <a:ext uri="{FF2B5EF4-FFF2-40B4-BE49-F238E27FC236}">
                <a16:creationId xmlns:a16="http://schemas.microsoft.com/office/drawing/2014/main" id="{9D58F765-1B79-4C9B-90DE-977B711CDC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9229" y="4036430"/>
            <a:ext cx="5390093" cy="2223413"/>
          </a:xfrm>
          <a:prstGeom prst="rect">
            <a:avLst/>
          </a:prstGeom>
        </p:spPr>
      </p:pic>
      <p:sp>
        <p:nvSpPr>
          <p:cNvPr id="7" name="Rectangle 6">
            <a:extLst>
              <a:ext uri="{FF2B5EF4-FFF2-40B4-BE49-F238E27FC236}">
                <a16:creationId xmlns:a16="http://schemas.microsoft.com/office/drawing/2014/main" id="{AAD10628-5E8E-4150-9F27-EA0C503E567E}"/>
              </a:ext>
            </a:extLst>
          </p:cNvPr>
          <p:cNvSpPr/>
          <p:nvPr/>
        </p:nvSpPr>
        <p:spPr>
          <a:xfrm>
            <a:off x="1136992" y="5645921"/>
            <a:ext cx="6096000" cy="723275"/>
          </a:xfrm>
          <a:prstGeom prst="rect">
            <a:avLst/>
          </a:prstGeom>
        </p:spPr>
        <p:txBody>
          <a:bodyPr>
            <a:spAutoFit/>
          </a:bodyPr>
          <a:lstStyle/>
          <a:p>
            <a:pPr>
              <a:spcAft>
                <a:spcPts val="600"/>
              </a:spcAft>
            </a:pPr>
            <a:r>
              <a:rPr lang="en-GB" b="1" i="1" dirty="0">
                <a:solidFill>
                  <a:schemeClr val="bg1"/>
                </a:solidFill>
                <a:latin typeface="Verdana" panose="020B0604030504040204" pitchFamily="34" charset="0"/>
                <a:ea typeface="Verdana" panose="020B0604030504040204" pitchFamily="34" charset="0"/>
              </a:rPr>
              <a:t>Marco Galici, University of Cagliari</a:t>
            </a:r>
          </a:p>
          <a:p>
            <a:pPr>
              <a:spcAft>
                <a:spcPts val="600"/>
              </a:spcAft>
            </a:pPr>
            <a:r>
              <a:rPr lang="en-GB" b="1" i="1" dirty="0">
                <a:solidFill>
                  <a:schemeClr val="bg1"/>
                </a:solidFill>
                <a:latin typeface="Verdana" panose="020B0604030504040204" pitchFamily="34" charset="0"/>
                <a:ea typeface="Verdana" panose="020B0604030504040204" pitchFamily="34" charset="0"/>
              </a:rPr>
              <a:t>Cagliari, Italy</a:t>
            </a:r>
          </a:p>
        </p:txBody>
      </p:sp>
    </p:spTree>
    <p:extLst>
      <p:ext uri="{BB962C8B-B14F-4D97-AF65-F5344CB8AC3E}">
        <p14:creationId xmlns:p14="http://schemas.microsoft.com/office/powerpoint/2010/main" val="1767059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fontScale="62500" lnSpcReduction="20000"/>
          </a:bodyPr>
          <a:lstStyle/>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CakeFactory</a:t>
            </a: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 = 16;</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 = 10 **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struct Cake{</a:t>
            </a:r>
          </a:p>
          <a:p>
            <a:pPr marL="0" indent="0">
              <a:buNone/>
            </a:pPr>
            <a:r>
              <a:rPr lang="en-GB" sz="2400" dirty="0">
                <a:latin typeface="Courier New" panose="02070309020205020404" pitchFamily="49" charset="0"/>
                <a:cs typeface="Courier New" panose="02070309020205020404" pitchFamily="49" charset="0"/>
              </a:rPr>
              <a:t>        string name;</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shape;</a:t>
            </a:r>
          </a:p>
          <a:p>
            <a:pPr marL="0" indent="0">
              <a:buNone/>
            </a:pPr>
            <a:r>
              <a:rPr lang="en-GB" sz="2400" dirty="0">
                <a:latin typeface="Courier New" panose="02070309020205020404" pitchFamily="49" charset="0"/>
                <a:cs typeface="Courier New" panose="02070309020205020404" pitchFamily="49" charset="0"/>
              </a:rPr>
              <a:t>    }</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Cake[] public cakes;</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function </a:t>
            </a:r>
            <a:r>
              <a:rPr lang="en-GB" sz="2400" dirty="0" err="1">
                <a:latin typeface="Courier New" panose="02070309020205020404" pitchFamily="49" charset="0"/>
                <a:cs typeface="Courier New" panose="02070309020205020404" pitchFamily="49" charset="0"/>
              </a:rPr>
              <a:t>createCake</a:t>
            </a:r>
            <a:r>
              <a:rPr lang="en-GB" sz="2400" dirty="0">
                <a:latin typeface="Courier New" panose="02070309020205020404" pitchFamily="49" charset="0"/>
                <a:cs typeface="Courier New" panose="02070309020205020404" pitchFamily="49" charset="0"/>
              </a:rPr>
              <a:t>(string memory _name,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_shape) public {</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10</a:t>
            </a:fld>
            <a:endParaRPr lang="en-US"/>
          </a:p>
        </p:txBody>
      </p:sp>
    </p:spTree>
    <p:extLst>
      <p:ext uri="{BB962C8B-B14F-4D97-AF65-F5344CB8AC3E}">
        <p14:creationId xmlns:p14="http://schemas.microsoft.com/office/powerpoint/2010/main" val="294881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sz="2400" dirty="0"/>
              <a:t>Let's make our </a:t>
            </a:r>
            <a:r>
              <a:rPr lang="en-GB" sz="2400" dirty="0" err="1"/>
              <a:t>createCake</a:t>
            </a:r>
            <a:r>
              <a:rPr lang="en-GB" sz="2400" dirty="0"/>
              <a:t> function do something!</a:t>
            </a:r>
          </a:p>
          <a:p>
            <a:endParaRPr lang="en-GB" sz="2400" dirty="0"/>
          </a:p>
          <a:p>
            <a:r>
              <a:rPr lang="en-GB" sz="2400" dirty="0"/>
              <a:t>Put it on test:</a:t>
            </a:r>
          </a:p>
          <a:p>
            <a:pPr lvl="1">
              <a:buFont typeface="Wingdings" pitchFamily="2" charset="2"/>
              <a:buChar char="Ø"/>
            </a:pPr>
            <a:r>
              <a:rPr lang="en-GB" dirty="0"/>
              <a:t>Fill in the function body so it creates a new Cake, and adds it to the cakes array. The name and shape for the new Cake should come from the function arguments. </a:t>
            </a:r>
            <a:r>
              <a:rPr lang="en-GB" u="sng" dirty="0"/>
              <a:t>Let's do it in one line of code to keep things clean.</a:t>
            </a:r>
          </a:p>
          <a:p>
            <a:pPr lvl="1">
              <a:buFont typeface="Wingdings" pitchFamily="2" charset="2"/>
              <a:buChar char="Ø"/>
            </a:pPr>
            <a:r>
              <a:rPr lang="en-GB" dirty="0"/>
              <a:t>Our contract's </a:t>
            </a:r>
            <a:r>
              <a:rPr lang="en-GB" dirty="0" err="1"/>
              <a:t>createCake</a:t>
            </a:r>
            <a:r>
              <a:rPr lang="en-GB" dirty="0"/>
              <a:t> function is currently public by default — this means anyone could call it and create a new Cake in our contract! Let's make it private. Modify </a:t>
            </a:r>
            <a:r>
              <a:rPr lang="en-GB" dirty="0" err="1"/>
              <a:t>createCake</a:t>
            </a:r>
            <a:r>
              <a:rPr lang="en-GB" dirty="0"/>
              <a:t> so it's a private function. Don't forget the naming convention!</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11</a:t>
            </a:fld>
            <a:endParaRPr lang="en-US"/>
          </a:p>
        </p:txBody>
      </p:sp>
    </p:spTree>
    <p:extLst>
      <p:ext uri="{BB962C8B-B14F-4D97-AF65-F5344CB8AC3E}">
        <p14:creationId xmlns:p14="http://schemas.microsoft.com/office/powerpoint/2010/main" val="248441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fontScale="55000" lnSpcReduction="20000"/>
          </a:bodyPr>
          <a:lstStyle/>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CakeFactory</a:t>
            </a:r>
            <a:r>
              <a:rPr lang="en-GB" sz="2400" dirty="0">
                <a:latin typeface="Courier New" panose="02070309020205020404" pitchFamily="49" charset="0"/>
                <a:cs typeface="Courier New" panose="02070309020205020404" pitchFamily="49" charset="0"/>
              </a:rPr>
              <a:t> {</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 = 16;</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 = 10 **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struct Cake{</a:t>
            </a:r>
          </a:p>
          <a:p>
            <a:pPr marL="0" indent="0">
              <a:buNone/>
            </a:pPr>
            <a:r>
              <a:rPr lang="en-GB" sz="2400" dirty="0">
                <a:latin typeface="Courier New" panose="02070309020205020404" pitchFamily="49" charset="0"/>
                <a:cs typeface="Courier New" panose="02070309020205020404" pitchFamily="49" charset="0"/>
              </a:rPr>
              <a:t>        string name;</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shape;</a:t>
            </a:r>
          </a:p>
          <a:p>
            <a:pPr marL="0" indent="0">
              <a:buNone/>
            </a:pPr>
            <a:r>
              <a:rPr lang="en-GB" sz="2400" dirty="0">
                <a:latin typeface="Courier New" panose="02070309020205020404" pitchFamily="49" charset="0"/>
                <a:cs typeface="Courier New" panose="02070309020205020404" pitchFamily="49" charset="0"/>
              </a:rPr>
              <a:t>    }</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Cake[] public cakes;</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function _</a:t>
            </a:r>
            <a:r>
              <a:rPr lang="en-GB" sz="2400" dirty="0" err="1">
                <a:latin typeface="Courier New" panose="02070309020205020404" pitchFamily="49" charset="0"/>
                <a:cs typeface="Courier New" panose="02070309020205020404" pitchFamily="49" charset="0"/>
              </a:rPr>
              <a:t>createCake</a:t>
            </a:r>
            <a:r>
              <a:rPr lang="en-GB" sz="2400" dirty="0">
                <a:latin typeface="Courier New" panose="02070309020205020404" pitchFamily="49" charset="0"/>
                <a:cs typeface="Courier New" panose="02070309020205020404" pitchFamily="49" charset="0"/>
              </a:rPr>
              <a:t>(string memory _name,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_shape) private {</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cakes.push</a:t>
            </a:r>
            <a:r>
              <a:rPr lang="en-GB" sz="2400" dirty="0">
                <a:latin typeface="Courier New" panose="02070309020205020404" pitchFamily="49" charset="0"/>
                <a:cs typeface="Courier New" panose="02070309020205020404" pitchFamily="49" charset="0"/>
              </a:rPr>
              <a:t>(Cake(_name, _shape));</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12</a:t>
            </a:fld>
            <a:endParaRPr lang="en-US"/>
          </a:p>
        </p:txBody>
      </p:sp>
    </p:spTree>
    <p:extLst>
      <p:ext uri="{BB962C8B-B14F-4D97-AF65-F5344CB8AC3E}">
        <p14:creationId xmlns:p14="http://schemas.microsoft.com/office/powerpoint/2010/main" val="28184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pPr lvl="1">
              <a:buFont typeface="Wingdings" pitchFamily="2" charset="2"/>
              <a:buChar char="Ø"/>
            </a:pPr>
            <a:r>
              <a:rPr lang="en-GB" dirty="0"/>
              <a:t>We're going to want a helper function that generates a random SHAPE number from a string. Create a private function called _</a:t>
            </a:r>
            <a:r>
              <a:rPr lang="en-GB" dirty="0" err="1"/>
              <a:t>generateRandomShape</a:t>
            </a:r>
            <a:r>
              <a:rPr lang="en-GB" dirty="0"/>
              <a:t>. It will take one parameter named _str (string), and return a </a:t>
            </a:r>
            <a:r>
              <a:rPr lang="en-GB" dirty="0" err="1"/>
              <a:t>uint</a:t>
            </a:r>
            <a:r>
              <a:rPr lang="en-GB" dirty="0"/>
              <a:t>. Don't forget to set the data location of the _str parameter to memory. This function will view some of our contract's variables but not modify them, so mark it as </a:t>
            </a:r>
            <a:r>
              <a:rPr lang="en-GB" b="1" dirty="0"/>
              <a:t>view</a:t>
            </a:r>
            <a:r>
              <a:rPr lang="en-GB" dirty="0"/>
              <a:t>.</a:t>
            </a:r>
          </a:p>
          <a:p>
            <a:pPr lvl="1">
              <a:buFont typeface="Wingdings" pitchFamily="2" charset="2"/>
              <a:buChar char="Ø"/>
            </a:pPr>
            <a:r>
              <a:rPr lang="en-GB" dirty="0"/>
              <a:t>Let's fill in the body of our _</a:t>
            </a:r>
            <a:r>
              <a:rPr lang="en-GB" dirty="0" err="1"/>
              <a:t>generateRandomShape</a:t>
            </a:r>
            <a:r>
              <a:rPr lang="en-GB" dirty="0"/>
              <a:t> function! Here's what it should do:</a:t>
            </a:r>
          </a:p>
          <a:p>
            <a:pPr lvl="2">
              <a:buFont typeface="Wingdings" pitchFamily="2" charset="2"/>
              <a:buChar char="ü"/>
            </a:pPr>
            <a:r>
              <a:rPr lang="en-GB" dirty="0"/>
              <a:t>The first line of code should take the keccak256 hash of </a:t>
            </a:r>
            <a:r>
              <a:rPr lang="en-GB" dirty="0" err="1"/>
              <a:t>abi.encodePacked</a:t>
            </a:r>
            <a:r>
              <a:rPr lang="en-GB" dirty="0"/>
              <a:t>(_str) to generate a pseudo-random hexadecimal, typecast it as a </a:t>
            </a:r>
            <a:r>
              <a:rPr lang="en-GB" dirty="0" err="1"/>
              <a:t>uint</a:t>
            </a:r>
            <a:r>
              <a:rPr lang="en-GB" dirty="0"/>
              <a:t>, and finally store the result in a </a:t>
            </a:r>
            <a:r>
              <a:rPr lang="en-GB" dirty="0" err="1"/>
              <a:t>uint</a:t>
            </a:r>
            <a:r>
              <a:rPr lang="en-GB" dirty="0"/>
              <a:t> called rand.</a:t>
            </a:r>
          </a:p>
          <a:p>
            <a:pPr lvl="2">
              <a:buFont typeface="Wingdings" pitchFamily="2" charset="2"/>
              <a:buChar char="ü"/>
            </a:pPr>
            <a:endParaRPr lang="en-GB" dirty="0"/>
          </a:p>
          <a:p>
            <a:pPr lvl="2">
              <a:buFont typeface="Wingdings" pitchFamily="2" charset="2"/>
              <a:buChar char="ü"/>
            </a:pPr>
            <a:r>
              <a:rPr lang="en-GB" dirty="0"/>
              <a:t>We want our SHAPE to only be 16 digits long (remember our </a:t>
            </a:r>
            <a:r>
              <a:rPr lang="en-GB" dirty="0" err="1"/>
              <a:t>shapeModulus</a:t>
            </a:r>
            <a:r>
              <a:rPr lang="en-GB" dirty="0"/>
              <a:t>?). So the second line of code should return the above value modulus (%) </a:t>
            </a:r>
            <a:r>
              <a:rPr lang="en-GB" dirty="0" err="1"/>
              <a:t>shapeModulus</a:t>
            </a:r>
            <a:r>
              <a:rPr lang="en-GB" dirty="0"/>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13</a:t>
            </a:fld>
            <a:endParaRPr lang="en-US"/>
          </a:p>
        </p:txBody>
      </p:sp>
    </p:spTree>
    <p:extLst>
      <p:ext uri="{BB962C8B-B14F-4D97-AF65-F5344CB8AC3E}">
        <p14:creationId xmlns:p14="http://schemas.microsoft.com/office/powerpoint/2010/main" val="364726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157716" y="1439156"/>
            <a:ext cx="12034284" cy="5040048"/>
          </a:xfrm>
        </p:spPr>
        <p:txBody>
          <a:bodyPr>
            <a:normAutofit lnSpcReduction="10000"/>
          </a:bodyPr>
          <a:lstStyle/>
          <a:p>
            <a:pPr marL="0" indent="0">
              <a:buNone/>
            </a:pPr>
            <a:r>
              <a:rPr lang="en-GB" sz="1400" dirty="0">
                <a:latin typeface="Courier New" panose="02070309020205020404" pitchFamily="49" charset="0"/>
                <a:cs typeface="Courier New" panose="02070309020205020404" pitchFamily="49" charset="0"/>
              </a:rPr>
              <a:t>pragma solidity &gt;=0.5.0 &lt;0.6.0;</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contract </a:t>
            </a:r>
            <a:r>
              <a:rPr lang="en-GB" sz="1400" dirty="0" err="1">
                <a:latin typeface="Courier New" panose="02070309020205020404" pitchFamily="49" charset="0"/>
                <a:cs typeface="Courier New" panose="02070309020205020404" pitchFamily="49" charset="0"/>
              </a:rPr>
              <a:t>CakeFactory</a:t>
            </a: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shapeDigits</a:t>
            </a:r>
            <a:r>
              <a:rPr lang="en-GB" sz="1400" dirty="0">
                <a:latin typeface="Courier New" panose="02070309020205020404" pitchFamily="49" charset="0"/>
                <a:cs typeface="Courier New" panose="02070309020205020404" pitchFamily="49" charset="0"/>
              </a:rPr>
              <a:t> = 16;</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shapeModulus</a:t>
            </a:r>
            <a:r>
              <a:rPr lang="en-GB" sz="1400" dirty="0">
                <a:latin typeface="Courier New" panose="02070309020205020404" pitchFamily="49" charset="0"/>
                <a:cs typeface="Courier New" panose="02070309020205020404" pitchFamily="49" charset="0"/>
              </a:rPr>
              <a:t> = 10 ** </a:t>
            </a:r>
            <a:r>
              <a:rPr lang="en-GB" sz="1400" dirty="0" err="1">
                <a:latin typeface="Courier New" panose="02070309020205020404" pitchFamily="49" charset="0"/>
                <a:cs typeface="Courier New" panose="02070309020205020404" pitchFamily="49" charset="0"/>
              </a:rPr>
              <a:t>shapeDigits</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struct Cake{</a:t>
            </a:r>
          </a:p>
          <a:p>
            <a:pPr marL="0" indent="0">
              <a:buNone/>
            </a:pPr>
            <a:r>
              <a:rPr lang="en-GB" sz="1400" dirty="0">
                <a:latin typeface="Courier New" panose="02070309020205020404" pitchFamily="49" charset="0"/>
                <a:cs typeface="Courier New" panose="02070309020205020404" pitchFamily="49" charset="0"/>
              </a:rPr>
              <a:t>        string name;</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shape;</a:t>
            </a:r>
          </a:p>
          <a:p>
            <a:pPr marL="0" indent="0">
              <a:buNone/>
            </a:pP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    Cake[] public cakes;</a:t>
            </a:r>
          </a:p>
          <a:p>
            <a:pPr marL="0" indent="0">
              <a:buNone/>
            </a:pPr>
            <a:r>
              <a:rPr lang="en-GB" sz="1400" dirty="0">
                <a:latin typeface="Courier New" panose="02070309020205020404" pitchFamily="49" charset="0"/>
                <a:cs typeface="Courier New" panose="02070309020205020404" pitchFamily="49" charset="0"/>
              </a:rPr>
              <a:t>    function _</a:t>
            </a:r>
            <a:r>
              <a:rPr lang="en-GB" sz="1400" dirty="0" err="1">
                <a:latin typeface="Courier New" panose="02070309020205020404" pitchFamily="49" charset="0"/>
                <a:cs typeface="Courier New" panose="02070309020205020404" pitchFamily="49" charset="0"/>
              </a:rPr>
              <a:t>createCake</a:t>
            </a:r>
            <a:r>
              <a:rPr lang="en-GB" sz="1400" dirty="0">
                <a:latin typeface="Courier New" panose="02070309020205020404" pitchFamily="49" charset="0"/>
                <a:cs typeface="Courier New" panose="02070309020205020404" pitchFamily="49" charset="0"/>
              </a:rPr>
              <a:t>(string memory _name,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_shape) private {</a:t>
            </a:r>
            <a:r>
              <a:rPr lang="en-GB" sz="1400" dirty="0" err="1">
                <a:latin typeface="Courier New" panose="02070309020205020404" pitchFamily="49" charset="0"/>
                <a:cs typeface="Courier New" panose="02070309020205020404" pitchFamily="49" charset="0"/>
              </a:rPr>
              <a:t>cakes.push</a:t>
            </a:r>
            <a:r>
              <a:rPr lang="en-GB" sz="1400" dirty="0">
                <a:latin typeface="Courier New" panose="02070309020205020404" pitchFamily="49" charset="0"/>
                <a:cs typeface="Courier New" panose="02070309020205020404" pitchFamily="49" charset="0"/>
              </a:rPr>
              <a:t>(Cake(_name, _shape));}</a:t>
            </a:r>
          </a:p>
          <a:p>
            <a:pPr marL="0" indent="0">
              <a:buNone/>
            </a:pPr>
            <a:r>
              <a:rPr lang="en-GB" sz="1400" dirty="0">
                <a:latin typeface="Courier New" panose="02070309020205020404" pitchFamily="49" charset="0"/>
                <a:cs typeface="Courier New" panose="02070309020205020404" pitchFamily="49" charset="0"/>
              </a:rPr>
              <a:t>    function _</a:t>
            </a:r>
            <a:r>
              <a:rPr lang="en-GB" sz="1400" dirty="0" err="1">
                <a:latin typeface="Courier New" panose="02070309020205020404" pitchFamily="49" charset="0"/>
                <a:cs typeface="Courier New" panose="02070309020205020404" pitchFamily="49" charset="0"/>
              </a:rPr>
              <a:t>generateRandomShape</a:t>
            </a:r>
            <a:r>
              <a:rPr lang="en-GB" sz="1400" dirty="0">
                <a:latin typeface="Courier New" panose="02070309020205020404" pitchFamily="49" charset="0"/>
                <a:cs typeface="Courier New" panose="02070309020205020404" pitchFamily="49" charset="0"/>
              </a:rPr>
              <a:t>(string memory _str) private view returns(</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rand =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(keccak256(</a:t>
            </a:r>
            <a:r>
              <a:rPr lang="en-GB" sz="1400" dirty="0" err="1">
                <a:latin typeface="Courier New" panose="02070309020205020404" pitchFamily="49" charset="0"/>
                <a:cs typeface="Courier New" panose="02070309020205020404" pitchFamily="49" charset="0"/>
              </a:rPr>
              <a:t>abi.encodePacked</a:t>
            </a:r>
            <a:r>
              <a:rPr lang="en-GB" sz="1400" dirty="0">
                <a:latin typeface="Courier New" panose="02070309020205020404" pitchFamily="49" charset="0"/>
                <a:cs typeface="Courier New" panose="02070309020205020404" pitchFamily="49" charset="0"/>
              </a:rPr>
              <a:t>(_str)));</a:t>
            </a:r>
          </a:p>
          <a:p>
            <a:pPr marL="0" indent="0">
              <a:buNone/>
            </a:pPr>
            <a:r>
              <a:rPr lang="en-GB" sz="1400" dirty="0">
                <a:latin typeface="Courier New" panose="02070309020205020404" pitchFamily="49" charset="0"/>
                <a:cs typeface="Courier New" panose="02070309020205020404" pitchFamily="49" charset="0"/>
              </a:rPr>
              <a:t>      	return rand % </a:t>
            </a:r>
            <a:r>
              <a:rPr lang="en-GB" sz="1400" dirty="0" err="1">
                <a:latin typeface="Courier New" panose="02070309020205020404" pitchFamily="49" charset="0"/>
                <a:cs typeface="Courier New" panose="02070309020205020404" pitchFamily="49" charset="0"/>
              </a:rPr>
              <a:t>shapeModulus</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14</a:t>
            </a:fld>
            <a:endParaRPr lang="en-US"/>
          </a:p>
        </p:txBody>
      </p:sp>
    </p:spTree>
    <p:extLst>
      <p:ext uri="{BB962C8B-B14F-4D97-AF65-F5344CB8AC3E}">
        <p14:creationId xmlns:p14="http://schemas.microsoft.com/office/powerpoint/2010/main" val="101415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09557"/>
            <a:ext cx="10515600" cy="5040048"/>
          </a:xfrm>
        </p:spPr>
        <p:txBody>
          <a:bodyPr>
            <a:normAutofit fontScale="92500" lnSpcReduction="10000"/>
          </a:bodyPr>
          <a:lstStyle/>
          <a:p>
            <a:r>
              <a:rPr lang="en-GB" dirty="0"/>
              <a:t>We're close to being done with our random Cake generator! Let's create a public function that ties everything together. We're going to create a public function that takes an input, the cake’s name, and uses the name to create a cake with random SHAPE.</a:t>
            </a:r>
          </a:p>
          <a:p>
            <a:endParaRPr lang="en-GB" dirty="0"/>
          </a:p>
          <a:p>
            <a:r>
              <a:rPr lang="en-GB" dirty="0"/>
              <a:t>Put it to the test</a:t>
            </a:r>
          </a:p>
          <a:p>
            <a:pPr lvl="1">
              <a:buFont typeface="Wingdings" pitchFamily="2" charset="2"/>
              <a:buChar char="Ø"/>
            </a:pPr>
            <a:r>
              <a:rPr lang="en-GB" dirty="0"/>
              <a:t>Create a public function named </a:t>
            </a:r>
            <a:r>
              <a:rPr lang="en-GB" dirty="0" err="1"/>
              <a:t>createRandomCake</a:t>
            </a:r>
            <a:r>
              <a:rPr lang="en-GB" dirty="0"/>
              <a:t>. It will take one parameter named _name (a string with the data location set to memory). (NOTE: Declare this function public just as you declared previous functions private)</a:t>
            </a:r>
          </a:p>
          <a:p>
            <a:pPr lvl="1">
              <a:buFont typeface="Wingdings" pitchFamily="2" charset="2"/>
              <a:buChar char="Ø"/>
            </a:pPr>
            <a:r>
              <a:rPr lang="en-GB" dirty="0"/>
              <a:t>The first line of the function should run the _</a:t>
            </a:r>
            <a:r>
              <a:rPr lang="en-GB" dirty="0" err="1"/>
              <a:t>generateRandomShape</a:t>
            </a:r>
            <a:r>
              <a:rPr lang="en-GB" dirty="0"/>
              <a:t> function on _name, and store it in a </a:t>
            </a:r>
            <a:r>
              <a:rPr lang="en-GB" dirty="0" err="1"/>
              <a:t>uint</a:t>
            </a:r>
            <a:r>
              <a:rPr lang="en-GB" dirty="0"/>
              <a:t> named </a:t>
            </a:r>
            <a:r>
              <a:rPr lang="en-GB" dirty="0" err="1"/>
              <a:t>randShape</a:t>
            </a:r>
            <a:r>
              <a:rPr lang="en-GB" dirty="0"/>
              <a:t>.</a:t>
            </a:r>
          </a:p>
          <a:p>
            <a:pPr lvl="1">
              <a:buFont typeface="Wingdings" pitchFamily="2" charset="2"/>
              <a:buChar char="Ø"/>
            </a:pPr>
            <a:r>
              <a:rPr lang="en-GB" dirty="0"/>
              <a:t>The second line should run the _</a:t>
            </a:r>
            <a:r>
              <a:rPr lang="en-GB" dirty="0" err="1"/>
              <a:t>createCake</a:t>
            </a:r>
            <a:r>
              <a:rPr lang="en-GB" dirty="0"/>
              <a:t> function and pass it _name and </a:t>
            </a:r>
            <a:r>
              <a:rPr lang="en-GB" dirty="0" err="1"/>
              <a:t>randShape</a:t>
            </a:r>
            <a:r>
              <a:rPr lang="en-GB" dirty="0"/>
              <a:t>.</a:t>
            </a:r>
          </a:p>
          <a:p>
            <a:pPr lvl="1">
              <a:buFont typeface="Wingdings" pitchFamily="2" charset="2"/>
              <a:buChar char="Ø"/>
            </a:pPr>
            <a:r>
              <a:rPr lang="en-GB" dirty="0"/>
              <a:t>The solution should be 4 lines of code (including the closing } of the function).</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15</a:t>
            </a:fld>
            <a:endParaRPr lang="en-US"/>
          </a:p>
        </p:txBody>
      </p:sp>
    </p:spTree>
    <p:extLst>
      <p:ext uri="{BB962C8B-B14F-4D97-AF65-F5344CB8AC3E}">
        <p14:creationId xmlns:p14="http://schemas.microsoft.com/office/powerpoint/2010/main" val="3535384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284420" y="1293622"/>
            <a:ext cx="11907580" cy="5405173"/>
          </a:xfrm>
        </p:spPr>
        <p:txBody>
          <a:bodyPr>
            <a:normAutofit fontScale="55000" lnSpcReduction="20000"/>
          </a:bodyPr>
          <a:lstStyle/>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CakeFactory</a:t>
            </a: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 = 16;</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 = 10 **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struct Cake{</a:t>
            </a:r>
          </a:p>
          <a:p>
            <a:pPr marL="0" indent="0">
              <a:buNone/>
            </a:pPr>
            <a:r>
              <a:rPr lang="en-GB" sz="2400" dirty="0">
                <a:latin typeface="Courier New" panose="02070309020205020404" pitchFamily="49" charset="0"/>
                <a:cs typeface="Courier New" panose="02070309020205020404" pitchFamily="49" charset="0"/>
              </a:rPr>
              <a:t>        string name;</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shape;</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Cake[] public cakes;</a:t>
            </a:r>
          </a:p>
          <a:p>
            <a:pPr marL="0" indent="0">
              <a:buNone/>
            </a:pPr>
            <a:r>
              <a:rPr lang="en-GB" sz="2400" dirty="0">
                <a:latin typeface="Courier New" panose="02070309020205020404" pitchFamily="49" charset="0"/>
                <a:cs typeface="Courier New" panose="02070309020205020404" pitchFamily="49" charset="0"/>
              </a:rPr>
              <a:t>    function _</a:t>
            </a:r>
            <a:r>
              <a:rPr lang="en-GB" sz="2400" dirty="0" err="1">
                <a:latin typeface="Courier New" panose="02070309020205020404" pitchFamily="49" charset="0"/>
                <a:cs typeface="Courier New" panose="02070309020205020404" pitchFamily="49" charset="0"/>
              </a:rPr>
              <a:t>createCake</a:t>
            </a:r>
            <a:r>
              <a:rPr lang="en-GB" sz="2400" dirty="0">
                <a:latin typeface="Courier New" panose="02070309020205020404" pitchFamily="49" charset="0"/>
                <a:cs typeface="Courier New" panose="02070309020205020404" pitchFamily="49" charset="0"/>
              </a:rPr>
              <a:t>(string memory _name,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_shape) private {</a:t>
            </a:r>
            <a:r>
              <a:rPr lang="en-GB" sz="2400" dirty="0" err="1">
                <a:latin typeface="Courier New" panose="02070309020205020404" pitchFamily="49" charset="0"/>
                <a:cs typeface="Courier New" panose="02070309020205020404" pitchFamily="49" charset="0"/>
              </a:rPr>
              <a:t>cakes.push</a:t>
            </a:r>
            <a:r>
              <a:rPr lang="en-GB" sz="2400" dirty="0">
                <a:latin typeface="Courier New" panose="02070309020205020404" pitchFamily="49" charset="0"/>
                <a:cs typeface="Courier New" panose="02070309020205020404" pitchFamily="49" charset="0"/>
              </a:rPr>
              <a:t>(Cake(_name, _shape));}</a:t>
            </a:r>
          </a:p>
          <a:p>
            <a:pPr marL="0" indent="0">
              <a:buNone/>
            </a:pPr>
            <a:r>
              <a:rPr lang="en-GB" sz="2400" dirty="0">
                <a:latin typeface="Courier New" panose="02070309020205020404" pitchFamily="49" charset="0"/>
                <a:cs typeface="Courier New" panose="02070309020205020404" pitchFamily="49" charset="0"/>
              </a:rPr>
              <a:t>    function _</a:t>
            </a:r>
            <a:r>
              <a:rPr lang="en-GB" sz="2400" dirty="0" err="1">
                <a:latin typeface="Courier New" panose="02070309020205020404" pitchFamily="49" charset="0"/>
                <a:cs typeface="Courier New" panose="02070309020205020404" pitchFamily="49" charset="0"/>
              </a:rPr>
              <a:t>generateRandomShape</a:t>
            </a:r>
            <a:r>
              <a:rPr lang="en-GB" sz="2400" dirty="0">
                <a:latin typeface="Courier New" panose="02070309020205020404" pitchFamily="49" charset="0"/>
                <a:cs typeface="Courier New" panose="02070309020205020404" pitchFamily="49" charset="0"/>
              </a:rPr>
              <a:t>(string memory _str) private view returns(</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rand =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(keccak256(</a:t>
            </a:r>
            <a:r>
              <a:rPr lang="en-GB" sz="2400" dirty="0" err="1">
                <a:latin typeface="Courier New" panose="02070309020205020404" pitchFamily="49" charset="0"/>
                <a:cs typeface="Courier New" panose="02070309020205020404" pitchFamily="49" charset="0"/>
              </a:rPr>
              <a:t>abi.encodePacked</a:t>
            </a:r>
            <a:r>
              <a:rPr lang="en-GB" sz="2400" dirty="0">
                <a:latin typeface="Courier New" panose="02070309020205020404" pitchFamily="49" charset="0"/>
                <a:cs typeface="Courier New" panose="02070309020205020404" pitchFamily="49" charset="0"/>
              </a:rPr>
              <a:t>(_str)));</a:t>
            </a:r>
          </a:p>
          <a:p>
            <a:pPr marL="0" indent="0">
              <a:buNone/>
            </a:pPr>
            <a:r>
              <a:rPr lang="en-GB" sz="2400" dirty="0">
                <a:latin typeface="Courier New" panose="02070309020205020404" pitchFamily="49" charset="0"/>
                <a:cs typeface="Courier New" panose="02070309020205020404" pitchFamily="49" charset="0"/>
              </a:rPr>
              <a:t>      	return rand %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function </a:t>
            </a:r>
            <a:r>
              <a:rPr lang="en-GB" sz="2400" dirty="0" err="1">
                <a:latin typeface="Courier New" panose="02070309020205020404" pitchFamily="49" charset="0"/>
                <a:cs typeface="Courier New" panose="02070309020205020404" pitchFamily="49" charset="0"/>
              </a:rPr>
              <a:t>createRandomZombie</a:t>
            </a:r>
            <a:r>
              <a:rPr lang="en-GB" sz="2400" dirty="0">
                <a:latin typeface="Courier New" panose="02070309020205020404" pitchFamily="49" charset="0"/>
                <a:cs typeface="Courier New" panose="02070309020205020404" pitchFamily="49" charset="0"/>
              </a:rPr>
              <a:t>(string memory _name) public {</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randShape</a:t>
            </a:r>
            <a:r>
              <a:rPr lang="en-GB" sz="2400" dirty="0">
                <a:latin typeface="Courier New" panose="02070309020205020404" pitchFamily="49" charset="0"/>
                <a:cs typeface="Courier New" panose="02070309020205020404" pitchFamily="49" charset="0"/>
              </a:rPr>
              <a:t> = _</a:t>
            </a:r>
            <a:r>
              <a:rPr lang="en-GB" sz="2400" dirty="0" err="1">
                <a:latin typeface="Courier New" panose="02070309020205020404" pitchFamily="49" charset="0"/>
                <a:cs typeface="Courier New" panose="02070309020205020404" pitchFamily="49" charset="0"/>
              </a:rPr>
              <a:t>generateRandomDna</a:t>
            </a:r>
            <a:r>
              <a:rPr lang="en-GB" sz="2400" dirty="0">
                <a:latin typeface="Courier New" panose="02070309020205020404" pitchFamily="49" charset="0"/>
                <a:cs typeface="Courier New" panose="02070309020205020404" pitchFamily="49" charset="0"/>
              </a:rPr>
              <a:t>(_name);</a:t>
            </a:r>
          </a:p>
          <a:p>
            <a:pPr marL="0" indent="0">
              <a:buNone/>
            </a:pPr>
            <a:r>
              <a:rPr lang="en-GB" sz="2400" dirty="0">
                <a:latin typeface="Courier New" panose="02070309020205020404" pitchFamily="49" charset="0"/>
                <a:cs typeface="Courier New" panose="02070309020205020404" pitchFamily="49" charset="0"/>
              </a:rPr>
              <a:t>      	_</a:t>
            </a:r>
            <a:r>
              <a:rPr lang="en-GB" sz="2400" dirty="0" err="1">
                <a:latin typeface="Courier New" panose="02070309020205020404" pitchFamily="49" charset="0"/>
                <a:cs typeface="Courier New" panose="02070309020205020404" pitchFamily="49" charset="0"/>
              </a:rPr>
              <a:t>createZombie</a:t>
            </a:r>
            <a:r>
              <a:rPr lang="en-GB" sz="2400" dirty="0">
                <a:latin typeface="Courier New" panose="02070309020205020404" pitchFamily="49" charset="0"/>
                <a:cs typeface="Courier New" panose="02070309020205020404" pitchFamily="49" charset="0"/>
              </a:rPr>
              <a:t>(_name, </a:t>
            </a:r>
            <a:r>
              <a:rPr lang="en-GB" sz="2400" dirty="0" err="1">
                <a:latin typeface="Courier New" panose="02070309020205020404" pitchFamily="49" charset="0"/>
                <a:cs typeface="Courier New" panose="02070309020205020404" pitchFamily="49" charset="0"/>
              </a:rPr>
              <a:t>randShape</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a:t>
            </a:r>
          </a:p>
          <a:p>
            <a:pPr marL="0" indent="0">
              <a:buNone/>
            </a:pPr>
            <a:endParaRPr lang="en-GB" sz="2400" dirty="0">
              <a:latin typeface="Courier New" panose="02070309020205020404" pitchFamily="49" charset="0"/>
              <a:cs typeface="Courier New" panose="02070309020205020404" pitchFamily="49" charset="0"/>
            </a:endParaRP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16</a:t>
            </a:fld>
            <a:endParaRPr lang="en-US"/>
          </a:p>
        </p:txBody>
      </p:sp>
    </p:spTree>
    <p:extLst>
      <p:ext uri="{BB962C8B-B14F-4D97-AF65-F5344CB8AC3E}">
        <p14:creationId xmlns:p14="http://schemas.microsoft.com/office/powerpoint/2010/main" val="416803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fontScale="92500" lnSpcReduction="20000"/>
          </a:bodyPr>
          <a:lstStyle/>
          <a:p>
            <a:r>
              <a:rPr lang="en-GB" sz="3600" dirty="0"/>
              <a:t>We want an event to let our app know every time a new zombie was created.</a:t>
            </a:r>
          </a:p>
          <a:p>
            <a:endParaRPr lang="en-GB" sz="3600" dirty="0"/>
          </a:p>
          <a:p>
            <a:r>
              <a:rPr lang="en-GB" sz="3600" dirty="0"/>
              <a:t>Put it on test:</a:t>
            </a:r>
          </a:p>
          <a:p>
            <a:pPr lvl="1">
              <a:buFont typeface="Wingdings" pitchFamily="2" charset="2"/>
              <a:buChar char="Ø"/>
            </a:pPr>
            <a:r>
              <a:rPr lang="en-GB" sz="3100" dirty="0"/>
              <a:t>Declare an event called </a:t>
            </a:r>
            <a:r>
              <a:rPr lang="en-GB" sz="3100" dirty="0" err="1"/>
              <a:t>NewCake</a:t>
            </a:r>
            <a:r>
              <a:rPr lang="en-GB" sz="3100" dirty="0"/>
              <a:t>. It should pass </a:t>
            </a:r>
            <a:r>
              <a:rPr lang="en-GB" sz="3100" dirty="0" err="1"/>
              <a:t>cakeId</a:t>
            </a:r>
            <a:r>
              <a:rPr lang="en-GB" sz="3100" dirty="0"/>
              <a:t> (</a:t>
            </a:r>
            <a:r>
              <a:rPr lang="en-GB" sz="3100" dirty="0" err="1"/>
              <a:t>uint</a:t>
            </a:r>
            <a:r>
              <a:rPr lang="en-GB" sz="3100" dirty="0"/>
              <a:t>), name (string), and shape (</a:t>
            </a:r>
            <a:r>
              <a:rPr lang="en-GB" sz="3100" dirty="0" err="1"/>
              <a:t>uint</a:t>
            </a:r>
            <a:r>
              <a:rPr lang="en-GB" sz="3100" dirty="0"/>
              <a:t>).</a:t>
            </a:r>
          </a:p>
          <a:p>
            <a:pPr lvl="1">
              <a:buFont typeface="Wingdings" pitchFamily="2" charset="2"/>
              <a:buChar char="Ø"/>
            </a:pPr>
            <a:r>
              <a:rPr lang="en-GB" sz="3100" dirty="0"/>
              <a:t>Modify the _</a:t>
            </a:r>
            <a:r>
              <a:rPr lang="en-GB" sz="3100" dirty="0" err="1"/>
              <a:t>createCake</a:t>
            </a:r>
            <a:r>
              <a:rPr lang="en-GB" sz="3100" dirty="0"/>
              <a:t> function to fire the </a:t>
            </a:r>
            <a:r>
              <a:rPr lang="en-GB" sz="3100" dirty="0" err="1"/>
              <a:t>NewCake</a:t>
            </a:r>
            <a:r>
              <a:rPr lang="en-GB" sz="3100" dirty="0"/>
              <a:t> event after adding the new Cake to our cakes array.</a:t>
            </a:r>
          </a:p>
          <a:p>
            <a:pPr lvl="1">
              <a:buFont typeface="Wingdings" pitchFamily="2" charset="2"/>
              <a:buChar char="Ø"/>
            </a:pPr>
            <a:r>
              <a:rPr lang="en-GB" sz="3100" dirty="0"/>
              <a:t>You're going to need the cake's </a:t>
            </a:r>
            <a:r>
              <a:rPr lang="en-GB" sz="3100" b="1" dirty="0" err="1"/>
              <a:t>id.array.push</a:t>
            </a:r>
            <a:r>
              <a:rPr lang="en-GB" sz="3100" b="1" dirty="0"/>
              <a:t>() </a:t>
            </a:r>
            <a:r>
              <a:rPr lang="en-GB" sz="3100" dirty="0"/>
              <a:t>returns a </a:t>
            </a:r>
            <a:r>
              <a:rPr lang="en-GB" sz="3100" dirty="0" err="1"/>
              <a:t>uint</a:t>
            </a:r>
            <a:r>
              <a:rPr lang="en-GB" sz="3100" dirty="0"/>
              <a:t> of the new length of the array - and since the first item in an array has index 0, </a:t>
            </a:r>
            <a:r>
              <a:rPr lang="en-GB" sz="3100" b="1" dirty="0" err="1"/>
              <a:t>array.push</a:t>
            </a:r>
            <a:r>
              <a:rPr lang="en-GB" sz="3100" b="1" dirty="0"/>
              <a:t>() - 1 </a:t>
            </a:r>
            <a:r>
              <a:rPr lang="en-GB" sz="3100" dirty="0"/>
              <a:t>will be the index of the zombie we just added. Store the result of </a:t>
            </a:r>
            <a:r>
              <a:rPr lang="en-GB" sz="3100" b="1" dirty="0" err="1"/>
              <a:t>cake.push</a:t>
            </a:r>
            <a:r>
              <a:rPr lang="en-GB" sz="3100" b="1" dirty="0"/>
              <a:t>() - 1</a:t>
            </a:r>
            <a:r>
              <a:rPr lang="en-GB" sz="3100" dirty="0"/>
              <a:t> in a </a:t>
            </a:r>
            <a:r>
              <a:rPr lang="en-GB" sz="3100" dirty="0" err="1"/>
              <a:t>uint</a:t>
            </a:r>
            <a:r>
              <a:rPr lang="en-GB" sz="3100" dirty="0"/>
              <a:t> called id, so you can use this in the </a:t>
            </a:r>
            <a:r>
              <a:rPr lang="en-GB" sz="3100" dirty="0" err="1"/>
              <a:t>NewCake</a:t>
            </a:r>
            <a:r>
              <a:rPr lang="en-GB" sz="3100" dirty="0"/>
              <a:t> event in the next line.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17</a:t>
            </a:fld>
            <a:endParaRPr lang="en-US"/>
          </a:p>
        </p:txBody>
      </p:sp>
    </p:spTree>
    <p:extLst>
      <p:ext uri="{BB962C8B-B14F-4D97-AF65-F5344CB8AC3E}">
        <p14:creationId xmlns:p14="http://schemas.microsoft.com/office/powerpoint/2010/main" val="3497219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fontScale="40000" lnSpcReduction="20000"/>
          </a:bodyPr>
          <a:lstStyle/>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CakeFactory</a:t>
            </a: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event </a:t>
            </a:r>
            <a:r>
              <a:rPr lang="en-GB" sz="2400" dirty="0" err="1">
                <a:latin typeface="Courier New" panose="02070309020205020404" pitchFamily="49" charset="0"/>
                <a:cs typeface="Courier New" panose="02070309020205020404" pitchFamily="49" charset="0"/>
              </a:rPr>
              <a:t>NewCake</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cakeId</a:t>
            </a:r>
            <a:r>
              <a:rPr lang="en-GB" sz="2400" dirty="0">
                <a:latin typeface="Courier New" panose="02070309020205020404" pitchFamily="49" charset="0"/>
                <a:cs typeface="Courier New" panose="02070309020205020404" pitchFamily="49" charset="0"/>
              </a:rPr>
              <a:t>, string 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shape);</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 = 16;</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 = 10 **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struct Cake{ string 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shape;}</a:t>
            </a:r>
          </a:p>
          <a:p>
            <a:pPr marL="0" indent="0">
              <a:buNone/>
            </a:pPr>
            <a:r>
              <a:rPr lang="en-GB" sz="2400" dirty="0">
                <a:latin typeface="Courier New" panose="02070309020205020404" pitchFamily="49" charset="0"/>
                <a:cs typeface="Courier New" panose="02070309020205020404" pitchFamily="49" charset="0"/>
              </a:rPr>
              <a:t>  Cake[] public cakes;</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function _</a:t>
            </a:r>
            <a:r>
              <a:rPr lang="en-GB" sz="2400" dirty="0" err="1">
                <a:latin typeface="Courier New" panose="02070309020205020404" pitchFamily="49" charset="0"/>
                <a:cs typeface="Courier New" panose="02070309020205020404" pitchFamily="49" charset="0"/>
              </a:rPr>
              <a:t>createCake</a:t>
            </a:r>
            <a:r>
              <a:rPr lang="en-GB" sz="2400" dirty="0">
                <a:latin typeface="Courier New" panose="02070309020205020404" pitchFamily="49" charset="0"/>
                <a:cs typeface="Courier New" panose="02070309020205020404" pitchFamily="49" charset="0"/>
              </a:rPr>
              <a:t>(string memory _name,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_shape) public{</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id = </a:t>
            </a:r>
            <a:r>
              <a:rPr lang="en-GB" sz="2400" dirty="0" err="1">
                <a:latin typeface="Courier New" panose="02070309020205020404" pitchFamily="49" charset="0"/>
                <a:cs typeface="Courier New" panose="02070309020205020404" pitchFamily="49" charset="0"/>
              </a:rPr>
              <a:t>cakes.push</a:t>
            </a:r>
            <a:r>
              <a:rPr lang="en-GB" sz="2400" dirty="0">
                <a:latin typeface="Courier New" panose="02070309020205020404" pitchFamily="49" charset="0"/>
                <a:cs typeface="Courier New" panose="02070309020205020404" pitchFamily="49" charset="0"/>
              </a:rPr>
              <a:t>(Zombie(_name, _shape)) - 1;</a:t>
            </a:r>
          </a:p>
          <a:p>
            <a:pPr marL="0" indent="0">
              <a:buNone/>
            </a:pPr>
            <a:r>
              <a:rPr lang="en-GB" sz="2400" dirty="0">
                <a:latin typeface="Courier New" panose="02070309020205020404" pitchFamily="49" charset="0"/>
                <a:cs typeface="Courier New" panose="02070309020205020404" pitchFamily="49" charset="0"/>
              </a:rPr>
              <a:t>      emit </a:t>
            </a:r>
            <a:r>
              <a:rPr lang="en-GB" sz="2400" dirty="0" err="1">
                <a:latin typeface="Courier New" panose="02070309020205020404" pitchFamily="49" charset="0"/>
                <a:cs typeface="Courier New" panose="02070309020205020404" pitchFamily="49" charset="0"/>
              </a:rPr>
              <a:t>NewCake</a:t>
            </a:r>
            <a:r>
              <a:rPr lang="en-GB" sz="2400" dirty="0">
                <a:latin typeface="Courier New" panose="02070309020205020404" pitchFamily="49" charset="0"/>
                <a:cs typeface="Courier New" panose="02070309020205020404" pitchFamily="49" charset="0"/>
              </a:rPr>
              <a:t>(id, _name, _shape);</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function _</a:t>
            </a:r>
            <a:r>
              <a:rPr lang="en-GB" sz="2400" dirty="0" err="1">
                <a:latin typeface="Courier New" panose="02070309020205020404" pitchFamily="49" charset="0"/>
                <a:cs typeface="Courier New" panose="02070309020205020404" pitchFamily="49" charset="0"/>
              </a:rPr>
              <a:t>generateRandomShape</a:t>
            </a:r>
            <a:r>
              <a:rPr lang="en-GB" sz="2400" dirty="0">
                <a:latin typeface="Courier New" panose="02070309020205020404" pitchFamily="49" charset="0"/>
                <a:cs typeface="Courier New" panose="02070309020205020404" pitchFamily="49" charset="0"/>
              </a:rPr>
              <a:t>(string memory _str) private view returns(</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rand =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(keccak256(</a:t>
            </a:r>
            <a:r>
              <a:rPr lang="en-GB" sz="2400" dirty="0" err="1">
                <a:latin typeface="Courier New" panose="02070309020205020404" pitchFamily="49" charset="0"/>
                <a:cs typeface="Courier New" panose="02070309020205020404" pitchFamily="49" charset="0"/>
              </a:rPr>
              <a:t>abi.encodePacked</a:t>
            </a:r>
            <a:r>
              <a:rPr lang="en-GB" sz="2400" dirty="0">
                <a:latin typeface="Courier New" panose="02070309020205020404" pitchFamily="49" charset="0"/>
                <a:cs typeface="Courier New" panose="02070309020205020404" pitchFamily="49" charset="0"/>
              </a:rPr>
              <a:t>(_str)));</a:t>
            </a:r>
          </a:p>
          <a:p>
            <a:pPr marL="0" indent="0">
              <a:buNone/>
            </a:pPr>
            <a:r>
              <a:rPr lang="en-GB" sz="2400" dirty="0">
                <a:latin typeface="Courier New" panose="02070309020205020404" pitchFamily="49" charset="0"/>
                <a:cs typeface="Courier New" panose="02070309020205020404" pitchFamily="49" charset="0"/>
              </a:rPr>
              <a:t>      return rand %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function </a:t>
            </a:r>
            <a:r>
              <a:rPr lang="en-GB" sz="2400" dirty="0" err="1">
                <a:latin typeface="Courier New" panose="02070309020205020404" pitchFamily="49" charset="0"/>
                <a:cs typeface="Courier New" panose="02070309020205020404" pitchFamily="49" charset="0"/>
              </a:rPr>
              <a:t>createRandomZombie</a:t>
            </a:r>
            <a:r>
              <a:rPr lang="en-GB" sz="2400" dirty="0">
                <a:latin typeface="Courier New" panose="02070309020205020404" pitchFamily="49" charset="0"/>
                <a:cs typeface="Courier New" panose="02070309020205020404" pitchFamily="49" charset="0"/>
              </a:rPr>
              <a:t>(string memory _name) public {</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randShape</a:t>
            </a:r>
            <a:r>
              <a:rPr lang="en-GB" sz="2400" dirty="0">
                <a:latin typeface="Courier New" panose="02070309020205020404" pitchFamily="49" charset="0"/>
                <a:cs typeface="Courier New" panose="02070309020205020404" pitchFamily="49" charset="0"/>
              </a:rPr>
              <a:t> = _</a:t>
            </a:r>
            <a:r>
              <a:rPr lang="en-GB" sz="2400" dirty="0" err="1">
                <a:latin typeface="Courier New" panose="02070309020205020404" pitchFamily="49" charset="0"/>
                <a:cs typeface="Courier New" panose="02070309020205020404" pitchFamily="49" charset="0"/>
              </a:rPr>
              <a:t>generateRandomDna</a:t>
            </a:r>
            <a:r>
              <a:rPr lang="en-GB" sz="2400" dirty="0">
                <a:latin typeface="Courier New" panose="02070309020205020404" pitchFamily="49" charset="0"/>
                <a:cs typeface="Courier New" panose="02070309020205020404" pitchFamily="49" charset="0"/>
              </a:rPr>
              <a:t>(_name);</a:t>
            </a:r>
          </a:p>
          <a:p>
            <a:pPr marL="0" indent="0">
              <a:buNone/>
            </a:pPr>
            <a:r>
              <a:rPr lang="en-GB" sz="2400" dirty="0">
                <a:latin typeface="Courier New" panose="02070309020205020404" pitchFamily="49" charset="0"/>
                <a:cs typeface="Courier New" panose="02070309020205020404" pitchFamily="49" charset="0"/>
              </a:rPr>
              <a:t>      _</a:t>
            </a:r>
            <a:r>
              <a:rPr lang="en-GB" sz="2400" dirty="0" err="1">
                <a:latin typeface="Courier New" panose="02070309020205020404" pitchFamily="49" charset="0"/>
                <a:cs typeface="Courier New" panose="02070309020205020404" pitchFamily="49" charset="0"/>
              </a:rPr>
              <a:t>createCake</a:t>
            </a:r>
            <a:r>
              <a:rPr lang="en-GB" sz="2400" dirty="0">
                <a:latin typeface="Courier New" panose="02070309020205020404" pitchFamily="49" charset="0"/>
                <a:cs typeface="Courier New" panose="02070309020205020404" pitchFamily="49" charset="0"/>
              </a:rPr>
              <a:t>(_name, </a:t>
            </a:r>
            <a:r>
              <a:rPr lang="en-GB" sz="2400" dirty="0" err="1">
                <a:latin typeface="Courier New" panose="02070309020205020404" pitchFamily="49" charset="0"/>
                <a:cs typeface="Courier New" panose="02070309020205020404" pitchFamily="49" charset="0"/>
              </a:rPr>
              <a:t>randShape</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18</a:t>
            </a:fld>
            <a:endParaRPr lang="en-US"/>
          </a:p>
        </p:txBody>
      </p:sp>
    </p:spTree>
    <p:extLst>
      <p:ext uri="{BB962C8B-B14F-4D97-AF65-F5344CB8AC3E}">
        <p14:creationId xmlns:p14="http://schemas.microsoft.com/office/powerpoint/2010/main" val="2494251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sz="3600" dirty="0"/>
              <a:t>We have created our </a:t>
            </a:r>
            <a:r>
              <a:rPr lang="en-GB" sz="3600" dirty="0" err="1"/>
              <a:t>CakeFactory</a:t>
            </a:r>
            <a:r>
              <a:rPr lang="en-GB" sz="3600" dirty="0"/>
              <a:t> contract which is able to create random cake and store them into structs and arrays</a:t>
            </a:r>
            <a:endParaRPr lang="en-GB" sz="3100" dirty="0"/>
          </a:p>
          <a:p>
            <a:endParaRPr lang="en-GB" sz="3100" dirty="0"/>
          </a:p>
          <a:p>
            <a:r>
              <a:rPr lang="en-GB" sz="3600" dirty="0"/>
              <a:t>In following exercises we are going to interact with this contract from another contracts</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19</a:t>
            </a:fld>
            <a:endParaRPr lang="en-US"/>
          </a:p>
        </p:txBody>
      </p:sp>
    </p:spTree>
    <p:extLst>
      <p:ext uri="{BB962C8B-B14F-4D97-AF65-F5344CB8AC3E}">
        <p14:creationId xmlns:p14="http://schemas.microsoft.com/office/powerpoint/2010/main" val="198430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17B8-192D-4915-AA65-B426092D3B5F}"/>
              </a:ext>
            </a:extLst>
          </p:cNvPr>
          <p:cNvSpPr>
            <a:spLocks noGrp="1"/>
          </p:cNvSpPr>
          <p:nvPr>
            <p:ph type="title"/>
          </p:nvPr>
        </p:nvSpPr>
        <p:spPr>
          <a:xfrm>
            <a:off x="707567" y="1371120"/>
            <a:ext cx="10319657" cy="2147963"/>
          </a:xfrm>
        </p:spPr>
        <p:txBody>
          <a:bodyPr>
            <a:normAutofit/>
          </a:bodyPr>
          <a:lstStyle/>
          <a:p>
            <a:pPr algn="ctr"/>
            <a:r>
              <a:rPr lang="en-US" sz="2200" dirty="0"/>
              <a:t>Course material developed in collaboration with University of </a:t>
            </a:r>
            <a:br>
              <a:rPr lang="en-US" sz="2200" dirty="0"/>
            </a:br>
            <a:r>
              <a:rPr lang="en-US" sz="2200" dirty="0"/>
              <a:t>Cagliari, University of Cyprus, University of Western Macedonia, Mines ParisTech, Technische Hochschule Ulm, Deloitte, WIP </a:t>
            </a:r>
            <a:br>
              <a:rPr lang="en-US" sz="2200" dirty="0"/>
            </a:br>
            <a:br>
              <a:rPr lang="en-US" sz="2200" dirty="0"/>
            </a:br>
            <a:r>
              <a:rPr lang="en-US" sz="2200" dirty="0"/>
              <a:t>with support from Erasmus+</a:t>
            </a:r>
            <a:br>
              <a:rPr lang="de-DE" sz="2000" dirty="0"/>
            </a:br>
            <a:endParaRPr lang="en-US" sz="2000" dirty="0">
              <a:highlight>
                <a:srgbClr val="FFFF00"/>
              </a:highlight>
            </a:endParaRPr>
          </a:p>
        </p:txBody>
      </p:sp>
      <p:sp>
        <p:nvSpPr>
          <p:cNvPr id="6" name="Slide Number Placeholder 5">
            <a:extLst>
              <a:ext uri="{FF2B5EF4-FFF2-40B4-BE49-F238E27FC236}">
                <a16:creationId xmlns:a16="http://schemas.microsoft.com/office/drawing/2014/main" id="{1EB5BB7E-9570-465B-9B1F-4D51C3EFEBB3}"/>
              </a:ext>
            </a:extLst>
          </p:cNvPr>
          <p:cNvSpPr>
            <a:spLocks noGrp="1"/>
          </p:cNvSpPr>
          <p:nvPr>
            <p:ph type="sldNum" sz="quarter" idx="12"/>
          </p:nvPr>
        </p:nvSpPr>
        <p:spPr>
          <a:xfrm>
            <a:off x="6190969" y="6366329"/>
            <a:ext cx="787600" cy="365125"/>
          </a:xfrm>
        </p:spPr>
        <p:txBody>
          <a:bodyPr anchor="ctr"/>
          <a:lstStyle/>
          <a:p>
            <a:pPr algn="ctr"/>
            <a:fld id="{B14DC977-BC50-43F6-B379-4F14C4286E89}" type="slidenum">
              <a:rPr lang="en-US" smtClean="0"/>
              <a:pPr algn="ctr"/>
              <a:t>2</a:t>
            </a:fld>
            <a:endParaRPr lang="en-US" dirty="0"/>
          </a:p>
        </p:txBody>
      </p:sp>
      <p:pic>
        <p:nvPicPr>
          <p:cNvPr id="10" name="Picture 9" descr="A picture containing black, large, white&#10;&#10;Description automatically generated">
            <a:extLst>
              <a:ext uri="{FF2B5EF4-FFF2-40B4-BE49-F238E27FC236}">
                <a16:creationId xmlns:a16="http://schemas.microsoft.com/office/drawing/2014/main" id="{F75B38EF-0060-4C68-A5B4-60B86A831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065" y="3457212"/>
            <a:ext cx="1134749" cy="1134749"/>
          </a:xfrm>
          <a:prstGeom prst="rect">
            <a:avLst/>
          </a:prstGeom>
        </p:spPr>
      </p:pic>
      <p:pic>
        <p:nvPicPr>
          <p:cNvPr id="12" name="Picture 11" descr="A close up of a logo&#10;&#10;Description automatically generated">
            <a:extLst>
              <a:ext uri="{FF2B5EF4-FFF2-40B4-BE49-F238E27FC236}">
                <a16:creationId xmlns:a16="http://schemas.microsoft.com/office/drawing/2014/main" id="{E3576EC2-F104-4110-8318-2B60E7DEAD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2187" y="3745758"/>
            <a:ext cx="3680637" cy="1135718"/>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6B5CAC71-6BD0-49EA-8F31-B31EAF98C4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2824" y="5070995"/>
            <a:ext cx="2209055" cy="897857"/>
          </a:xfrm>
          <a:prstGeom prst="rect">
            <a:avLst/>
          </a:prstGeom>
        </p:spPr>
      </p:pic>
      <p:pic>
        <p:nvPicPr>
          <p:cNvPr id="14" name="Picture 13">
            <a:extLst>
              <a:ext uri="{FF2B5EF4-FFF2-40B4-BE49-F238E27FC236}">
                <a16:creationId xmlns:a16="http://schemas.microsoft.com/office/drawing/2014/main" id="{6C3CED35-9A1D-43B0-963E-C3D5265C7A8D}"/>
              </a:ext>
            </a:extLst>
          </p:cNvPr>
          <p:cNvPicPr>
            <a:picLocks noChangeAspect="1"/>
          </p:cNvPicPr>
          <p:nvPr/>
        </p:nvPicPr>
        <p:blipFill>
          <a:blip r:embed="rId5"/>
          <a:stretch>
            <a:fillRect/>
          </a:stretch>
        </p:blipFill>
        <p:spPr>
          <a:xfrm>
            <a:off x="838200" y="4939439"/>
            <a:ext cx="3096389" cy="947847"/>
          </a:xfrm>
          <a:prstGeom prst="rect">
            <a:avLst/>
          </a:prstGeom>
        </p:spPr>
      </p:pic>
      <p:pic>
        <p:nvPicPr>
          <p:cNvPr id="8" name="Picture 7">
            <a:extLst>
              <a:ext uri="{FF2B5EF4-FFF2-40B4-BE49-F238E27FC236}">
                <a16:creationId xmlns:a16="http://schemas.microsoft.com/office/drawing/2014/main" id="{74B7E6F1-04F5-4CD3-9602-23FD0EE6F91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98703" y="5003937"/>
            <a:ext cx="1717351" cy="832081"/>
          </a:xfrm>
          <a:prstGeom prst="rect">
            <a:avLst/>
          </a:prstGeom>
        </p:spPr>
      </p:pic>
      <p:pic>
        <p:nvPicPr>
          <p:cNvPr id="15" name="Picture 14" descr="A close up of a logo&#10;&#10;Description automatically generated">
            <a:extLst>
              <a:ext uri="{FF2B5EF4-FFF2-40B4-BE49-F238E27FC236}">
                <a16:creationId xmlns:a16="http://schemas.microsoft.com/office/drawing/2014/main" id="{78F15F3C-336E-403A-B0FF-121C34A857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39197" y="3924019"/>
            <a:ext cx="3730818" cy="674983"/>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A6CDFB20-B9DE-4F08-9047-DF3AFEC9E11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51953" y="5005292"/>
            <a:ext cx="1844047" cy="897856"/>
          </a:xfrm>
          <a:prstGeom prst="rect">
            <a:avLst/>
          </a:prstGeom>
        </p:spPr>
      </p:pic>
    </p:spTree>
    <p:extLst>
      <p:ext uri="{BB962C8B-B14F-4D97-AF65-F5344CB8AC3E}">
        <p14:creationId xmlns:p14="http://schemas.microsoft.com/office/powerpoint/2010/main" val="3971623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C7B23-E736-4779-A824-FD3CB44D33C8}"/>
              </a:ext>
            </a:extLst>
          </p:cNvPr>
          <p:cNvSpPr>
            <a:spLocks noGrp="1"/>
          </p:cNvSpPr>
          <p:nvPr>
            <p:ph type="ctrTitle"/>
          </p:nvPr>
        </p:nvSpPr>
        <p:spPr>
          <a:xfrm>
            <a:off x="1204823" y="2774628"/>
            <a:ext cx="9144000" cy="757829"/>
          </a:xfrm>
        </p:spPr>
        <p:txBody>
          <a:bodyPr/>
          <a:lstStyle/>
          <a:p>
            <a:r>
              <a:rPr lang="de-DE"/>
              <a:t>Thank you for your attention! </a:t>
            </a:r>
          </a:p>
        </p:txBody>
      </p:sp>
      <p:sp>
        <p:nvSpPr>
          <p:cNvPr id="3" name="Untertitel 2">
            <a:extLst>
              <a:ext uri="{FF2B5EF4-FFF2-40B4-BE49-F238E27FC236}">
                <a16:creationId xmlns:a16="http://schemas.microsoft.com/office/drawing/2014/main" id="{0624594A-2B8D-4D7B-8F8C-25ED0F482613}"/>
              </a:ext>
            </a:extLst>
          </p:cNvPr>
          <p:cNvSpPr>
            <a:spLocks noGrp="1"/>
          </p:cNvSpPr>
          <p:nvPr>
            <p:ph type="subTitle" idx="1"/>
          </p:nvPr>
        </p:nvSpPr>
        <p:spPr>
          <a:xfrm>
            <a:off x="1204823" y="3762554"/>
            <a:ext cx="9144000" cy="565397"/>
          </a:xfrm>
        </p:spPr>
        <p:txBody>
          <a:bodyPr/>
          <a:lstStyle/>
          <a:p>
            <a:r>
              <a:rPr lang="de-DE"/>
              <a:t>www.smartgridsmaster.eu</a:t>
            </a:r>
          </a:p>
        </p:txBody>
      </p:sp>
    </p:spTree>
    <p:extLst>
      <p:ext uri="{BB962C8B-B14F-4D97-AF65-F5344CB8AC3E}">
        <p14:creationId xmlns:p14="http://schemas.microsoft.com/office/powerpoint/2010/main" val="145172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5DCD-D96F-4806-9A31-085EF294D4F7}"/>
              </a:ext>
            </a:extLst>
          </p:cNvPr>
          <p:cNvSpPr>
            <a:spLocks noGrp="1"/>
          </p:cNvSpPr>
          <p:nvPr>
            <p:ph type="title"/>
          </p:nvPr>
        </p:nvSpPr>
        <p:spPr/>
        <p:txBody>
          <a:bodyPr/>
          <a:lstStyle/>
          <a:p>
            <a:r>
              <a:rPr lang="en-GB" dirty="0"/>
              <a:t>Content of the lecture</a:t>
            </a:r>
          </a:p>
        </p:txBody>
      </p:sp>
      <p:sp>
        <p:nvSpPr>
          <p:cNvPr id="3" name="Content Placeholder 2">
            <a:extLst>
              <a:ext uri="{FF2B5EF4-FFF2-40B4-BE49-F238E27FC236}">
                <a16:creationId xmlns:a16="http://schemas.microsoft.com/office/drawing/2014/main" id="{E05B7644-D161-43BD-A349-D87E12807804}"/>
              </a:ext>
            </a:extLst>
          </p:cNvPr>
          <p:cNvSpPr>
            <a:spLocks noGrp="1"/>
          </p:cNvSpPr>
          <p:nvPr>
            <p:ph idx="1"/>
          </p:nvPr>
        </p:nvSpPr>
        <p:spPr/>
        <p:txBody>
          <a:bodyPr/>
          <a:lstStyle/>
          <a:p>
            <a:pPr marL="514350" indent="-514350">
              <a:buAutoNum type="arabicPeriod"/>
            </a:pPr>
            <a:r>
              <a:rPr lang="en-GB" dirty="0"/>
              <a:t>Ethereum blockchain language: Solidity</a:t>
            </a:r>
          </a:p>
          <a:p>
            <a:pPr marL="514350" indent="-514350">
              <a:buAutoNum type="arabicPeriod"/>
            </a:pPr>
            <a:r>
              <a:rPr lang="en-GB" dirty="0"/>
              <a:t>Basic exercises on Solidity</a:t>
            </a:r>
          </a:p>
        </p:txBody>
      </p:sp>
      <p:sp>
        <p:nvSpPr>
          <p:cNvPr id="6" name="Slide Number Placeholder 5">
            <a:extLst>
              <a:ext uri="{FF2B5EF4-FFF2-40B4-BE49-F238E27FC236}">
                <a16:creationId xmlns:a16="http://schemas.microsoft.com/office/drawing/2014/main" id="{13004379-5902-4912-8CCA-9A42BF792C77}"/>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3</a:t>
            </a:fld>
            <a:endParaRPr lang="en-US"/>
          </a:p>
        </p:txBody>
      </p:sp>
    </p:spTree>
    <p:extLst>
      <p:ext uri="{BB962C8B-B14F-4D97-AF65-F5344CB8AC3E}">
        <p14:creationId xmlns:p14="http://schemas.microsoft.com/office/powerpoint/2010/main" val="974573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Remix</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dirty="0"/>
              <a:t>Open your browser and go to:</a:t>
            </a:r>
          </a:p>
          <a:p>
            <a:pPr marL="457200" lvl="1" indent="0">
              <a:buNone/>
            </a:pPr>
            <a:r>
              <a:rPr lang="en-GB" dirty="0"/>
              <a:t>	</a:t>
            </a:r>
          </a:p>
          <a:p>
            <a:pPr marL="457200" lvl="1" indent="0">
              <a:buNone/>
            </a:pPr>
            <a:r>
              <a:rPr lang="en-GB" sz="3600" dirty="0"/>
              <a:t>			</a:t>
            </a:r>
          </a:p>
          <a:p>
            <a:pPr marL="457200" lvl="1" indent="0">
              <a:buNone/>
            </a:pPr>
            <a:r>
              <a:rPr lang="en-GB" sz="3600" dirty="0"/>
              <a:t>			http://</a:t>
            </a:r>
            <a:r>
              <a:rPr lang="en-GB" sz="3600" dirty="0" err="1"/>
              <a:t>remix.ethereum.org</a:t>
            </a:r>
            <a:endParaRPr lang="en-GB" sz="3600" dirty="0"/>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4</a:t>
            </a:fld>
            <a:endParaRPr lang="en-US"/>
          </a:p>
        </p:txBody>
      </p:sp>
    </p:spTree>
    <p:extLst>
      <p:ext uri="{BB962C8B-B14F-4D97-AF65-F5344CB8AC3E}">
        <p14:creationId xmlns:p14="http://schemas.microsoft.com/office/powerpoint/2010/main" val="188363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dirty="0"/>
              <a:t>In this exercise we are going to create a non-fungible token called “cake”.</a:t>
            </a:r>
          </a:p>
          <a:p>
            <a:endParaRPr lang="en-GB" dirty="0"/>
          </a:p>
          <a:p>
            <a:r>
              <a:rPr lang="en-GB" dirty="0"/>
              <a:t>To start creating our cake, let's create a base contract called </a:t>
            </a:r>
            <a:r>
              <a:rPr lang="en-GB" dirty="0" err="1"/>
              <a:t>CakeFactory</a:t>
            </a:r>
            <a:r>
              <a:rPr lang="en-GB" dirty="0"/>
              <a:t>.</a:t>
            </a:r>
          </a:p>
          <a:p>
            <a:endParaRPr lang="en-GB" dirty="0"/>
          </a:p>
          <a:p>
            <a:r>
              <a:rPr lang="en-GB" dirty="0"/>
              <a:t>Put it on test:</a:t>
            </a:r>
          </a:p>
          <a:p>
            <a:pPr lvl="1">
              <a:buFont typeface="Wingdings" pitchFamily="2" charset="2"/>
              <a:buChar char="Ø"/>
            </a:pPr>
            <a:r>
              <a:rPr lang="en-GB" sz="2800" dirty="0"/>
              <a:t>Make it so our contract uses solidity version &gt;=0.5.0 &lt;0.6.0.</a:t>
            </a:r>
          </a:p>
          <a:p>
            <a:pPr lvl="1">
              <a:buFont typeface="Wingdings" pitchFamily="2" charset="2"/>
              <a:buChar char="Ø"/>
            </a:pPr>
            <a:r>
              <a:rPr lang="en-GB" sz="2800" dirty="0"/>
              <a:t>Create an empty contract called </a:t>
            </a:r>
            <a:r>
              <a:rPr lang="en-GB" sz="2800" dirty="0" err="1"/>
              <a:t>CakeFactory</a:t>
            </a:r>
            <a:endParaRPr lang="en-GB" sz="4000" dirty="0"/>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5</a:t>
            </a:fld>
            <a:endParaRPr lang="en-US"/>
          </a:p>
        </p:txBody>
      </p:sp>
    </p:spTree>
    <p:extLst>
      <p:ext uri="{BB962C8B-B14F-4D97-AF65-F5344CB8AC3E}">
        <p14:creationId xmlns:p14="http://schemas.microsoft.com/office/powerpoint/2010/main" val="330569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CakeFactory</a:t>
            </a:r>
            <a:r>
              <a:rPr lang="en-GB" sz="2400" dirty="0">
                <a:latin typeface="Courier New" panose="02070309020205020404" pitchFamily="49" charset="0"/>
                <a:cs typeface="Courier New" panose="02070309020205020404" pitchFamily="49" charset="0"/>
              </a:rPr>
              <a:t> {</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6</a:t>
            </a:fld>
            <a:endParaRPr lang="en-US"/>
          </a:p>
        </p:txBody>
      </p:sp>
    </p:spTree>
    <p:extLst>
      <p:ext uri="{BB962C8B-B14F-4D97-AF65-F5344CB8AC3E}">
        <p14:creationId xmlns:p14="http://schemas.microsoft.com/office/powerpoint/2010/main" val="456414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sz="2400" dirty="0"/>
              <a:t>State variables are permanently stored in contract storage. This means they're written to the Ethereum blockchain. Think of them like writing to a database (DB)</a:t>
            </a:r>
          </a:p>
          <a:p>
            <a:pPr marL="0" indent="0">
              <a:buNone/>
            </a:pPr>
            <a:endParaRPr lang="en-GB" sz="2400" dirty="0"/>
          </a:p>
          <a:p>
            <a:r>
              <a:rPr lang="en-GB" sz="2400" dirty="0"/>
              <a:t>Put it on test:</a:t>
            </a:r>
          </a:p>
          <a:p>
            <a:pPr lvl="1">
              <a:buFont typeface="Wingdings" pitchFamily="2" charset="2"/>
              <a:buChar char="Ø"/>
            </a:pPr>
            <a:r>
              <a:rPr lang="en-GB" dirty="0"/>
              <a:t>Our cake’s shape is going to be determined by a 16-digit number.</a:t>
            </a:r>
          </a:p>
          <a:p>
            <a:pPr lvl="1">
              <a:buFont typeface="Wingdings" pitchFamily="2" charset="2"/>
              <a:buChar char="Ø"/>
            </a:pPr>
            <a:r>
              <a:rPr lang="en-GB" dirty="0"/>
              <a:t>Declare a </a:t>
            </a:r>
            <a:r>
              <a:rPr lang="en-GB" dirty="0" err="1"/>
              <a:t>uint</a:t>
            </a:r>
            <a:r>
              <a:rPr lang="en-GB" dirty="0"/>
              <a:t> named </a:t>
            </a:r>
            <a:r>
              <a:rPr lang="en-GB" dirty="0" err="1"/>
              <a:t>shapeDigits</a:t>
            </a:r>
            <a:r>
              <a:rPr lang="en-GB" dirty="0"/>
              <a:t>, and set it equal to 16.</a:t>
            </a:r>
          </a:p>
          <a:p>
            <a:pPr lvl="1">
              <a:buFont typeface="Wingdings" pitchFamily="2" charset="2"/>
              <a:buChar char="Ø"/>
            </a:pPr>
            <a:r>
              <a:rPr lang="en-GB" dirty="0"/>
              <a:t>To make sure our cake’s shape is only 16 characters, let's make another </a:t>
            </a:r>
            <a:r>
              <a:rPr lang="en-GB" dirty="0" err="1"/>
              <a:t>uint</a:t>
            </a:r>
            <a:r>
              <a:rPr lang="en-GB" dirty="0"/>
              <a:t> equal to 10^16. That way we can later use the modulus operator % to shorten an integer to 16 digits.</a:t>
            </a:r>
          </a:p>
          <a:p>
            <a:pPr lvl="1">
              <a:buFont typeface="Wingdings" pitchFamily="2" charset="2"/>
              <a:buChar char="Ø"/>
            </a:pPr>
            <a:r>
              <a:rPr lang="en-GB" dirty="0"/>
              <a:t>Create a </a:t>
            </a:r>
            <a:r>
              <a:rPr lang="en-GB" dirty="0" err="1"/>
              <a:t>uint</a:t>
            </a:r>
            <a:r>
              <a:rPr lang="en-GB" dirty="0"/>
              <a:t> named </a:t>
            </a:r>
            <a:r>
              <a:rPr lang="en-GB" dirty="0" err="1"/>
              <a:t>shapeModulus</a:t>
            </a:r>
            <a:r>
              <a:rPr lang="en-GB" dirty="0"/>
              <a:t>, and set it equal to 10 to the power of </a:t>
            </a:r>
            <a:r>
              <a:rPr lang="en-GB" dirty="0" err="1"/>
              <a:t>shapeDigits</a:t>
            </a:r>
            <a:r>
              <a:rPr lang="en-GB" dirty="0"/>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7</a:t>
            </a:fld>
            <a:endParaRPr lang="en-US"/>
          </a:p>
        </p:txBody>
      </p:sp>
    </p:spTree>
    <p:extLst>
      <p:ext uri="{BB962C8B-B14F-4D97-AF65-F5344CB8AC3E}">
        <p14:creationId xmlns:p14="http://schemas.microsoft.com/office/powerpoint/2010/main" val="189057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CakeFactory</a:t>
            </a:r>
            <a:r>
              <a:rPr lang="en-GB" sz="2400" dirty="0">
                <a:latin typeface="Courier New" panose="02070309020205020404" pitchFamily="49" charset="0"/>
                <a:cs typeface="Courier New" panose="02070309020205020404" pitchFamily="49" charset="0"/>
              </a:rPr>
              <a:t> {</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 = 16;</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 = 10 **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8</a:t>
            </a:fld>
            <a:endParaRPr lang="en-US"/>
          </a:p>
        </p:txBody>
      </p:sp>
    </p:spTree>
    <p:extLst>
      <p:ext uri="{BB962C8B-B14F-4D97-AF65-F5344CB8AC3E}">
        <p14:creationId xmlns:p14="http://schemas.microsoft.com/office/powerpoint/2010/main" val="205092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288292"/>
            <a:ext cx="10515600" cy="5040048"/>
          </a:xfrm>
        </p:spPr>
        <p:txBody>
          <a:bodyPr>
            <a:normAutofit lnSpcReduction="10000"/>
          </a:bodyPr>
          <a:lstStyle/>
          <a:p>
            <a:r>
              <a:rPr lang="en-GB" sz="2400" dirty="0"/>
              <a:t>In our app, we're going to want to create some cakes! And cakes will have multiple properties, so this is a perfect use case for a more complex data structure: the struct.</a:t>
            </a:r>
          </a:p>
          <a:p>
            <a:endParaRPr lang="en-GB" sz="2400" dirty="0"/>
          </a:p>
          <a:p>
            <a:r>
              <a:rPr lang="en-GB" sz="2400" dirty="0"/>
              <a:t>Put it on test:</a:t>
            </a:r>
          </a:p>
          <a:p>
            <a:pPr lvl="1">
              <a:buFont typeface="Wingdings" pitchFamily="2" charset="2"/>
              <a:buChar char="Ø"/>
            </a:pPr>
            <a:r>
              <a:rPr lang="en-GB" dirty="0"/>
              <a:t>Create a struct named Cake.</a:t>
            </a:r>
          </a:p>
          <a:p>
            <a:pPr lvl="1">
              <a:buFont typeface="Wingdings" pitchFamily="2" charset="2"/>
              <a:buChar char="Ø"/>
            </a:pPr>
            <a:r>
              <a:rPr lang="en-GB" dirty="0"/>
              <a:t>Our Cake struct will have 2 properties: name (string), and shape (</a:t>
            </a:r>
            <a:r>
              <a:rPr lang="en-GB" dirty="0" err="1"/>
              <a:t>uint</a:t>
            </a:r>
            <a:r>
              <a:rPr lang="en-GB" dirty="0"/>
              <a:t>).</a:t>
            </a:r>
          </a:p>
          <a:p>
            <a:pPr lvl="1">
              <a:buFont typeface="Wingdings" pitchFamily="2" charset="2"/>
              <a:buChar char="Ø"/>
            </a:pPr>
            <a:r>
              <a:rPr lang="en-GB" dirty="0"/>
              <a:t>We're going to want to store an army of cakes in our app. And we're going to want to show off all our cakes to other apps, so we'll want it to be public. Therefore, create a public array of Cake structs, and name it cakes.</a:t>
            </a:r>
          </a:p>
          <a:p>
            <a:pPr lvl="1">
              <a:buFont typeface="Wingdings" pitchFamily="2" charset="2"/>
              <a:buChar char="Ø"/>
            </a:pPr>
            <a:r>
              <a:rPr lang="en-GB" dirty="0"/>
              <a:t>In our app, we're going to need to be able to create some cakes. Let's create a function for that. Create a public function named </a:t>
            </a:r>
            <a:r>
              <a:rPr lang="en-GB" dirty="0" err="1"/>
              <a:t>createCake</a:t>
            </a:r>
            <a:r>
              <a:rPr lang="en-GB" dirty="0"/>
              <a:t>. It should take two parameters: _name (string), and _shape (</a:t>
            </a:r>
            <a:r>
              <a:rPr lang="en-GB" dirty="0" err="1"/>
              <a:t>uint</a:t>
            </a:r>
            <a:r>
              <a:rPr lang="en-GB" dirty="0"/>
              <a:t>). Don't forget to pass the first argument by value by using the memory keyword. NOTE: Leave the body empty for now — we'll fill it in later.</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9</a:t>
            </a:fld>
            <a:endParaRPr lang="en-US" dirty="0"/>
          </a:p>
        </p:txBody>
      </p:sp>
    </p:spTree>
    <p:extLst>
      <p:ext uri="{BB962C8B-B14F-4D97-AF65-F5344CB8AC3E}">
        <p14:creationId xmlns:p14="http://schemas.microsoft.com/office/powerpoint/2010/main" val="946883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TotalTime>
  <Words>1696</Words>
  <Application>Microsoft Macintosh PowerPoint</Application>
  <PresentationFormat>Widescreen</PresentationFormat>
  <Paragraphs>199</Paragraphs>
  <Slides>20</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20</vt:i4>
      </vt:variant>
    </vt:vector>
  </HeadingPairs>
  <TitlesOfParts>
    <vt:vector size="27" baseType="lpstr">
      <vt:lpstr>Arial</vt:lpstr>
      <vt:lpstr>Calibri</vt:lpstr>
      <vt:lpstr>Calibri Light</vt:lpstr>
      <vt:lpstr>Courier New</vt:lpstr>
      <vt:lpstr>Verdana</vt:lpstr>
      <vt:lpstr>Wingdings</vt:lpstr>
      <vt:lpstr>Office Theme</vt:lpstr>
      <vt:lpstr>Solidity exercises:  part 2</vt:lpstr>
      <vt:lpstr>Course material developed in collaboration with University of  Cagliari, University of Cyprus, University of Western Macedonia, Mines ParisTech, Technische Hochschule Ulm, Deloitte, WIP   with support from Erasmus+ </vt:lpstr>
      <vt:lpstr>Content of the lecture</vt:lpstr>
      <vt:lpstr>Remix</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Electric Power Distribution and Smart Grid</dc:title>
  <dc:creator>Magdalena Kovarova</dc:creator>
  <cp:lastModifiedBy>MARCO GALICI</cp:lastModifiedBy>
  <cp:revision>863</cp:revision>
  <dcterms:created xsi:type="dcterms:W3CDTF">2019-12-17T13:08:16Z</dcterms:created>
  <dcterms:modified xsi:type="dcterms:W3CDTF">2021-08-26T16:41:18Z</dcterms:modified>
</cp:coreProperties>
</file>