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84" r:id="rId3"/>
    <p:sldId id="281" r:id="rId4"/>
    <p:sldId id="287" r:id="rId5"/>
    <p:sldId id="320" r:id="rId6"/>
    <p:sldId id="321" r:id="rId7"/>
    <p:sldId id="322" r:id="rId8"/>
    <p:sldId id="288" r:id="rId9"/>
    <p:sldId id="319" r:id="rId10"/>
    <p:sldId id="289" r:id="rId11"/>
    <p:sldId id="290" r:id="rId12"/>
    <p:sldId id="291" r:id="rId13"/>
    <p:sldId id="323" r:id="rId14"/>
    <p:sldId id="327" r:id="rId15"/>
    <p:sldId id="282" r:id="rId16"/>
    <p:sldId id="324" r:id="rId17"/>
    <p:sldId id="325" r:id="rId18"/>
    <p:sldId id="326"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27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AE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F627F8-B302-4CC5-9C32-F5ED8E4DF9B5}" type="datetimeFigureOut">
              <a:rPr lang="en-US" smtClean="0"/>
              <a:t>8/6/21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FE5C2-4AB9-459C-B963-8D7F5CDE8237}" type="slidenum">
              <a:rPr lang="en-US" smtClean="0"/>
              <a:t>‹N›</a:t>
            </a:fld>
            <a:endParaRPr lang="en-US"/>
          </a:p>
        </p:txBody>
      </p:sp>
    </p:spTree>
    <p:extLst>
      <p:ext uri="{BB962C8B-B14F-4D97-AF65-F5344CB8AC3E}">
        <p14:creationId xmlns:p14="http://schemas.microsoft.com/office/powerpoint/2010/main" val="361561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8E394F09-C445-4982-892C-358BED897507}" type="slidenum">
              <a:rPr lang="en-US" smtClean="0"/>
              <a:t>44</a:t>
            </a:fld>
            <a:endParaRPr lang="en-US"/>
          </a:p>
        </p:txBody>
      </p:sp>
    </p:spTree>
    <p:extLst>
      <p:ext uri="{BB962C8B-B14F-4D97-AF65-F5344CB8AC3E}">
        <p14:creationId xmlns:p14="http://schemas.microsoft.com/office/powerpoint/2010/main" val="4255218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DEE8A-A9CA-47FD-A46A-E1755347DE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2B5127-3F04-4FE4-AA15-CBB5025797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AEC691-B0E8-4C34-AB23-CD94E9762CD5}"/>
              </a:ext>
            </a:extLst>
          </p:cNvPr>
          <p:cNvSpPr>
            <a:spLocks noGrp="1"/>
          </p:cNvSpPr>
          <p:nvPr>
            <p:ph type="dt" sz="half" idx="10"/>
          </p:nvPr>
        </p:nvSpPr>
        <p:spPr/>
        <p:txBody>
          <a:bodyPr/>
          <a:lstStyle/>
          <a:p>
            <a:fld id="{8B3E7724-F8F0-485F-98DD-EADE36A01284}" type="datetimeFigureOut">
              <a:rPr lang="en-US" smtClean="0"/>
              <a:t>8/6/21</a:t>
            </a:fld>
            <a:endParaRPr lang="en-US"/>
          </a:p>
        </p:txBody>
      </p:sp>
      <p:sp>
        <p:nvSpPr>
          <p:cNvPr id="5" name="Footer Placeholder 4">
            <a:extLst>
              <a:ext uri="{FF2B5EF4-FFF2-40B4-BE49-F238E27FC236}">
                <a16:creationId xmlns:a16="http://schemas.microsoft.com/office/drawing/2014/main" id="{366C23FC-00F7-4E7A-8721-7FAEEC936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D9074-E388-484E-A392-051903ABEEE8}"/>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256676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1DE1-EA2B-4465-803A-F0F7000BC6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A2EC13-802C-4B64-80EA-70FB278146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B15AC-8E2F-41CF-B69F-EB6A132EB61E}"/>
              </a:ext>
            </a:extLst>
          </p:cNvPr>
          <p:cNvSpPr>
            <a:spLocks noGrp="1"/>
          </p:cNvSpPr>
          <p:nvPr>
            <p:ph type="dt" sz="half" idx="10"/>
          </p:nvPr>
        </p:nvSpPr>
        <p:spPr/>
        <p:txBody>
          <a:bodyPr/>
          <a:lstStyle/>
          <a:p>
            <a:fld id="{8B3E7724-F8F0-485F-98DD-EADE36A01284}" type="datetimeFigureOut">
              <a:rPr lang="en-US" smtClean="0"/>
              <a:t>8/6/21</a:t>
            </a:fld>
            <a:endParaRPr lang="en-US"/>
          </a:p>
        </p:txBody>
      </p:sp>
      <p:sp>
        <p:nvSpPr>
          <p:cNvPr id="5" name="Footer Placeholder 4">
            <a:extLst>
              <a:ext uri="{FF2B5EF4-FFF2-40B4-BE49-F238E27FC236}">
                <a16:creationId xmlns:a16="http://schemas.microsoft.com/office/drawing/2014/main" id="{5CA803D4-8FE7-4567-8E12-95A4AEFFF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B2326-8AE9-4C1F-BB9C-F146098A268A}"/>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93729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F8F0B4-F4A8-434B-A50A-1A8C9D4D1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553B88-9937-4D21-896C-AB5E2AD24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5811C-3D49-4C64-8237-13C15EBBBA47}"/>
              </a:ext>
            </a:extLst>
          </p:cNvPr>
          <p:cNvSpPr>
            <a:spLocks noGrp="1"/>
          </p:cNvSpPr>
          <p:nvPr>
            <p:ph type="dt" sz="half" idx="10"/>
          </p:nvPr>
        </p:nvSpPr>
        <p:spPr/>
        <p:txBody>
          <a:bodyPr/>
          <a:lstStyle/>
          <a:p>
            <a:fld id="{8B3E7724-F8F0-485F-98DD-EADE36A01284}" type="datetimeFigureOut">
              <a:rPr lang="en-US" smtClean="0"/>
              <a:t>8/6/21</a:t>
            </a:fld>
            <a:endParaRPr lang="en-US"/>
          </a:p>
        </p:txBody>
      </p:sp>
      <p:sp>
        <p:nvSpPr>
          <p:cNvPr id="5" name="Footer Placeholder 4">
            <a:extLst>
              <a:ext uri="{FF2B5EF4-FFF2-40B4-BE49-F238E27FC236}">
                <a16:creationId xmlns:a16="http://schemas.microsoft.com/office/drawing/2014/main" id="{98667FA9-50EC-4E7F-BCF3-28E6DF602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A8A8F-D979-43AF-8163-CD1B153A4CE2}"/>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111025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olo e contenuto">
    <p:bg>
      <p:bgRef idx="1001">
        <a:schemeClr val="bg1"/>
      </p:bgRef>
    </p:bg>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BE47716B-ED8F-F344-9D66-4497D4236677}"/>
              </a:ext>
            </a:extLst>
          </p:cNvPr>
          <p:cNvSpPr>
            <a:spLocks noChangeAspect="1" noChangeArrowheads="1" noTextEdit="1"/>
          </p:cNvSpPr>
          <p:nvPr/>
        </p:nvSpPr>
        <p:spPr bwMode="auto">
          <a:xfrm>
            <a:off x="0" y="17032"/>
            <a:ext cx="12179329"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838200" y="824583"/>
            <a:ext cx="10515600" cy="1052755"/>
          </a:xfrm>
        </p:spPr>
        <p:txBody>
          <a:bodyPr>
            <a:normAutofit/>
          </a:bodyPr>
          <a:lstStyle>
            <a:lvl1pPr>
              <a:defRPr lang="en-US" sz="2800" b="1" kern="1200" dirty="0">
                <a:solidFill>
                  <a:srgbClr val="F9AE28"/>
                </a:solidFill>
                <a:latin typeface="Verdana" panose="020B0604030504040204" pitchFamily="34" charset="0"/>
                <a:ea typeface="Verdana" panose="020B0604030504040204" pitchFamily="34" charset="0"/>
                <a:cs typeface="Verdana" panose="020B0604030504040204" pitchFamily="34" charset="0"/>
              </a:defRPr>
            </a:lvl1pPr>
          </a:lstStyle>
          <a:p>
            <a:r>
              <a:rPr lang="it-IT" dirty="0"/>
              <a:t>Fare clic per modificare lo stile del titolo dello schema</a:t>
            </a:r>
            <a:endParaRPr lang="en-US" dirty="0"/>
          </a:p>
        </p:txBody>
      </p:sp>
      <p:sp>
        <p:nvSpPr>
          <p:cNvPr id="3" name="Content Placeholder 2"/>
          <p:cNvSpPr>
            <a:spLocks noGrp="1"/>
          </p:cNvSpPr>
          <p:nvPr>
            <p:ph idx="1"/>
          </p:nvPr>
        </p:nvSpPr>
        <p:spPr>
          <a:xfrm>
            <a:off x="838200" y="1891330"/>
            <a:ext cx="10515600" cy="3829060"/>
          </a:xfrm>
        </p:spPr>
        <p:txBody>
          <a:bodyPr/>
          <a:lstStyle/>
          <a:p>
            <a:pPr lvl="0"/>
            <a:r>
              <a:rPr lang="it-IT" dirty="0"/>
              <a:t>Modifica gli stili del testo dello schema</a:t>
            </a:r>
          </a:p>
          <a:p>
            <a:pPr lvl="1"/>
            <a:r>
              <a:rPr lang="it-IT" dirty="0"/>
              <a:t>
Secondo livello
Terzo livello
Quarto livello
Quinto livello</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a:solidFill>
                  <a:srgbClr val="9D9E9E"/>
                </a:solidFill>
              </a:defRPr>
            </a:lvl1pPr>
          </a:lstStyle>
          <a:p>
            <a:fld id="{6C0DEB90-4258-48EC-AB9C-1C4F47278A92}" type="datetime1">
              <a:rPr lang="en-US" smtClean="0"/>
              <a:t>8/6/21</a:t>
            </a:fld>
            <a:endParaRPr lang="en-US"/>
          </a:p>
        </p:txBody>
      </p:sp>
      <p:sp>
        <p:nvSpPr>
          <p:cNvPr id="5" name="Footer Placeholder 4"/>
          <p:cNvSpPr>
            <a:spLocks noGrp="1"/>
          </p:cNvSpPr>
          <p:nvPr>
            <p:ph type="ftr" sz="quarter" idx="11"/>
          </p:nvPr>
        </p:nvSpPr>
        <p:spPr>
          <a:xfrm>
            <a:off x="4038600" y="6356350"/>
            <a:ext cx="2801290" cy="365125"/>
          </a:xfrm>
          <a:prstGeom prst="rect">
            <a:avLst/>
          </a:prstGeom>
        </p:spPr>
        <p:txBody>
          <a:bodyPr/>
          <a:lstStyle>
            <a:lvl1pPr>
              <a:defRPr sz="1400">
                <a:solidFill>
                  <a:srgbClr val="9D9E9E"/>
                </a:solidFill>
              </a:defRPr>
            </a:lvl1pPr>
          </a:lstStyle>
          <a:p>
            <a:endParaRPr lang="en-US"/>
          </a:p>
        </p:txBody>
      </p:sp>
      <p:sp>
        <p:nvSpPr>
          <p:cNvPr id="6" name="Slide Number Placeholder 5"/>
          <p:cNvSpPr>
            <a:spLocks noGrp="1"/>
          </p:cNvSpPr>
          <p:nvPr>
            <p:ph type="sldNum" sz="quarter" idx="12"/>
          </p:nvPr>
        </p:nvSpPr>
        <p:spPr>
          <a:xfrm>
            <a:off x="7515498" y="6356350"/>
            <a:ext cx="787600" cy="365125"/>
          </a:xfrm>
          <a:prstGeom prst="rect">
            <a:avLst/>
          </a:prstGeom>
        </p:spPr>
        <p:txBody>
          <a:bodyPr/>
          <a:lstStyle>
            <a:lvl1pPr algn="l">
              <a:defRPr sz="1400">
                <a:solidFill>
                  <a:srgbClr val="9D9E9E"/>
                </a:solidFill>
              </a:defRPr>
            </a:lvl1pPr>
          </a:lstStyle>
          <a:p>
            <a:fld id="{B14DC977-BC50-43F6-B379-4F14C4286E89}" type="slidenum">
              <a:rPr lang="en-US" smtClean="0"/>
              <a:pPr/>
              <a:t>‹N›</a:t>
            </a:fld>
            <a:endParaRPr lang="en-US"/>
          </a:p>
        </p:txBody>
      </p:sp>
      <p:pic>
        <p:nvPicPr>
          <p:cNvPr id="11" name="Immagine 10">
            <a:extLst>
              <a:ext uri="{FF2B5EF4-FFF2-40B4-BE49-F238E27FC236}">
                <a16:creationId xmlns:a16="http://schemas.microsoft.com/office/drawing/2014/main" id="{C21C8E14-247D-7D44-B50F-4648FA4931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27012" y="0"/>
            <a:ext cx="2795121" cy="797336"/>
          </a:xfrm>
          <a:prstGeom prst="rect">
            <a:avLst/>
          </a:prstGeom>
        </p:spPr>
      </p:pic>
      <p:grpSp>
        <p:nvGrpSpPr>
          <p:cNvPr id="12" name="Gruppieren 11">
            <a:extLst>
              <a:ext uri="{FF2B5EF4-FFF2-40B4-BE49-F238E27FC236}">
                <a16:creationId xmlns:a16="http://schemas.microsoft.com/office/drawing/2014/main" id="{D5FEEA2E-20AC-4384-B916-BC5C3A02FEB8}"/>
              </a:ext>
            </a:extLst>
          </p:cNvPr>
          <p:cNvGrpSpPr/>
          <p:nvPr userDrawn="1"/>
        </p:nvGrpSpPr>
        <p:grpSpPr>
          <a:xfrm>
            <a:off x="828140" y="136525"/>
            <a:ext cx="4295951" cy="654758"/>
            <a:chOff x="828140" y="136525"/>
            <a:chExt cx="5379153" cy="819852"/>
          </a:xfrm>
        </p:grpSpPr>
        <p:pic>
          <p:nvPicPr>
            <p:cNvPr id="9" name="Grafik 8">
              <a:extLst>
                <a:ext uri="{FF2B5EF4-FFF2-40B4-BE49-F238E27FC236}">
                  <a16:creationId xmlns:a16="http://schemas.microsoft.com/office/drawing/2014/main" id="{A6BEF4DD-3737-463F-BF67-D4C22DDDD93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7382" r="14265" b="32463"/>
            <a:stretch/>
          </p:blipFill>
          <p:spPr>
            <a:xfrm>
              <a:off x="828140" y="136525"/>
              <a:ext cx="2011379" cy="819852"/>
            </a:xfrm>
            <a:prstGeom prst="rect">
              <a:avLst/>
            </a:prstGeom>
          </p:spPr>
        </p:pic>
        <p:pic>
          <p:nvPicPr>
            <p:cNvPr id="13" name="Grafik 12">
              <a:extLst>
                <a:ext uri="{FF2B5EF4-FFF2-40B4-BE49-F238E27FC236}">
                  <a16:creationId xmlns:a16="http://schemas.microsoft.com/office/drawing/2014/main" id="{88DA4C1E-4323-48C4-AFB8-4D6556B34538}"/>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67604"/>
            <a:stretch/>
          </p:blipFill>
          <p:spPr>
            <a:xfrm>
              <a:off x="2789229" y="136526"/>
              <a:ext cx="3418064" cy="456812"/>
            </a:xfrm>
            <a:prstGeom prst="rect">
              <a:avLst/>
            </a:prstGeom>
          </p:spPr>
        </p:pic>
      </p:grpSp>
      <p:pic>
        <p:nvPicPr>
          <p:cNvPr id="19" name="Grafik 18">
            <a:extLst>
              <a:ext uri="{FF2B5EF4-FFF2-40B4-BE49-F238E27FC236}">
                <a16:creationId xmlns:a16="http://schemas.microsoft.com/office/drawing/2014/main" id="{D4BEE190-C978-452D-BE35-5B7F997FF760}"/>
              </a:ext>
            </a:extLst>
          </p:cNvPr>
          <p:cNvPicPr>
            <a:picLocks noChangeAspect="1"/>
          </p:cNvPicPr>
          <p:nvPr userDrawn="1"/>
        </p:nvPicPr>
        <p:blipFill rotWithShape="1">
          <a:blip r:embed="rId5">
            <a:alphaModFix amt="25000"/>
            <a:extLst>
              <a:ext uri="{28A0092B-C50C-407E-A947-70E740481C1C}">
                <a14:useLocalDpi xmlns:a14="http://schemas.microsoft.com/office/drawing/2010/main" val="0"/>
              </a:ext>
            </a:extLst>
          </a:blip>
          <a:srcRect l="-773" r="83112" b="32572"/>
          <a:stretch/>
        </p:blipFill>
        <p:spPr>
          <a:xfrm>
            <a:off x="10672746" y="1328082"/>
            <a:ext cx="1506583" cy="4624251"/>
          </a:xfrm>
          <a:prstGeom prst="rect">
            <a:avLst/>
          </a:prstGeom>
        </p:spPr>
      </p:pic>
    </p:spTree>
    <p:extLst>
      <p:ext uri="{BB962C8B-B14F-4D97-AF65-F5344CB8AC3E}">
        <p14:creationId xmlns:p14="http://schemas.microsoft.com/office/powerpoint/2010/main" val="209977048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apositiva titolo">
    <p:spTree>
      <p:nvGrpSpPr>
        <p:cNvPr id="1" name=""/>
        <p:cNvGrpSpPr/>
        <p:nvPr/>
      </p:nvGrpSpPr>
      <p:grpSpPr>
        <a:xfrm>
          <a:off x="0" y="0"/>
          <a:ext cx="0" cy="0"/>
          <a:chOff x="0" y="0"/>
          <a:chExt cx="0" cy="0"/>
        </a:xfrm>
      </p:grpSpPr>
      <p:pic>
        <p:nvPicPr>
          <p:cNvPr id="15" name="Grafik 24">
            <a:extLst>
              <a:ext uri="{FF2B5EF4-FFF2-40B4-BE49-F238E27FC236}">
                <a16:creationId xmlns:a16="http://schemas.microsoft.com/office/drawing/2014/main" id="{FC11E3D3-0791-4884-887F-2D676E16DCA1}"/>
              </a:ext>
            </a:extLst>
          </p:cNvPr>
          <p:cNvPicPr>
            <a:picLocks noChangeAspect="1"/>
          </p:cNvPicPr>
          <p:nvPr userDrawn="1"/>
        </p:nvPicPr>
        <p:blipFill rotWithShape="1">
          <a:blip r:embed="rId2">
            <a:alphaModFix amt="25000"/>
            <a:extLst>
              <a:ext uri="{28A0092B-C50C-407E-A947-70E740481C1C}">
                <a14:useLocalDpi xmlns:a14="http://schemas.microsoft.com/office/drawing/2010/main" val="0"/>
              </a:ext>
            </a:extLst>
          </a:blip>
          <a:srcRect l="-773" r="83112" b="32572"/>
          <a:stretch/>
        </p:blipFill>
        <p:spPr>
          <a:xfrm>
            <a:off x="10672746" y="810500"/>
            <a:ext cx="1506583" cy="4624251"/>
          </a:xfrm>
          <a:prstGeom prst="rect">
            <a:avLst/>
          </a:prstGeom>
        </p:spPr>
      </p:pic>
      <p:sp>
        <p:nvSpPr>
          <p:cNvPr id="7" name="Rechteck 6">
            <a:extLst>
              <a:ext uri="{FF2B5EF4-FFF2-40B4-BE49-F238E27FC236}">
                <a16:creationId xmlns:a16="http://schemas.microsoft.com/office/drawing/2014/main" id="{CE305754-9234-4E10-BBAC-16BB6CCAFD44}"/>
              </a:ext>
            </a:extLst>
          </p:cNvPr>
          <p:cNvSpPr/>
          <p:nvPr userDrawn="1"/>
        </p:nvSpPr>
        <p:spPr>
          <a:xfrm>
            <a:off x="0" y="4724399"/>
            <a:ext cx="12192000" cy="21336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Immagine 8">
            <a:extLst>
              <a:ext uri="{FF2B5EF4-FFF2-40B4-BE49-F238E27FC236}">
                <a16:creationId xmlns:a16="http://schemas.microsoft.com/office/drawing/2014/main" id="{D4403D36-F854-4A32-B14A-F0E223175987}"/>
              </a:ext>
            </a:extLst>
          </p:cNvPr>
          <p:cNvPicPr>
            <a:picLocks noChangeAspect="1"/>
          </p:cNvPicPr>
          <p:nvPr userDrawn="1"/>
        </p:nvPicPr>
        <p:blipFill>
          <a:blip r:embed="rId3">
            <a:alphaModFix amt="68000"/>
            <a:extLst>
              <a:ext uri="{28A0092B-C50C-407E-A947-70E740481C1C}">
                <a14:useLocalDpi xmlns:a14="http://schemas.microsoft.com/office/drawing/2010/main" val="0"/>
              </a:ext>
            </a:extLst>
          </a:blip>
          <a:stretch>
            <a:fillRect/>
          </a:stretch>
        </p:blipFill>
        <p:spPr>
          <a:xfrm>
            <a:off x="6839890" y="4847305"/>
            <a:ext cx="5093759" cy="1969770"/>
          </a:xfrm>
          <a:prstGeom prst="rect">
            <a:avLst/>
          </a:prstGeom>
        </p:spPr>
      </p:pic>
      <p:sp>
        <p:nvSpPr>
          <p:cNvPr id="2" name="Title 1"/>
          <p:cNvSpPr>
            <a:spLocks noGrp="1"/>
          </p:cNvSpPr>
          <p:nvPr>
            <p:ph type="ctrTitle" hasCustomPrompt="1"/>
          </p:nvPr>
        </p:nvSpPr>
        <p:spPr>
          <a:xfrm>
            <a:off x="1204823" y="2774628"/>
            <a:ext cx="9144000" cy="757829"/>
          </a:xfrm>
        </p:spPr>
        <p:txBody>
          <a:bodyPr anchor="b">
            <a:noAutofit/>
          </a:bodyPr>
          <a:lstStyle>
            <a:lvl1pPr algn="l">
              <a:defRPr lang="it-IT" sz="3200" b="1" kern="1200" dirty="0">
                <a:solidFill>
                  <a:srgbClr val="F9AE28"/>
                </a:solidFill>
                <a:latin typeface="Verdana" panose="020B0604030504040204" pitchFamily="34" charset="0"/>
                <a:ea typeface="Verdana" panose="020B0604030504040204" pitchFamily="34" charset="0"/>
                <a:cs typeface="Verdana" panose="020B0604030504040204" pitchFamily="34" charset="0"/>
              </a:defRPr>
            </a:lvl1pPr>
          </a:lstStyle>
          <a:p>
            <a:r>
              <a:rPr lang="it-IT" dirty="0"/>
              <a:t>Thank </a:t>
            </a:r>
            <a:r>
              <a:rPr lang="it-IT" dirty="0" err="1"/>
              <a:t>you</a:t>
            </a:r>
            <a:endParaRPr lang="en-US" dirty="0"/>
          </a:p>
        </p:txBody>
      </p:sp>
      <p:sp>
        <p:nvSpPr>
          <p:cNvPr id="3" name="Subtitle 2"/>
          <p:cNvSpPr>
            <a:spLocks noGrp="1"/>
          </p:cNvSpPr>
          <p:nvPr>
            <p:ph type="subTitle" idx="1" hasCustomPrompt="1"/>
          </p:nvPr>
        </p:nvSpPr>
        <p:spPr>
          <a:xfrm>
            <a:off x="1204823" y="3762554"/>
            <a:ext cx="9144000" cy="565397"/>
          </a:xfrm>
        </p:spPr>
        <p:txBody>
          <a:bodyPr>
            <a:noAutofit/>
          </a:bodyPr>
          <a:lstStyle>
            <a:lvl1pPr marL="0" indent="0" algn="l">
              <a:buNone/>
              <a:defRPr lang="en-US" sz="2400" b="1" kern="1200" dirty="0">
                <a:solidFill>
                  <a:srgbClr val="88ADCF"/>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First name, Family name, email address….</a:t>
            </a:r>
            <a:endParaRPr lang="en-US" dirty="0"/>
          </a:p>
        </p:txBody>
      </p:sp>
      <p:pic>
        <p:nvPicPr>
          <p:cNvPr id="11" name="Grafik 10">
            <a:extLst>
              <a:ext uri="{FF2B5EF4-FFF2-40B4-BE49-F238E27FC236}">
                <a16:creationId xmlns:a16="http://schemas.microsoft.com/office/drawing/2014/main" id="{AB26ABD2-D07F-40A8-89FC-0E3ED6612D3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04823" y="235553"/>
            <a:ext cx="5193776" cy="2142627"/>
          </a:xfrm>
          <a:prstGeom prst="rect">
            <a:avLst/>
          </a:prstGeom>
        </p:spPr>
      </p:pic>
    </p:spTree>
    <p:extLst>
      <p:ext uri="{BB962C8B-B14F-4D97-AF65-F5344CB8AC3E}">
        <p14:creationId xmlns:p14="http://schemas.microsoft.com/office/powerpoint/2010/main" val="233228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CD0C-E5CB-4BF8-BC95-D8BDDA45E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C3286-EAA3-4D4F-9795-DFF1FFA74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E5D54-8672-4249-8A40-E51E0A0D2123}"/>
              </a:ext>
            </a:extLst>
          </p:cNvPr>
          <p:cNvSpPr>
            <a:spLocks noGrp="1"/>
          </p:cNvSpPr>
          <p:nvPr>
            <p:ph type="dt" sz="half" idx="10"/>
          </p:nvPr>
        </p:nvSpPr>
        <p:spPr/>
        <p:txBody>
          <a:bodyPr/>
          <a:lstStyle/>
          <a:p>
            <a:fld id="{8B3E7724-F8F0-485F-98DD-EADE36A01284}" type="datetimeFigureOut">
              <a:rPr lang="en-US" smtClean="0"/>
              <a:t>8/6/21</a:t>
            </a:fld>
            <a:endParaRPr lang="en-US"/>
          </a:p>
        </p:txBody>
      </p:sp>
      <p:sp>
        <p:nvSpPr>
          <p:cNvPr id="5" name="Footer Placeholder 4">
            <a:extLst>
              <a:ext uri="{FF2B5EF4-FFF2-40B4-BE49-F238E27FC236}">
                <a16:creationId xmlns:a16="http://schemas.microsoft.com/office/drawing/2014/main" id="{4482DCDA-348F-4E7E-903E-E34EA6ED0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757A9-0A5A-4065-A282-FF75E10CAFAC}"/>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13905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1279-5083-4933-BE40-DB66B40D30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A0698B-5FA4-4372-90E1-CCB33F719B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7D0C84-EF4A-4636-89B6-A3EBE42D0374}"/>
              </a:ext>
            </a:extLst>
          </p:cNvPr>
          <p:cNvSpPr>
            <a:spLocks noGrp="1"/>
          </p:cNvSpPr>
          <p:nvPr>
            <p:ph type="dt" sz="half" idx="10"/>
          </p:nvPr>
        </p:nvSpPr>
        <p:spPr/>
        <p:txBody>
          <a:bodyPr/>
          <a:lstStyle/>
          <a:p>
            <a:fld id="{8B3E7724-F8F0-485F-98DD-EADE36A01284}" type="datetimeFigureOut">
              <a:rPr lang="en-US" smtClean="0"/>
              <a:t>8/6/21</a:t>
            </a:fld>
            <a:endParaRPr lang="en-US"/>
          </a:p>
        </p:txBody>
      </p:sp>
      <p:sp>
        <p:nvSpPr>
          <p:cNvPr id="5" name="Footer Placeholder 4">
            <a:extLst>
              <a:ext uri="{FF2B5EF4-FFF2-40B4-BE49-F238E27FC236}">
                <a16:creationId xmlns:a16="http://schemas.microsoft.com/office/drawing/2014/main" id="{E1A02F7F-F648-467F-A23D-0E82D2AC8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CAAB4-15C6-4D07-9ECB-AC926CC43916}"/>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9490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D51B-FC45-4B00-BE40-F3CF8BF7C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BE8048-36DD-4914-A4F0-97F01E894A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294114-33DB-4461-A266-AFCEF09E76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DC9A11-47EE-49E4-95EE-719B2E467118}"/>
              </a:ext>
            </a:extLst>
          </p:cNvPr>
          <p:cNvSpPr>
            <a:spLocks noGrp="1"/>
          </p:cNvSpPr>
          <p:nvPr>
            <p:ph type="dt" sz="half" idx="10"/>
          </p:nvPr>
        </p:nvSpPr>
        <p:spPr/>
        <p:txBody>
          <a:bodyPr/>
          <a:lstStyle/>
          <a:p>
            <a:fld id="{8B3E7724-F8F0-485F-98DD-EADE36A01284}" type="datetimeFigureOut">
              <a:rPr lang="en-US" smtClean="0"/>
              <a:t>8/6/21</a:t>
            </a:fld>
            <a:endParaRPr lang="en-US"/>
          </a:p>
        </p:txBody>
      </p:sp>
      <p:sp>
        <p:nvSpPr>
          <p:cNvPr id="6" name="Footer Placeholder 5">
            <a:extLst>
              <a:ext uri="{FF2B5EF4-FFF2-40B4-BE49-F238E27FC236}">
                <a16:creationId xmlns:a16="http://schemas.microsoft.com/office/drawing/2014/main" id="{13ADCE7C-B1AE-4861-9AEC-48B184BB5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492D6-D7BA-4D84-A0F1-51D077135844}"/>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52636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3752-3900-4C91-85B4-FE2E76EFA2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FABC57-6955-42BB-954F-A18F16F122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EC3855-0015-4AC8-912F-809EAE070D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3D667B-5E5A-4889-8218-43947D5D7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7A29CA-E39A-46D9-AAAC-16BB616543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DFDE77-44BD-4E3D-9922-2FACB9A7968E}"/>
              </a:ext>
            </a:extLst>
          </p:cNvPr>
          <p:cNvSpPr>
            <a:spLocks noGrp="1"/>
          </p:cNvSpPr>
          <p:nvPr>
            <p:ph type="dt" sz="half" idx="10"/>
          </p:nvPr>
        </p:nvSpPr>
        <p:spPr/>
        <p:txBody>
          <a:bodyPr/>
          <a:lstStyle/>
          <a:p>
            <a:fld id="{8B3E7724-F8F0-485F-98DD-EADE36A01284}" type="datetimeFigureOut">
              <a:rPr lang="en-US" smtClean="0"/>
              <a:t>8/6/21</a:t>
            </a:fld>
            <a:endParaRPr lang="en-US"/>
          </a:p>
        </p:txBody>
      </p:sp>
      <p:sp>
        <p:nvSpPr>
          <p:cNvPr id="8" name="Footer Placeholder 7">
            <a:extLst>
              <a:ext uri="{FF2B5EF4-FFF2-40B4-BE49-F238E27FC236}">
                <a16:creationId xmlns:a16="http://schemas.microsoft.com/office/drawing/2014/main" id="{67C90C04-A079-44F2-8C82-3E22A8A0C4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0E7EC5-E7B6-4BDA-8FB6-A18155AA4485}"/>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226426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381E-042A-4C37-81CB-E485ACDB0C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BCD64A-C5CF-46E3-B7DE-473C36893127}"/>
              </a:ext>
            </a:extLst>
          </p:cNvPr>
          <p:cNvSpPr>
            <a:spLocks noGrp="1"/>
          </p:cNvSpPr>
          <p:nvPr>
            <p:ph type="dt" sz="half" idx="10"/>
          </p:nvPr>
        </p:nvSpPr>
        <p:spPr/>
        <p:txBody>
          <a:bodyPr/>
          <a:lstStyle/>
          <a:p>
            <a:fld id="{8B3E7724-F8F0-485F-98DD-EADE36A01284}" type="datetimeFigureOut">
              <a:rPr lang="en-US" smtClean="0"/>
              <a:t>8/6/21</a:t>
            </a:fld>
            <a:endParaRPr lang="en-US"/>
          </a:p>
        </p:txBody>
      </p:sp>
      <p:sp>
        <p:nvSpPr>
          <p:cNvPr id="4" name="Footer Placeholder 3">
            <a:extLst>
              <a:ext uri="{FF2B5EF4-FFF2-40B4-BE49-F238E27FC236}">
                <a16:creationId xmlns:a16="http://schemas.microsoft.com/office/drawing/2014/main" id="{D74935D9-3788-422A-A947-5B10AA84C8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1066BC-6462-4069-83D1-22BA847762CB}"/>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61645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80ED7D-B5F1-461B-A318-21DF88A4745B}"/>
              </a:ext>
            </a:extLst>
          </p:cNvPr>
          <p:cNvSpPr>
            <a:spLocks noGrp="1"/>
          </p:cNvSpPr>
          <p:nvPr>
            <p:ph type="dt" sz="half" idx="10"/>
          </p:nvPr>
        </p:nvSpPr>
        <p:spPr/>
        <p:txBody>
          <a:bodyPr/>
          <a:lstStyle/>
          <a:p>
            <a:fld id="{8B3E7724-F8F0-485F-98DD-EADE36A01284}" type="datetimeFigureOut">
              <a:rPr lang="en-US" smtClean="0"/>
              <a:t>8/6/21</a:t>
            </a:fld>
            <a:endParaRPr lang="en-US"/>
          </a:p>
        </p:txBody>
      </p:sp>
      <p:sp>
        <p:nvSpPr>
          <p:cNvPr id="3" name="Footer Placeholder 2">
            <a:extLst>
              <a:ext uri="{FF2B5EF4-FFF2-40B4-BE49-F238E27FC236}">
                <a16:creationId xmlns:a16="http://schemas.microsoft.com/office/drawing/2014/main" id="{98A58723-1857-4A19-99BC-4ED66407F2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904ED8-1603-49E5-927F-45C968D1858F}"/>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235763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4261E-DAE2-4A6C-BB31-DE2A6A74C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69261C-C835-4412-93D0-6822E9C23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11BD9D-2688-4DD1-A846-F670E4255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AC088-E33D-4260-83C1-B4C1D3C08DF8}"/>
              </a:ext>
            </a:extLst>
          </p:cNvPr>
          <p:cNvSpPr>
            <a:spLocks noGrp="1"/>
          </p:cNvSpPr>
          <p:nvPr>
            <p:ph type="dt" sz="half" idx="10"/>
          </p:nvPr>
        </p:nvSpPr>
        <p:spPr/>
        <p:txBody>
          <a:bodyPr/>
          <a:lstStyle/>
          <a:p>
            <a:fld id="{8B3E7724-F8F0-485F-98DD-EADE36A01284}" type="datetimeFigureOut">
              <a:rPr lang="en-US" smtClean="0"/>
              <a:t>8/6/21</a:t>
            </a:fld>
            <a:endParaRPr lang="en-US"/>
          </a:p>
        </p:txBody>
      </p:sp>
      <p:sp>
        <p:nvSpPr>
          <p:cNvPr id="6" name="Footer Placeholder 5">
            <a:extLst>
              <a:ext uri="{FF2B5EF4-FFF2-40B4-BE49-F238E27FC236}">
                <a16:creationId xmlns:a16="http://schemas.microsoft.com/office/drawing/2014/main" id="{A29968C5-CC15-4AC6-8704-94DF3E035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A2416-FE7A-4F6E-853E-11BFA0B15DFD}"/>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06144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EC52-C8F6-4F35-82C3-A941C4E4B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981BF4-CC9A-4805-A2EC-ECAA8BE60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3BC816-68B0-4316-A4EB-0FCF75A6B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7810DB-56EA-41CB-8610-48AA11BDD7C4}"/>
              </a:ext>
            </a:extLst>
          </p:cNvPr>
          <p:cNvSpPr>
            <a:spLocks noGrp="1"/>
          </p:cNvSpPr>
          <p:nvPr>
            <p:ph type="dt" sz="half" idx="10"/>
          </p:nvPr>
        </p:nvSpPr>
        <p:spPr/>
        <p:txBody>
          <a:bodyPr/>
          <a:lstStyle/>
          <a:p>
            <a:fld id="{8B3E7724-F8F0-485F-98DD-EADE36A01284}" type="datetimeFigureOut">
              <a:rPr lang="en-US" smtClean="0"/>
              <a:t>8/6/21</a:t>
            </a:fld>
            <a:endParaRPr lang="en-US"/>
          </a:p>
        </p:txBody>
      </p:sp>
      <p:sp>
        <p:nvSpPr>
          <p:cNvPr id="6" name="Footer Placeholder 5">
            <a:extLst>
              <a:ext uri="{FF2B5EF4-FFF2-40B4-BE49-F238E27FC236}">
                <a16:creationId xmlns:a16="http://schemas.microsoft.com/office/drawing/2014/main" id="{BF11C5D9-F63E-497B-800B-DE2E71784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09C3E-8CD4-4EB8-A717-35D076D5E0DB}"/>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179332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5F1B1-3B8F-41E2-8FD5-CE5F8C3BCA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B72CEA-0468-405A-BB3F-487DD82CC4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5BD8-3101-4FC0-8D4A-5233C1368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E7724-F8F0-485F-98DD-EADE36A01284}" type="datetimeFigureOut">
              <a:rPr lang="en-US" smtClean="0"/>
              <a:t>8/6/21</a:t>
            </a:fld>
            <a:endParaRPr lang="en-US"/>
          </a:p>
        </p:txBody>
      </p:sp>
      <p:sp>
        <p:nvSpPr>
          <p:cNvPr id="5" name="Footer Placeholder 4">
            <a:extLst>
              <a:ext uri="{FF2B5EF4-FFF2-40B4-BE49-F238E27FC236}">
                <a16:creationId xmlns:a16="http://schemas.microsoft.com/office/drawing/2014/main" id="{DE2FBA50-C0E2-40D3-B273-13C64785F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83FF1D-1497-4D09-8813-B3CCA4E9A8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D377D-2667-4D67-B3F6-038099FF4E59}" type="slidenum">
              <a:rPr lang="en-US" smtClean="0"/>
              <a:t>‹N›</a:t>
            </a:fld>
            <a:endParaRPr lang="en-US"/>
          </a:p>
        </p:txBody>
      </p:sp>
    </p:spTree>
    <p:extLst>
      <p:ext uri="{BB962C8B-B14F-4D97-AF65-F5344CB8AC3E}">
        <p14:creationId xmlns:p14="http://schemas.microsoft.com/office/powerpoint/2010/main" val="1589895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el 1">
            <a:extLst>
              <a:ext uri="{FF2B5EF4-FFF2-40B4-BE49-F238E27FC236}">
                <a16:creationId xmlns:a16="http://schemas.microsoft.com/office/drawing/2014/main" id="{E6847724-A7E3-4BAA-B70D-4980AE7DD59F}"/>
              </a:ext>
            </a:extLst>
          </p:cNvPr>
          <p:cNvSpPr>
            <a:spLocks noGrp="1"/>
          </p:cNvSpPr>
          <p:nvPr>
            <p:ph type="ctrTitle"/>
          </p:nvPr>
        </p:nvSpPr>
        <p:spPr>
          <a:xfrm>
            <a:off x="1018604" y="1053042"/>
            <a:ext cx="4458424" cy="3068357"/>
          </a:xfrm>
        </p:spPr>
        <p:txBody>
          <a:bodyPr>
            <a:normAutofit/>
          </a:bodyPr>
          <a:lstStyle/>
          <a:p>
            <a:pPr algn="l"/>
            <a:r>
              <a:rPr lang="de-DE" sz="3800" b="1" dirty="0">
                <a:solidFill>
                  <a:srgbClr val="F9AE28"/>
                </a:solidFill>
                <a:latin typeface="Verdana" panose="020B0604030504040204" pitchFamily="34" charset="0"/>
                <a:ea typeface="Verdana" panose="020B0604030504040204" pitchFamily="34" charset="0"/>
              </a:rPr>
              <a:t>Smart </a:t>
            </a:r>
            <a:r>
              <a:rPr lang="de-DE" sz="3800" b="1" dirty="0" err="1">
                <a:solidFill>
                  <a:srgbClr val="F9AE28"/>
                </a:solidFill>
                <a:latin typeface="Verdana" panose="020B0604030504040204" pitchFamily="34" charset="0"/>
                <a:ea typeface="Verdana" panose="020B0604030504040204" pitchFamily="34" charset="0"/>
              </a:rPr>
              <a:t>Contracts</a:t>
            </a:r>
            <a:r>
              <a:rPr lang="de-DE" sz="3800" b="1" dirty="0">
                <a:solidFill>
                  <a:srgbClr val="F9AE28"/>
                </a:solidFill>
                <a:latin typeface="Verdana" panose="020B0604030504040204" pitchFamily="34" charset="0"/>
                <a:ea typeface="Verdana" panose="020B0604030504040204" pitchFamily="34" charset="0"/>
              </a:rPr>
              <a:t> </a:t>
            </a:r>
            <a:r>
              <a:rPr lang="de-DE" sz="3800" b="1" dirty="0" err="1">
                <a:solidFill>
                  <a:srgbClr val="F9AE28"/>
                </a:solidFill>
                <a:latin typeface="Verdana" panose="020B0604030504040204" pitchFamily="34" charset="0"/>
                <a:ea typeface="Verdana" panose="020B0604030504040204" pitchFamily="34" charset="0"/>
              </a:rPr>
              <a:t>and</a:t>
            </a:r>
            <a:r>
              <a:rPr lang="de-DE" sz="3800" b="1" dirty="0">
                <a:solidFill>
                  <a:srgbClr val="F9AE28"/>
                </a:solidFill>
                <a:latin typeface="Verdana" panose="020B0604030504040204" pitchFamily="34" charset="0"/>
                <a:ea typeface="Verdana" panose="020B0604030504040204" pitchFamily="34" charset="0"/>
              </a:rPr>
              <a:t> </a:t>
            </a:r>
            <a:r>
              <a:rPr lang="de-DE" sz="3800" b="1" dirty="0" err="1">
                <a:solidFill>
                  <a:srgbClr val="F9AE28"/>
                </a:solidFill>
                <a:latin typeface="Verdana" panose="020B0604030504040204" pitchFamily="34" charset="0"/>
                <a:ea typeface="Verdana" panose="020B0604030504040204" pitchFamily="34" charset="0"/>
              </a:rPr>
              <a:t>Ethereum</a:t>
            </a:r>
            <a:endParaRPr lang="de-DE" sz="3800" b="1" dirty="0">
              <a:solidFill>
                <a:srgbClr val="F9AE28"/>
              </a:solidFill>
              <a:latin typeface="Verdana" panose="020B0604030504040204" pitchFamily="34" charset="0"/>
              <a:ea typeface="Verdana" panose="020B0604030504040204" pitchFamily="34" charset="0"/>
            </a:endParaRPr>
          </a:p>
        </p:txBody>
      </p:sp>
      <p:pic>
        <p:nvPicPr>
          <p:cNvPr id="6" name="Immagine 8">
            <a:extLst>
              <a:ext uri="{FF2B5EF4-FFF2-40B4-BE49-F238E27FC236}">
                <a16:creationId xmlns:a16="http://schemas.microsoft.com/office/drawing/2014/main" id="{AD8476CB-505A-4279-ACBC-BF7378709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229" y="670170"/>
            <a:ext cx="5390093" cy="2088661"/>
          </a:xfrm>
          <a:prstGeom prst="rect">
            <a:avLst/>
          </a:prstGeom>
          <a:ln>
            <a:noFill/>
          </a:ln>
          <a:effectLst>
            <a:outerShdw blurRad="292100" dist="139700" dir="2700000" algn="tl" rotWithShape="0">
              <a:srgbClr val="333333">
                <a:alpha val="65000"/>
              </a:srgbClr>
            </a:outerShdw>
          </a:effectLst>
        </p:spPr>
      </p:pic>
      <p:cxnSp>
        <p:nvCxnSpPr>
          <p:cNvPr id="14" name="Straight Connector 13">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Grafik 10">
            <a:extLst>
              <a:ext uri="{FF2B5EF4-FFF2-40B4-BE49-F238E27FC236}">
                <a16:creationId xmlns:a16="http://schemas.microsoft.com/office/drawing/2014/main" id="{9D58F765-1B79-4C9B-90DE-977B711CDC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9229" y="4036430"/>
            <a:ext cx="5390093" cy="2223413"/>
          </a:xfrm>
          <a:prstGeom prst="rect">
            <a:avLst/>
          </a:prstGeom>
        </p:spPr>
      </p:pic>
      <p:sp>
        <p:nvSpPr>
          <p:cNvPr id="7" name="Rectangle 6">
            <a:extLst>
              <a:ext uri="{FF2B5EF4-FFF2-40B4-BE49-F238E27FC236}">
                <a16:creationId xmlns:a16="http://schemas.microsoft.com/office/drawing/2014/main" id="{AAD10628-5E8E-4150-9F27-EA0C503E567E}"/>
              </a:ext>
            </a:extLst>
          </p:cNvPr>
          <p:cNvSpPr/>
          <p:nvPr/>
        </p:nvSpPr>
        <p:spPr>
          <a:xfrm>
            <a:off x="1168532" y="5249245"/>
            <a:ext cx="6096000" cy="723275"/>
          </a:xfrm>
          <a:prstGeom prst="rect">
            <a:avLst/>
          </a:prstGeom>
        </p:spPr>
        <p:txBody>
          <a:bodyPr>
            <a:spAutoFit/>
          </a:bodyPr>
          <a:lstStyle/>
          <a:p>
            <a:pPr>
              <a:spcAft>
                <a:spcPts val="600"/>
              </a:spcAft>
            </a:pPr>
            <a:r>
              <a:rPr lang="it-IT" b="1" i="1" dirty="0">
                <a:solidFill>
                  <a:schemeClr val="bg1"/>
                </a:solidFill>
                <a:latin typeface="Verdana" panose="020B0604030504040204" pitchFamily="34" charset="0"/>
                <a:ea typeface="Verdana" panose="020B0604030504040204" pitchFamily="34" charset="0"/>
              </a:rPr>
              <a:t>Marco Galici, </a:t>
            </a:r>
            <a:r>
              <a:rPr lang="it-IT" b="1" i="1" dirty="0" err="1">
                <a:solidFill>
                  <a:schemeClr val="bg1"/>
                </a:solidFill>
                <a:latin typeface="Verdana" panose="020B0604030504040204" pitchFamily="34" charset="0"/>
                <a:ea typeface="Verdana" panose="020B0604030504040204" pitchFamily="34" charset="0"/>
              </a:rPr>
              <a:t>University</a:t>
            </a:r>
            <a:r>
              <a:rPr lang="it-IT" b="1" i="1" dirty="0">
                <a:solidFill>
                  <a:schemeClr val="bg1"/>
                </a:solidFill>
                <a:latin typeface="Verdana" panose="020B0604030504040204" pitchFamily="34" charset="0"/>
                <a:ea typeface="Verdana" panose="020B0604030504040204" pitchFamily="34" charset="0"/>
              </a:rPr>
              <a:t> of Cagliari</a:t>
            </a:r>
          </a:p>
          <a:p>
            <a:pPr>
              <a:spcAft>
                <a:spcPts val="600"/>
              </a:spcAft>
            </a:pPr>
            <a:r>
              <a:rPr lang="it-IT" b="1" i="1" dirty="0">
                <a:solidFill>
                  <a:schemeClr val="bg1"/>
                </a:solidFill>
                <a:latin typeface="Verdana" panose="020B0604030504040204" pitchFamily="34" charset="0"/>
                <a:ea typeface="Verdana" panose="020B0604030504040204" pitchFamily="34" charset="0"/>
              </a:rPr>
              <a:t>Cagliari, </a:t>
            </a:r>
            <a:r>
              <a:rPr lang="it-IT" b="1" i="1" dirty="0" err="1">
                <a:solidFill>
                  <a:schemeClr val="bg1"/>
                </a:solidFill>
                <a:latin typeface="Verdana" panose="020B0604030504040204" pitchFamily="34" charset="0"/>
                <a:ea typeface="Verdana" panose="020B0604030504040204" pitchFamily="34" charset="0"/>
              </a:rPr>
              <a:t>Italy</a:t>
            </a:r>
            <a:endParaRPr lang="it-IT" b="1" i="1"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67059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779FF6-A140-FA47-9846-EE6540911332}"/>
              </a:ext>
            </a:extLst>
          </p:cNvPr>
          <p:cNvSpPr>
            <a:spLocks noGrp="1"/>
          </p:cNvSpPr>
          <p:nvPr>
            <p:ph type="title"/>
          </p:nvPr>
        </p:nvSpPr>
        <p:spPr/>
        <p:txBody>
          <a:bodyPr/>
          <a:lstStyle/>
          <a:p>
            <a:r>
              <a:rPr lang="en-GB" dirty="0"/>
              <a:t>What we can do with SC</a:t>
            </a:r>
          </a:p>
        </p:txBody>
      </p:sp>
      <p:sp>
        <p:nvSpPr>
          <p:cNvPr id="3" name="Segnaposto contenuto 2">
            <a:extLst>
              <a:ext uri="{FF2B5EF4-FFF2-40B4-BE49-F238E27FC236}">
                <a16:creationId xmlns:a16="http://schemas.microsoft.com/office/drawing/2014/main" id="{17D6801D-BB4D-2842-BAC8-8F9DB64EB98D}"/>
              </a:ext>
            </a:extLst>
          </p:cNvPr>
          <p:cNvSpPr>
            <a:spLocks noGrp="1"/>
          </p:cNvSpPr>
          <p:nvPr>
            <p:ph idx="1"/>
          </p:nvPr>
        </p:nvSpPr>
        <p:spPr>
          <a:xfrm>
            <a:off x="838200" y="1733591"/>
            <a:ext cx="10515600" cy="4588983"/>
          </a:xfrm>
        </p:spPr>
        <p:txBody>
          <a:bodyPr>
            <a:noAutofit/>
          </a:bodyPr>
          <a:lstStyle/>
          <a:p>
            <a:pPr>
              <a:lnSpc>
                <a:spcPct val="150000"/>
              </a:lnSpc>
            </a:pPr>
            <a:r>
              <a:rPr lang="en-GB" sz="2000" dirty="0"/>
              <a:t>Alt-coin, token, notarization...</a:t>
            </a:r>
          </a:p>
          <a:p>
            <a:pPr>
              <a:lnSpc>
                <a:spcPct val="150000"/>
              </a:lnSpc>
            </a:pPr>
            <a:r>
              <a:rPr lang="en-GB" sz="2000" dirty="0"/>
              <a:t>Crowdfunding, incentives for participants...</a:t>
            </a:r>
          </a:p>
          <a:p>
            <a:pPr>
              <a:lnSpc>
                <a:spcPct val="150000"/>
              </a:lnSpc>
            </a:pPr>
            <a:r>
              <a:rPr lang="en-GB" sz="2000" dirty="0"/>
              <a:t>Voting systems, prediction markets, lotteries</a:t>
            </a:r>
          </a:p>
          <a:p>
            <a:pPr>
              <a:lnSpc>
                <a:spcPct val="150000"/>
              </a:lnSpc>
            </a:pPr>
            <a:r>
              <a:rPr lang="en-GB" sz="2000"/>
              <a:t>Access control...</a:t>
            </a:r>
            <a:endParaRPr lang="en-GB" sz="2000" dirty="0"/>
          </a:p>
          <a:p>
            <a:pPr>
              <a:lnSpc>
                <a:spcPct val="150000"/>
              </a:lnSpc>
            </a:pPr>
            <a:r>
              <a:rPr lang="en-GB" sz="2000" dirty="0"/>
              <a:t>DAO: organisations managed on the blockchain</a:t>
            </a:r>
          </a:p>
          <a:p>
            <a:pPr>
              <a:lnSpc>
                <a:spcPct val="150000"/>
              </a:lnSpc>
            </a:pPr>
            <a:r>
              <a:rPr lang="en-GB" sz="2000" dirty="0"/>
              <a:t>Management of fintech and supply chain transactions</a:t>
            </a:r>
          </a:p>
          <a:p>
            <a:pPr>
              <a:lnSpc>
                <a:spcPct val="150000"/>
              </a:lnSpc>
            </a:pPr>
            <a:r>
              <a:rPr lang="en-GB" sz="2000" dirty="0"/>
              <a:t>Use your imagination...</a:t>
            </a:r>
          </a:p>
        </p:txBody>
      </p:sp>
      <p:sp>
        <p:nvSpPr>
          <p:cNvPr id="4" name="Slide Number Placeholder 5">
            <a:extLst>
              <a:ext uri="{FF2B5EF4-FFF2-40B4-BE49-F238E27FC236}">
                <a16:creationId xmlns:a16="http://schemas.microsoft.com/office/drawing/2014/main" id="{32836D4F-AE5E-684E-AFCA-60F4F5B7395F}"/>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10</a:t>
            </a:fld>
            <a:endParaRPr lang="en-US"/>
          </a:p>
        </p:txBody>
      </p:sp>
    </p:spTree>
    <p:extLst>
      <p:ext uri="{BB962C8B-B14F-4D97-AF65-F5344CB8AC3E}">
        <p14:creationId xmlns:p14="http://schemas.microsoft.com/office/powerpoint/2010/main" val="1132614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730BDF-6368-8E4F-9624-2780AA7FA9CC}"/>
              </a:ext>
            </a:extLst>
          </p:cNvPr>
          <p:cNvSpPr>
            <a:spLocks noGrp="1"/>
          </p:cNvSpPr>
          <p:nvPr>
            <p:ph type="title"/>
          </p:nvPr>
        </p:nvSpPr>
        <p:spPr/>
        <p:txBody>
          <a:bodyPr/>
          <a:lstStyle/>
          <a:p>
            <a:r>
              <a:rPr lang="en-GB" dirty="0"/>
              <a:t>Smart Contract - Ethereum</a:t>
            </a:r>
          </a:p>
        </p:txBody>
      </p:sp>
      <p:sp>
        <p:nvSpPr>
          <p:cNvPr id="3" name="Segnaposto contenuto 2">
            <a:extLst>
              <a:ext uri="{FF2B5EF4-FFF2-40B4-BE49-F238E27FC236}">
                <a16:creationId xmlns:a16="http://schemas.microsoft.com/office/drawing/2014/main" id="{4581B712-B8AD-2742-9E3F-4EDDC83A1693}"/>
              </a:ext>
            </a:extLst>
          </p:cNvPr>
          <p:cNvSpPr>
            <a:spLocks noGrp="1"/>
          </p:cNvSpPr>
          <p:nvPr>
            <p:ph idx="1"/>
          </p:nvPr>
        </p:nvSpPr>
        <p:spPr>
          <a:xfrm>
            <a:off x="838200" y="1891329"/>
            <a:ext cx="10515600" cy="4678435"/>
          </a:xfrm>
        </p:spPr>
        <p:txBody>
          <a:bodyPr>
            <a:normAutofit/>
          </a:bodyPr>
          <a:lstStyle/>
          <a:p>
            <a:r>
              <a:rPr lang="en-GB" dirty="0"/>
              <a:t>A smart contract is a program created by means of a transaction on blockchain:</a:t>
            </a:r>
          </a:p>
          <a:p>
            <a:pPr marL="914400" lvl="1" indent="-457200">
              <a:buFont typeface="+mj-lt"/>
              <a:buAutoNum type="arabicPeriod"/>
            </a:pPr>
            <a:r>
              <a:rPr lang="en-GB" dirty="0"/>
              <a:t>It has an address which identify the contract</a:t>
            </a:r>
          </a:p>
          <a:p>
            <a:pPr marL="914400" lvl="1" indent="-457200">
              <a:buFont typeface="+mj-lt"/>
              <a:buAutoNum type="arabicPeriod"/>
            </a:pPr>
            <a:r>
              <a:rPr lang="en-GB" dirty="0"/>
              <a:t>It can have public and private function callable from the external agents</a:t>
            </a:r>
          </a:p>
          <a:p>
            <a:endParaRPr lang="en-GB" dirty="0"/>
          </a:p>
          <a:p>
            <a:r>
              <a:rPr lang="en-GB" dirty="0"/>
              <a:t>Creating and modifying data inside a smart contract cost GAS (Ether): in this way it is protected from Denial of Service attacks</a:t>
            </a:r>
          </a:p>
          <a:p>
            <a:endParaRPr lang="en-GB" dirty="0"/>
          </a:p>
          <a:p>
            <a:r>
              <a:rPr lang="en-GB" dirty="0"/>
              <a:t>Public function of a smart contract are callable employing </a:t>
            </a:r>
            <a:r>
              <a:rPr lang="en-GB" b="1" dirty="0"/>
              <a:t>queries</a:t>
            </a:r>
            <a:r>
              <a:rPr lang="en-GB" dirty="0"/>
              <a:t>. </a:t>
            </a:r>
            <a:endParaRPr lang="en-GB" b="1" dirty="0"/>
          </a:p>
        </p:txBody>
      </p:sp>
      <p:sp>
        <p:nvSpPr>
          <p:cNvPr id="4" name="Slide Number Placeholder 5">
            <a:extLst>
              <a:ext uri="{FF2B5EF4-FFF2-40B4-BE49-F238E27FC236}">
                <a16:creationId xmlns:a16="http://schemas.microsoft.com/office/drawing/2014/main" id="{4543F133-7FE7-F747-B9D4-664DBA494C52}"/>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11</a:t>
            </a:fld>
            <a:endParaRPr lang="en-US"/>
          </a:p>
        </p:txBody>
      </p:sp>
    </p:spTree>
    <p:extLst>
      <p:ext uri="{BB962C8B-B14F-4D97-AF65-F5344CB8AC3E}">
        <p14:creationId xmlns:p14="http://schemas.microsoft.com/office/powerpoint/2010/main" val="941861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2E36AB-5D2C-BA40-9E08-19B9BC9A77E2}"/>
              </a:ext>
            </a:extLst>
          </p:cNvPr>
          <p:cNvSpPr>
            <a:spLocks noGrp="1"/>
          </p:cNvSpPr>
          <p:nvPr>
            <p:ph type="title"/>
          </p:nvPr>
        </p:nvSpPr>
        <p:spPr/>
        <p:txBody>
          <a:bodyPr/>
          <a:lstStyle/>
          <a:p>
            <a:r>
              <a:rPr lang="en-GB" dirty="0"/>
              <a:t>Input of a Smart Contract</a:t>
            </a:r>
          </a:p>
        </p:txBody>
      </p:sp>
      <p:sp>
        <p:nvSpPr>
          <p:cNvPr id="10" name="CasellaDiTesto 9">
            <a:extLst>
              <a:ext uri="{FF2B5EF4-FFF2-40B4-BE49-F238E27FC236}">
                <a16:creationId xmlns:a16="http://schemas.microsoft.com/office/drawing/2014/main" id="{4530FF59-2B16-2040-B530-57589CB8FD14}"/>
              </a:ext>
            </a:extLst>
          </p:cNvPr>
          <p:cNvSpPr txBox="1"/>
          <p:nvPr/>
        </p:nvSpPr>
        <p:spPr>
          <a:xfrm>
            <a:off x="838200" y="1649905"/>
            <a:ext cx="10224052"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All invocations of a SC function start from specific addresses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public functions of a SC are listed in its ABI (Application Binary Interface) Json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 function call is called "sending a message" (msg)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To send a message, you need to know the ABI</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address from which a msg is known to the SC</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 this way, the actors are identified:</a:t>
            </a:r>
          </a:p>
          <a:p>
            <a:pPr marL="742950" lvl="1" indent="-285750">
              <a:buFont typeface="Courier New" panose="02070309020205020404" pitchFamily="49" charset="0"/>
              <a:buChar char="o"/>
            </a:pPr>
            <a:r>
              <a:rPr lang="en-US" sz="2000" dirty="0"/>
              <a:t>Only the private key associated with the address can be used to send messages</a:t>
            </a:r>
          </a:p>
        </p:txBody>
      </p:sp>
      <p:sp>
        <p:nvSpPr>
          <p:cNvPr id="6" name="Slide Number Placeholder 5">
            <a:extLst>
              <a:ext uri="{FF2B5EF4-FFF2-40B4-BE49-F238E27FC236}">
                <a16:creationId xmlns:a16="http://schemas.microsoft.com/office/drawing/2014/main" id="{D80DD590-1FDB-F742-AACF-ACA3FE8A108D}"/>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12</a:t>
            </a:fld>
            <a:endParaRPr lang="en-US"/>
          </a:p>
        </p:txBody>
      </p:sp>
    </p:spTree>
    <p:extLst>
      <p:ext uri="{BB962C8B-B14F-4D97-AF65-F5344CB8AC3E}">
        <p14:creationId xmlns:p14="http://schemas.microsoft.com/office/powerpoint/2010/main" val="395215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2E36AB-5D2C-BA40-9E08-19B9BC9A77E2}"/>
              </a:ext>
            </a:extLst>
          </p:cNvPr>
          <p:cNvSpPr>
            <a:spLocks noGrp="1"/>
          </p:cNvSpPr>
          <p:nvPr>
            <p:ph type="title"/>
          </p:nvPr>
        </p:nvSpPr>
        <p:spPr/>
        <p:txBody>
          <a:bodyPr/>
          <a:lstStyle/>
          <a:p>
            <a:r>
              <a:rPr lang="en-GB" dirty="0"/>
              <a:t>Smart Contract - Ethereum</a:t>
            </a:r>
          </a:p>
        </p:txBody>
      </p:sp>
      <p:sp>
        <p:nvSpPr>
          <p:cNvPr id="10" name="CasellaDiTesto 9">
            <a:extLst>
              <a:ext uri="{FF2B5EF4-FFF2-40B4-BE49-F238E27FC236}">
                <a16:creationId xmlns:a16="http://schemas.microsoft.com/office/drawing/2014/main" id="{4530FF59-2B16-2040-B530-57589CB8FD14}"/>
              </a:ext>
            </a:extLst>
          </p:cNvPr>
          <p:cNvSpPr txBox="1"/>
          <p:nvPr/>
        </p:nvSpPr>
        <p:spPr>
          <a:xfrm>
            <a:off x="768625" y="1877338"/>
            <a:ext cx="10224052"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3 types of transactions:</a:t>
            </a:r>
          </a:p>
          <a:p>
            <a:pPr marL="800100" lvl="1" indent="-342900">
              <a:buFont typeface="+mj-lt"/>
              <a:buAutoNum type="arabicPeriod"/>
            </a:pPr>
            <a:r>
              <a:rPr lang="en-US" sz="2000" dirty="0"/>
              <a:t>Transfer of Ether</a:t>
            </a:r>
          </a:p>
          <a:p>
            <a:pPr marL="800100" lvl="1" indent="-342900">
              <a:buFont typeface="+mj-lt"/>
              <a:buAutoNum type="arabicPeriod"/>
            </a:pPr>
            <a:r>
              <a:rPr lang="en-US" sz="2000" dirty="0"/>
              <a:t>Creation of a SC</a:t>
            </a:r>
          </a:p>
          <a:p>
            <a:pPr marL="800100" lvl="1" indent="-342900">
              <a:buFont typeface="+mj-lt"/>
              <a:buAutoNum type="arabicPeriod"/>
            </a:pPr>
            <a:r>
              <a:rPr lang="en-US" sz="2000" dirty="0"/>
              <a:t>Calling a function on an SC (message)</a:t>
            </a:r>
          </a:p>
          <a:p>
            <a:pPr marL="800100" lvl="1" indent="-342900">
              <a:buFont typeface="+mj-lt"/>
              <a:buAutoNum type="arabicPeriod"/>
            </a:pPr>
            <a:endParaRPr lang="en-US" sz="2000" dirty="0"/>
          </a:p>
          <a:p>
            <a:pPr marL="285750" indent="-285750">
              <a:buFont typeface="Arial" panose="020B0604020202020204" pitchFamily="34" charset="0"/>
              <a:buChar char="•"/>
            </a:pPr>
            <a:r>
              <a:rPr lang="en-US" sz="2000" dirty="0"/>
              <a:t>The execution of a contract consumes "GAS", that is fractions of Ether, which go to the miners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 this way:</a:t>
            </a:r>
          </a:p>
          <a:p>
            <a:pPr marL="742950" lvl="1" indent="-285750">
              <a:buFont typeface="Arial" panose="020B0604020202020204" pitchFamily="34" charset="0"/>
              <a:buChar char="•"/>
            </a:pPr>
            <a:r>
              <a:rPr lang="en-US" sz="2000" dirty="0"/>
              <a:t>A contract always ends, even if for an error the corresponding program goes in infinite cycle</a:t>
            </a:r>
          </a:p>
          <a:p>
            <a:pPr marL="742950" lvl="1" indent="-285750">
              <a:buFont typeface="Arial" panose="020B0604020202020204" pitchFamily="34" charset="0"/>
              <a:buChar char="•"/>
            </a:pPr>
            <a:r>
              <a:rPr lang="en-US" sz="2000" dirty="0"/>
              <a:t>It is protected from DOS attacks, which would cost too much to the attacker</a:t>
            </a:r>
          </a:p>
        </p:txBody>
      </p:sp>
      <p:sp>
        <p:nvSpPr>
          <p:cNvPr id="6" name="Slide Number Placeholder 5">
            <a:extLst>
              <a:ext uri="{FF2B5EF4-FFF2-40B4-BE49-F238E27FC236}">
                <a16:creationId xmlns:a16="http://schemas.microsoft.com/office/drawing/2014/main" id="{63F9D345-BCDD-C341-A4B3-F0FA8780715B}"/>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13</a:t>
            </a:fld>
            <a:endParaRPr lang="en-US"/>
          </a:p>
        </p:txBody>
      </p:sp>
    </p:spTree>
    <p:extLst>
      <p:ext uri="{BB962C8B-B14F-4D97-AF65-F5344CB8AC3E}">
        <p14:creationId xmlns:p14="http://schemas.microsoft.com/office/powerpoint/2010/main" val="2819096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5803"/>
            <a:ext cx="10515600" cy="1052755"/>
          </a:xfrm>
        </p:spPr>
        <p:txBody>
          <a:bodyPr/>
          <a:lstStyle/>
          <a:p>
            <a:r>
              <a:rPr lang="en-GB" dirty="0"/>
              <a:t>Example of an ABI</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14</a:t>
            </a:fld>
            <a:endParaRPr lang="en-US"/>
          </a:p>
        </p:txBody>
      </p:sp>
      <p:sp>
        <p:nvSpPr>
          <p:cNvPr id="8" name="Rettangolo 7">
            <a:extLst>
              <a:ext uri="{FF2B5EF4-FFF2-40B4-BE49-F238E27FC236}">
                <a16:creationId xmlns:a16="http://schemas.microsoft.com/office/drawing/2014/main" id="{8A3F4338-8B81-454F-B554-93881BD9445D}"/>
              </a:ext>
            </a:extLst>
          </p:cNvPr>
          <p:cNvSpPr/>
          <p:nvPr/>
        </p:nvSpPr>
        <p:spPr>
          <a:xfrm>
            <a:off x="0" y="1346764"/>
            <a:ext cx="6096000" cy="5008679"/>
          </a:xfrm>
          <a:prstGeom prst="rect">
            <a:avLst/>
          </a:prstGeom>
        </p:spPr>
        <p:txBody>
          <a:bodyPr>
            <a:spAutoFit/>
          </a:bodyPr>
          <a:lstStyle/>
          <a:p>
            <a:pPr marL="1092200">
              <a:lnSpc>
                <a:spcPts val="2045"/>
              </a:lnSpc>
              <a:spcBef>
                <a:spcPts val="2055"/>
              </a:spcBef>
              <a:spcAft>
                <a:spcPts val="0"/>
              </a:spcAft>
            </a:pPr>
            <a:r>
              <a:rPr lang="en-US" dirty="0">
                <a:latin typeface="Arial MT"/>
                <a:ea typeface="Arial MT"/>
                <a:cs typeface="Arial MT"/>
              </a:rPr>
              <a:t>[</a:t>
            </a:r>
            <a:endParaRPr lang="it-IT" sz="1100" dirty="0">
              <a:latin typeface="Arial MT"/>
              <a:ea typeface="Arial MT"/>
              <a:cs typeface="Arial MT"/>
            </a:endParaRPr>
          </a:p>
          <a:p>
            <a:pPr marL="1283970">
              <a:lnSpc>
                <a:spcPts val="2015"/>
              </a:lnSpc>
            </a:pPr>
            <a:r>
              <a:rPr lang="en-US" dirty="0">
                <a:latin typeface="Arial MT"/>
                <a:ea typeface="Arial MT"/>
                <a:cs typeface="Arial MT"/>
              </a:rPr>
              <a:t>{</a:t>
            </a:r>
            <a:endParaRPr lang="it-IT" sz="1100" dirty="0">
              <a:latin typeface="Arial MT"/>
              <a:ea typeface="Arial MT"/>
              <a:cs typeface="Arial MT"/>
            </a:endParaRPr>
          </a:p>
          <a:p>
            <a:pPr marL="1477010" marR="840105">
              <a:lnSpc>
                <a:spcPct val="97000"/>
              </a:lnSpc>
              <a:spcBef>
                <a:spcPts val="5"/>
              </a:spcBef>
              <a:spcAft>
                <a:spcPts val="0"/>
              </a:spcAft>
            </a:pPr>
            <a:r>
              <a:rPr lang="en-US" spc="-5" dirty="0">
                <a:latin typeface="Arial MT"/>
                <a:ea typeface="Arial MT"/>
                <a:cs typeface="Arial MT"/>
              </a:rPr>
              <a:t>"</a:t>
            </a:r>
            <a:r>
              <a:rPr lang="en-US" spc="-5" dirty="0" err="1">
                <a:latin typeface="Arial MT"/>
                <a:ea typeface="Arial MT"/>
                <a:cs typeface="Arial MT"/>
              </a:rPr>
              <a:t>constant":true</a:t>
            </a:r>
            <a:r>
              <a:rPr lang="en-US" spc="-5" dirty="0">
                <a:latin typeface="Arial MT"/>
                <a:ea typeface="Arial MT"/>
                <a:cs typeface="Arial MT"/>
              </a:rPr>
              <a:t>,</a:t>
            </a:r>
            <a:r>
              <a:rPr lang="en-US" spc="-490" dirty="0">
                <a:latin typeface="Arial MT"/>
                <a:ea typeface="Arial MT"/>
                <a:cs typeface="Arial MT"/>
              </a:rPr>
              <a:t> </a:t>
            </a:r>
            <a:r>
              <a:rPr lang="en-US" dirty="0">
                <a:latin typeface="Arial MT"/>
                <a:ea typeface="Arial MT"/>
                <a:cs typeface="Arial MT"/>
              </a:rPr>
              <a:t>"inputs":[</a:t>
            </a:r>
            <a:endParaRPr lang="it-IT" sz="1100" dirty="0">
              <a:latin typeface="Arial MT"/>
              <a:ea typeface="Arial MT"/>
              <a:cs typeface="Arial MT"/>
            </a:endParaRPr>
          </a:p>
          <a:p>
            <a:pPr marL="1668780">
              <a:lnSpc>
                <a:spcPts val="1985"/>
              </a:lnSpc>
            </a:pPr>
            <a:r>
              <a:rPr lang="en-US" dirty="0">
                <a:latin typeface="Arial MT"/>
                <a:ea typeface="Arial MT"/>
                <a:cs typeface="Arial MT"/>
              </a:rPr>
              <a:t>{</a:t>
            </a:r>
            <a:endParaRPr lang="it-IT" sz="1100" dirty="0">
              <a:latin typeface="Arial MT"/>
              <a:ea typeface="Arial MT"/>
              <a:cs typeface="Arial MT"/>
            </a:endParaRPr>
          </a:p>
          <a:p>
            <a:pPr marL="1860550">
              <a:lnSpc>
                <a:spcPts val="2015"/>
              </a:lnSpc>
            </a:pPr>
            <a:r>
              <a:rPr lang="en-US" dirty="0">
                <a:latin typeface="Arial MT"/>
                <a:ea typeface="Arial MT"/>
                <a:cs typeface="Arial MT"/>
              </a:rPr>
              <a:t>"</a:t>
            </a:r>
            <a:r>
              <a:rPr lang="en-US" dirty="0" err="1">
                <a:latin typeface="Arial MT"/>
                <a:ea typeface="Arial MT"/>
                <a:cs typeface="Arial MT"/>
              </a:rPr>
              <a:t>name":"_m</a:t>
            </a:r>
            <a:r>
              <a:rPr lang="en-US" dirty="0">
                <a:latin typeface="Arial MT"/>
                <a:ea typeface="Arial MT"/>
                <a:cs typeface="Arial MT"/>
              </a:rPr>
              <a:t>",</a:t>
            </a:r>
            <a:endParaRPr lang="it-IT" sz="1100" dirty="0">
              <a:latin typeface="Arial MT"/>
              <a:ea typeface="Arial MT"/>
              <a:cs typeface="Arial MT"/>
            </a:endParaRPr>
          </a:p>
          <a:p>
            <a:pPr marL="1860550">
              <a:lnSpc>
                <a:spcPts val="2015"/>
              </a:lnSpc>
            </a:pPr>
            <a:r>
              <a:rPr lang="en-US" dirty="0">
                <a:latin typeface="Arial MT"/>
                <a:ea typeface="Arial MT"/>
                <a:cs typeface="Arial MT"/>
              </a:rPr>
              <a:t>"type":"uint256"</a:t>
            </a:r>
            <a:endParaRPr lang="it-IT" sz="1100" dirty="0">
              <a:latin typeface="Arial MT"/>
              <a:ea typeface="Arial MT"/>
              <a:cs typeface="Arial MT"/>
            </a:endParaRPr>
          </a:p>
          <a:p>
            <a:pPr marL="1668780">
              <a:lnSpc>
                <a:spcPts val="2020"/>
              </a:lnSpc>
            </a:pPr>
            <a:r>
              <a:rPr lang="en-US" dirty="0">
                <a:latin typeface="Arial MT"/>
                <a:ea typeface="Arial MT"/>
                <a:cs typeface="Arial MT"/>
              </a:rPr>
              <a:t>}</a:t>
            </a:r>
            <a:endParaRPr lang="it-IT" sz="1100" dirty="0">
              <a:latin typeface="Arial MT"/>
              <a:ea typeface="Arial MT"/>
              <a:cs typeface="Arial MT"/>
            </a:endParaRPr>
          </a:p>
          <a:p>
            <a:pPr marL="1477010">
              <a:lnSpc>
                <a:spcPts val="2015"/>
              </a:lnSpc>
            </a:pPr>
            <a:r>
              <a:rPr lang="en-US" dirty="0">
                <a:latin typeface="Arial MT"/>
                <a:ea typeface="Arial MT"/>
                <a:cs typeface="Arial MT"/>
              </a:rPr>
              <a:t>],</a:t>
            </a:r>
            <a:endParaRPr lang="it-IT" sz="1100" dirty="0">
              <a:latin typeface="Arial MT"/>
              <a:ea typeface="Arial MT"/>
              <a:cs typeface="Arial MT"/>
            </a:endParaRPr>
          </a:p>
          <a:p>
            <a:pPr marL="1477010" marR="513080">
              <a:lnSpc>
                <a:spcPct val="97000"/>
              </a:lnSpc>
              <a:spcBef>
                <a:spcPts val="5"/>
              </a:spcBef>
              <a:spcAft>
                <a:spcPts val="0"/>
              </a:spcAft>
            </a:pPr>
            <a:r>
              <a:rPr lang="en-US" spc="-5" dirty="0">
                <a:latin typeface="Arial MT"/>
                <a:ea typeface="Arial MT"/>
                <a:cs typeface="Arial MT"/>
              </a:rPr>
              <a:t>"name":"</a:t>
            </a:r>
            <a:r>
              <a:rPr lang="en-US" spc="-5" dirty="0" err="1">
                <a:latin typeface="Arial MT"/>
                <a:ea typeface="Arial MT"/>
                <a:cs typeface="Arial MT"/>
              </a:rPr>
              <a:t>getHash</a:t>
            </a:r>
            <a:r>
              <a:rPr lang="en-US" spc="-5" dirty="0">
                <a:latin typeface="Arial MT"/>
                <a:ea typeface="Arial MT"/>
                <a:cs typeface="Arial MT"/>
              </a:rPr>
              <a:t>",</a:t>
            </a:r>
            <a:r>
              <a:rPr lang="en-US" spc="-490" dirty="0">
                <a:latin typeface="Arial MT"/>
                <a:ea typeface="Arial MT"/>
                <a:cs typeface="Arial MT"/>
              </a:rPr>
              <a:t> </a:t>
            </a:r>
            <a:r>
              <a:rPr lang="en-US" dirty="0">
                <a:latin typeface="Arial MT"/>
                <a:ea typeface="Arial MT"/>
                <a:cs typeface="Arial MT"/>
              </a:rPr>
              <a:t>"outputs":[</a:t>
            </a:r>
            <a:endParaRPr lang="it-IT" sz="1100" dirty="0">
              <a:latin typeface="Arial MT"/>
              <a:ea typeface="Arial MT"/>
              <a:cs typeface="Arial MT"/>
            </a:endParaRPr>
          </a:p>
          <a:p>
            <a:pPr marL="1668780">
              <a:lnSpc>
                <a:spcPts val="1985"/>
              </a:lnSpc>
            </a:pPr>
            <a:r>
              <a:rPr lang="en-US" dirty="0">
                <a:latin typeface="Arial MT"/>
                <a:ea typeface="Arial MT"/>
                <a:cs typeface="Arial MT"/>
              </a:rPr>
              <a:t>{</a:t>
            </a:r>
            <a:endParaRPr lang="it-IT" sz="1100" dirty="0">
              <a:latin typeface="Arial MT"/>
              <a:ea typeface="Arial MT"/>
              <a:cs typeface="Arial MT"/>
            </a:endParaRPr>
          </a:p>
          <a:p>
            <a:pPr marL="1860550">
              <a:lnSpc>
                <a:spcPts val="2015"/>
              </a:lnSpc>
            </a:pPr>
            <a:r>
              <a:rPr lang="en-US" dirty="0">
                <a:latin typeface="Arial MT"/>
                <a:ea typeface="Arial MT"/>
                <a:cs typeface="Arial MT"/>
              </a:rPr>
              <a:t>"name":"",</a:t>
            </a:r>
            <a:endParaRPr lang="it-IT" sz="1100" dirty="0">
              <a:latin typeface="Arial MT"/>
              <a:ea typeface="Arial MT"/>
              <a:cs typeface="Arial MT"/>
            </a:endParaRPr>
          </a:p>
          <a:p>
            <a:pPr marL="1860550">
              <a:lnSpc>
                <a:spcPts val="2015"/>
              </a:lnSpc>
            </a:pPr>
            <a:r>
              <a:rPr lang="en-US" dirty="0">
                <a:latin typeface="Arial MT"/>
                <a:ea typeface="Arial MT"/>
                <a:cs typeface="Arial MT"/>
              </a:rPr>
              <a:t>"type":"uint256"</a:t>
            </a:r>
            <a:endParaRPr lang="it-IT" sz="1100" dirty="0">
              <a:latin typeface="Arial MT"/>
              <a:ea typeface="Arial MT"/>
              <a:cs typeface="Arial MT"/>
            </a:endParaRPr>
          </a:p>
          <a:p>
            <a:pPr marL="1668780">
              <a:lnSpc>
                <a:spcPts val="2015"/>
              </a:lnSpc>
            </a:pPr>
            <a:r>
              <a:rPr lang="en-US" dirty="0">
                <a:latin typeface="Arial MT"/>
                <a:ea typeface="Arial MT"/>
                <a:cs typeface="Arial MT"/>
              </a:rPr>
              <a:t>}</a:t>
            </a:r>
            <a:endParaRPr lang="it-IT" sz="1100" dirty="0">
              <a:latin typeface="Arial MT"/>
              <a:ea typeface="Arial MT"/>
              <a:cs typeface="Arial MT"/>
            </a:endParaRPr>
          </a:p>
          <a:p>
            <a:pPr marL="1477010">
              <a:lnSpc>
                <a:spcPts val="2015"/>
              </a:lnSpc>
            </a:pPr>
            <a:r>
              <a:rPr lang="en-US" dirty="0">
                <a:latin typeface="Arial MT"/>
                <a:ea typeface="Arial MT"/>
                <a:cs typeface="Arial MT"/>
              </a:rPr>
              <a:t>],</a:t>
            </a:r>
            <a:endParaRPr lang="it-IT" sz="1100" dirty="0">
              <a:latin typeface="Arial MT"/>
              <a:ea typeface="Arial MT"/>
              <a:cs typeface="Arial MT"/>
            </a:endParaRPr>
          </a:p>
          <a:p>
            <a:pPr marL="1477010" marR="22860">
              <a:lnSpc>
                <a:spcPct val="96000"/>
              </a:lnSpc>
              <a:spcBef>
                <a:spcPts val="25"/>
              </a:spcBef>
              <a:spcAft>
                <a:spcPts val="0"/>
              </a:spcAft>
            </a:pPr>
            <a:r>
              <a:rPr lang="en-US" dirty="0">
                <a:latin typeface="Arial MT"/>
                <a:ea typeface="Arial MT"/>
                <a:cs typeface="Arial MT"/>
              </a:rPr>
              <a:t>"</a:t>
            </a:r>
            <a:r>
              <a:rPr lang="en-US" dirty="0" err="1">
                <a:latin typeface="Arial MT"/>
                <a:ea typeface="Arial MT"/>
                <a:cs typeface="Arial MT"/>
              </a:rPr>
              <a:t>payable":false</a:t>
            </a:r>
            <a:r>
              <a:rPr lang="en-US" dirty="0">
                <a:latin typeface="Arial MT"/>
                <a:ea typeface="Arial MT"/>
                <a:cs typeface="Arial MT"/>
              </a:rPr>
              <a:t>,</a:t>
            </a:r>
            <a:r>
              <a:rPr lang="en-US" spc="5" dirty="0">
                <a:latin typeface="Arial MT"/>
                <a:ea typeface="Arial MT"/>
                <a:cs typeface="Arial MT"/>
              </a:rPr>
              <a:t> </a:t>
            </a:r>
            <a:r>
              <a:rPr lang="en-US" spc="-5" dirty="0">
                <a:latin typeface="Arial MT"/>
                <a:ea typeface="Arial MT"/>
                <a:cs typeface="Arial MT"/>
              </a:rPr>
              <a:t>"</a:t>
            </a:r>
            <a:r>
              <a:rPr lang="en-US" spc="-5" dirty="0" err="1">
                <a:latin typeface="Arial MT"/>
                <a:ea typeface="Arial MT"/>
                <a:cs typeface="Arial MT"/>
              </a:rPr>
              <a:t>stateMutability</a:t>
            </a:r>
            <a:r>
              <a:rPr lang="en-US" spc="-5" dirty="0">
                <a:latin typeface="Arial MT"/>
                <a:ea typeface="Arial MT"/>
                <a:cs typeface="Arial MT"/>
              </a:rPr>
              <a:t>":"view",</a:t>
            </a:r>
            <a:r>
              <a:rPr lang="en-US" spc="-490" dirty="0">
                <a:latin typeface="Arial MT"/>
                <a:ea typeface="Arial MT"/>
                <a:cs typeface="Arial MT"/>
              </a:rPr>
              <a:t> </a:t>
            </a:r>
            <a:r>
              <a:rPr lang="en-US" dirty="0">
                <a:latin typeface="Arial MT"/>
                <a:ea typeface="Arial MT"/>
                <a:cs typeface="Arial MT"/>
              </a:rPr>
              <a:t>"</a:t>
            </a:r>
            <a:r>
              <a:rPr lang="en-US" dirty="0" err="1">
                <a:latin typeface="Arial MT"/>
                <a:ea typeface="Arial MT"/>
                <a:cs typeface="Arial MT"/>
              </a:rPr>
              <a:t>type":"function</a:t>
            </a:r>
            <a:r>
              <a:rPr lang="en-US" dirty="0">
                <a:latin typeface="Arial MT"/>
                <a:ea typeface="Arial MT"/>
                <a:cs typeface="Arial MT"/>
              </a:rPr>
              <a:t>"</a:t>
            </a:r>
            <a:endParaRPr lang="it-IT" sz="1100" dirty="0">
              <a:latin typeface="Arial MT"/>
              <a:ea typeface="Arial MT"/>
              <a:cs typeface="Arial MT"/>
            </a:endParaRPr>
          </a:p>
          <a:p>
            <a:pPr marL="1283970">
              <a:lnSpc>
                <a:spcPts val="2045"/>
              </a:lnSpc>
            </a:pPr>
            <a:r>
              <a:rPr lang="en-US" dirty="0">
                <a:latin typeface="Arial MT"/>
                <a:ea typeface="Arial MT"/>
                <a:cs typeface="Arial MT"/>
              </a:rPr>
              <a:t>},</a:t>
            </a:r>
          </a:p>
          <a:p>
            <a:pPr marL="1283970">
              <a:lnSpc>
                <a:spcPts val="2045"/>
              </a:lnSpc>
            </a:pPr>
            <a:endParaRPr lang="en-US" dirty="0">
              <a:latin typeface="Arial MT"/>
              <a:ea typeface="Arial MT"/>
              <a:cs typeface="Arial MT"/>
            </a:endParaRPr>
          </a:p>
          <a:p>
            <a:pPr marL="1283970">
              <a:lnSpc>
                <a:spcPts val="2045"/>
              </a:lnSpc>
            </a:pPr>
            <a:r>
              <a:rPr lang="en-US" dirty="0">
                <a:latin typeface="Arial MT"/>
                <a:ea typeface="Arial MT"/>
                <a:cs typeface="Arial MT"/>
              </a:rPr>
              <a:t>…</a:t>
            </a:r>
          </a:p>
        </p:txBody>
      </p:sp>
      <p:sp>
        <p:nvSpPr>
          <p:cNvPr id="9" name="Rettangolo 8">
            <a:extLst>
              <a:ext uri="{FF2B5EF4-FFF2-40B4-BE49-F238E27FC236}">
                <a16:creationId xmlns:a16="http://schemas.microsoft.com/office/drawing/2014/main" id="{B00EE68D-BAE1-464E-8994-00F4C7E89548}"/>
              </a:ext>
            </a:extLst>
          </p:cNvPr>
          <p:cNvSpPr/>
          <p:nvPr/>
        </p:nvSpPr>
        <p:spPr>
          <a:xfrm>
            <a:off x="6198703" y="1191084"/>
            <a:ext cx="6096000" cy="5273688"/>
          </a:xfrm>
          <a:prstGeom prst="rect">
            <a:avLst/>
          </a:prstGeom>
        </p:spPr>
        <p:txBody>
          <a:bodyPr>
            <a:spAutoFit/>
          </a:bodyPr>
          <a:lstStyle/>
          <a:p>
            <a:pPr marL="852170">
              <a:lnSpc>
                <a:spcPts val="2040"/>
              </a:lnSpc>
            </a:pPr>
            <a:r>
              <a:rPr lang="en-US" dirty="0">
                <a:latin typeface="Arial MT"/>
                <a:ea typeface="Arial MT"/>
                <a:cs typeface="Arial MT"/>
              </a:rPr>
              <a:t>…</a:t>
            </a:r>
          </a:p>
          <a:p>
            <a:pPr marL="852170">
              <a:lnSpc>
                <a:spcPts val="2040"/>
              </a:lnSpc>
            </a:pPr>
            <a:endParaRPr lang="en-US" dirty="0">
              <a:latin typeface="Arial MT"/>
              <a:ea typeface="Arial MT"/>
              <a:cs typeface="Arial MT"/>
            </a:endParaRPr>
          </a:p>
          <a:p>
            <a:pPr marL="852170">
              <a:lnSpc>
                <a:spcPts val="2040"/>
              </a:lnSpc>
            </a:pPr>
            <a:r>
              <a:rPr lang="en-US" dirty="0">
                <a:latin typeface="Arial MT"/>
                <a:ea typeface="Arial MT"/>
                <a:cs typeface="Arial MT"/>
              </a:rPr>
              <a:t>{</a:t>
            </a:r>
            <a:endParaRPr lang="it-IT" sz="1100" dirty="0">
              <a:latin typeface="Arial MT"/>
              <a:ea typeface="Arial MT"/>
              <a:cs typeface="Arial MT"/>
            </a:endParaRPr>
          </a:p>
          <a:p>
            <a:pPr marL="1043940" marR="1903730">
              <a:lnSpc>
                <a:spcPct val="97000"/>
              </a:lnSpc>
              <a:spcBef>
                <a:spcPts val="5"/>
              </a:spcBef>
              <a:spcAft>
                <a:spcPts val="0"/>
              </a:spcAft>
            </a:pPr>
            <a:r>
              <a:rPr lang="en-US" spc="-5" dirty="0">
                <a:latin typeface="Arial MT"/>
                <a:ea typeface="Arial MT"/>
                <a:cs typeface="Arial MT"/>
              </a:rPr>
              <a:t>"</a:t>
            </a:r>
            <a:r>
              <a:rPr lang="en-US" spc="-5" dirty="0" err="1">
                <a:latin typeface="Arial MT"/>
                <a:ea typeface="Arial MT"/>
                <a:cs typeface="Arial MT"/>
              </a:rPr>
              <a:t>constant":false</a:t>
            </a:r>
            <a:r>
              <a:rPr lang="en-US" spc="-5" dirty="0">
                <a:latin typeface="Arial MT"/>
                <a:ea typeface="Arial MT"/>
                <a:cs typeface="Arial MT"/>
              </a:rPr>
              <a:t>,</a:t>
            </a:r>
            <a:r>
              <a:rPr lang="en-US" spc="-490" dirty="0">
                <a:latin typeface="Arial MT"/>
                <a:ea typeface="Arial MT"/>
                <a:cs typeface="Arial MT"/>
              </a:rPr>
              <a:t> </a:t>
            </a:r>
            <a:r>
              <a:rPr lang="en-US" dirty="0">
                <a:latin typeface="Arial MT"/>
                <a:ea typeface="Arial MT"/>
                <a:cs typeface="Arial MT"/>
              </a:rPr>
              <a:t>"inputs":[</a:t>
            </a:r>
            <a:endParaRPr lang="it-IT" sz="1100" dirty="0">
              <a:latin typeface="Arial MT"/>
              <a:ea typeface="Arial MT"/>
              <a:cs typeface="Arial MT"/>
            </a:endParaRPr>
          </a:p>
          <a:p>
            <a:pPr marL="1235710">
              <a:lnSpc>
                <a:spcPts val="1985"/>
              </a:lnSpc>
            </a:pPr>
            <a:r>
              <a:rPr lang="en-US" dirty="0">
                <a:latin typeface="Arial MT"/>
                <a:ea typeface="Arial MT"/>
                <a:cs typeface="Arial MT"/>
              </a:rPr>
              <a:t>{</a:t>
            </a:r>
            <a:endParaRPr lang="it-IT" sz="1100" dirty="0">
              <a:latin typeface="Arial MT"/>
              <a:ea typeface="Arial MT"/>
              <a:cs typeface="Arial MT"/>
            </a:endParaRPr>
          </a:p>
          <a:p>
            <a:pPr marL="1428750">
              <a:lnSpc>
                <a:spcPts val="2015"/>
              </a:lnSpc>
            </a:pPr>
            <a:r>
              <a:rPr lang="en-US" dirty="0">
                <a:latin typeface="Arial MT"/>
                <a:ea typeface="Arial MT"/>
                <a:cs typeface="Arial MT"/>
              </a:rPr>
              <a:t>"</a:t>
            </a:r>
            <a:r>
              <a:rPr lang="en-US" dirty="0" err="1">
                <a:latin typeface="Arial MT"/>
                <a:ea typeface="Arial MT"/>
                <a:cs typeface="Arial MT"/>
              </a:rPr>
              <a:t>name":"_m</a:t>
            </a:r>
            <a:r>
              <a:rPr lang="en-US" dirty="0">
                <a:latin typeface="Arial MT"/>
                <a:ea typeface="Arial MT"/>
                <a:cs typeface="Arial MT"/>
              </a:rPr>
              <a:t>",</a:t>
            </a:r>
            <a:endParaRPr lang="it-IT" sz="1100" dirty="0">
              <a:latin typeface="Arial MT"/>
              <a:ea typeface="Arial MT"/>
              <a:cs typeface="Arial MT"/>
            </a:endParaRPr>
          </a:p>
          <a:p>
            <a:pPr marL="1428750">
              <a:lnSpc>
                <a:spcPts val="2015"/>
              </a:lnSpc>
            </a:pPr>
            <a:r>
              <a:rPr lang="en-US" dirty="0">
                <a:latin typeface="Arial MT"/>
                <a:ea typeface="Arial MT"/>
                <a:cs typeface="Arial MT"/>
              </a:rPr>
              <a:t>"type":"uint256"</a:t>
            </a:r>
            <a:endParaRPr lang="it-IT" sz="1100" dirty="0">
              <a:latin typeface="Arial MT"/>
              <a:ea typeface="Arial MT"/>
              <a:cs typeface="Arial MT"/>
            </a:endParaRPr>
          </a:p>
          <a:p>
            <a:pPr marL="1235710">
              <a:lnSpc>
                <a:spcPts val="2020"/>
              </a:lnSpc>
            </a:pPr>
            <a:r>
              <a:rPr lang="en-US" dirty="0">
                <a:latin typeface="Arial MT"/>
                <a:ea typeface="Arial MT"/>
                <a:cs typeface="Arial MT"/>
              </a:rPr>
              <a:t>},</a:t>
            </a:r>
            <a:endParaRPr lang="it-IT" sz="1100" dirty="0">
              <a:latin typeface="Arial MT"/>
              <a:ea typeface="Arial MT"/>
              <a:cs typeface="Arial MT"/>
            </a:endParaRPr>
          </a:p>
          <a:p>
            <a:pPr marL="1235710">
              <a:lnSpc>
                <a:spcPts val="2015"/>
              </a:lnSpc>
            </a:pPr>
            <a:r>
              <a:rPr lang="en-US" dirty="0">
                <a:latin typeface="Arial MT"/>
                <a:ea typeface="Arial MT"/>
                <a:cs typeface="Arial MT"/>
              </a:rPr>
              <a:t>{</a:t>
            </a:r>
            <a:endParaRPr lang="it-IT" sz="1100" dirty="0">
              <a:latin typeface="Arial MT"/>
              <a:ea typeface="Arial MT"/>
              <a:cs typeface="Arial MT"/>
            </a:endParaRPr>
          </a:p>
          <a:p>
            <a:pPr marL="1428750">
              <a:lnSpc>
                <a:spcPts val="2015"/>
              </a:lnSpc>
            </a:pPr>
            <a:r>
              <a:rPr lang="en-US" dirty="0">
                <a:latin typeface="Arial MT"/>
                <a:ea typeface="Arial MT"/>
                <a:cs typeface="Arial MT"/>
              </a:rPr>
              <a:t>"</a:t>
            </a:r>
            <a:r>
              <a:rPr lang="en-US" dirty="0" err="1">
                <a:latin typeface="Arial MT"/>
                <a:ea typeface="Arial MT"/>
                <a:cs typeface="Arial MT"/>
              </a:rPr>
              <a:t>name":"_h</a:t>
            </a:r>
            <a:r>
              <a:rPr lang="en-US" dirty="0">
                <a:latin typeface="Arial MT"/>
                <a:ea typeface="Arial MT"/>
                <a:cs typeface="Arial MT"/>
              </a:rPr>
              <a:t>",</a:t>
            </a:r>
            <a:endParaRPr lang="it-IT" sz="1100" dirty="0">
              <a:latin typeface="Arial MT"/>
              <a:ea typeface="Arial MT"/>
              <a:cs typeface="Arial MT"/>
            </a:endParaRPr>
          </a:p>
          <a:p>
            <a:pPr marL="1428750">
              <a:lnSpc>
                <a:spcPts val="2015"/>
              </a:lnSpc>
            </a:pPr>
            <a:r>
              <a:rPr lang="en-US" dirty="0">
                <a:latin typeface="Arial MT"/>
                <a:ea typeface="Arial MT"/>
                <a:cs typeface="Arial MT"/>
              </a:rPr>
              <a:t>"type":"uint256"</a:t>
            </a:r>
            <a:endParaRPr lang="it-IT" sz="1100" dirty="0">
              <a:latin typeface="Arial MT"/>
              <a:ea typeface="Arial MT"/>
              <a:cs typeface="Arial MT"/>
            </a:endParaRPr>
          </a:p>
          <a:p>
            <a:pPr marL="1235710">
              <a:lnSpc>
                <a:spcPts val="2015"/>
              </a:lnSpc>
            </a:pPr>
            <a:r>
              <a:rPr lang="en-US" dirty="0">
                <a:latin typeface="Arial MT"/>
                <a:ea typeface="Arial MT"/>
                <a:cs typeface="Arial MT"/>
              </a:rPr>
              <a:t>}</a:t>
            </a:r>
            <a:endParaRPr lang="it-IT" sz="1100" dirty="0">
              <a:latin typeface="Arial MT"/>
              <a:ea typeface="Arial MT"/>
              <a:cs typeface="Arial MT"/>
            </a:endParaRPr>
          </a:p>
          <a:p>
            <a:pPr marL="1043940">
              <a:lnSpc>
                <a:spcPts val="2015"/>
              </a:lnSpc>
            </a:pPr>
            <a:r>
              <a:rPr lang="en-US" dirty="0">
                <a:latin typeface="Arial MT"/>
                <a:ea typeface="Arial MT"/>
                <a:cs typeface="Arial MT"/>
              </a:rPr>
              <a:t>],</a:t>
            </a:r>
            <a:endParaRPr lang="it-IT" sz="1100" dirty="0">
              <a:latin typeface="Arial MT"/>
              <a:ea typeface="Arial MT"/>
              <a:cs typeface="Arial MT"/>
            </a:endParaRPr>
          </a:p>
          <a:p>
            <a:pPr marL="1043940" marR="1703070">
              <a:lnSpc>
                <a:spcPct val="97000"/>
              </a:lnSpc>
              <a:spcBef>
                <a:spcPts val="5"/>
              </a:spcBef>
              <a:spcAft>
                <a:spcPts val="0"/>
              </a:spcAft>
            </a:pPr>
            <a:r>
              <a:rPr lang="en-US" spc="-5" dirty="0">
                <a:latin typeface="Arial MT"/>
                <a:ea typeface="Arial MT"/>
                <a:cs typeface="Arial MT"/>
              </a:rPr>
              <a:t>"name":"</a:t>
            </a:r>
            <a:r>
              <a:rPr lang="en-US" spc="-5" dirty="0" err="1">
                <a:latin typeface="Arial MT"/>
                <a:ea typeface="Arial MT"/>
                <a:cs typeface="Arial MT"/>
              </a:rPr>
              <a:t>addCert</a:t>
            </a:r>
            <a:r>
              <a:rPr lang="en-US" spc="-5" dirty="0">
                <a:latin typeface="Arial MT"/>
                <a:ea typeface="Arial MT"/>
                <a:cs typeface="Arial MT"/>
              </a:rPr>
              <a:t>",</a:t>
            </a:r>
            <a:r>
              <a:rPr lang="en-US" spc="-490" dirty="0">
                <a:latin typeface="Arial MT"/>
                <a:ea typeface="Arial MT"/>
                <a:cs typeface="Arial MT"/>
              </a:rPr>
              <a:t> </a:t>
            </a:r>
            <a:r>
              <a:rPr lang="en-US" dirty="0">
                <a:latin typeface="Arial MT"/>
                <a:ea typeface="Arial MT"/>
                <a:cs typeface="Arial MT"/>
              </a:rPr>
              <a:t>"outputs":[</a:t>
            </a:r>
            <a:endParaRPr lang="it-IT" sz="1100" dirty="0">
              <a:latin typeface="Arial MT"/>
              <a:ea typeface="Arial MT"/>
              <a:cs typeface="Arial MT"/>
            </a:endParaRPr>
          </a:p>
          <a:p>
            <a:pPr marL="1043940">
              <a:lnSpc>
                <a:spcPts val="1985"/>
              </a:lnSpc>
            </a:pPr>
            <a:r>
              <a:rPr lang="en-US" dirty="0">
                <a:latin typeface="Arial MT"/>
                <a:ea typeface="Arial MT"/>
                <a:cs typeface="Arial MT"/>
              </a:rPr>
              <a:t>],</a:t>
            </a:r>
            <a:endParaRPr lang="it-IT" sz="1100" dirty="0">
              <a:latin typeface="Arial MT"/>
              <a:ea typeface="Arial MT"/>
              <a:cs typeface="Arial MT"/>
            </a:endParaRPr>
          </a:p>
          <a:p>
            <a:pPr marL="1043940">
              <a:lnSpc>
                <a:spcPts val="2045"/>
              </a:lnSpc>
            </a:pPr>
            <a:r>
              <a:rPr lang="en-US" dirty="0">
                <a:latin typeface="Arial MT"/>
                <a:ea typeface="Arial MT"/>
                <a:cs typeface="Arial MT"/>
              </a:rPr>
              <a:t>"</a:t>
            </a:r>
            <a:r>
              <a:rPr lang="en-US" dirty="0" err="1">
                <a:latin typeface="Arial MT"/>
                <a:ea typeface="Arial MT"/>
                <a:cs typeface="Arial MT"/>
              </a:rPr>
              <a:t>payable":false</a:t>
            </a:r>
            <a:r>
              <a:rPr lang="en-US" dirty="0">
                <a:latin typeface="Arial MT"/>
                <a:ea typeface="Arial MT"/>
                <a:cs typeface="Arial MT"/>
              </a:rPr>
              <a:t>,</a:t>
            </a:r>
            <a:endParaRPr lang="it-IT" sz="1100" dirty="0">
              <a:latin typeface="Arial MT"/>
              <a:ea typeface="Arial MT"/>
              <a:cs typeface="Arial MT"/>
            </a:endParaRPr>
          </a:p>
          <a:p>
            <a:pPr>
              <a:spcBef>
                <a:spcPts val="55"/>
              </a:spcBef>
            </a:pPr>
            <a:r>
              <a:rPr lang="en-US" sz="1700" dirty="0">
                <a:latin typeface="Arial MT"/>
                <a:ea typeface="Arial MT"/>
                <a:cs typeface="Arial MT"/>
              </a:rPr>
              <a:t> </a:t>
            </a:r>
            <a:endParaRPr lang="it-IT" sz="2600" dirty="0">
              <a:latin typeface="Arial MT"/>
              <a:ea typeface="Arial MT"/>
              <a:cs typeface="Arial MT"/>
            </a:endParaRPr>
          </a:p>
          <a:p>
            <a:pPr marL="1043940" indent="-383540">
              <a:lnSpc>
                <a:spcPct val="96000"/>
              </a:lnSpc>
            </a:pPr>
            <a:r>
              <a:rPr lang="it-IT" spc="-5" dirty="0">
                <a:latin typeface="Arial MT"/>
                <a:ea typeface="Arial MT"/>
                <a:cs typeface="Arial MT"/>
              </a:rPr>
              <a:t>"</a:t>
            </a:r>
            <a:r>
              <a:rPr lang="it-IT" spc="-5" dirty="0" err="1">
                <a:latin typeface="Arial MT"/>
                <a:ea typeface="Arial MT"/>
                <a:cs typeface="Arial MT"/>
              </a:rPr>
              <a:t>stateMutability</a:t>
            </a:r>
            <a:r>
              <a:rPr lang="it-IT" spc="-5" dirty="0">
                <a:latin typeface="Arial MT"/>
                <a:ea typeface="Arial MT"/>
                <a:cs typeface="Arial MT"/>
              </a:rPr>
              <a:t>":"</a:t>
            </a:r>
            <a:r>
              <a:rPr lang="it-IT" spc="-5" dirty="0" err="1">
                <a:latin typeface="Arial MT"/>
                <a:ea typeface="Arial MT"/>
                <a:cs typeface="Arial MT"/>
              </a:rPr>
              <a:t>nonpayable</a:t>
            </a:r>
            <a:r>
              <a:rPr lang="it-IT" spc="-5" dirty="0">
                <a:latin typeface="Arial MT"/>
                <a:ea typeface="Arial MT"/>
                <a:cs typeface="Arial MT"/>
              </a:rPr>
              <a:t>",</a:t>
            </a:r>
            <a:r>
              <a:rPr lang="it-IT" spc="-490" dirty="0">
                <a:latin typeface="Arial MT"/>
                <a:ea typeface="Arial MT"/>
                <a:cs typeface="Arial MT"/>
              </a:rPr>
              <a:t> </a:t>
            </a:r>
            <a:r>
              <a:rPr lang="it-IT" dirty="0">
                <a:latin typeface="Arial MT"/>
                <a:ea typeface="Arial MT"/>
                <a:cs typeface="Arial MT"/>
              </a:rPr>
              <a:t>"</a:t>
            </a:r>
            <a:r>
              <a:rPr lang="it-IT" dirty="0" err="1">
                <a:latin typeface="Arial MT"/>
                <a:ea typeface="Arial MT"/>
                <a:cs typeface="Arial MT"/>
              </a:rPr>
              <a:t>type</a:t>
            </a:r>
            <a:r>
              <a:rPr lang="it-IT" dirty="0">
                <a:latin typeface="Arial MT"/>
                <a:ea typeface="Arial MT"/>
                <a:cs typeface="Arial MT"/>
              </a:rPr>
              <a:t>":"</a:t>
            </a:r>
            <a:r>
              <a:rPr lang="it-IT" dirty="0" err="1">
                <a:latin typeface="Arial MT"/>
                <a:ea typeface="Arial MT"/>
                <a:cs typeface="Arial MT"/>
              </a:rPr>
              <a:t>function</a:t>
            </a:r>
            <a:r>
              <a:rPr lang="it-IT" dirty="0">
                <a:latin typeface="Arial MT"/>
                <a:ea typeface="Arial MT"/>
                <a:cs typeface="Arial MT"/>
              </a:rPr>
              <a:t>"</a:t>
            </a:r>
            <a:endParaRPr lang="it-IT" sz="1100" dirty="0">
              <a:latin typeface="Arial MT"/>
              <a:ea typeface="Arial MT"/>
              <a:cs typeface="Arial MT"/>
            </a:endParaRPr>
          </a:p>
          <a:p>
            <a:pPr marL="852170">
              <a:lnSpc>
                <a:spcPts val="2010"/>
              </a:lnSpc>
            </a:pPr>
            <a:r>
              <a:rPr lang="it-IT" dirty="0">
                <a:latin typeface="Arial MT"/>
                <a:ea typeface="Arial MT"/>
                <a:cs typeface="Arial MT"/>
              </a:rPr>
              <a:t>}</a:t>
            </a:r>
            <a:endParaRPr lang="it-IT" sz="1100" dirty="0">
              <a:latin typeface="Arial MT"/>
              <a:ea typeface="Arial MT"/>
              <a:cs typeface="Arial MT"/>
            </a:endParaRPr>
          </a:p>
          <a:p>
            <a:pPr marL="660400">
              <a:lnSpc>
                <a:spcPts val="2045"/>
              </a:lnSpc>
            </a:pPr>
            <a:r>
              <a:rPr lang="it-IT" dirty="0">
                <a:latin typeface="Arial MT"/>
                <a:ea typeface="Arial MT"/>
                <a:cs typeface="Arial MT"/>
              </a:rPr>
              <a:t>]</a:t>
            </a:r>
            <a:endParaRPr lang="en-GB" dirty="0"/>
          </a:p>
        </p:txBody>
      </p:sp>
    </p:spTree>
    <p:extLst>
      <p:ext uri="{BB962C8B-B14F-4D97-AF65-F5344CB8AC3E}">
        <p14:creationId xmlns:p14="http://schemas.microsoft.com/office/powerpoint/2010/main" val="1610992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p:txBody>
          <a:bodyPr/>
          <a:lstStyle/>
          <a:p>
            <a:r>
              <a:rPr lang="en-GB" dirty="0"/>
              <a:t>A Smart Contract acts only on the BC</a:t>
            </a:r>
          </a:p>
        </p:txBody>
      </p:sp>
      <p:sp>
        <p:nvSpPr>
          <p:cNvPr id="3" name="Content Placeholder 2">
            <a:extLst>
              <a:ext uri="{FF2B5EF4-FFF2-40B4-BE49-F238E27FC236}">
                <a16:creationId xmlns:a16="http://schemas.microsoft.com/office/drawing/2014/main" id="{B7B9430B-13FD-4C0E-A956-D87DD9224CD5}"/>
              </a:ext>
            </a:extLst>
          </p:cNvPr>
          <p:cNvSpPr>
            <a:spLocks noGrp="1"/>
          </p:cNvSpPr>
          <p:nvPr>
            <p:ph idx="1"/>
          </p:nvPr>
        </p:nvSpPr>
        <p:spPr>
          <a:xfrm>
            <a:off x="838200" y="1891330"/>
            <a:ext cx="10515600" cy="4002574"/>
          </a:xfrm>
        </p:spPr>
        <p:txBody>
          <a:bodyPr>
            <a:normAutofit fontScale="70000" lnSpcReduction="20000"/>
          </a:bodyPr>
          <a:lstStyle/>
          <a:p>
            <a:r>
              <a:rPr lang="en-US" sz="3600" dirty="0"/>
              <a:t>An SC, in creation or in response to an msg, can:</a:t>
            </a:r>
          </a:p>
          <a:p>
            <a:pPr marL="971550" lvl="1" indent="-514350">
              <a:buFont typeface="+mj-lt"/>
              <a:buAutoNum type="arabicPeriod"/>
            </a:pPr>
            <a:r>
              <a:rPr lang="en-US" sz="3600" dirty="0"/>
              <a:t>Making payments from Ether to certain addresses</a:t>
            </a:r>
          </a:p>
          <a:p>
            <a:pPr marL="971550" lvl="1" indent="-514350">
              <a:buFont typeface="+mj-lt"/>
              <a:buAutoNum type="arabicPeriod"/>
            </a:pPr>
            <a:r>
              <a:rPr lang="en-US" sz="3600" dirty="0"/>
              <a:t>Send msg to other SC</a:t>
            </a:r>
          </a:p>
          <a:p>
            <a:pPr marL="971550" lvl="1" indent="-514350">
              <a:buFont typeface="+mj-lt"/>
              <a:buAutoNum type="arabicPeriod"/>
            </a:pPr>
            <a:r>
              <a:rPr lang="en-US" sz="3600" dirty="0"/>
              <a:t>Write information on BC</a:t>
            </a:r>
          </a:p>
          <a:p>
            <a:pPr marL="971550" lvl="1" indent="-514350">
              <a:buFont typeface="+mj-lt"/>
              <a:buAutoNum type="arabicPeriod"/>
            </a:pPr>
            <a:r>
              <a:rPr lang="en-US" sz="3600" dirty="0"/>
              <a:t>Create other SC</a:t>
            </a:r>
          </a:p>
          <a:p>
            <a:pPr marL="971550" lvl="1" indent="-514350">
              <a:buFont typeface="+mj-lt"/>
              <a:buAutoNum type="arabicPeriod"/>
            </a:pPr>
            <a:r>
              <a:rPr lang="en-US" sz="3600" dirty="0"/>
              <a:t>Lifting Events, visible from the outside</a:t>
            </a:r>
          </a:p>
          <a:p>
            <a:endParaRPr lang="en-US" sz="3600" dirty="0"/>
          </a:p>
          <a:p>
            <a:r>
              <a:rPr lang="en-US" sz="3600" dirty="0"/>
              <a:t>An SC shall not:</a:t>
            </a:r>
          </a:p>
          <a:p>
            <a:pPr marL="914400" lvl="1" indent="-457200">
              <a:buFont typeface="+mj-lt"/>
              <a:buAutoNum type="arabicPeriod"/>
            </a:pPr>
            <a:r>
              <a:rPr lang="en-US" sz="3600" dirty="0"/>
              <a:t>Read information from the outside world by itself</a:t>
            </a:r>
          </a:p>
          <a:p>
            <a:pPr marL="914400" lvl="1" indent="-457200">
              <a:buFont typeface="+mj-lt"/>
              <a:buAutoNum type="arabicPeriod"/>
            </a:pPr>
            <a:r>
              <a:rPr lang="en-US" sz="3600" dirty="0"/>
              <a:t>Activating external actions</a:t>
            </a:r>
          </a:p>
          <a:p>
            <a:pPr marL="914400" lvl="1" indent="-457200">
              <a:buFont typeface="+mj-lt"/>
              <a:buAutoNum type="arabicPeriod"/>
            </a:pPr>
            <a:r>
              <a:rPr lang="en-US" sz="3600" dirty="0"/>
              <a:t>Activate without sending an msg (e.g., at a given time)</a:t>
            </a:r>
          </a:p>
          <a:p>
            <a:endParaRPr lang="en-US" dirty="0"/>
          </a:p>
          <a:p>
            <a:endParaRPr lang="en-US" dirty="0"/>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15</a:t>
            </a:fld>
            <a:endParaRPr lang="en-US"/>
          </a:p>
        </p:txBody>
      </p:sp>
    </p:spTree>
    <p:extLst>
      <p:ext uri="{BB962C8B-B14F-4D97-AF65-F5344CB8AC3E}">
        <p14:creationId xmlns:p14="http://schemas.microsoft.com/office/powerpoint/2010/main" val="3646066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p:txBody>
          <a:bodyPr/>
          <a:lstStyle/>
          <a:p>
            <a:r>
              <a:rPr lang="en-GB" dirty="0"/>
              <a:t>Architecture of traditional application</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16</a:t>
            </a:fld>
            <a:endParaRPr lang="en-US"/>
          </a:p>
        </p:txBody>
      </p:sp>
      <p:pic>
        <p:nvPicPr>
          <p:cNvPr id="8" name="image5.jpeg">
            <a:extLst>
              <a:ext uri="{FF2B5EF4-FFF2-40B4-BE49-F238E27FC236}">
                <a16:creationId xmlns:a16="http://schemas.microsoft.com/office/drawing/2014/main" id="{61A7B526-165F-1D4B-8B36-31105A77C9B3}"/>
              </a:ext>
            </a:extLst>
          </p:cNvPr>
          <p:cNvPicPr/>
          <p:nvPr/>
        </p:nvPicPr>
        <p:blipFill rotWithShape="1">
          <a:blip r:embed="rId2" cstate="print"/>
          <a:srcRect l="45449" t="14754" b="25325"/>
          <a:stretch/>
        </p:blipFill>
        <p:spPr>
          <a:xfrm>
            <a:off x="7371974" y="2232345"/>
            <a:ext cx="4720372" cy="3768090"/>
          </a:xfrm>
          <a:prstGeom prst="rect">
            <a:avLst/>
          </a:prstGeom>
        </p:spPr>
      </p:pic>
      <p:sp>
        <p:nvSpPr>
          <p:cNvPr id="9" name="CasellaDiTesto 8">
            <a:extLst>
              <a:ext uri="{FF2B5EF4-FFF2-40B4-BE49-F238E27FC236}">
                <a16:creationId xmlns:a16="http://schemas.microsoft.com/office/drawing/2014/main" id="{C825620A-36A1-9A4A-BA39-1D58C239E5F6}"/>
              </a:ext>
            </a:extLst>
          </p:cNvPr>
          <p:cNvSpPr txBox="1"/>
          <p:nvPr/>
        </p:nvSpPr>
        <p:spPr>
          <a:xfrm>
            <a:off x="964096" y="2146852"/>
            <a:ext cx="3955774" cy="3416320"/>
          </a:xfrm>
          <a:prstGeom prst="rect">
            <a:avLst/>
          </a:prstGeom>
          <a:noFill/>
        </p:spPr>
        <p:txBody>
          <a:bodyPr wrap="square" rtlCol="0">
            <a:spAutoFit/>
          </a:bodyPr>
          <a:lstStyle/>
          <a:p>
            <a:pPr marL="285750" indent="-285750">
              <a:buFont typeface="Arial" panose="020B0604020202020204" pitchFamily="34" charset="0"/>
              <a:buChar char="•"/>
            </a:pPr>
            <a:r>
              <a:rPr lang="en-GB" sz="2400" dirty="0"/>
              <a:t>The application runs on the computer</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It can access to internal and external devices</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It can be activated by different triggers, such as OS trigger</a:t>
            </a:r>
          </a:p>
        </p:txBody>
      </p:sp>
    </p:spTree>
    <p:extLst>
      <p:ext uri="{BB962C8B-B14F-4D97-AF65-F5344CB8AC3E}">
        <p14:creationId xmlns:p14="http://schemas.microsoft.com/office/powerpoint/2010/main" val="2572210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730BDF-6368-8E4F-9624-2780AA7FA9CC}"/>
              </a:ext>
            </a:extLst>
          </p:cNvPr>
          <p:cNvSpPr>
            <a:spLocks noGrp="1"/>
          </p:cNvSpPr>
          <p:nvPr>
            <p:ph type="title"/>
          </p:nvPr>
        </p:nvSpPr>
        <p:spPr/>
        <p:txBody>
          <a:bodyPr/>
          <a:lstStyle/>
          <a:p>
            <a:r>
              <a:rPr lang="en-GB" dirty="0"/>
              <a:t>Web application architecture</a:t>
            </a:r>
          </a:p>
        </p:txBody>
      </p:sp>
      <p:sp>
        <p:nvSpPr>
          <p:cNvPr id="4" name="Slide Number Placeholder 5">
            <a:extLst>
              <a:ext uri="{FF2B5EF4-FFF2-40B4-BE49-F238E27FC236}">
                <a16:creationId xmlns:a16="http://schemas.microsoft.com/office/drawing/2014/main" id="{23577EFD-9667-2F42-B5C7-6D7D7A5E3F13}"/>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17</a:t>
            </a:fld>
            <a:endParaRPr lang="en-US"/>
          </a:p>
        </p:txBody>
      </p:sp>
      <p:pic>
        <p:nvPicPr>
          <p:cNvPr id="7" name="image6.jpeg">
            <a:extLst>
              <a:ext uri="{FF2B5EF4-FFF2-40B4-BE49-F238E27FC236}">
                <a16:creationId xmlns:a16="http://schemas.microsoft.com/office/drawing/2014/main" id="{5CD3385A-0842-4E4A-85A8-5B5B927AC9BB}"/>
              </a:ext>
            </a:extLst>
          </p:cNvPr>
          <p:cNvPicPr/>
          <p:nvPr/>
        </p:nvPicPr>
        <p:blipFill rotWithShape="1">
          <a:blip r:embed="rId2" cstate="print"/>
          <a:srcRect t="13479" b="7656"/>
          <a:stretch/>
        </p:blipFill>
        <p:spPr>
          <a:xfrm>
            <a:off x="2279015" y="1570846"/>
            <a:ext cx="7633970" cy="4850660"/>
          </a:xfrm>
          <a:prstGeom prst="rect">
            <a:avLst/>
          </a:prstGeom>
        </p:spPr>
      </p:pic>
    </p:spTree>
    <p:extLst>
      <p:ext uri="{BB962C8B-B14F-4D97-AF65-F5344CB8AC3E}">
        <p14:creationId xmlns:p14="http://schemas.microsoft.com/office/powerpoint/2010/main" val="361026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a:t>DApp Ethereum architecture</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18</a:t>
            </a:fld>
            <a:endParaRPr lang="en-US"/>
          </a:p>
        </p:txBody>
      </p:sp>
      <p:pic>
        <p:nvPicPr>
          <p:cNvPr id="5" name="image7.jpeg">
            <a:extLst>
              <a:ext uri="{FF2B5EF4-FFF2-40B4-BE49-F238E27FC236}">
                <a16:creationId xmlns:a16="http://schemas.microsoft.com/office/drawing/2014/main" id="{8780780C-27E2-EF4F-8F92-00E00AE9669B}"/>
              </a:ext>
            </a:extLst>
          </p:cNvPr>
          <p:cNvPicPr/>
          <p:nvPr/>
        </p:nvPicPr>
        <p:blipFill rotWithShape="1">
          <a:blip r:embed="rId2" cstate="print"/>
          <a:srcRect l="-1" t="14587" r="631" b="7321"/>
          <a:stretch/>
        </p:blipFill>
        <p:spPr>
          <a:xfrm>
            <a:off x="1924208" y="1589993"/>
            <a:ext cx="8343583" cy="4765450"/>
          </a:xfrm>
          <a:prstGeom prst="rect">
            <a:avLst/>
          </a:prstGeom>
        </p:spPr>
      </p:pic>
    </p:spTree>
    <p:extLst>
      <p:ext uri="{BB962C8B-B14F-4D97-AF65-F5344CB8AC3E}">
        <p14:creationId xmlns:p14="http://schemas.microsoft.com/office/powerpoint/2010/main" val="1597641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a:t>Smart Contract</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19</a:t>
            </a:fld>
            <a:endParaRPr lang="en-US"/>
          </a:p>
        </p:txBody>
      </p:sp>
      <p:pic>
        <p:nvPicPr>
          <p:cNvPr id="7" name="image8.jpeg">
            <a:extLst>
              <a:ext uri="{FF2B5EF4-FFF2-40B4-BE49-F238E27FC236}">
                <a16:creationId xmlns:a16="http://schemas.microsoft.com/office/drawing/2014/main" id="{C41159AB-F6E9-6249-9A97-BB4D68D838F0}"/>
              </a:ext>
            </a:extLst>
          </p:cNvPr>
          <p:cNvPicPr/>
          <p:nvPr/>
        </p:nvPicPr>
        <p:blipFill rotWithShape="1">
          <a:blip r:embed="rId2" cstate="print"/>
          <a:srcRect l="46894" t="10355" b="6665"/>
          <a:stretch/>
        </p:blipFill>
        <p:spPr>
          <a:xfrm>
            <a:off x="6987209" y="1311964"/>
            <a:ext cx="4645550" cy="5138531"/>
          </a:xfrm>
          <a:prstGeom prst="rect">
            <a:avLst/>
          </a:prstGeom>
        </p:spPr>
      </p:pic>
      <p:sp>
        <p:nvSpPr>
          <p:cNvPr id="3" name="CasellaDiTesto 2">
            <a:extLst>
              <a:ext uri="{FF2B5EF4-FFF2-40B4-BE49-F238E27FC236}">
                <a16:creationId xmlns:a16="http://schemas.microsoft.com/office/drawing/2014/main" id="{C70C0280-D80E-714F-AEC5-64C49EB17F19}"/>
              </a:ext>
            </a:extLst>
          </p:cNvPr>
          <p:cNvSpPr txBox="1"/>
          <p:nvPr/>
        </p:nvSpPr>
        <p:spPr>
          <a:xfrm>
            <a:off x="603666" y="2196548"/>
            <a:ext cx="5254939" cy="2308324"/>
          </a:xfrm>
          <a:prstGeom prst="rect">
            <a:avLst/>
          </a:prstGeom>
          <a:noFill/>
        </p:spPr>
        <p:txBody>
          <a:bodyPr wrap="square" rtlCol="0">
            <a:spAutoFit/>
          </a:bodyPr>
          <a:lstStyle/>
          <a:p>
            <a:pPr marL="285750" indent="-285750">
              <a:buFont typeface="Arial" panose="020B0604020202020204" pitchFamily="34" charset="0"/>
              <a:buChar char="•"/>
            </a:pPr>
            <a:r>
              <a:rPr lang="en-GB" sz="2400" dirty="0"/>
              <a:t>The SC runs on each nodes of the network</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Each smart contract and each </a:t>
            </a:r>
            <a:r>
              <a:rPr lang="en-GB" sz="2400" dirty="0" err="1"/>
              <a:t>msg</a:t>
            </a:r>
            <a:r>
              <a:rPr lang="en-GB" sz="2400" dirty="0"/>
              <a:t> has to produce the same output (no random </a:t>
            </a:r>
            <a:r>
              <a:rPr lang="en-GB" sz="2400" dirty="0" err="1"/>
              <a:t>numers</a:t>
            </a:r>
            <a:r>
              <a:rPr lang="en-GB" sz="2400" dirty="0"/>
              <a:t>) </a:t>
            </a:r>
          </a:p>
        </p:txBody>
      </p:sp>
    </p:spTree>
    <p:extLst>
      <p:ext uri="{BB962C8B-B14F-4D97-AF65-F5344CB8AC3E}">
        <p14:creationId xmlns:p14="http://schemas.microsoft.com/office/powerpoint/2010/main" val="2069610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17B8-192D-4915-AA65-B426092D3B5F}"/>
              </a:ext>
            </a:extLst>
          </p:cNvPr>
          <p:cNvSpPr>
            <a:spLocks noGrp="1"/>
          </p:cNvSpPr>
          <p:nvPr>
            <p:ph type="title"/>
          </p:nvPr>
        </p:nvSpPr>
        <p:spPr>
          <a:xfrm>
            <a:off x="707567" y="1371120"/>
            <a:ext cx="10319657" cy="2147963"/>
          </a:xfrm>
        </p:spPr>
        <p:txBody>
          <a:bodyPr>
            <a:normAutofit/>
          </a:bodyPr>
          <a:lstStyle/>
          <a:p>
            <a:pPr algn="ctr"/>
            <a:r>
              <a:rPr lang="en-US" sz="2200" dirty="0"/>
              <a:t>Course material developed in collaboration with University of </a:t>
            </a:r>
            <a:br>
              <a:rPr lang="en-US" sz="2200" dirty="0"/>
            </a:br>
            <a:r>
              <a:rPr lang="en-US" sz="2200" dirty="0"/>
              <a:t>Cagliari, University of Cyprus, University of Western Macedonia, Mines ParisTech, Technische Hochschule Ulm, Deloitte, WIP </a:t>
            </a:r>
            <a:br>
              <a:rPr lang="en-US" sz="2200" dirty="0"/>
            </a:br>
            <a:br>
              <a:rPr lang="en-US" sz="2200" dirty="0"/>
            </a:br>
            <a:r>
              <a:rPr lang="en-US" sz="2200" dirty="0"/>
              <a:t>with support from Erasmus+</a:t>
            </a:r>
            <a:br>
              <a:rPr lang="de-DE" sz="2000" dirty="0"/>
            </a:br>
            <a:endParaRPr lang="en-US" sz="2000" dirty="0">
              <a:highlight>
                <a:srgbClr val="FFFF00"/>
              </a:highlight>
            </a:endParaRPr>
          </a:p>
        </p:txBody>
      </p:sp>
      <p:sp>
        <p:nvSpPr>
          <p:cNvPr id="6" name="Slide Number Placeholder 5">
            <a:extLst>
              <a:ext uri="{FF2B5EF4-FFF2-40B4-BE49-F238E27FC236}">
                <a16:creationId xmlns:a16="http://schemas.microsoft.com/office/drawing/2014/main" id="{1EB5BB7E-9570-465B-9B1F-4D51C3EFEBB3}"/>
              </a:ext>
            </a:extLst>
          </p:cNvPr>
          <p:cNvSpPr>
            <a:spLocks noGrp="1"/>
          </p:cNvSpPr>
          <p:nvPr>
            <p:ph type="sldNum" sz="quarter" idx="12"/>
          </p:nvPr>
        </p:nvSpPr>
        <p:spPr>
          <a:xfrm>
            <a:off x="6190969" y="6366329"/>
            <a:ext cx="787600" cy="365125"/>
          </a:xfrm>
        </p:spPr>
        <p:txBody>
          <a:bodyPr anchor="ctr"/>
          <a:lstStyle/>
          <a:p>
            <a:pPr algn="ctr"/>
            <a:fld id="{B14DC977-BC50-43F6-B379-4F14C4286E89}" type="slidenum">
              <a:rPr lang="en-US" smtClean="0"/>
              <a:pPr algn="ctr"/>
              <a:t>2</a:t>
            </a:fld>
            <a:endParaRPr lang="en-US" dirty="0"/>
          </a:p>
        </p:txBody>
      </p:sp>
      <p:pic>
        <p:nvPicPr>
          <p:cNvPr id="10" name="Picture 9" descr="A picture containing black, large, white&#10;&#10;Description automatically generated">
            <a:extLst>
              <a:ext uri="{FF2B5EF4-FFF2-40B4-BE49-F238E27FC236}">
                <a16:creationId xmlns:a16="http://schemas.microsoft.com/office/drawing/2014/main" id="{F75B38EF-0060-4C68-A5B4-60B86A831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065" y="3457212"/>
            <a:ext cx="1134749" cy="1134749"/>
          </a:xfrm>
          <a:prstGeom prst="rect">
            <a:avLst/>
          </a:prstGeom>
        </p:spPr>
      </p:pic>
      <p:pic>
        <p:nvPicPr>
          <p:cNvPr id="12" name="Picture 11" descr="A close up of a logo&#10;&#10;Description automatically generated">
            <a:extLst>
              <a:ext uri="{FF2B5EF4-FFF2-40B4-BE49-F238E27FC236}">
                <a16:creationId xmlns:a16="http://schemas.microsoft.com/office/drawing/2014/main" id="{E3576EC2-F104-4110-8318-2B60E7DEAD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2187" y="3745758"/>
            <a:ext cx="3680637" cy="1135718"/>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6B5CAC71-6BD0-49EA-8F31-B31EAF98C4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2824" y="5070995"/>
            <a:ext cx="2209055" cy="897857"/>
          </a:xfrm>
          <a:prstGeom prst="rect">
            <a:avLst/>
          </a:prstGeom>
        </p:spPr>
      </p:pic>
      <p:pic>
        <p:nvPicPr>
          <p:cNvPr id="14" name="Picture 13">
            <a:extLst>
              <a:ext uri="{FF2B5EF4-FFF2-40B4-BE49-F238E27FC236}">
                <a16:creationId xmlns:a16="http://schemas.microsoft.com/office/drawing/2014/main" id="{6C3CED35-9A1D-43B0-963E-C3D5265C7A8D}"/>
              </a:ext>
            </a:extLst>
          </p:cNvPr>
          <p:cNvPicPr>
            <a:picLocks noChangeAspect="1"/>
          </p:cNvPicPr>
          <p:nvPr/>
        </p:nvPicPr>
        <p:blipFill>
          <a:blip r:embed="rId5"/>
          <a:stretch>
            <a:fillRect/>
          </a:stretch>
        </p:blipFill>
        <p:spPr>
          <a:xfrm>
            <a:off x="838200" y="4939439"/>
            <a:ext cx="3096389" cy="947847"/>
          </a:xfrm>
          <a:prstGeom prst="rect">
            <a:avLst/>
          </a:prstGeom>
        </p:spPr>
      </p:pic>
      <p:pic>
        <p:nvPicPr>
          <p:cNvPr id="8" name="Picture 7">
            <a:extLst>
              <a:ext uri="{FF2B5EF4-FFF2-40B4-BE49-F238E27FC236}">
                <a16:creationId xmlns:a16="http://schemas.microsoft.com/office/drawing/2014/main" id="{74B7E6F1-04F5-4CD3-9602-23FD0EE6F91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98703" y="5003937"/>
            <a:ext cx="1717351" cy="832081"/>
          </a:xfrm>
          <a:prstGeom prst="rect">
            <a:avLst/>
          </a:prstGeom>
        </p:spPr>
      </p:pic>
      <p:pic>
        <p:nvPicPr>
          <p:cNvPr id="15" name="Picture 14" descr="A close up of a logo&#10;&#10;Description automatically generated">
            <a:extLst>
              <a:ext uri="{FF2B5EF4-FFF2-40B4-BE49-F238E27FC236}">
                <a16:creationId xmlns:a16="http://schemas.microsoft.com/office/drawing/2014/main" id="{78F15F3C-336E-403A-B0FF-121C34A857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39197" y="3924019"/>
            <a:ext cx="3730818" cy="674983"/>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A6CDFB20-B9DE-4F08-9047-DF3AFEC9E11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51953" y="5005292"/>
            <a:ext cx="1844047" cy="897856"/>
          </a:xfrm>
          <a:prstGeom prst="rect">
            <a:avLst/>
          </a:prstGeom>
        </p:spPr>
      </p:pic>
    </p:spTree>
    <p:extLst>
      <p:ext uri="{BB962C8B-B14F-4D97-AF65-F5344CB8AC3E}">
        <p14:creationId xmlns:p14="http://schemas.microsoft.com/office/powerpoint/2010/main" val="3971623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a:t>Oracles</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20</a:t>
            </a:fld>
            <a:endParaRPr lang="en-US"/>
          </a:p>
        </p:txBody>
      </p:sp>
      <p:sp>
        <p:nvSpPr>
          <p:cNvPr id="3" name="Rettangolo 2">
            <a:extLst>
              <a:ext uri="{FF2B5EF4-FFF2-40B4-BE49-F238E27FC236}">
                <a16:creationId xmlns:a16="http://schemas.microsoft.com/office/drawing/2014/main" id="{FAA0E146-D182-C545-A62A-B72A5BF5B063}"/>
              </a:ext>
            </a:extLst>
          </p:cNvPr>
          <p:cNvSpPr/>
          <p:nvPr/>
        </p:nvSpPr>
        <p:spPr>
          <a:xfrm>
            <a:off x="838199" y="1682266"/>
            <a:ext cx="10515599" cy="3477875"/>
          </a:xfrm>
          <a:prstGeom prst="rect">
            <a:avLst/>
          </a:prstGeom>
        </p:spPr>
        <p:txBody>
          <a:bodyPr wrap="square">
            <a:spAutoFit/>
          </a:bodyPr>
          <a:lstStyle/>
          <a:p>
            <a:pPr marL="285750" indent="-285750">
              <a:buFont typeface="Arial" panose="020B0604020202020204" pitchFamily="34" charset="0"/>
              <a:buChar char="•"/>
            </a:pPr>
            <a:r>
              <a:rPr lang="en-GB" sz="2000" dirty="0">
                <a:solidFill>
                  <a:srgbClr val="000000"/>
                </a:solidFill>
                <a:latin typeface="Tahoma" panose="020B0604030504040204" pitchFamily="34" charset="0"/>
              </a:rPr>
              <a:t>An oracle is an agent who finds information in the outside world and writes it in BC, to be used by SC</a:t>
            </a:r>
          </a:p>
          <a:p>
            <a:pPr marL="285750" indent="-285750">
              <a:buFont typeface="Arial" panose="020B0604020202020204" pitchFamily="34" charset="0"/>
              <a:buChar char="•"/>
            </a:pPr>
            <a:endParaRPr lang="en-GB" sz="2000" dirty="0">
              <a:solidFill>
                <a:srgbClr val="000000"/>
              </a:solidFill>
              <a:latin typeface="Tahoma" panose="020B0604030504040204" pitchFamily="34" charset="0"/>
            </a:endParaRPr>
          </a:p>
          <a:p>
            <a:pPr marL="285750" indent="-285750">
              <a:buFont typeface="Arial" panose="020B0604020202020204" pitchFamily="34" charset="0"/>
              <a:buChar char="•"/>
            </a:pPr>
            <a:r>
              <a:rPr lang="en-GB" sz="2000" dirty="0">
                <a:solidFill>
                  <a:srgbClr val="000000"/>
                </a:solidFill>
                <a:latin typeface="Tahoma" panose="020B0604030504040204" pitchFamily="34" charset="0"/>
              </a:rPr>
              <a:t>An oracle must be trusted</a:t>
            </a:r>
          </a:p>
          <a:p>
            <a:pPr marL="285750" indent="-285750">
              <a:buFont typeface="Arial" panose="020B0604020202020204" pitchFamily="34" charset="0"/>
              <a:buChar char="•"/>
            </a:pPr>
            <a:endParaRPr lang="en-GB" sz="2000" dirty="0">
              <a:solidFill>
                <a:srgbClr val="000000"/>
              </a:solidFill>
              <a:latin typeface="Tahoma" panose="020B0604030504040204" pitchFamily="34" charset="0"/>
            </a:endParaRPr>
          </a:p>
          <a:p>
            <a:pPr marL="285750" indent="-285750">
              <a:buFont typeface="Arial" panose="020B0604020202020204" pitchFamily="34" charset="0"/>
              <a:buChar char="•"/>
            </a:pPr>
            <a:r>
              <a:rPr lang="en-GB" sz="2000" dirty="0">
                <a:solidFill>
                  <a:srgbClr val="000000"/>
                </a:solidFill>
                <a:latin typeface="Tahoma" panose="020B0604030504040204" pitchFamily="34" charset="0"/>
              </a:rPr>
              <a:t>Examples: notification of stock prices, weather data, results for sports betting, etc.</a:t>
            </a:r>
            <a:br>
              <a:rPr lang="en-GB" sz="2000" dirty="0"/>
            </a:br>
            <a:endParaRPr lang="en-GB" sz="2000" dirty="0"/>
          </a:p>
          <a:p>
            <a:pPr marL="285750" indent="-285750">
              <a:buFont typeface="Arial" panose="020B0604020202020204" pitchFamily="34" charset="0"/>
              <a:buChar char="•"/>
            </a:pPr>
            <a:r>
              <a:rPr lang="en-GB" sz="2000" dirty="0">
                <a:solidFill>
                  <a:srgbClr val="000000"/>
                </a:solidFill>
                <a:latin typeface="Tahoma" panose="020B0604030504040204" pitchFamily="34" charset="0"/>
              </a:rPr>
              <a:t>An oracle is an external process, which activates a SC from a given address that identifies it, and writes data into the BC</a:t>
            </a:r>
          </a:p>
          <a:p>
            <a:pPr marL="285750" indent="-285750">
              <a:buFont typeface="Arial" panose="020B0604020202020204" pitchFamily="34" charset="0"/>
              <a:buChar char="•"/>
            </a:pPr>
            <a:endParaRPr lang="en-GB" sz="2000" dirty="0">
              <a:solidFill>
                <a:srgbClr val="000000"/>
              </a:solidFill>
              <a:latin typeface="Tahoma" panose="020B0604030504040204" pitchFamily="34" charset="0"/>
            </a:endParaRPr>
          </a:p>
          <a:p>
            <a:pPr marL="285750" indent="-285750">
              <a:buFont typeface="Arial" panose="020B0604020202020204" pitchFamily="34" charset="0"/>
              <a:buChar char="•"/>
            </a:pPr>
            <a:r>
              <a:rPr lang="en-GB" sz="2000" dirty="0">
                <a:solidFill>
                  <a:srgbClr val="000000"/>
                </a:solidFill>
                <a:latin typeface="Tahoma" panose="020B0604030504040204" pitchFamily="34" charset="0"/>
              </a:rPr>
              <a:t>Since the data of an oracle can have economic effects, the oracle must be trusted</a:t>
            </a:r>
            <a:endParaRPr lang="en-GB" sz="2000" dirty="0"/>
          </a:p>
        </p:txBody>
      </p:sp>
    </p:spTree>
    <p:extLst>
      <p:ext uri="{BB962C8B-B14F-4D97-AF65-F5344CB8AC3E}">
        <p14:creationId xmlns:p14="http://schemas.microsoft.com/office/powerpoint/2010/main" val="1264012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a:t>Types of oracle</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21</a:t>
            </a:fld>
            <a:endParaRPr lang="en-US"/>
          </a:p>
        </p:txBody>
      </p:sp>
      <p:sp>
        <p:nvSpPr>
          <p:cNvPr id="3" name="Rettangolo 2">
            <a:extLst>
              <a:ext uri="{FF2B5EF4-FFF2-40B4-BE49-F238E27FC236}">
                <a16:creationId xmlns:a16="http://schemas.microsoft.com/office/drawing/2014/main" id="{5E772D0A-0BAF-7C47-8F75-D1867DBC332A}"/>
              </a:ext>
            </a:extLst>
          </p:cNvPr>
          <p:cNvSpPr/>
          <p:nvPr/>
        </p:nvSpPr>
        <p:spPr>
          <a:xfrm>
            <a:off x="838200" y="1682266"/>
            <a:ext cx="10303565" cy="3477875"/>
          </a:xfrm>
          <a:prstGeom prst="rect">
            <a:avLst/>
          </a:prstGeom>
        </p:spPr>
        <p:txBody>
          <a:bodyPr wrap="square">
            <a:spAutoFit/>
          </a:bodyPr>
          <a:lstStyle/>
          <a:p>
            <a:pPr marL="285750" indent="-285750">
              <a:buFont typeface="Arial" panose="020B0604020202020204" pitchFamily="34" charset="0"/>
              <a:buChar char="•"/>
            </a:pPr>
            <a:r>
              <a:rPr lang="en-GB" sz="2000" b="1" dirty="0">
                <a:solidFill>
                  <a:srgbClr val="000000"/>
                </a:solidFill>
                <a:latin typeface="Tahoma" panose="020B0604030504040204" pitchFamily="34" charset="0"/>
              </a:rPr>
              <a:t>Software</a:t>
            </a:r>
            <a:r>
              <a:rPr lang="en-GB" sz="2000" dirty="0">
                <a:solidFill>
                  <a:srgbClr val="000000"/>
                </a:solidFill>
                <a:latin typeface="Tahoma" panose="020B0604030504040204" pitchFamily="34" charset="0"/>
              </a:rPr>
              <a:t>: a software process that detects info (usually from the Web) and writes it into BC</a:t>
            </a:r>
            <a:br>
              <a:rPr lang="en-GB" sz="2000" dirty="0"/>
            </a:br>
            <a:endParaRPr lang="en-GB" sz="2000" dirty="0"/>
          </a:p>
          <a:p>
            <a:pPr marL="285750" indent="-285750">
              <a:buFont typeface="Arial" panose="020B0604020202020204" pitchFamily="34" charset="0"/>
              <a:buChar char="•"/>
            </a:pPr>
            <a:r>
              <a:rPr lang="en-GB" sz="2000" b="1" dirty="0">
                <a:solidFill>
                  <a:srgbClr val="000000"/>
                </a:solidFill>
                <a:latin typeface="Tahoma" panose="020B0604030504040204" pitchFamily="34" charset="0"/>
              </a:rPr>
              <a:t>Hardware</a:t>
            </a:r>
            <a:r>
              <a:rPr lang="en-GB" sz="2000" dirty="0">
                <a:solidFill>
                  <a:srgbClr val="000000"/>
                </a:solidFill>
                <a:latin typeface="Tahoma" panose="020B0604030504040204" pitchFamily="34" charset="0"/>
              </a:rPr>
              <a:t>: an IoT device that detects an event and writes it in BC - e.g. opening a door</a:t>
            </a:r>
            <a:br>
              <a:rPr lang="en-GB" sz="2000" dirty="0"/>
            </a:br>
            <a:endParaRPr lang="en-GB" sz="2000" dirty="0"/>
          </a:p>
          <a:p>
            <a:pPr marL="285750" indent="-285750">
              <a:buFont typeface="Arial" panose="020B0604020202020204" pitchFamily="34" charset="0"/>
              <a:buChar char="•"/>
            </a:pPr>
            <a:r>
              <a:rPr lang="en-GB" sz="2000" b="1" dirty="0">
                <a:solidFill>
                  <a:srgbClr val="000000"/>
                </a:solidFill>
                <a:latin typeface="Tahoma" panose="020B0604030504040204" pitchFamily="34" charset="0"/>
              </a:rPr>
              <a:t>Outbound</a:t>
            </a:r>
            <a:r>
              <a:rPr lang="en-GB" sz="2000" dirty="0">
                <a:solidFill>
                  <a:srgbClr val="000000"/>
                </a:solidFill>
                <a:latin typeface="Tahoma" panose="020B0604030504040204" pitchFamily="34" charset="0"/>
              </a:rPr>
              <a:t>: a process that detects an event in BC and notifies it to an external device or system</a:t>
            </a:r>
            <a:br>
              <a:rPr lang="en-GB" sz="2000" dirty="0"/>
            </a:br>
            <a:endParaRPr lang="en-GB" sz="2000" dirty="0"/>
          </a:p>
          <a:p>
            <a:pPr marL="285750" indent="-285750">
              <a:buFont typeface="Arial" panose="020B0604020202020204" pitchFamily="34" charset="0"/>
              <a:buChar char="•"/>
            </a:pPr>
            <a:r>
              <a:rPr lang="en-GB" sz="2000" b="1" dirty="0">
                <a:solidFill>
                  <a:srgbClr val="000000"/>
                </a:solidFill>
                <a:latin typeface="Tahoma" panose="020B0604030504040204" pitchFamily="34" charset="0"/>
              </a:rPr>
              <a:t>Consensus-based</a:t>
            </a:r>
            <a:r>
              <a:rPr lang="en-GB" sz="2000" dirty="0">
                <a:solidFill>
                  <a:srgbClr val="000000"/>
                </a:solidFill>
                <a:latin typeface="Tahoma" panose="020B0604030504040204" pitchFamily="34" charset="0"/>
              </a:rPr>
              <a:t>: use of multiple independent oracles, with a combination of reported values to increase reliability</a:t>
            </a:r>
            <a:endParaRPr lang="en-GB" sz="2000" dirty="0"/>
          </a:p>
        </p:txBody>
      </p:sp>
    </p:spTree>
    <p:extLst>
      <p:ext uri="{BB962C8B-B14F-4D97-AF65-F5344CB8AC3E}">
        <p14:creationId xmlns:p14="http://schemas.microsoft.com/office/powerpoint/2010/main" val="3697100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a:t>Ether (ETH)</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22</a:t>
            </a:fld>
            <a:endParaRPr lang="en-US"/>
          </a:p>
        </p:txBody>
      </p:sp>
      <p:sp>
        <p:nvSpPr>
          <p:cNvPr id="3" name="Rettangolo 2">
            <a:extLst>
              <a:ext uri="{FF2B5EF4-FFF2-40B4-BE49-F238E27FC236}">
                <a16:creationId xmlns:a16="http://schemas.microsoft.com/office/drawing/2014/main" id="{E10A34CE-2BD2-7546-81EB-63D58594845E}"/>
              </a:ext>
            </a:extLst>
          </p:cNvPr>
          <p:cNvSpPr/>
          <p:nvPr/>
        </p:nvSpPr>
        <p:spPr>
          <a:xfrm>
            <a:off x="838200" y="1682266"/>
            <a:ext cx="10515599" cy="4093428"/>
          </a:xfrm>
          <a:prstGeom prst="rect">
            <a:avLst/>
          </a:prstGeom>
        </p:spPr>
        <p:txBody>
          <a:bodyPr wrap="square">
            <a:spAutoFit/>
          </a:bodyPr>
          <a:lstStyle/>
          <a:p>
            <a:pPr marL="285750" indent="-285750">
              <a:buFont typeface="Arial" panose="020B0604020202020204" pitchFamily="34" charset="0"/>
              <a:buChar char="•"/>
            </a:pPr>
            <a:r>
              <a:rPr lang="en-GB" sz="2000" dirty="0">
                <a:solidFill>
                  <a:srgbClr val="000000"/>
                </a:solidFill>
                <a:latin typeface="Tahoma" panose="020B0604030504040204" pitchFamily="34" charset="0"/>
              </a:rPr>
              <a:t>Ether is the digital currency of Ethereum</a:t>
            </a:r>
          </a:p>
          <a:p>
            <a:pPr marL="285750" indent="-285750">
              <a:buFont typeface="Arial" panose="020B0604020202020204" pitchFamily="34" charset="0"/>
              <a:buChar char="•"/>
            </a:pPr>
            <a:endParaRPr lang="en-GB" sz="2000" dirty="0">
              <a:solidFill>
                <a:srgbClr val="000000"/>
              </a:solidFill>
              <a:latin typeface="Tahoma" panose="020B0604030504040204" pitchFamily="34" charset="0"/>
            </a:endParaRPr>
          </a:p>
          <a:p>
            <a:pPr marL="285750" indent="-285750">
              <a:buFont typeface="Arial" panose="020B0604020202020204" pitchFamily="34" charset="0"/>
              <a:buChar char="•"/>
            </a:pPr>
            <a:r>
              <a:rPr lang="en-GB" sz="2000" dirty="0">
                <a:solidFill>
                  <a:srgbClr val="000000"/>
                </a:solidFill>
                <a:latin typeface="Tahoma" panose="020B0604030504040204" pitchFamily="34" charset="0"/>
              </a:rPr>
              <a:t>Currently worth about 100 US $</a:t>
            </a:r>
          </a:p>
          <a:p>
            <a:pPr marL="285750" indent="-285750">
              <a:buFont typeface="Arial" panose="020B0604020202020204" pitchFamily="34" charset="0"/>
              <a:buChar char="•"/>
            </a:pPr>
            <a:endParaRPr lang="en-GB" sz="2000" dirty="0">
              <a:solidFill>
                <a:srgbClr val="000000"/>
              </a:solidFill>
              <a:latin typeface="Tahoma" panose="020B0604030504040204" pitchFamily="34" charset="0"/>
            </a:endParaRPr>
          </a:p>
          <a:p>
            <a:pPr marL="285750" indent="-285750">
              <a:buFont typeface="Arial" panose="020B0604020202020204" pitchFamily="34" charset="0"/>
              <a:buChar char="•"/>
            </a:pPr>
            <a:r>
              <a:rPr lang="en-GB" sz="2000" dirty="0">
                <a:solidFill>
                  <a:srgbClr val="000000"/>
                </a:solidFill>
                <a:latin typeface="Tahoma" panose="020B0604030504040204" pitchFamily="34" charset="0"/>
              </a:rPr>
              <a:t>Has several sub-multiples:</a:t>
            </a:r>
          </a:p>
          <a:p>
            <a:pPr marL="800100" lvl="1" indent="-342900">
              <a:buFont typeface="+mj-lt"/>
              <a:buAutoNum type="arabicPeriod"/>
            </a:pPr>
            <a:r>
              <a:rPr lang="en-GB" sz="2000" dirty="0">
                <a:solidFill>
                  <a:srgbClr val="000000"/>
                </a:solidFill>
                <a:latin typeface="Tahoma" panose="020B0604030504040204" pitchFamily="34" charset="0"/>
              </a:rPr>
              <a:t>Finney:		10</a:t>
            </a:r>
            <a:r>
              <a:rPr lang="en-GB" sz="2000" baseline="30000" dirty="0">
                <a:solidFill>
                  <a:srgbClr val="000000"/>
                </a:solidFill>
                <a:latin typeface="Tahoma" panose="020B0604030504040204" pitchFamily="34" charset="0"/>
              </a:rPr>
              <a:t>-3	</a:t>
            </a:r>
            <a:r>
              <a:rPr lang="en-GB" sz="2000" dirty="0">
                <a:solidFill>
                  <a:srgbClr val="000000"/>
                </a:solidFill>
                <a:latin typeface="Tahoma" panose="020B0604030504040204" pitchFamily="34" charset="0"/>
              </a:rPr>
              <a:t>ETH 	 -	1.000.000.000.000.000 	Wei</a:t>
            </a:r>
          </a:p>
          <a:p>
            <a:pPr marL="800100" lvl="1" indent="-342900">
              <a:buFont typeface="+mj-lt"/>
              <a:buAutoNum type="arabicPeriod"/>
            </a:pPr>
            <a:r>
              <a:rPr lang="en-GB" sz="2000" dirty="0">
                <a:solidFill>
                  <a:srgbClr val="000000"/>
                </a:solidFill>
                <a:latin typeface="Tahoma" panose="020B0604030504040204" pitchFamily="34" charset="0"/>
              </a:rPr>
              <a:t>Szabo:		10</a:t>
            </a:r>
            <a:r>
              <a:rPr lang="en-GB" sz="2000" baseline="30000" dirty="0">
                <a:solidFill>
                  <a:srgbClr val="000000"/>
                </a:solidFill>
                <a:latin typeface="Tahoma" panose="020B0604030504040204" pitchFamily="34" charset="0"/>
              </a:rPr>
              <a:t>-6	</a:t>
            </a:r>
            <a:r>
              <a:rPr lang="en-GB" sz="2000" dirty="0">
                <a:solidFill>
                  <a:srgbClr val="000000"/>
                </a:solidFill>
                <a:latin typeface="Tahoma" panose="020B0604030504040204" pitchFamily="34" charset="0"/>
              </a:rPr>
              <a:t>ETH 	 -	1.000.000.000.000 	Wei</a:t>
            </a:r>
          </a:p>
          <a:p>
            <a:pPr marL="800100" lvl="1" indent="-342900">
              <a:buFont typeface="+mj-lt"/>
              <a:buAutoNum type="arabicPeriod"/>
            </a:pPr>
            <a:r>
              <a:rPr lang="en-GB" sz="2000" dirty="0">
                <a:solidFill>
                  <a:srgbClr val="000000"/>
                </a:solidFill>
                <a:latin typeface="Tahoma" panose="020B0604030504040204" pitchFamily="34" charset="0"/>
              </a:rPr>
              <a:t>Shannon:	10</a:t>
            </a:r>
            <a:r>
              <a:rPr lang="en-GB" sz="2000" baseline="30000" dirty="0">
                <a:solidFill>
                  <a:srgbClr val="000000"/>
                </a:solidFill>
                <a:latin typeface="Tahoma" panose="020B0604030504040204" pitchFamily="34" charset="0"/>
              </a:rPr>
              <a:t>-9	</a:t>
            </a:r>
            <a:r>
              <a:rPr lang="en-GB" sz="2000" dirty="0">
                <a:solidFill>
                  <a:srgbClr val="000000"/>
                </a:solidFill>
                <a:latin typeface="Tahoma" panose="020B0604030504040204" pitchFamily="34" charset="0"/>
              </a:rPr>
              <a:t>ETH 	 -	1.000.000.000 		Wei</a:t>
            </a:r>
          </a:p>
          <a:p>
            <a:pPr marL="800100" lvl="1" indent="-342900">
              <a:buFont typeface="+mj-lt"/>
              <a:buAutoNum type="arabicPeriod"/>
            </a:pPr>
            <a:r>
              <a:rPr lang="en-GB" sz="2000" dirty="0">
                <a:solidFill>
                  <a:srgbClr val="000000"/>
                </a:solidFill>
                <a:latin typeface="Tahoma" panose="020B0604030504040204" pitchFamily="34" charset="0"/>
              </a:rPr>
              <a:t>Babbage:	10</a:t>
            </a:r>
            <a:r>
              <a:rPr lang="en-GB" sz="2000" baseline="30000" dirty="0">
                <a:solidFill>
                  <a:srgbClr val="000000"/>
                </a:solidFill>
                <a:latin typeface="Tahoma" panose="020B0604030504040204" pitchFamily="34" charset="0"/>
              </a:rPr>
              <a:t>-12	</a:t>
            </a:r>
            <a:r>
              <a:rPr lang="en-GB" sz="2000" dirty="0">
                <a:solidFill>
                  <a:srgbClr val="000000"/>
                </a:solidFill>
                <a:latin typeface="Tahoma" panose="020B0604030504040204" pitchFamily="34" charset="0"/>
              </a:rPr>
              <a:t>ETH 	 -	1.000.000 		Wei</a:t>
            </a:r>
          </a:p>
          <a:p>
            <a:pPr marL="800100" lvl="1" indent="-342900">
              <a:buFont typeface="+mj-lt"/>
              <a:buAutoNum type="arabicPeriod"/>
            </a:pPr>
            <a:r>
              <a:rPr lang="en-GB" sz="2000" dirty="0">
                <a:solidFill>
                  <a:srgbClr val="000000"/>
                </a:solidFill>
                <a:latin typeface="Tahoma" panose="020B0604030504040204" pitchFamily="34" charset="0"/>
              </a:rPr>
              <a:t>Ada:		10</a:t>
            </a:r>
            <a:r>
              <a:rPr lang="en-GB" sz="2000" baseline="30000" dirty="0">
                <a:solidFill>
                  <a:srgbClr val="000000"/>
                </a:solidFill>
                <a:latin typeface="Tahoma" panose="020B0604030504040204" pitchFamily="34" charset="0"/>
              </a:rPr>
              <a:t>-15	</a:t>
            </a:r>
            <a:r>
              <a:rPr lang="en-GB" sz="2000" dirty="0">
                <a:solidFill>
                  <a:srgbClr val="000000"/>
                </a:solidFill>
                <a:latin typeface="Tahoma" panose="020B0604030504040204" pitchFamily="34" charset="0"/>
              </a:rPr>
              <a:t>ETH 	 -	1.000 			Wei</a:t>
            </a:r>
          </a:p>
          <a:p>
            <a:pPr marL="800100" lvl="1" indent="-342900">
              <a:buFont typeface="+mj-lt"/>
              <a:buAutoNum type="arabicPeriod"/>
            </a:pPr>
            <a:r>
              <a:rPr lang="en-GB" sz="2000" dirty="0">
                <a:solidFill>
                  <a:srgbClr val="000000"/>
                </a:solidFill>
                <a:latin typeface="Tahoma" panose="020B0604030504040204" pitchFamily="34" charset="0"/>
              </a:rPr>
              <a:t>Wei:		10</a:t>
            </a:r>
            <a:r>
              <a:rPr lang="en-GB" sz="2000" baseline="30000" dirty="0">
                <a:solidFill>
                  <a:srgbClr val="000000"/>
                </a:solidFill>
                <a:latin typeface="Tahoma" panose="020B0604030504040204" pitchFamily="34" charset="0"/>
              </a:rPr>
              <a:t>-18	</a:t>
            </a:r>
            <a:r>
              <a:rPr lang="en-GB" sz="2000" dirty="0">
                <a:solidFill>
                  <a:srgbClr val="000000"/>
                </a:solidFill>
                <a:latin typeface="Tahoma" panose="020B0604030504040204" pitchFamily="34" charset="0"/>
              </a:rPr>
              <a:t>ETH 	 -	1 			Wei</a:t>
            </a:r>
          </a:p>
          <a:p>
            <a:pPr marL="800100" lvl="1" indent="-342900">
              <a:buFont typeface="+mj-lt"/>
              <a:buAutoNum type="arabicPeriod"/>
            </a:pPr>
            <a:endParaRPr lang="en-GB" sz="2000" dirty="0">
              <a:solidFill>
                <a:srgbClr val="000000"/>
              </a:solidFill>
              <a:latin typeface="Tahoma" panose="020B0604030504040204" pitchFamily="34" charset="0"/>
            </a:endParaRPr>
          </a:p>
          <a:p>
            <a:pPr marL="342900" indent="-342900">
              <a:buFont typeface="Arial" panose="020B0604020202020204" pitchFamily="34" charset="0"/>
              <a:buChar char="•"/>
            </a:pPr>
            <a:r>
              <a:rPr lang="en-GB" sz="2000" dirty="0">
                <a:solidFill>
                  <a:srgbClr val="000000"/>
                </a:solidFill>
                <a:latin typeface="Tahoma" panose="020B0604030504040204" pitchFamily="34" charset="0"/>
              </a:rPr>
              <a:t>Transactions and calculation of ”GAS" are in Wei</a:t>
            </a:r>
            <a:endParaRPr lang="en-GB" sz="2000" dirty="0"/>
          </a:p>
        </p:txBody>
      </p:sp>
    </p:spTree>
    <p:extLst>
      <p:ext uri="{BB962C8B-B14F-4D97-AF65-F5344CB8AC3E}">
        <p14:creationId xmlns:p14="http://schemas.microsoft.com/office/powerpoint/2010/main" val="95406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a:t>Ethereum addresses</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23</a:t>
            </a:fld>
            <a:endParaRPr lang="en-US"/>
          </a:p>
        </p:txBody>
      </p:sp>
      <p:sp>
        <p:nvSpPr>
          <p:cNvPr id="3" name="Rettangolo 2">
            <a:extLst>
              <a:ext uri="{FF2B5EF4-FFF2-40B4-BE49-F238E27FC236}">
                <a16:creationId xmlns:a16="http://schemas.microsoft.com/office/drawing/2014/main" id="{5F75A5EE-1BA6-2C4A-80F6-74296FFCC14C}"/>
              </a:ext>
            </a:extLst>
          </p:cNvPr>
          <p:cNvSpPr/>
          <p:nvPr/>
        </p:nvSpPr>
        <p:spPr>
          <a:xfrm>
            <a:off x="626165" y="1720840"/>
            <a:ext cx="10614992" cy="4093428"/>
          </a:xfrm>
          <a:prstGeom prst="rect">
            <a:avLst/>
          </a:prstGeom>
        </p:spPr>
        <p:txBody>
          <a:bodyPr wrap="square">
            <a:spAutoFit/>
          </a:bodyPr>
          <a:lstStyle/>
          <a:p>
            <a:pPr marL="285750" indent="-285750">
              <a:buFont typeface="Arial" panose="020B0604020202020204" pitchFamily="34" charset="0"/>
              <a:buChar char="•"/>
            </a:pPr>
            <a:r>
              <a:rPr lang="en-GB" sz="2000" dirty="0"/>
              <a:t>Ethereum, like Bitcoin, uses private/public key encryption to protect addresses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It uses a 256-bit private key:</a:t>
            </a:r>
          </a:p>
          <a:p>
            <a:pPr marL="800100" lvl="1" indent="-342900">
              <a:buFont typeface="+mj-lt"/>
              <a:buAutoNum type="arabicPeriod"/>
            </a:pPr>
            <a:r>
              <a:rPr lang="en-GB" sz="2000" dirty="0"/>
              <a:t>From this generates the associated public key, using the ECDSA algorithm with secp256k1 curve</a:t>
            </a:r>
          </a:p>
          <a:p>
            <a:pPr marL="800100" lvl="1" indent="-342900">
              <a:buFont typeface="+mj-lt"/>
              <a:buAutoNum type="arabicPeriod"/>
            </a:pPr>
            <a:r>
              <a:rPr lang="en-GB" sz="2000" dirty="0"/>
              <a:t>Then generate the address using the last 20 bytes of the SHA3-256 public key hash</a:t>
            </a:r>
          </a:p>
          <a:p>
            <a:pPr marL="800100" lvl="1" indent="-342900">
              <a:buFont typeface="+mj-lt"/>
              <a:buAutoNum type="arabicPeriod"/>
            </a:pPr>
            <a:r>
              <a:rPr lang="en-GB" sz="2000" dirty="0"/>
              <a:t>Much simpler and more linear than in Bitcoin!</a:t>
            </a:r>
          </a:p>
          <a:p>
            <a:endParaRPr lang="en-GB" sz="2000" dirty="0"/>
          </a:p>
          <a:p>
            <a:pPr marL="285750" indent="-285750">
              <a:buFont typeface="Arial" panose="020B0604020202020204" pitchFamily="34" charset="0"/>
              <a:buChar char="•"/>
            </a:pPr>
            <a:r>
              <a:rPr lang="en-GB" sz="2000" dirty="0"/>
              <a:t>Ethereum addresses are given as hexadecimal representation, that is, as 40 digits, from "0" to "f".</a:t>
            </a:r>
          </a:p>
          <a:p>
            <a:pPr marL="285750" indent="-285750">
              <a:buFont typeface="Arial" panose="020B0604020202020204" pitchFamily="34" charset="0"/>
              <a:buChar char="•"/>
            </a:pPr>
            <a:r>
              <a:rPr lang="en-GB" sz="2000" dirty="0"/>
              <a:t>Examples: </a:t>
            </a:r>
          </a:p>
          <a:p>
            <a:pPr marL="285750" indent="-285750">
              <a:buFont typeface="Arial" panose="020B0604020202020204" pitchFamily="34" charset="0"/>
              <a:buChar char="•"/>
            </a:pPr>
            <a:endParaRPr lang="en-GB" sz="2000" dirty="0"/>
          </a:p>
          <a:p>
            <a:pPr marL="742950" lvl="1" indent="-285750">
              <a:buFont typeface="Courier New" panose="02070309020205020404" pitchFamily="49" charset="0"/>
              <a:buChar char="o"/>
            </a:pPr>
            <a:r>
              <a:rPr lang="en-GB" sz="2000" dirty="0"/>
              <a:t>0xcd2a3d9f938e13cd947ec05abc7fe734df8dd826 </a:t>
            </a:r>
          </a:p>
          <a:p>
            <a:pPr marL="742950" lvl="1" indent="-285750">
              <a:buFont typeface="Courier New" panose="02070309020205020404" pitchFamily="49" charset="0"/>
              <a:buChar char="o"/>
            </a:pPr>
            <a:r>
              <a:rPr lang="en-GB" sz="2000" dirty="0"/>
              <a:t>0x21476eac473d94e8255ba4825c59f2e3776360e9</a:t>
            </a:r>
            <a:endParaRPr lang="en-GB" dirty="0"/>
          </a:p>
        </p:txBody>
      </p:sp>
    </p:spTree>
    <p:extLst>
      <p:ext uri="{BB962C8B-B14F-4D97-AF65-F5344CB8AC3E}">
        <p14:creationId xmlns:p14="http://schemas.microsoft.com/office/powerpoint/2010/main" val="416991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a:t>Ethereum addresses</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24</a:t>
            </a:fld>
            <a:endParaRPr lang="en-US"/>
          </a:p>
        </p:txBody>
      </p:sp>
      <p:pic>
        <p:nvPicPr>
          <p:cNvPr id="4" name="image9.jpeg">
            <a:extLst>
              <a:ext uri="{FF2B5EF4-FFF2-40B4-BE49-F238E27FC236}">
                <a16:creationId xmlns:a16="http://schemas.microsoft.com/office/drawing/2014/main" id="{803A559E-A487-DE49-A7C5-0D4A3979E3B7}"/>
              </a:ext>
            </a:extLst>
          </p:cNvPr>
          <p:cNvPicPr/>
          <p:nvPr/>
        </p:nvPicPr>
        <p:blipFill rotWithShape="1">
          <a:blip r:embed="rId2" cstate="print"/>
          <a:srcRect t="25335" b="12931"/>
          <a:stretch/>
        </p:blipFill>
        <p:spPr>
          <a:xfrm>
            <a:off x="1110159" y="1602753"/>
            <a:ext cx="9604224" cy="4281212"/>
          </a:xfrm>
          <a:prstGeom prst="rect">
            <a:avLst/>
          </a:prstGeom>
        </p:spPr>
      </p:pic>
    </p:spTree>
    <p:extLst>
      <p:ext uri="{BB962C8B-B14F-4D97-AF65-F5344CB8AC3E}">
        <p14:creationId xmlns:p14="http://schemas.microsoft.com/office/powerpoint/2010/main" val="3830328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a:t>Checksum in Ethereum</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25</a:t>
            </a:fld>
            <a:endParaRPr lang="en-US"/>
          </a:p>
        </p:txBody>
      </p:sp>
      <p:sp>
        <p:nvSpPr>
          <p:cNvPr id="4" name="Rettangolo 3">
            <a:extLst>
              <a:ext uri="{FF2B5EF4-FFF2-40B4-BE49-F238E27FC236}">
                <a16:creationId xmlns:a16="http://schemas.microsoft.com/office/drawing/2014/main" id="{D1590D88-829C-324C-8B7A-060E462864D5}"/>
              </a:ext>
            </a:extLst>
          </p:cNvPr>
          <p:cNvSpPr/>
          <p:nvPr/>
        </p:nvSpPr>
        <p:spPr>
          <a:xfrm>
            <a:off x="838199" y="1859340"/>
            <a:ext cx="10515599" cy="3139321"/>
          </a:xfrm>
          <a:prstGeom prst="rect">
            <a:avLst/>
          </a:prstGeom>
        </p:spPr>
        <p:txBody>
          <a:bodyPr wrap="square">
            <a:spAutoFit/>
          </a:bodyPr>
          <a:lstStyle/>
          <a:p>
            <a:pPr marL="285750" indent="-285750">
              <a:buFont typeface="Arial" panose="020B0604020202020204" pitchFamily="34" charset="0"/>
              <a:buChar char="•"/>
            </a:pPr>
            <a:r>
              <a:rPr lang="en-GB" dirty="0"/>
              <a:t>Ethereum, unlike Bitcoin, has no intrinsic mechanisms to control the validity of an address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However, a method, introduced by </a:t>
            </a:r>
            <a:r>
              <a:rPr lang="en-GB" dirty="0" err="1"/>
              <a:t>Buterin</a:t>
            </a:r>
            <a:r>
              <a:rPr lang="en-GB" dirty="0"/>
              <a:t>, is used to add a check to the address:</a:t>
            </a:r>
          </a:p>
          <a:p>
            <a:pPr marL="800100" lvl="1" indent="-342900">
              <a:buFont typeface="+mj-lt"/>
              <a:buAutoNum type="arabicPeriod"/>
            </a:pPr>
            <a:r>
              <a:rPr lang="en-GB" dirty="0"/>
              <a:t>calculate the address SHA3 hash</a:t>
            </a:r>
          </a:p>
          <a:p>
            <a:pPr marL="800100" lvl="1" indent="-342900">
              <a:buFont typeface="+mj-lt"/>
              <a:buAutoNum type="arabicPeriod"/>
            </a:pPr>
            <a:r>
              <a:rPr lang="en-GB" dirty="0"/>
              <a:t>the hash is considered as a binary number</a:t>
            </a:r>
          </a:p>
          <a:p>
            <a:pPr marL="800100" lvl="1" indent="-342900">
              <a:buFont typeface="+mj-lt"/>
              <a:buAutoNum type="arabicPeriod"/>
            </a:pPr>
            <a:r>
              <a:rPr lang="en-GB" dirty="0"/>
              <a:t>the alphabetic characters of the address (a-f) are written as uppercase if the hash bit in the corresponding position is 1, otherwise as lowercase:</a:t>
            </a:r>
          </a:p>
          <a:p>
            <a:r>
              <a:rPr lang="en-GB" dirty="0"/>
              <a:t>	</a:t>
            </a:r>
          </a:p>
          <a:p>
            <a:r>
              <a:rPr lang="en-GB" dirty="0"/>
              <a:t>	0xcd2a3d9f938e13cd947ec05abc7fe734df8dd826</a:t>
            </a:r>
          </a:p>
          <a:p>
            <a:r>
              <a:rPr lang="en-GB" dirty="0"/>
              <a:t>	</a:t>
            </a:r>
          </a:p>
          <a:p>
            <a:r>
              <a:rPr lang="en-GB" dirty="0"/>
              <a:t>	0xCd2a3d9f938e13Cd947eC05ABC7fe734df8DDD826</a:t>
            </a:r>
          </a:p>
        </p:txBody>
      </p:sp>
    </p:spTree>
    <p:extLst>
      <p:ext uri="{BB962C8B-B14F-4D97-AF65-F5344CB8AC3E}">
        <p14:creationId xmlns:p14="http://schemas.microsoft.com/office/powerpoint/2010/main" val="1094899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a:t>Address and accounts</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26</a:t>
            </a:fld>
            <a:endParaRPr lang="en-US"/>
          </a:p>
        </p:txBody>
      </p:sp>
      <p:sp>
        <p:nvSpPr>
          <p:cNvPr id="3" name="Rettangolo 2">
            <a:extLst>
              <a:ext uri="{FF2B5EF4-FFF2-40B4-BE49-F238E27FC236}">
                <a16:creationId xmlns:a16="http://schemas.microsoft.com/office/drawing/2014/main" id="{C6A5EC32-1E61-C545-AAA3-629369EC1E42}"/>
              </a:ext>
            </a:extLst>
          </p:cNvPr>
          <p:cNvSpPr/>
          <p:nvPr/>
        </p:nvSpPr>
        <p:spPr>
          <a:xfrm>
            <a:off x="838199" y="1859340"/>
            <a:ext cx="10353261" cy="3416320"/>
          </a:xfrm>
          <a:prstGeom prst="rect">
            <a:avLst/>
          </a:prstGeom>
        </p:spPr>
        <p:txBody>
          <a:bodyPr wrap="square">
            <a:spAutoFit/>
          </a:bodyPr>
          <a:lstStyle/>
          <a:p>
            <a:pPr marL="285750" indent="-285750">
              <a:buFont typeface="Arial" panose="020B0604020202020204" pitchFamily="34" charset="0"/>
              <a:buChar char="•"/>
            </a:pPr>
            <a:r>
              <a:rPr lang="en-GB" sz="2400" dirty="0"/>
              <a:t>Ethereum blockchain keeps Ethers inside wallet accounts</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An account is associated with an address and maintains the following data:</a:t>
            </a:r>
          </a:p>
          <a:p>
            <a:pPr marL="800100" lvl="1" indent="-342900">
              <a:buFont typeface="+mj-lt"/>
              <a:buAutoNum type="arabicPeriod"/>
            </a:pPr>
            <a:r>
              <a:rPr lang="en-GB" sz="2400" b="1" dirty="0"/>
              <a:t>nonce</a:t>
            </a:r>
            <a:r>
              <a:rPr lang="en-GB" sz="2400" dirty="0"/>
              <a:t>: number of outgoing transactions</a:t>
            </a:r>
          </a:p>
          <a:p>
            <a:pPr marL="800100" lvl="1" indent="-342900">
              <a:buFont typeface="+mj-lt"/>
              <a:buAutoNum type="arabicPeriod"/>
            </a:pPr>
            <a:r>
              <a:rPr lang="en-GB" sz="2400" b="1" dirty="0"/>
              <a:t>balance</a:t>
            </a:r>
            <a:r>
              <a:rPr lang="en-GB" sz="2400" dirty="0"/>
              <a:t>: amount of Ether in the account</a:t>
            </a:r>
          </a:p>
          <a:p>
            <a:pPr marL="800100" lvl="1" indent="-342900">
              <a:buFont typeface="+mj-lt"/>
              <a:buAutoNum type="arabicPeriod"/>
            </a:pPr>
            <a:r>
              <a:rPr lang="en-GB" sz="2400" b="1" dirty="0" err="1"/>
              <a:t>storageRoot</a:t>
            </a:r>
            <a:r>
              <a:rPr lang="en-GB" sz="2400" dirty="0"/>
              <a:t>: hash associated with account storage</a:t>
            </a:r>
          </a:p>
          <a:p>
            <a:pPr marL="800100" lvl="1" indent="-342900">
              <a:buFont typeface="+mj-lt"/>
              <a:buAutoNum type="arabicPeriod"/>
            </a:pPr>
            <a:r>
              <a:rPr lang="en-GB" sz="2400" b="1" dirty="0" err="1"/>
              <a:t>codeHash</a:t>
            </a:r>
            <a:r>
              <a:rPr lang="en-GB" sz="2400" dirty="0"/>
              <a:t>:</a:t>
            </a:r>
          </a:p>
          <a:p>
            <a:pPr marL="1257300" lvl="2" indent="-342900">
              <a:buFont typeface="Arial" panose="020B0604020202020204" pitchFamily="34" charset="0"/>
              <a:buChar char="•"/>
            </a:pPr>
            <a:r>
              <a:rPr lang="en-GB" sz="2400" dirty="0"/>
              <a:t>if it is a normal account, it is worth zero</a:t>
            </a:r>
          </a:p>
          <a:p>
            <a:pPr marL="1257300" lvl="2" indent="-342900">
              <a:buFont typeface="Arial" panose="020B0604020202020204" pitchFamily="34" charset="0"/>
              <a:buChar char="•"/>
            </a:pPr>
            <a:r>
              <a:rPr lang="en-GB" sz="2400" dirty="0"/>
              <a:t>if it is a contract, it contains the hash of the bytecode</a:t>
            </a:r>
          </a:p>
        </p:txBody>
      </p:sp>
    </p:spTree>
    <p:extLst>
      <p:ext uri="{BB962C8B-B14F-4D97-AF65-F5344CB8AC3E}">
        <p14:creationId xmlns:p14="http://schemas.microsoft.com/office/powerpoint/2010/main" val="4090112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500304"/>
            <a:ext cx="10515600" cy="1052755"/>
          </a:xfrm>
        </p:spPr>
        <p:txBody>
          <a:bodyPr/>
          <a:lstStyle/>
          <a:p>
            <a:r>
              <a:rPr lang="en-GB" dirty="0"/>
              <a:t>Ethereum account</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27</a:t>
            </a:fld>
            <a:endParaRPr lang="en-US"/>
          </a:p>
        </p:txBody>
      </p:sp>
      <p:sp>
        <p:nvSpPr>
          <p:cNvPr id="3" name="Rettangolo 2">
            <a:extLst>
              <a:ext uri="{FF2B5EF4-FFF2-40B4-BE49-F238E27FC236}">
                <a16:creationId xmlns:a16="http://schemas.microsoft.com/office/drawing/2014/main" id="{28B7C89C-74A5-C941-A062-459610A33232}"/>
              </a:ext>
            </a:extLst>
          </p:cNvPr>
          <p:cNvSpPr/>
          <p:nvPr/>
        </p:nvSpPr>
        <p:spPr>
          <a:xfrm>
            <a:off x="838200" y="1340874"/>
            <a:ext cx="10204174" cy="5262979"/>
          </a:xfrm>
          <a:prstGeom prst="rect">
            <a:avLst/>
          </a:prstGeom>
        </p:spPr>
        <p:txBody>
          <a:bodyPr wrap="square">
            <a:spAutoFit/>
          </a:bodyPr>
          <a:lstStyle/>
          <a:p>
            <a:pPr marL="342900" indent="-342900">
              <a:buFont typeface="Arial" panose="020B0604020202020204" pitchFamily="34" charset="0"/>
              <a:buChar char="•"/>
            </a:pPr>
            <a:r>
              <a:rPr lang="en-GB" sz="2400" dirty="0"/>
              <a:t>Ethereum has two types of accounts:</a:t>
            </a:r>
          </a:p>
          <a:p>
            <a:pPr marL="914400" lvl="1" indent="-457200">
              <a:buFont typeface="+mj-lt"/>
              <a:buAutoNum type="arabicPeriod"/>
            </a:pPr>
            <a:r>
              <a:rPr lang="en-GB" sz="2400" dirty="0"/>
              <a:t>Normal account</a:t>
            </a:r>
          </a:p>
          <a:p>
            <a:pPr marL="914400" lvl="1" indent="-457200">
              <a:buFont typeface="+mj-lt"/>
              <a:buAutoNum type="arabicPeriod"/>
            </a:pPr>
            <a:r>
              <a:rPr lang="en-GB" sz="2400" dirty="0"/>
              <a:t>Contract</a:t>
            </a:r>
          </a:p>
          <a:p>
            <a:r>
              <a:rPr lang="en-GB" sz="2400" dirty="0"/>
              <a:t> </a:t>
            </a:r>
          </a:p>
          <a:p>
            <a:pPr marL="342900" indent="-342900">
              <a:buFont typeface="Arial" panose="020B0604020202020204" pitchFamily="34" charset="0"/>
              <a:buChar char="•"/>
            </a:pPr>
            <a:r>
              <a:rPr lang="en-GB" sz="2400" b="1" dirty="0"/>
              <a:t>Normal accounts</a:t>
            </a:r>
            <a:r>
              <a:rPr lang="en-GB" sz="2400" dirty="0"/>
              <a:t>:</a:t>
            </a:r>
          </a:p>
          <a:p>
            <a:pPr marL="914400" lvl="1" indent="-457200">
              <a:buFont typeface="+mj-lt"/>
              <a:buAutoNum type="arabicPeriod"/>
            </a:pPr>
            <a:r>
              <a:rPr lang="en-GB" sz="2400" dirty="0"/>
              <a:t>contain Ethers</a:t>
            </a:r>
          </a:p>
          <a:p>
            <a:pPr marL="914400" lvl="1" indent="-457200">
              <a:buFont typeface="+mj-lt"/>
              <a:buAutoNum type="arabicPeriod"/>
            </a:pPr>
            <a:r>
              <a:rPr lang="en-GB" sz="2400" dirty="0"/>
              <a:t>are accessible by the owner of the private key corresponding to the address</a:t>
            </a:r>
          </a:p>
          <a:p>
            <a:pPr marL="914400" lvl="1" indent="-457200">
              <a:buFont typeface="+mj-lt"/>
              <a:buAutoNum type="arabicPeriod"/>
            </a:pPr>
            <a:r>
              <a:rPr lang="en-GB" sz="2400" dirty="0"/>
              <a:t>are the subject of transactions to transfer Ether</a:t>
            </a:r>
          </a:p>
          <a:p>
            <a:endParaRPr lang="en-GB" sz="2400" dirty="0"/>
          </a:p>
          <a:p>
            <a:pPr marL="342900" indent="-342900">
              <a:buFont typeface="Arial" panose="020B0604020202020204" pitchFamily="34" charset="0"/>
              <a:buChar char="•"/>
            </a:pPr>
            <a:r>
              <a:rPr lang="en-GB" sz="2400" b="1" dirty="0"/>
              <a:t>Contracts</a:t>
            </a:r>
            <a:r>
              <a:rPr lang="en-GB" sz="2400" dirty="0"/>
              <a:t>:</a:t>
            </a:r>
          </a:p>
          <a:p>
            <a:pPr marL="914400" lvl="1" indent="-457200">
              <a:buFont typeface="+mj-lt"/>
              <a:buAutoNum type="arabicPeriod"/>
            </a:pPr>
            <a:r>
              <a:rPr lang="en-GB" sz="2400" dirty="0"/>
              <a:t>contain Ethers</a:t>
            </a:r>
          </a:p>
          <a:p>
            <a:pPr marL="914400" lvl="1" indent="-457200">
              <a:buFont typeface="+mj-lt"/>
              <a:buAutoNum type="arabicPeriod"/>
            </a:pPr>
            <a:r>
              <a:rPr lang="en-GB" sz="2400" dirty="0"/>
              <a:t>are programs that can be activated by messages sent by a user address or by another contract</a:t>
            </a:r>
          </a:p>
        </p:txBody>
      </p:sp>
    </p:spTree>
    <p:extLst>
      <p:ext uri="{BB962C8B-B14F-4D97-AF65-F5344CB8AC3E}">
        <p14:creationId xmlns:p14="http://schemas.microsoft.com/office/powerpoint/2010/main" val="179166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a:t>Ethereum transactions</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28</a:t>
            </a:fld>
            <a:endParaRPr lang="en-US"/>
          </a:p>
        </p:txBody>
      </p:sp>
      <p:sp>
        <p:nvSpPr>
          <p:cNvPr id="3" name="Rettangolo 2">
            <a:extLst>
              <a:ext uri="{FF2B5EF4-FFF2-40B4-BE49-F238E27FC236}">
                <a16:creationId xmlns:a16="http://schemas.microsoft.com/office/drawing/2014/main" id="{9217FEB9-B556-E14F-A767-CBCEF97163C3}"/>
              </a:ext>
            </a:extLst>
          </p:cNvPr>
          <p:cNvSpPr/>
          <p:nvPr/>
        </p:nvSpPr>
        <p:spPr>
          <a:xfrm>
            <a:off x="838200" y="1542584"/>
            <a:ext cx="10055087" cy="4893647"/>
          </a:xfrm>
          <a:prstGeom prst="rect">
            <a:avLst/>
          </a:prstGeom>
        </p:spPr>
        <p:txBody>
          <a:bodyPr wrap="square">
            <a:spAutoFit/>
          </a:bodyPr>
          <a:lstStyle/>
          <a:p>
            <a:pPr marL="342900" indent="-342900">
              <a:buFont typeface="Arial" panose="020B0604020202020204" pitchFamily="34" charset="0"/>
              <a:buChar char="•"/>
            </a:pPr>
            <a:r>
              <a:rPr lang="en-GB" sz="2400" dirty="0">
                <a:solidFill>
                  <a:srgbClr val="000000"/>
                </a:solidFill>
                <a:latin typeface="Tahoma" panose="020B0604030504040204" pitchFamily="34" charset="0"/>
              </a:rPr>
              <a:t>A transaction can transfer Ether from one account to another (there are no multiple inputs/outputs)</a:t>
            </a:r>
          </a:p>
          <a:p>
            <a:pPr marL="342900" indent="-342900">
              <a:buFont typeface="Arial" panose="020B0604020202020204" pitchFamily="34" charset="0"/>
              <a:buChar char="•"/>
            </a:pPr>
            <a:endParaRPr lang="en-GB" sz="2400" dirty="0">
              <a:solidFill>
                <a:srgbClr val="000000"/>
              </a:solidFill>
              <a:latin typeface="Tahoma" panose="020B0604030504040204" pitchFamily="34" charset="0"/>
            </a:endParaRPr>
          </a:p>
          <a:p>
            <a:pPr marL="342900" indent="-342900">
              <a:buFont typeface="Arial" panose="020B0604020202020204" pitchFamily="34" charset="0"/>
              <a:buChar char="•"/>
            </a:pPr>
            <a:r>
              <a:rPr lang="en-GB" sz="2400" dirty="0">
                <a:solidFill>
                  <a:srgbClr val="000000"/>
                </a:solidFill>
                <a:latin typeface="Tahoma" panose="020B0604030504040204" pitchFamily="34" charset="0"/>
              </a:rPr>
              <a:t>Data of a transaction:</a:t>
            </a:r>
          </a:p>
          <a:p>
            <a:pPr marL="914400" lvl="1" indent="-457200">
              <a:buFont typeface="+mj-lt"/>
              <a:buAutoNum type="arabicPeriod"/>
            </a:pPr>
            <a:r>
              <a:rPr lang="en-GB" sz="2400" b="1" dirty="0">
                <a:solidFill>
                  <a:srgbClr val="000000"/>
                </a:solidFill>
                <a:latin typeface="Tahoma" panose="020B0604030504040204" pitchFamily="34" charset="0"/>
              </a:rPr>
              <a:t>nonce</a:t>
            </a:r>
            <a:r>
              <a:rPr lang="en-GB" sz="2400" dirty="0">
                <a:solidFill>
                  <a:srgbClr val="000000"/>
                </a:solidFill>
                <a:latin typeface="Tahoma" panose="020B0604030504040204" pitchFamily="34" charset="0"/>
              </a:rPr>
              <a:t>: progressive number of the transaction leaving the account</a:t>
            </a:r>
          </a:p>
          <a:p>
            <a:pPr marL="914400" lvl="1" indent="-457200">
              <a:buFont typeface="+mj-lt"/>
              <a:buAutoNum type="arabicPeriod"/>
            </a:pPr>
            <a:r>
              <a:rPr lang="en-GB" sz="2400" b="1" dirty="0">
                <a:solidFill>
                  <a:srgbClr val="000000"/>
                </a:solidFill>
                <a:latin typeface="Tahoma" panose="020B0604030504040204" pitchFamily="34" charset="0"/>
              </a:rPr>
              <a:t>Gas</a:t>
            </a:r>
            <a:r>
              <a:rPr lang="en-GB" sz="2400" dirty="0">
                <a:solidFill>
                  <a:srgbClr val="000000"/>
                </a:solidFill>
                <a:latin typeface="Tahoma" panose="020B0604030504040204" pitchFamily="34" charset="0"/>
              </a:rPr>
              <a:t>: price of "gas" in Wei</a:t>
            </a:r>
          </a:p>
          <a:p>
            <a:pPr marL="914400" lvl="1" indent="-457200">
              <a:buFont typeface="+mj-lt"/>
              <a:buAutoNum type="arabicPeriod"/>
            </a:pPr>
            <a:r>
              <a:rPr lang="en-GB" sz="2400" b="1" dirty="0" err="1">
                <a:solidFill>
                  <a:srgbClr val="000000"/>
                </a:solidFill>
                <a:latin typeface="Tahoma" panose="020B0604030504040204" pitchFamily="34" charset="0"/>
              </a:rPr>
              <a:t>gasLimit</a:t>
            </a:r>
            <a:r>
              <a:rPr lang="en-GB" sz="2400" dirty="0">
                <a:solidFill>
                  <a:srgbClr val="000000"/>
                </a:solidFill>
                <a:latin typeface="Tahoma" panose="020B0604030504040204" pitchFamily="34" charset="0"/>
              </a:rPr>
              <a:t>: maximum amount of gas to process the transaction</a:t>
            </a:r>
          </a:p>
          <a:p>
            <a:pPr marL="914400" lvl="1" indent="-457200">
              <a:buFont typeface="+mj-lt"/>
              <a:buAutoNum type="arabicPeriod"/>
            </a:pPr>
            <a:r>
              <a:rPr lang="en-GB" sz="2400" b="1" dirty="0">
                <a:solidFill>
                  <a:srgbClr val="000000"/>
                </a:solidFill>
                <a:latin typeface="Tahoma" panose="020B0604030504040204" pitchFamily="34" charset="0"/>
              </a:rPr>
              <a:t>to</a:t>
            </a:r>
            <a:r>
              <a:rPr lang="en-GB" sz="2400" dirty="0">
                <a:solidFill>
                  <a:srgbClr val="000000"/>
                </a:solidFill>
                <a:latin typeface="Tahoma" panose="020B0604030504040204" pitchFamily="34" charset="0"/>
              </a:rPr>
              <a:t>: address of the "target" account</a:t>
            </a:r>
          </a:p>
          <a:p>
            <a:pPr marL="914400" lvl="1" indent="-457200">
              <a:buFont typeface="+mj-lt"/>
              <a:buAutoNum type="arabicPeriod"/>
            </a:pPr>
            <a:r>
              <a:rPr lang="en-GB" sz="2400" b="1" dirty="0">
                <a:solidFill>
                  <a:srgbClr val="000000"/>
                </a:solidFill>
                <a:latin typeface="Tahoma" panose="020B0604030504040204" pitchFamily="34" charset="0"/>
              </a:rPr>
              <a:t>value</a:t>
            </a:r>
            <a:r>
              <a:rPr lang="en-GB" sz="2400" dirty="0">
                <a:solidFill>
                  <a:srgbClr val="000000"/>
                </a:solidFill>
                <a:latin typeface="Tahoma" panose="020B0604030504040204" pitchFamily="34" charset="0"/>
              </a:rPr>
              <a:t>: amount of Ether to be transferred</a:t>
            </a:r>
          </a:p>
          <a:p>
            <a:pPr marL="914400" lvl="1" indent="-457200">
              <a:buFont typeface="+mj-lt"/>
              <a:buAutoNum type="arabicPeriod"/>
            </a:pPr>
            <a:r>
              <a:rPr lang="en-GB" sz="2400" b="1" dirty="0">
                <a:solidFill>
                  <a:srgbClr val="000000"/>
                </a:solidFill>
                <a:latin typeface="Tahoma" panose="020B0604030504040204" pitchFamily="34" charset="0"/>
              </a:rPr>
              <a:t>date</a:t>
            </a:r>
            <a:r>
              <a:rPr lang="en-GB" sz="2400" dirty="0">
                <a:solidFill>
                  <a:srgbClr val="000000"/>
                </a:solidFill>
                <a:latin typeface="Tahoma" panose="020B0604030504040204" pitchFamily="34" charset="0"/>
              </a:rPr>
              <a:t>: may be an arbitrary value, the code of a contract to be created, the function call of the existing contract to the address "to"</a:t>
            </a:r>
            <a:endParaRPr lang="en-GB" sz="2000" dirty="0"/>
          </a:p>
        </p:txBody>
      </p:sp>
    </p:spTree>
    <p:extLst>
      <p:ext uri="{BB962C8B-B14F-4D97-AF65-F5344CB8AC3E}">
        <p14:creationId xmlns:p14="http://schemas.microsoft.com/office/powerpoint/2010/main" val="2600251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a:t>Ethereum GAS</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29</a:t>
            </a:fld>
            <a:endParaRPr lang="en-US"/>
          </a:p>
        </p:txBody>
      </p:sp>
      <p:sp>
        <p:nvSpPr>
          <p:cNvPr id="3" name="Rettangolo 2">
            <a:extLst>
              <a:ext uri="{FF2B5EF4-FFF2-40B4-BE49-F238E27FC236}">
                <a16:creationId xmlns:a16="http://schemas.microsoft.com/office/drawing/2014/main" id="{DD13B13F-3B04-4F4A-8857-993C65A470B5}"/>
              </a:ext>
            </a:extLst>
          </p:cNvPr>
          <p:cNvSpPr/>
          <p:nvPr/>
        </p:nvSpPr>
        <p:spPr>
          <a:xfrm>
            <a:off x="838199" y="1582341"/>
            <a:ext cx="10422835" cy="4493538"/>
          </a:xfrm>
          <a:prstGeom prst="rect">
            <a:avLst/>
          </a:prstGeom>
        </p:spPr>
        <p:txBody>
          <a:bodyPr wrap="square">
            <a:spAutoFit/>
          </a:bodyPr>
          <a:lstStyle/>
          <a:p>
            <a:pPr marL="342900" indent="-342900">
              <a:buFont typeface="Arial" panose="020B0604020202020204" pitchFamily="34" charset="0"/>
              <a:buChar char="•"/>
            </a:pPr>
            <a:r>
              <a:rPr lang="en-GB" sz="2200" dirty="0"/>
              <a:t>Each Ethereum transaction consumes "gasoline" (gas)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Gas is a quantity of Wei, which goes to the miner that validates the block with the transaction</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Each computational step costs a given amount of gas, established by tables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The price of the gas is determined by the sender of the transaction. It varies depending on the state of the network, and must be accepted by miners (if too low, the transaction may not be accepted)</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err="1"/>
              <a:t>gasLimit</a:t>
            </a:r>
            <a:r>
              <a:rPr lang="en-GB" sz="2200" dirty="0"/>
              <a:t> sets a usable gas limit. If exceeded, the transaction is cancelled (</a:t>
            </a:r>
            <a:r>
              <a:rPr lang="en-GB" sz="2200" u="sng" dirty="0"/>
              <a:t>but the gas goes to the miner</a:t>
            </a:r>
            <a:r>
              <a:rPr lang="en-GB" sz="2200" dirty="0"/>
              <a:t>)</a:t>
            </a:r>
          </a:p>
        </p:txBody>
      </p:sp>
    </p:spTree>
    <p:extLst>
      <p:ext uri="{BB962C8B-B14F-4D97-AF65-F5344CB8AC3E}">
        <p14:creationId xmlns:p14="http://schemas.microsoft.com/office/powerpoint/2010/main" val="403449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5DCD-D96F-4806-9A31-085EF294D4F7}"/>
              </a:ext>
            </a:extLst>
          </p:cNvPr>
          <p:cNvSpPr>
            <a:spLocks noGrp="1"/>
          </p:cNvSpPr>
          <p:nvPr>
            <p:ph type="title"/>
          </p:nvPr>
        </p:nvSpPr>
        <p:spPr/>
        <p:txBody>
          <a:bodyPr/>
          <a:lstStyle/>
          <a:p>
            <a:r>
              <a:rPr lang="de-DE"/>
              <a:t>Content </a:t>
            </a:r>
            <a:r>
              <a:rPr lang="de-DE" err="1"/>
              <a:t>of</a:t>
            </a:r>
            <a:r>
              <a:rPr lang="de-DE"/>
              <a:t> </a:t>
            </a:r>
            <a:r>
              <a:rPr lang="de-DE" err="1"/>
              <a:t>the</a:t>
            </a:r>
            <a:r>
              <a:rPr lang="de-DE"/>
              <a:t> </a:t>
            </a:r>
            <a:r>
              <a:rPr lang="de-DE" err="1"/>
              <a:t>lecture</a:t>
            </a:r>
            <a:endParaRPr lang="en-US"/>
          </a:p>
        </p:txBody>
      </p:sp>
      <p:sp>
        <p:nvSpPr>
          <p:cNvPr id="3" name="Content Placeholder 2">
            <a:extLst>
              <a:ext uri="{FF2B5EF4-FFF2-40B4-BE49-F238E27FC236}">
                <a16:creationId xmlns:a16="http://schemas.microsoft.com/office/drawing/2014/main" id="{E05B7644-D161-43BD-A349-D87E12807804}"/>
              </a:ext>
            </a:extLst>
          </p:cNvPr>
          <p:cNvSpPr>
            <a:spLocks noGrp="1"/>
          </p:cNvSpPr>
          <p:nvPr>
            <p:ph idx="1"/>
          </p:nvPr>
        </p:nvSpPr>
        <p:spPr/>
        <p:txBody>
          <a:bodyPr/>
          <a:lstStyle/>
          <a:p>
            <a:pPr marL="514350" indent="-514350">
              <a:buAutoNum type="arabicPeriod"/>
            </a:pPr>
            <a:r>
              <a:rPr lang="de-DE" dirty="0"/>
              <a:t>Ethereum </a:t>
            </a:r>
            <a:r>
              <a:rPr lang="de-DE" dirty="0" err="1"/>
              <a:t>blockchains</a:t>
            </a:r>
            <a:endParaRPr lang="de-DE" dirty="0"/>
          </a:p>
          <a:p>
            <a:pPr marL="514350" indent="-514350">
              <a:buAutoNum type="arabicPeriod"/>
            </a:pPr>
            <a:r>
              <a:rPr lang="de-DE" dirty="0"/>
              <a:t>Ethereum </a:t>
            </a:r>
            <a:r>
              <a:rPr lang="de-DE" dirty="0" err="1"/>
              <a:t>platform</a:t>
            </a:r>
            <a:endParaRPr lang="de-DE" dirty="0"/>
          </a:p>
          <a:p>
            <a:pPr marL="514350" indent="-514350">
              <a:buAutoNum type="arabicPeriod"/>
            </a:pPr>
            <a:r>
              <a:rPr lang="de-DE" dirty="0"/>
              <a:t>Smart </a:t>
            </a:r>
            <a:r>
              <a:rPr lang="de-DE" dirty="0" err="1"/>
              <a:t>contracts</a:t>
            </a:r>
            <a:endParaRPr lang="de-DE" dirty="0"/>
          </a:p>
          <a:p>
            <a:pPr marL="514350" indent="-514350">
              <a:buAutoNum type="arabicPeriod"/>
            </a:pPr>
            <a:r>
              <a:rPr lang="de-DE" dirty="0" err="1"/>
              <a:t>Metamask</a:t>
            </a:r>
            <a:endParaRPr lang="de-DE" dirty="0"/>
          </a:p>
          <a:p>
            <a:pPr marL="514350" indent="-514350">
              <a:buAutoNum type="arabicPeriod"/>
            </a:pPr>
            <a:r>
              <a:rPr lang="de-DE" dirty="0"/>
              <a:t>Remix</a:t>
            </a:r>
          </a:p>
          <a:p>
            <a:pPr marL="0" indent="0">
              <a:buNone/>
            </a:pPr>
            <a:endParaRPr lang="de-DE" dirty="0"/>
          </a:p>
        </p:txBody>
      </p:sp>
      <p:sp>
        <p:nvSpPr>
          <p:cNvPr id="6" name="Slide Number Placeholder 5">
            <a:extLst>
              <a:ext uri="{FF2B5EF4-FFF2-40B4-BE49-F238E27FC236}">
                <a16:creationId xmlns:a16="http://schemas.microsoft.com/office/drawing/2014/main" id="{13004379-5902-4912-8CCA-9A42BF792C77}"/>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3</a:t>
            </a:fld>
            <a:endParaRPr lang="en-US"/>
          </a:p>
        </p:txBody>
      </p:sp>
    </p:spTree>
    <p:extLst>
      <p:ext uri="{BB962C8B-B14F-4D97-AF65-F5344CB8AC3E}">
        <p14:creationId xmlns:p14="http://schemas.microsoft.com/office/powerpoint/2010/main" val="974573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a:t>Ethereum GAS</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30</a:t>
            </a:fld>
            <a:endParaRPr lang="en-US"/>
          </a:p>
        </p:txBody>
      </p:sp>
      <p:sp>
        <p:nvSpPr>
          <p:cNvPr id="3" name="Rettangolo 2">
            <a:extLst>
              <a:ext uri="{FF2B5EF4-FFF2-40B4-BE49-F238E27FC236}">
                <a16:creationId xmlns:a16="http://schemas.microsoft.com/office/drawing/2014/main" id="{2A0F0C07-B46F-4C4F-8CD0-5A08F7D26FA9}"/>
              </a:ext>
            </a:extLst>
          </p:cNvPr>
          <p:cNvSpPr/>
          <p:nvPr/>
        </p:nvSpPr>
        <p:spPr>
          <a:xfrm>
            <a:off x="838201" y="1622632"/>
            <a:ext cx="10515599" cy="4524315"/>
          </a:xfrm>
          <a:prstGeom prst="rect">
            <a:avLst/>
          </a:prstGeom>
        </p:spPr>
        <p:txBody>
          <a:bodyPr wrap="square">
            <a:spAutoFit/>
          </a:bodyPr>
          <a:lstStyle/>
          <a:p>
            <a:pPr marL="285750" indent="-285750">
              <a:buFont typeface="Arial" panose="020B0604020202020204" pitchFamily="34" charset="0"/>
              <a:buChar char="•"/>
            </a:pPr>
            <a:r>
              <a:rPr lang="en-GB" sz="2400" b="1" dirty="0" err="1"/>
              <a:t>gasLimit</a:t>
            </a:r>
            <a:r>
              <a:rPr lang="en-GB" sz="2400" dirty="0"/>
              <a:t> cannot exceed a given amount, to avoid endless calculations and DoS attacks</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In 2020, it was about 10 million gas per block (the maximum limit is calculated on all transactions of a block)</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A transaction always costs at least 21.000 GAS (in 2020 it was about 0.06 US$)</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Registering a contract has a base cost of 53.000 GAS (21.000 transaction + 32.000 creation)</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Site with real-time gas data: https://</a:t>
            </a:r>
            <a:r>
              <a:rPr lang="en-GB" sz="2400" dirty="0" err="1"/>
              <a:t>ethgasstation.info</a:t>
            </a:r>
            <a:r>
              <a:rPr lang="en-GB" sz="2400" dirty="0"/>
              <a:t>/</a:t>
            </a:r>
          </a:p>
        </p:txBody>
      </p:sp>
    </p:spTree>
    <p:extLst>
      <p:ext uri="{BB962C8B-B14F-4D97-AF65-F5344CB8AC3E}">
        <p14:creationId xmlns:p14="http://schemas.microsoft.com/office/powerpoint/2010/main" val="978805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a:t>Ethereum GAS</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31</a:t>
            </a:fld>
            <a:endParaRPr lang="en-US"/>
          </a:p>
        </p:txBody>
      </p:sp>
      <p:graphicFrame>
        <p:nvGraphicFramePr>
          <p:cNvPr id="4" name="Tabella 3">
            <a:extLst>
              <a:ext uri="{FF2B5EF4-FFF2-40B4-BE49-F238E27FC236}">
                <a16:creationId xmlns:a16="http://schemas.microsoft.com/office/drawing/2014/main" id="{44D9B94D-58B4-F44D-B9FE-07D2E246F2CA}"/>
              </a:ext>
            </a:extLst>
          </p:cNvPr>
          <p:cNvGraphicFramePr>
            <a:graphicFrameLocks noGrp="1"/>
          </p:cNvGraphicFramePr>
          <p:nvPr>
            <p:extLst>
              <p:ext uri="{D42A27DB-BD31-4B8C-83A1-F6EECF244321}">
                <p14:modId xmlns:p14="http://schemas.microsoft.com/office/powerpoint/2010/main" val="37602277"/>
              </p:ext>
            </p:extLst>
          </p:nvPr>
        </p:nvGraphicFramePr>
        <p:xfrm>
          <a:off x="606287" y="1580321"/>
          <a:ext cx="8637104" cy="4648168"/>
        </p:xfrm>
        <a:graphic>
          <a:graphicData uri="http://schemas.openxmlformats.org/drawingml/2006/table">
            <a:tbl>
              <a:tblPr firstRow="1" firstCol="1" lastRow="1" lastCol="1" bandRow="1" bandCol="1">
                <a:tableStyleId>{2D5ABB26-0587-4C30-8999-92F81FD0307C}</a:tableStyleId>
              </a:tblPr>
              <a:tblGrid>
                <a:gridCol w="1639479">
                  <a:extLst>
                    <a:ext uri="{9D8B030D-6E8A-4147-A177-3AD203B41FA5}">
                      <a16:colId xmlns:a16="http://schemas.microsoft.com/office/drawing/2014/main" val="450766314"/>
                    </a:ext>
                  </a:extLst>
                </a:gridCol>
                <a:gridCol w="1213592">
                  <a:extLst>
                    <a:ext uri="{9D8B030D-6E8A-4147-A177-3AD203B41FA5}">
                      <a16:colId xmlns:a16="http://schemas.microsoft.com/office/drawing/2014/main" val="1707090548"/>
                    </a:ext>
                  </a:extLst>
                </a:gridCol>
                <a:gridCol w="5784033">
                  <a:extLst>
                    <a:ext uri="{9D8B030D-6E8A-4147-A177-3AD203B41FA5}">
                      <a16:colId xmlns:a16="http://schemas.microsoft.com/office/drawing/2014/main" val="244427196"/>
                    </a:ext>
                  </a:extLst>
                </a:gridCol>
              </a:tblGrid>
              <a:tr h="285913">
                <a:tc>
                  <a:txBody>
                    <a:bodyPr/>
                    <a:lstStyle/>
                    <a:p>
                      <a:pPr marL="17780" algn="ctr">
                        <a:lnSpc>
                          <a:spcPts val="1695"/>
                        </a:lnSpc>
                      </a:pPr>
                      <a:r>
                        <a:rPr lang="it-IT" sz="1550" b="1" dirty="0" err="1">
                          <a:effectLst/>
                        </a:rPr>
                        <a:t>Mnemonic</a:t>
                      </a:r>
                      <a:endParaRPr lang="it-IT" sz="1100" b="1" dirty="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7955" marR="140335" algn="ctr">
                        <a:lnSpc>
                          <a:spcPts val="1695"/>
                        </a:lnSpc>
                        <a:spcAft>
                          <a:spcPts val="0"/>
                        </a:spcAft>
                      </a:pPr>
                      <a:r>
                        <a:rPr lang="it-IT" sz="1550" b="1" dirty="0">
                          <a:effectLst/>
                        </a:rPr>
                        <a:t>Gas</a:t>
                      </a:r>
                      <a:r>
                        <a:rPr lang="it-IT" sz="1550" b="1" spc="10" dirty="0">
                          <a:effectLst/>
                        </a:rPr>
                        <a:t> </a:t>
                      </a:r>
                      <a:r>
                        <a:rPr lang="it-IT" sz="1550" b="1" dirty="0" err="1">
                          <a:effectLst/>
                        </a:rPr>
                        <a:t>Used</a:t>
                      </a:r>
                      <a:endParaRPr lang="it-IT" sz="1100" b="1" dirty="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1590">
                        <a:lnSpc>
                          <a:spcPts val="1695"/>
                        </a:lnSpc>
                      </a:pPr>
                      <a:r>
                        <a:rPr lang="it-IT" sz="1550" b="1" dirty="0">
                          <a:effectLst/>
                        </a:rPr>
                        <a:t>Notes</a:t>
                      </a:r>
                      <a:endParaRPr lang="it-IT" sz="1100" b="1" dirty="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0396574"/>
                  </a:ext>
                </a:extLst>
              </a:tr>
              <a:tr h="301839">
                <a:tc>
                  <a:txBody>
                    <a:bodyPr/>
                    <a:lstStyle/>
                    <a:p>
                      <a:pPr marL="17780" algn="ctr">
                        <a:lnSpc>
                          <a:spcPts val="1725"/>
                        </a:lnSpc>
                      </a:pPr>
                      <a:r>
                        <a:rPr lang="it-IT" sz="1550" dirty="0">
                          <a:effectLst/>
                        </a:rPr>
                        <a:t>STOP</a:t>
                      </a:r>
                      <a:endParaRPr lang="it-IT" sz="1100" dirty="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065" algn="ctr">
                        <a:lnSpc>
                          <a:spcPts val="1725"/>
                        </a:lnSpc>
                      </a:pPr>
                      <a:r>
                        <a:rPr lang="it-IT" sz="1550">
                          <a:effectLst/>
                        </a:rPr>
                        <a:t>0</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1590">
                        <a:lnSpc>
                          <a:spcPts val="1725"/>
                        </a:lnSpc>
                      </a:pPr>
                      <a:r>
                        <a:rPr lang="it-IT" sz="1550">
                          <a:effectLst/>
                        </a:rPr>
                        <a:t>Halts</a:t>
                      </a:r>
                      <a:r>
                        <a:rPr lang="it-IT" sz="1550" spc="65">
                          <a:effectLst/>
                        </a:rPr>
                        <a:t> </a:t>
                      </a:r>
                      <a:r>
                        <a:rPr lang="it-IT" sz="1550">
                          <a:effectLst/>
                        </a:rPr>
                        <a:t>execution.</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9435988"/>
                  </a:ext>
                </a:extLst>
              </a:tr>
              <a:tr h="284396">
                <a:tc>
                  <a:txBody>
                    <a:bodyPr/>
                    <a:lstStyle/>
                    <a:p>
                      <a:pPr marL="17780" algn="ctr">
                        <a:lnSpc>
                          <a:spcPts val="1645"/>
                        </a:lnSpc>
                      </a:pPr>
                      <a:r>
                        <a:rPr lang="it-IT" sz="1550" dirty="0">
                          <a:effectLst/>
                        </a:rPr>
                        <a:t>ADD</a:t>
                      </a:r>
                      <a:endParaRPr lang="it-IT" sz="1100" dirty="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065" algn="ctr">
                        <a:lnSpc>
                          <a:spcPts val="1645"/>
                        </a:lnSpc>
                      </a:pPr>
                      <a:r>
                        <a:rPr lang="it-IT" sz="1550">
                          <a:effectLst/>
                        </a:rPr>
                        <a:t>3</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1590">
                        <a:lnSpc>
                          <a:spcPts val="1645"/>
                        </a:lnSpc>
                      </a:pPr>
                      <a:r>
                        <a:rPr lang="it-IT" sz="1550">
                          <a:effectLst/>
                        </a:rPr>
                        <a:t>Addition</a:t>
                      </a:r>
                      <a:r>
                        <a:rPr lang="it-IT" sz="1550" spc="-110">
                          <a:effectLst/>
                        </a:rPr>
                        <a:t> </a:t>
                      </a:r>
                      <a:r>
                        <a:rPr lang="it-IT" sz="1550">
                          <a:effectLst/>
                        </a:rPr>
                        <a:t>operation</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5209760"/>
                  </a:ext>
                </a:extLst>
              </a:tr>
              <a:tr h="286671">
                <a:tc>
                  <a:txBody>
                    <a:bodyPr/>
                    <a:lstStyle/>
                    <a:p>
                      <a:pPr marL="17780" algn="ctr">
                        <a:lnSpc>
                          <a:spcPts val="1685"/>
                        </a:lnSpc>
                      </a:pPr>
                      <a:r>
                        <a:rPr lang="it-IT" sz="1550" dirty="0">
                          <a:effectLst/>
                        </a:rPr>
                        <a:t>MUL</a:t>
                      </a:r>
                      <a:endParaRPr lang="it-IT" sz="1100" dirty="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065" algn="ctr">
                        <a:lnSpc>
                          <a:spcPts val="1685"/>
                        </a:lnSpc>
                      </a:pPr>
                      <a:r>
                        <a:rPr lang="it-IT" sz="1550">
                          <a:effectLst/>
                        </a:rPr>
                        <a:t>5</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1590">
                        <a:lnSpc>
                          <a:spcPts val="1685"/>
                        </a:lnSpc>
                      </a:pPr>
                      <a:r>
                        <a:rPr lang="it-IT" sz="1550" spc="-5">
                          <a:effectLst/>
                        </a:rPr>
                        <a:t>Multiplication</a:t>
                      </a:r>
                      <a:r>
                        <a:rPr lang="it-IT" sz="1550" spc="-85">
                          <a:effectLst/>
                        </a:rPr>
                        <a:t> </a:t>
                      </a:r>
                      <a:r>
                        <a:rPr lang="it-IT" sz="1550">
                          <a:effectLst/>
                        </a:rPr>
                        <a:t>operation.</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2556830"/>
                  </a:ext>
                </a:extLst>
              </a:tr>
              <a:tr h="285913">
                <a:tc>
                  <a:txBody>
                    <a:bodyPr/>
                    <a:lstStyle/>
                    <a:p>
                      <a:pPr marL="17780" algn="ctr">
                        <a:lnSpc>
                          <a:spcPts val="1705"/>
                        </a:lnSpc>
                      </a:pPr>
                      <a:r>
                        <a:rPr lang="it-IT" sz="1550" dirty="0">
                          <a:effectLst/>
                        </a:rPr>
                        <a:t>LT</a:t>
                      </a:r>
                      <a:endParaRPr lang="it-IT" sz="1100" dirty="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065" algn="ctr">
                        <a:lnSpc>
                          <a:spcPts val="1705"/>
                        </a:lnSpc>
                      </a:pPr>
                      <a:r>
                        <a:rPr lang="it-IT" sz="1550">
                          <a:effectLst/>
                        </a:rPr>
                        <a:t>3</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1590">
                        <a:lnSpc>
                          <a:spcPts val="1705"/>
                        </a:lnSpc>
                      </a:pPr>
                      <a:r>
                        <a:rPr lang="it-IT" sz="1550">
                          <a:effectLst/>
                        </a:rPr>
                        <a:t>Less-than</a:t>
                      </a:r>
                      <a:r>
                        <a:rPr lang="it-IT" sz="1550" spc="65">
                          <a:effectLst/>
                        </a:rPr>
                        <a:t> </a:t>
                      </a:r>
                      <a:r>
                        <a:rPr lang="it-IT" sz="1550">
                          <a:effectLst/>
                        </a:rPr>
                        <a:t>comparison.</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7160253"/>
                  </a:ext>
                </a:extLst>
              </a:tr>
              <a:tr h="300322">
                <a:tc>
                  <a:txBody>
                    <a:bodyPr/>
                    <a:lstStyle/>
                    <a:p>
                      <a:pPr marL="17780" algn="ctr">
                        <a:lnSpc>
                          <a:spcPts val="1735"/>
                        </a:lnSpc>
                      </a:pPr>
                      <a:r>
                        <a:rPr lang="it-IT" sz="1550" dirty="0">
                          <a:effectLst/>
                        </a:rPr>
                        <a:t>ADDRESS</a:t>
                      </a:r>
                      <a:endParaRPr lang="it-IT" sz="1100" dirty="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065" algn="ctr">
                        <a:lnSpc>
                          <a:spcPts val="1735"/>
                        </a:lnSpc>
                      </a:pPr>
                      <a:r>
                        <a:rPr lang="it-IT" sz="1550">
                          <a:effectLst/>
                        </a:rPr>
                        <a:t>2</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1590">
                        <a:lnSpc>
                          <a:spcPts val="1735"/>
                        </a:lnSpc>
                      </a:pPr>
                      <a:r>
                        <a:rPr lang="en-US" sz="1550">
                          <a:effectLst/>
                        </a:rPr>
                        <a:t>Get</a:t>
                      </a:r>
                      <a:r>
                        <a:rPr lang="en-US" sz="1550" spc="10">
                          <a:effectLst/>
                        </a:rPr>
                        <a:t> </a:t>
                      </a:r>
                      <a:r>
                        <a:rPr lang="en-US" sz="1550">
                          <a:effectLst/>
                        </a:rPr>
                        <a:t>address</a:t>
                      </a:r>
                      <a:r>
                        <a:rPr lang="en-US" sz="1550" spc="90">
                          <a:effectLst/>
                        </a:rPr>
                        <a:t> </a:t>
                      </a:r>
                      <a:r>
                        <a:rPr lang="en-US" sz="1550">
                          <a:effectLst/>
                        </a:rPr>
                        <a:t>of</a:t>
                      </a:r>
                      <a:r>
                        <a:rPr lang="en-US" sz="1550" spc="10">
                          <a:effectLst/>
                        </a:rPr>
                        <a:t> </a:t>
                      </a:r>
                      <a:r>
                        <a:rPr lang="en-US" sz="1550">
                          <a:effectLst/>
                        </a:rPr>
                        <a:t>currently</a:t>
                      </a:r>
                      <a:r>
                        <a:rPr lang="en-US" sz="1550" spc="90">
                          <a:effectLst/>
                        </a:rPr>
                        <a:t> </a:t>
                      </a:r>
                      <a:r>
                        <a:rPr lang="en-US" sz="1550">
                          <a:effectLst/>
                        </a:rPr>
                        <a:t>executing</a:t>
                      </a:r>
                      <a:r>
                        <a:rPr lang="en-US" sz="1550" spc="-5">
                          <a:effectLst/>
                        </a:rPr>
                        <a:t> </a:t>
                      </a:r>
                      <a:r>
                        <a:rPr lang="en-US" sz="1550">
                          <a:effectLst/>
                        </a:rPr>
                        <a:t>account.</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1490967"/>
                  </a:ext>
                </a:extLst>
              </a:tr>
              <a:tr h="285913">
                <a:tc>
                  <a:txBody>
                    <a:bodyPr/>
                    <a:lstStyle/>
                    <a:p>
                      <a:pPr marL="17780" algn="ctr">
                        <a:lnSpc>
                          <a:spcPts val="1675"/>
                        </a:lnSpc>
                      </a:pPr>
                      <a:r>
                        <a:rPr lang="it-IT" sz="1550" dirty="0">
                          <a:effectLst/>
                        </a:rPr>
                        <a:t>BALANCE</a:t>
                      </a:r>
                      <a:endParaRPr lang="it-IT" sz="1100" dirty="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7955" marR="137160" algn="ctr">
                        <a:lnSpc>
                          <a:spcPts val="1675"/>
                        </a:lnSpc>
                        <a:spcAft>
                          <a:spcPts val="0"/>
                        </a:spcAft>
                      </a:pPr>
                      <a:r>
                        <a:rPr lang="it-IT" sz="1550">
                          <a:effectLst/>
                        </a:rPr>
                        <a:t>400</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1590">
                        <a:lnSpc>
                          <a:spcPts val="1675"/>
                        </a:lnSpc>
                      </a:pPr>
                      <a:r>
                        <a:rPr lang="en-US" sz="1550">
                          <a:effectLst/>
                        </a:rPr>
                        <a:t>Get</a:t>
                      </a:r>
                      <a:r>
                        <a:rPr lang="en-US" sz="1550" spc="-5">
                          <a:effectLst/>
                        </a:rPr>
                        <a:t> </a:t>
                      </a:r>
                      <a:r>
                        <a:rPr lang="en-US" sz="1550">
                          <a:effectLst/>
                        </a:rPr>
                        <a:t>balance</a:t>
                      </a:r>
                      <a:r>
                        <a:rPr lang="en-US" sz="1550" spc="-15">
                          <a:effectLst/>
                        </a:rPr>
                        <a:t> </a:t>
                      </a:r>
                      <a:r>
                        <a:rPr lang="en-US" sz="1550">
                          <a:effectLst/>
                        </a:rPr>
                        <a:t>of the</a:t>
                      </a:r>
                      <a:r>
                        <a:rPr lang="en-US" sz="1550" spc="-20">
                          <a:effectLst/>
                        </a:rPr>
                        <a:t> </a:t>
                      </a:r>
                      <a:r>
                        <a:rPr lang="en-US" sz="1550">
                          <a:effectLst/>
                        </a:rPr>
                        <a:t>given</a:t>
                      </a:r>
                      <a:r>
                        <a:rPr lang="en-US" sz="1550" spc="-15">
                          <a:effectLst/>
                        </a:rPr>
                        <a:t> </a:t>
                      </a:r>
                      <a:r>
                        <a:rPr lang="en-US" sz="1550">
                          <a:effectLst/>
                        </a:rPr>
                        <a:t>account.</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8791845"/>
                  </a:ext>
                </a:extLst>
              </a:tr>
              <a:tr h="285154">
                <a:tc>
                  <a:txBody>
                    <a:bodyPr/>
                    <a:lstStyle/>
                    <a:p>
                      <a:pPr marL="17780" algn="ctr">
                        <a:lnSpc>
                          <a:spcPts val="1705"/>
                        </a:lnSpc>
                      </a:pPr>
                      <a:r>
                        <a:rPr lang="it-IT" sz="1550" dirty="0">
                          <a:effectLst/>
                        </a:rPr>
                        <a:t>CALLER</a:t>
                      </a:r>
                      <a:endParaRPr lang="it-IT" sz="1100" dirty="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065" algn="ctr">
                        <a:lnSpc>
                          <a:spcPts val="1705"/>
                        </a:lnSpc>
                      </a:pPr>
                      <a:r>
                        <a:rPr lang="it-IT" sz="1550">
                          <a:effectLst/>
                        </a:rPr>
                        <a:t>2</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1590">
                        <a:lnSpc>
                          <a:spcPts val="1705"/>
                        </a:lnSpc>
                      </a:pPr>
                      <a:r>
                        <a:rPr lang="it-IT" sz="1550">
                          <a:effectLst/>
                        </a:rPr>
                        <a:t>Get</a:t>
                      </a:r>
                      <a:r>
                        <a:rPr lang="it-IT" sz="1550" spc="15">
                          <a:effectLst/>
                        </a:rPr>
                        <a:t> </a:t>
                      </a:r>
                      <a:r>
                        <a:rPr lang="it-IT" sz="1550">
                          <a:effectLst/>
                        </a:rPr>
                        <a:t>caller</a:t>
                      </a:r>
                      <a:r>
                        <a:rPr lang="it-IT" sz="1550" spc="40">
                          <a:effectLst/>
                        </a:rPr>
                        <a:t> </a:t>
                      </a:r>
                      <a:r>
                        <a:rPr lang="it-IT" sz="1550">
                          <a:effectLst/>
                        </a:rPr>
                        <a:t>address.</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4323440"/>
                  </a:ext>
                </a:extLst>
              </a:tr>
              <a:tr h="301839">
                <a:tc>
                  <a:txBody>
                    <a:bodyPr/>
                    <a:lstStyle/>
                    <a:p>
                      <a:pPr marL="17780" algn="ctr">
                        <a:lnSpc>
                          <a:spcPts val="1735"/>
                        </a:lnSpc>
                      </a:pPr>
                      <a:r>
                        <a:rPr lang="it-IT" sz="1550" dirty="0">
                          <a:effectLst/>
                        </a:rPr>
                        <a:t>EXTCODESIZE</a:t>
                      </a:r>
                      <a:endParaRPr lang="it-IT" sz="1100" dirty="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7955" marR="137160" algn="ctr">
                        <a:lnSpc>
                          <a:spcPts val="1735"/>
                        </a:lnSpc>
                        <a:spcAft>
                          <a:spcPts val="0"/>
                        </a:spcAft>
                      </a:pPr>
                      <a:r>
                        <a:rPr lang="it-IT" sz="1550">
                          <a:effectLst/>
                        </a:rPr>
                        <a:t>700</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1590">
                        <a:lnSpc>
                          <a:spcPts val="1735"/>
                        </a:lnSpc>
                      </a:pPr>
                      <a:r>
                        <a:rPr lang="en-US" sz="1550">
                          <a:effectLst/>
                        </a:rPr>
                        <a:t>Get</a:t>
                      </a:r>
                      <a:r>
                        <a:rPr lang="en-US" sz="1550" spc="15">
                          <a:effectLst/>
                        </a:rPr>
                        <a:t> </a:t>
                      </a:r>
                      <a:r>
                        <a:rPr lang="en-US" sz="1550">
                          <a:effectLst/>
                        </a:rPr>
                        <a:t>size of</a:t>
                      </a:r>
                      <a:r>
                        <a:rPr lang="en-US" sz="1550" spc="5">
                          <a:effectLst/>
                        </a:rPr>
                        <a:t> </a:t>
                      </a:r>
                      <a:r>
                        <a:rPr lang="en-US" sz="1550">
                          <a:effectLst/>
                        </a:rPr>
                        <a:t>an</a:t>
                      </a:r>
                      <a:r>
                        <a:rPr lang="en-US" sz="1550" spc="10">
                          <a:effectLst/>
                        </a:rPr>
                        <a:t> </a:t>
                      </a:r>
                      <a:r>
                        <a:rPr lang="en-US" sz="1550">
                          <a:effectLst/>
                        </a:rPr>
                        <a:t>account’s</a:t>
                      </a:r>
                      <a:r>
                        <a:rPr lang="en-US" sz="1550" spc="105">
                          <a:effectLst/>
                        </a:rPr>
                        <a:t> </a:t>
                      </a:r>
                      <a:r>
                        <a:rPr lang="en-US" sz="1550">
                          <a:effectLst/>
                        </a:rPr>
                        <a:t>code.</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7968779"/>
                  </a:ext>
                </a:extLst>
              </a:tr>
              <a:tr h="285154">
                <a:tc>
                  <a:txBody>
                    <a:bodyPr/>
                    <a:lstStyle/>
                    <a:p>
                      <a:pPr marL="17780" algn="ctr">
                        <a:lnSpc>
                          <a:spcPts val="1655"/>
                        </a:lnSpc>
                      </a:pPr>
                      <a:r>
                        <a:rPr lang="it-IT" sz="1550" dirty="0">
                          <a:effectLst/>
                        </a:rPr>
                        <a:t>BLOCKHASH</a:t>
                      </a:r>
                      <a:endParaRPr lang="it-IT" sz="1100" dirty="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7955" marR="137160" algn="ctr">
                        <a:lnSpc>
                          <a:spcPts val="1655"/>
                        </a:lnSpc>
                        <a:spcAft>
                          <a:spcPts val="0"/>
                        </a:spcAft>
                      </a:pPr>
                      <a:r>
                        <a:rPr lang="it-IT" sz="1550">
                          <a:effectLst/>
                        </a:rPr>
                        <a:t>20</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1590">
                        <a:lnSpc>
                          <a:spcPts val="1655"/>
                        </a:lnSpc>
                      </a:pPr>
                      <a:r>
                        <a:rPr lang="en-US" sz="1550">
                          <a:effectLst/>
                        </a:rPr>
                        <a:t>Get</a:t>
                      </a:r>
                      <a:r>
                        <a:rPr lang="en-US" sz="1550" spc="10">
                          <a:effectLst/>
                        </a:rPr>
                        <a:t> </a:t>
                      </a:r>
                      <a:r>
                        <a:rPr lang="en-US" sz="1550">
                          <a:effectLst/>
                        </a:rPr>
                        <a:t>the</a:t>
                      </a:r>
                      <a:r>
                        <a:rPr lang="en-US" sz="1550" spc="10">
                          <a:effectLst/>
                        </a:rPr>
                        <a:t> </a:t>
                      </a:r>
                      <a:r>
                        <a:rPr lang="en-US" sz="1550">
                          <a:effectLst/>
                        </a:rPr>
                        <a:t>hash</a:t>
                      </a:r>
                      <a:r>
                        <a:rPr lang="en-US" sz="1550" spc="-5">
                          <a:effectLst/>
                        </a:rPr>
                        <a:t> </a:t>
                      </a:r>
                      <a:r>
                        <a:rPr lang="en-US" sz="1550">
                          <a:effectLst/>
                        </a:rPr>
                        <a:t>of</a:t>
                      </a:r>
                      <a:r>
                        <a:rPr lang="en-US" sz="1550" spc="15">
                          <a:effectLst/>
                        </a:rPr>
                        <a:t> </a:t>
                      </a:r>
                      <a:r>
                        <a:rPr lang="en-US" sz="1550">
                          <a:effectLst/>
                        </a:rPr>
                        <a:t>one</a:t>
                      </a:r>
                      <a:r>
                        <a:rPr lang="en-US" sz="1550" spc="-5">
                          <a:effectLst/>
                        </a:rPr>
                        <a:t> </a:t>
                      </a:r>
                      <a:r>
                        <a:rPr lang="en-US" sz="1550">
                          <a:effectLst/>
                        </a:rPr>
                        <a:t>of</a:t>
                      </a:r>
                      <a:r>
                        <a:rPr lang="en-US" sz="1550" spc="15">
                          <a:effectLst/>
                        </a:rPr>
                        <a:t> </a:t>
                      </a:r>
                      <a:r>
                        <a:rPr lang="en-US" sz="1550">
                          <a:effectLst/>
                        </a:rPr>
                        <a:t>the</a:t>
                      </a:r>
                      <a:r>
                        <a:rPr lang="en-US" sz="1550" spc="5">
                          <a:effectLst/>
                        </a:rPr>
                        <a:t> </a:t>
                      </a:r>
                      <a:r>
                        <a:rPr lang="en-US" sz="1550">
                          <a:effectLst/>
                        </a:rPr>
                        <a:t>256</a:t>
                      </a:r>
                      <a:r>
                        <a:rPr lang="en-US" sz="1550" spc="10">
                          <a:effectLst/>
                        </a:rPr>
                        <a:t> </a:t>
                      </a:r>
                      <a:r>
                        <a:rPr lang="en-US" sz="1550">
                          <a:effectLst/>
                        </a:rPr>
                        <a:t>most</a:t>
                      </a:r>
                      <a:r>
                        <a:rPr lang="en-US" sz="1550" spc="15">
                          <a:effectLst/>
                        </a:rPr>
                        <a:t> </a:t>
                      </a:r>
                      <a:r>
                        <a:rPr lang="en-US" sz="1550">
                          <a:effectLst/>
                        </a:rPr>
                        <a:t>recent</a:t>
                      </a:r>
                      <a:r>
                        <a:rPr lang="en-US" sz="1550" spc="10">
                          <a:effectLst/>
                        </a:rPr>
                        <a:t> </a:t>
                      </a:r>
                      <a:r>
                        <a:rPr lang="en-US" sz="1550">
                          <a:effectLst/>
                        </a:rPr>
                        <a:t>complete</a:t>
                      </a:r>
                      <a:r>
                        <a:rPr lang="en-US" sz="1550" spc="10">
                          <a:effectLst/>
                        </a:rPr>
                        <a:t> </a:t>
                      </a:r>
                      <a:r>
                        <a:rPr lang="en-US" sz="1550">
                          <a:effectLst/>
                        </a:rPr>
                        <a:t>blocks.</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1859997"/>
                  </a:ext>
                </a:extLst>
              </a:tr>
              <a:tr h="285913">
                <a:tc>
                  <a:txBody>
                    <a:bodyPr/>
                    <a:lstStyle/>
                    <a:p>
                      <a:pPr marL="17780" algn="ctr">
                        <a:lnSpc>
                          <a:spcPts val="1685"/>
                        </a:lnSpc>
                      </a:pPr>
                      <a:r>
                        <a:rPr lang="it-IT" sz="1550" dirty="0">
                          <a:effectLst/>
                        </a:rPr>
                        <a:t>MLOAD</a:t>
                      </a:r>
                      <a:endParaRPr lang="it-IT" sz="1100" dirty="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065" algn="ctr">
                        <a:lnSpc>
                          <a:spcPts val="1685"/>
                        </a:lnSpc>
                      </a:pPr>
                      <a:r>
                        <a:rPr lang="it-IT" sz="1550">
                          <a:effectLst/>
                        </a:rPr>
                        <a:t>3</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1590">
                        <a:lnSpc>
                          <a:spcPts val="1685"/>
                        </a:lnSpc>
                      </a:pPr>
                      <a:r>
                        <a:rPr lang="it-IT" sz="1550">
                          <a:effectLst/>
                        </a:rPr>
                        <a:t>Load</a:t>
                      </a:r>
                      <a:r>
                        <a:rPr lang="it-IT" sz="1550" spc="-15">
                          <a:effectLst/>
                        </a:rPr>
                        <a:t> </a:t>
                      </a:r>
                      <a:r>
                        <a:rPr lang="it-IT" sz="1550">
                          <a:effectLst/>
                        </a:rPr>
                        <a:t>word</a:t>
                      </a:r>
                      <a:r>
                        <a:rPr lang="it-IT" sz="1550" spc="-15">
                          <a:effectLst/>
                        </a:rPr>
                        <a:t> </a:t>
                      </a:r>
                      <a:r>
                        <a:rPr lang="it-IT" sz="1550">
                          <a:effectLst/>
                        </a:rPr>
                        <a:t>from</a:t>
                      </a:r>
                      <a:r>
                        <a:rPr lang="it-IT" sz="1550" spc="75">
                          <a:effectLst/>
                        </a:rPr>
                        <a:t> </a:t>
                      </a:r>
                      <a:r>
                        <a:rPr lang="it-IT" sz="1550">
                          <a:effectLst/>
                        </a:rPr>
                        <a:t>memory.</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144392"/>
                  </a:ext>
                </a:extLst>
              </a:tr>
              <a:tr h="300322">
                <a:tc>
                  <a:txBody>
                    <a:bodyPr/>
                    <a:lstStyle/>
                    <a:p>
                      <a:pPr marL="17780" algn="ctr">
                        <a:lnSpc>
                          <a:spcPts val="1715"/>
                        </a:lnSpc>
                      </a:pPr>
                      <a:r>
                        <a:rPr lang="it-IT" sz="1550" dirty="0">
                          <a:effectLst/>
                        </a:rPr>
                        <a:t>MSTORE</a:t>
                      </a:r>
                      <a:endParaRPr lang="it-IT" sz="1100" dirty="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065" algn="ctr">
                        <a:lnSpc>
                          <a:spcPts val="1715"/>
                        </a:lnSpc>
                      </a:pPr>
                      <a:r>
                        <a:rPr lang="it-IT" sz="1550">
                          <a:effectLst/>
                        </a:rPr>
                        <a:t>3</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1590">
                        <a:lnSpc>
                          <a:spcPts val="1715"/>
                        </a:lnSpc>
                      </a:pPr>
                      <a:r>
                        <a:rPr lang="it-IT" sz="1550">
                          <a:effectLst/>
                        </a:rPr>
                        <a:t>Save</a:t>
                      </a:r>
                      <a:r>
                        <a:rPr lang="it-IT" sz="1550" spc="40">
                          <a:effectLst/>
                        </a:rPr>
                        <a:t> </a:t>
                      </a:r>
                      <a:r>
                        <a:rPr lang="it-IT" sz="1550">
                          <a:effectLst/>
                        </a:rPr>
                        <a:t>word</a:t>
                      </a:r>
                      <a:r>
                        <a:rPr lang="it-IT" sz="1550" spc="35">
                          <a:effectLst/>
                        </a:rPr>
                        <a:t> </a:t>
                      </a:r>
                      <a:r>
                        <a:rPr lang="it-IT" sz="1550">
                          <a:effectLst/>
                        </a:rPr>
                        <a:t>to</a:t>
                      </a:r>
                      <a:r>
                        <a:rPr lang="it-IT" sz="1550" spc="30">
                          <a:effectLst/>
                        </a:rPr>
                        <a:t> </a:t>
                      </a:r>
                      <a:r>
                        <a:rPr lang="it-IT" sz="1550">
                          <a:effectLst/>
                        </a:rPr>
                        <a:t>memory</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9432493"/>
                  </a:ext>
                </a:extLst>
              </a:tr>
              <a:tr h="285154">
                <a:tc>
                  <a:txBody>
                    <a:bodyPr/>
                    <a:lstStyle/>
                    <a:p>
                      <a:pPr marL="17780" algn="ctr">
                        <a:lnSpc>
                          <a:spcPts val="1645"/>
                        </a:lnSpc>
                      </a:pPr>
                      <a:r>
                        <a:rPr lang="it-IT" sz="1550" dirty="0">
                          <a:effectLst/>
                        </a:rPr>
                        <a:t>MSTORE8</a:t>
                      </a:r>
                      <a:endParaRPr lang="it-IT" sz="1100" dirty="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065" algn="ctr">
                        <a:lnSpc>
                          <a:spcPts val="1645"/>
                        </a:lnSpc>
                      </a:pPr>
                      <a:r>
                        <a:rPr lang="it-IT" sz="1550">
                          <a:effectLst/>
                        </a:rPr>
                        <a:t>3</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1590">
                        <a:lnSpc>
                          <a:spcPts val="1645"/>
                        </a:lnSpc>
                      </a:pPr>
                      <a:r>
                        <a:rPr lang="it-IT" sz="1550">
                          <a:effectLst/>
                        </a:rPr>
                        <a:t>Save</a:t>
                      </a:r>
                      <a:r>
                        <a:rPr lang="it-IT" sz="1550" spc="20">
                          <a:effectLst/>
                        </a:rPr>
                        <a:t> </a:t>
                      </a:r>
                      <a:r>
                        <a:rPr lang="it-IT" sz="1550">
                          <a:effectLst/>
                        </a:rPr>
                        <a:t>byte</a:t>
                      </a:r>
                      <a:r>
                        <a:rPr lang="it-IT" sz="1550" spc="10">
                          <a:effectLst/>
                        </a:rPr>
                        <a:t> </a:t>
                      </a:r>
                      <a:r>
                        <a:rPr lang="it-IT" sz="1550">
                          <a:effectLst/>
                        </a:rPr>
                        <a:t>to</a:t>
                      </a:r>
                      <a:r>
                        <a:rPr lang="it-IT" sz="1550" spc="15">
                          <a:effectLst/>
                        </a:rPr>
                        <a:t> </a:t>
                      </a:r>
                      <a:r>
                        <a:rPr lang="it-IT" sz="1550">
                          <a:effectLst/>
                        </a:rPr>
                        <a:t>memory.</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7763839"/>
                  </a:ext>
                </a:extLst>
              </a:tr>
              <a:tr h="285154">
                <a:tc>
                  <a:txBody>
                    <a:bodyPr/>
                    <a:lstStyle/>
                    <a:p>
                      <a:pPr marL="17780" algn="ctr">
                        <a:lnSpc>
                          <a:spcPts val="1675"/>
                        </a:lnSpc>
                      </a:pPr>
                      <a:r>
                        <a:rPr lang="it-IT" sz="1550" dirty="0">
                          <a:effectLst/>
                        </a:rPr>
                        <a:t>SLOAD</a:t>
                      </a:r>
                      <a:endParaRPr lang="it-IT" sz="1100" dirty="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7955" marR="137160" algn="ctr">
                        <a:lnSpc>
                          <a:spcPts val="1675"/>
                        </a:lnSpc>
                        <a:spcAft>
                          <a:spcPts val="0"/>
                        </a:spcAft>
                      </a:pPr>
                      <a:r>
                        <a:rPr lang="it-IT" sz="1550">
                          <a:effectLst/>
                        </a:rPr>
                        <a:t>200</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1590">
                        <a:lnSpc>
                          <a:spcPts val="1675"/>
                        </a:lnSpc>
                      </a:pPr>
                      <a:r>
                        <a:rPr lang="it-IT" sz="1550">
                          <a:effectLst/>
                        </a:rPr>
                        <a:t>Load</a:t>
                      </a:r>
                      <a:r>
                        <a:rPr lang="it-IT" sz="1550" spc="-20">
                          <a:effectLst/>
                        </a:rPr>
                        <a:t> </a:t>
                      </a:r>
                      <a:r>
                        <a:rPr lang="it-IT" sz="1550">
                          <a:effectLst/>
                        </a:rPr>
                        <a:t>word</a:t>
                      </a:r>
                      <a:r>
                        <a:rPr lang="it-IT" sz="1550" spc="-20">
                          <a:effectLst/>
                        </a:rPr>
                        <a:t> </a:t>
                      </a:r>
                      <a:r>
                        <a:rPr lang="it-IT" sz="1550">
                          <a:effectLst/>
                        </a:rPr>
                        <a:t>from</a:t>
                      </a:r>
                      <a:r>
                        <a:rPr lang="it-IT" sz="1550" spc="70">
                          <a:effectLst/>
                        </a:rPr>
                        <a:t> </a:t>
                      </a:r>
                      <a:r>
                        <a:rPr lang="it-IT" sz="1550">
                          <a:effectLst/>
                        </a:rPr>
                        <a:t>storage</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696958"/>
                  </a:ext>
                </a:extLst>
              </a:tr>
              <a:tr h="285913">
                <a:tc>
                  <a:txBody>
                    <a:bodyPr/>
                    <a:lstStyle/>
                    <a:p>
                      <a:pPr marL="17780" algn="ctr">
                        <a:lnSpc>
                          <a:spcPts val="1705"/>
                        </a:lnSpc>
                      </a:pPr>
                      <a:r>
                        <a:rPr lang="it-IT" sz="1550" dirty="0">
                          <a:effectLst/>
                        </a:rPr>
                        <a:t>JUMP</a:t>
                      </a:r>
                      <a:endParaRPr lang="it-IT" sz="1100" dirty="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065" algn="ctr">
                        <a:lnSpc>
                          <a:spcPts val="1705"/>
                        </a:lnSpc>
                      </a:pPr>
                      <a:r>
                        <a:rPr lang="it-IT" sz="1550">
                          <a:effectLst/>
                        </a:rPr>
                        <a:t>8</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1590">
                        <a:lnSpc>
                          <a:spcPts val="1705"/>
                        </a:lnSpc>
                      </a:pPr>
                      <a:r>
                        <a:rPr lang="it-IT" sz="1550">
                          <a:effectLst/>
                        </a:rPr>
                        <a:t>Alter</a:t>
                      </a:r>
                      <a:r>
                        <a:rPr lang="it-IT" sz="1550" spc="-15">
                          <a:effectLst/>
                        </a:rPr>
                        <a:t> </a:t>
                      </a:r>
                      <a:r>
                        <a:rPr lang="it-IT" sz="1550">
                          <a:effectLst/>
                        </a:rPr>
                        <a:t>the</a:t>
                      </a:r>
                      <a:r>
                        <a:rPr lang="it-IT" sz="1550" spc="-50">
                          <a:effectLst/>
                        </a:rPr>
                        <a:t> </a:t>
                      </a:r>
                      <a:r>
                        <a:rPr lang="it-IT" sz="1550">
                          <a:effectLst/>
                        </a:rPr>
                        <a:t>program</a:t>
                      </a:r>
                      <a:r>
                        <a:rPr lang="it-IT" sz="1550" spc="45">
                          <a:effectLst/>
                        </a:rPr>
                        <a:t> </a:t>
                      </a:r>
                      <a:r>
                        <a:rPr lang="it-IT" sz="1550">
                          <a:effectLst/>
                        </a:rPr>
                        <a:t>counter</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313646"/>
                  </a:ext>
                </a:extLst>
              </a:tr>
              <a:tr h="302598">
                <a:tc>
                  <a:txBody>
                    <a:bodyPr/>
                    <a:lstStyle/>
                    <a:p>
                      <a:pPr marL="17780" algn="ctr">
                        <a:lnSpc>
                          <a:spcPts val="1735"/>
                        </a:lnSpc>
                      </a:pPr>
                      <a:r>
                        <a:rPr lang="it-IT" sz="1550" dirty="0">
                          <a:effectLst/>
                        </a:rPr>
                        <a:t>JUMPI</a:t>
                      </a:r>
                      <a:endParaRPr lang="it-IT" sz="1100" dirty="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7955" marR="137160" algn="ctr">
                        <a:lnSpc>
                          <a:spcPts val="1735"/>
                        </a:lnSpc>
                        <a:spcAft>
                          <a:spcPts val="0"/>
                        </a:spcAft>
                      </a:pPr>
                      <a:r>
                        <a:rPr lang="it-IT" sz="1550">
                          <a:effectLst/>
                        </a:rPr>
                        <a:t>10</a:t>
                      </a:r>
                      <a:endParaRPr lang="it-IT" sz="110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1590">
                        <a:lnSpc>
                          <a:spcPts val="1735"/>
                        </a:lnSpc>
                      </a:pPr>
                      <a:r>
                        <a:rPr lang="en-US" sz="1550" dirty="0">
                          <a:effectLst/>
                        </a:rPr>
                        <a:t>Conditionally</a:t>
                      </a:r>
                      <a:r>
                        <a:rPr lang="en-US" sz="1550" spc="-5" dirty="0">
                          <a:effectLst/>
                        </a:rPr>
                        <a:t> </a:t>
                      </a:r>
                      <a:r>
                        <a:rPr lang="en-US" sz="1550" dirty="0">
                          <a:effectLst/>
                        </a:rPr>
                        <a:t>alter</a:t>
                      </a:r>
                      <a:r>
                        <a:rPr lang="en-US" sz="1550" spc="-55" dirty="0">
                          <a:effectLst/>
                        </a:rPr>
                        <a:t> </a:t>
                      </a:r>
                      <a:r>
                        <a:rPr lang="en-US" sz="1550" dirty="0">
                          <a:effectLst/>
                        </a:rPr>
                        <a:t>the</a:t>
                      </a:r>
                      <a:r>
                        <a:rPr lang="en-US" sz="1550" spc="-85" dirty="0">
                          <a:effectLst/>
                        </a:rPr>
                        <a:t> </a:t>
                      </a:r>
                      <a:r>
                        <a:rPr lang="en-US" sz="1550" dirty="0">
                          <a:effectLst/>
                        </a:rPr>
                        <a:t>program</a:t>
                      </a:r>
                      <a:r>
                        <a:rPr lang="en-US" sz="1550" spc="-5" dirty="0">
                          <a:effectLst/>
                        </a:rPr>
                        <a:t> </a:t>
                      </a:r>
                      <a:r>
                        <a:rPr lang="en-US" sz="1550" dirty="0">
                          <a:effectLst/>
                        </a:rPr>
                        <a:t>counter.</a:t>
                      </a:r>
                      <a:endParaRPr lang="it-IT" sz="1100" dirty="0">
                        <a:effectLst/>
                        <a:latin typeface="Arial MT"/>
                        <a:ea typeface="Arial MT"/>
                        <a:cs typeface="Arial M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999718"/>
                  </a:ext>
                </a:extLst>
              </a:tr>
            </a:tbl>
          </a:graphicData>
        </a:graphic>
      </p:graphicFrame>
      <p:sp>
        <p:nvSpPr>
          <p:cNvPr id="5" name="Rettangolo 4">
            <a:extLst>
              <a:ext uri="{FF2B5EF4-FFF2-40B4-BE49-F238E27FC236}">
                <a16:creationId xmlns:a16="http://schemas.microsoft.com/office/drawing/2014/main" id="{2052CB5E-A498-ED49-8AE9-3FF52B74A341}"/>
              </a:ext>
            </a:extLst>
          </p:cNvPr>
          <p:cNvSpPr/>
          <p:nvPr/>
        </p:nvSpPr>
        <p:spPr>
          <a:xfrm>
            <a:off x="9368479" y="3741290"/>
            <a:ext cx="2386199" cy="707886"/>
          </a:xfrm>
          <a:prstGeom prst="rect">
            <a:avLst/>
          </a:prstGeom>
        </p:spPr>
        <p:txBody>
          <a:bodyPr wrap="square">
            <a:spAutoFit/>
          </a:bodyPr>
          <a:lstStyle/>
          <a:p>
            <a:r>
              <a:rPr lang="en-GB" sz="2000" dirty="0"/>
              <a:t>Gas cost of some instructions</a:t>
            </a:r>
          </a:p>
        </p:txBody>
      </p:sp>
    </p:spTree>
    <p:extLst>
      <p:ext uri="{BB962C8B-B14F-4D97-AF65-F5344CB8AC3E}">
        <p14:creationId xmlns:p14="http://schemas.microsoft.com/office/powerpoint/2010/main" val="3262740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err="1"/>
              <a:t>ethgasstation.info</a:t>
            </a:r>
            <a:endParaRPr lang="en-GB" dirty="0"/>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32</a:t>
            </a:fld>
            <a:endParaRPr lang="en-US"/>
          </a:p>
        </p:txBody>
      </p:sp>
      <p:pic>
        <p:nvPicPr>
          <p:cNvPr id="4" name="image10.jpeg">
            <a:extLst>
              <a:ext uri="{FF2B5EF4-FFF2-40B4-BE49-F238E27FC236}">
                <a16:creationId xmlns:a16="http://schemas.microsoft.com/office/drawing/2014/main" id="{418D8246-9615-B849-956A-AE87EF996DD4}"/>
              </a:ext>
            </a:extLst>
          </p:cNvPr>
          <p:cNvPicPr/>
          <p:nvPr/>
        </p:nvPicPr>
        <p:blipFill rotWithShape="1">
          <a:blip r:embed="rId2" cstate="print"/>
          <a:srcRect l="719" t="11075" r="4817" b="1600"/>
          <a:stretch/>
        </p:blipFill>
        <p:spPr>
          <a:xfrm>
            <a:off x="2676991" y="1351722"/>
            <a:ext cx="6838017" cy="4876767"/>
          </a:xfrm>
          <a:prstGeom prst="rect">
            <a:avLst/>
          </a:prstGeom>
        </p:spPr>
      </p:pic>
    </p:spTree>
    <p:extLst>
      <p:ext uri="{BB962C8B-B14F-4D97-AF65-F5344CB8AC3E}">
        <p14:creationId xmlns:p14="http://schemas.microsoft.com/office/powerpoint/2010/main" val="757470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err="1"/>
              <a:t>etherscan.io</a:t>
            </a:r>
            <a:endParaRPr lang="en-GB" dirty="0"/>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33</a:t>
            </a:fld>
            <a:endParaRPr lang="en-US"/>
          </a:p>
        </p:txBody>
      </p:sp>
      <p:pic>
        <p:nvPicPr>
          <p:cNvPr id="4" name="image11.jpeg">
            <a:extLst>
              <a:ext uri="{FF2B5EF4-FFF2-40B4-BE49-F238E27FC236}">
                <a16:creationId xmlns:a16="http://schemas.microsoft.com/office/drawing/2014/main" id="{D497C9EC-76F6-E94A-826A-B01D7FCF530B}"/>
              </a:ext>
            </a:extLst>
          </p:cNvPr>
          <p:cNvPicPr/>
          <p:nvPr/>
        </p:nvPicPr>
        <p:blipFill rotWithShape="1">
          <a:blip r:embed="rId2" cstate="print"/>
          <a:srcRect l="1021" t="8730" r="1021" b="5142"/>
          <a:stretch/>
        </p:blipFill>
        <p:spPr>
          <a:xfrm>
            <a:off x="838200" y="1418373"/>
            <a:ext cx="7287160" cy="4855739"/>
          </a:xfrm>
          <a:prstGeom prst="rect">
            <a:avLst/>
          </a:prstGeom>
        </p:spPr>
      </p:pic>
      <p:sp>
        <p:nvSpPr>
          <p:cNvPr id="3" name="Rettangolo 2">
            <a:extLst>
              <a:ext uri="{FF2B5EF4-FFF2-40B4-BE49-F238E27FC236}">
                <a16:creationId xmlns:a16="http://schemas.microsoft.com/office/drawing/2014/main" id="{C1E2E8BC-5F76-0544-8C44-050F774723CD}"/>
              </a:ext>
            </a:extLst>
          </p:cNvPr>
          <p:cNvSpPr/>
          <p:nvPr/>
        </p:nvSpPr>
        <p:spPr>
          <a:xfrm>
            <a:off x="8557591" y="1359100"/>
            <a:ext cx="3634409" cy="5016758"/>
          </a:xfrm>
          <a:prstGeom prst="rect">
            <a:avLst/>
          </a:prstGeom>
        </p:spPr>
        <p:txBody>
          <a:bodyPr wrap="square">
            <a:spAutoFit/>
          </a:bodyPr>
          <a:lstStyle/>
          <a:p>
            <a:r>
              <a:rPr lang="en-GB" sz="1400" b="1" dirty="0">
                <a:solidFill>
                  <a:srgbClr val="F9AE28"/>
                </a:solidFill>
                <a:latin typeface="Verdana" panose="020B0604030504040204" pitchFamily="34" charset="0"/>
                <a:ea typeface="Verdana" panose="020B0604030504040204" pitchFamily="34" charset="0"/>
                <a:cs typeface="Verdana" panose="020B0604030504040204" pitchFamily="34" charset="0"/>
              </a:rPr>
              <a:t>Tools for observing Ethereum:</a:t>
            </a:r>
          </a:p>
          <a:p>
            <a:endParaRPr lang="en-GB" dirty="0">
              <a:solidFill>
                <a:srgbClr val="000000"/>
              </a:solidFill>
              <a:latin typeface="Tahoma" panose="020B0604030504040204" pitchFamily="34" charset="0"/>
            </a:endParaRPr>
          </a:p>
          <a:p>
            <a:pPr marL="285750" indent="-285750">
              <a:buFont typeface="Arial" panose="020B0604020202020204" pitchFamily="34" charset="0"/>
              <a:buChar char="•"/>
            </a:pPr>
            <a:r>
              <a:rPr lang="en-GB" b="1" dirty="0" err="1"/>
              <a:t>etherscan.io</a:t>
            </a:r>
            <a:r>
              <a:rPr lang="en-GB" dirty="0"/>
              <a:t>:</a:t>
            </a:r>
          </a:p>
          <a:p>
            <a:pPr marL="800100" lvl="1" indent="-342900">
              <a:buFont typeface="+mj-lt"/>
              <a:buAutoNum type="arabicPeriod"/>
            </a:pPr>
            <a:r>
              <a:rPr lang="en-GB" dirty="0"/>
              <a:t>provides network and transaction statistics</a:t>
            </a:r>
          </a:p>
          <a:p>
            <a:pPr marL="800100" lvl="1" indent="-342900">
              <a:buFont typeface="+mj-lt"/>
              <a:buAutoNum type="arabicPeriod"/>
            </a:pPr>
            <a:r>
              <a:rPr lang="en-GB" dirty="0"/>
              <a:t>allows you to explore:</a:t>
            </a:r>
          </a:p>
          <a:p>
            <a:pPr marL="1200150" lvl="2" indent="-285750">
              <a:buFont typeface="Arial" panose="020B0604020202020204" pitchFamily="34" charset="0"/>
              <a:buChar char="•"/>
            </a:pPr>
            <a:r>
              <a:rPr lang="en-GB" dirty="0"/>
              <a:t>blocks and blocks</a:t>
            </a:r>
          </a:p>
          <a:p>
            <a:pPr marL="1200150" lvl="2" indent="-285750">
              <a:buFont typeface="Arial" panose="020B0604020202020204" pitchFamily="34" charset="0"/>
              <a:buChar char="•"/>
            </a:pPr>
            <a:r>
              <a:rPr lang="en-GB" dirty="0"/>
              <a:t>Transactions</a:t>
            </a:r>
          </a:p>
          <a:p>
            <a:pPr marL="1200150" lvl="2" indent="-285750">
              <a:buFont typeface="Arial" panose="020B0604020202020204" pitchFamily="34" charset="0"/>
              <a:buChar char="•"/>
            </a:pPr>
            <a:r>
              <a:rPr lang="en-GB" dirty="0"/>
              <a:t>Address</a:t>
            </a:r>
          </a:p>
          <a:p>
            <a:pPr marL="1200150" lvl="2" indent="-285750">
              <a:buFont typeface="Arial" panose="020B0604020202020204" pitchFamily="34" charset="0"/>
              <a:buChar char="•"/>
            </a:pPr>
            <a:r>
              <a:rPr lang="en-GB" dirty="0"/>
              <a:t>Contracts</a:t>
            </a:r>
          </a:p>
          <a:p>
            <a:pPr marL="800100" lvl="1" indent="-342900">
              <a:buFont typeface="+mj-lt"/>
              <a:buAutoNum type="arabicPeriod"/>
            </a:pPr>
            <a:r>
              <a:rPr lang="en-GB" dirty="0"/>
              <a:t>allows you to explore the status of tokens that have been issued on Ethereum</a:t>
            </a:r>
          </a:p>
          <a:p>
            <a:pPr marL="800100" lvl="1" indent="-342900">
              <a:buFont typeface="+mj-lt"/>
              <a:buAutoNum type="arabicPeriod"/>
            </a:pPr>
            <a:r>
              <a:rPr lang="en-GB" dirty="0"/>
              <a:t>also allows you to explore </a:t>
            </a:r>
            <a:r>
              <a:rPr lang="en-GB" dirty="0" err="1"/>
              <a:t>testnets</a:t>
            </a:r>
            <a:endParaRPr lang="en-GB" dirty="0"/>
          </a:p>
          <a:p>
            <a:pPr marL="285750" indent="-285750">
              <a:buFont typeface="Arial" panose="020B0604020202020204" pitchFamily="34" charset="0"/>
              <a:buChar char="•"/>
            </a:pPr>
            <a:r>
              <a:rPr lang="en-GB" dirty="0"/>
              <a:t>Alternative site to explore Ethereum: </a:t>
            </a:r>
            <a:r>
              <a:rPr lang="en-GB" b="1" dirty="0" err="1"/>
              <a:t>etherchain.org</a:t>
            </a:r>
            <a:br>
              <a:rPr lang="it-IT" dirty="0"/>
            </a:br>
            <a:endParaRPr lang="en-GB" dirty="0"/>
          </a:p>
        </p:txBody>
      </p:sp>
    </p:spTree>
    <p:extLst>
      <p:ext uri="{BB962C8B-B14F-4D97-AF65-F5344CB8AC3E}">
        <p14:creationId xmlns:p14="http://schemas.microsoft.com/office/powerpoint/2010/main" val="3553177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a:t>Ethereum development environments</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34</a:t>
            </a:fld>
            <a:endParaRPr lang="en-US"/>
          </a:p>
        </p:txBody>
      </p:sp>
      <p:sp>
        <p:nvSpPr>
          <p:cNvPr id="3" name="Rettangolo 2">
            <a:extLst>
              <a:ext uri="{FF2B5EF4-FFF2-40B4-BE49-F238E27FC236}">
                <a16:creationId xmlns:a16="http://schemas.microsoft.com/office/drawing/2014/main" id="{FF4BC442-787D-1E48-8E42-64B245B2CA41}"/>
              </a:ext>
            </a:extLst>
          </p:cNvPr>
          <p:cNvSpPr/>
          <p:nvPr/>
        </p:nvSpPr>
        <p:spPr>
          <a:xfrm>
            <a:off x="838200" y="1682266"/>
            <a:ext cx="10343322" cy="4154984"/>
          </a:xfrm>
          <a:prstGeom prst="rect">
            <a:avLst/>
          </a:prstGeom>
        </p:spPr>
        <p:txBody>
          <a:bodyPr wrap="square">
            <a:spAutoFit/>
          </a:bodyPr>
          <a:lstStyle/>
          <a:p>
            <a:pPr marL="342900" indent="-342900">
              <a:buFont typeface="Arial" panose="020B0604020202020204" pitchFamily="34" charset="0"/>
              <a:buChar char="•"/>
            </a:pPr>
            <a:r>
              <a:rPr lang="en-GB" sz="2400" dirty="0"/>
              <a:t>Remix (https://</a:t>
            </a:r>
            <a:r>
              <a:rPr lang="en-GB" sz="2400" dirty="0" err="1"/>
              <a:t>remix.ethereum.org</a:t>
            </a:r>
            <a:r>
              <a:rPr lang="en-GB" sz="2400" dirty="0"/>
              <a:t>) as IDE (interactive development environment)</a:t>
            </a:r>
          </a:p>
          <a:p>
            <a:pPr marL="914400" lvl="1" indent="-457200">
              <a:buFont typeface="+mj-lt"/>
              <a:buAutoNum type="arabicPeriod"/>
            </a:pPr>
            <a:r>
              <a:rPr lang="en-GB" sz="2400" dirty="0"/>
              <a:t>Supported by the Ethereum Foundation</a:t>
            </a:r>
          </a:p>
          <a:p>
            <a:pPr marL="914400" lvl="1" indent="-457200">
              <a:buFont typeface="+mj-lt"/>
              <a:buAutoNum type="arabicPeriod"/>
            </a:pPr>
            <a:r>
              <a:rPr lang="en-GB" sz="2400" dirty="0"/>
              <a:t>Easy to use</a:t>
            </a:r>
          </a:p>
          <a:p>
            <a:pPr marL="914400" lvl="1" indent="-457200">
              <a:buFont typeface="+mj-lt"/>
              <a:buAutoNum type="arabicPeriod"/>
            </a:pPr>
            <a:r>
              <a:rPr lang="en-GB" sz="2400" dirty="0"/>
              <a:t>Run on a browser (optimised for Chrome)</a:t>
            </a:r>
          </a:p>
          <a:p>
            <a:endParaRPr lang="en-GB" sz="2400" dirty="0"/>
          </a:p>
          <a:p>
            <a:pPr marL="342900" indent="-342900">
              <a:buFont typeface="Arial" panose="020B0604020202020204" pitchFamily="34" charset="0"/>
              <a:buChar char="•"/>
            </a:pPr>
            <a:r>
              <a:rPr lang="en-GB" sz="2400" dirty="0" err="1"/>
              <a:t>Metamask</a:t>
            </a:r>
            <a:r>
              <a:rPr lang="en-GB" sz="2400" dirty="0"/>
              <a:t> (https://</a:t>
            </a:r>
            <a:r>
              <a:rPr lang="en-GB" sz="2400" dirty="0" err="1"/>
              <a:t>metamask.io</a:t>
            </a:r>
            <a:r>
              <a:rPr lang="en-GB" sz="2400" dirty="0"/>
              <a:t>) as a wallet to create and maintain private keys, and interact with the blockchain</a:t>
            </a:r>
          </a:p>
          <a:p>
            <a:pPr marL="914400" lvl="1" indent="-457200">
              <a:buFont typeface="+mj-lt"/>
              <a:buAutoNum type="arabicPeriod"/>
            </a:pPr>
            <a:r>
              <a:rPr lang="en-GB" sz="2400" dirty="0"/>
              <a:t>Integrated with Remix</a:t>
            </a:r>
          </a:p>
          <a:p>
            <a:pPr marL="914400" lvl="1" indent="-457200">
              <a:buFont typeface="+mj-lt"/>
              <a:buAutoNum type="arabicPeriod"/>
            </a:pPr>
            <a:endParaRPr lang="en-GB" sz="2400" dirty="0"/>
          </a:p>
          <a:p>
            <a:pPr marL="457200" indent="-457200">
              <a:buFont typeface="Arial" panose="020B0604020202020204" pitchFamily="34" charset="0"/>
              <a:buChar char="•"/>
            </a:pPr>
            <a:r>
              <a:rPr lang="en-GB" sz="2400" dirty="0" err="1"/>
              <a:t>Etherscan.io</a:t>
            </a:r>
            <a:r>
              <a:rPr lang="en-GB" sz="2400" dirty="0"/>
              <a:t> to test and explore results</a:t>
            </a:r>
            <a:endParaRPr lang="en-GB" dirty="0"/>
          </a:p>
        </p:txBody>
      </p:sp>
    </p:spTree>
    <p:extLst>
      <p:ext uri="{BB962C8B-B14F-4D97-AF65-F5344CB8AC3E}">
        <p14:creationId xmlns:p14="http://schemas.microsoft.com/office/powerpoint/2010/main" val="4251741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err="1"/>
              <a:t>Metamask</a:t>
            </a:r>
            <a:endParaRPr lang="en-GB" dirty="0"/>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35</a:t>
            </a:fld>
            <a:endParaRPr lang="en-US"/>
          </a:p>
        </p:txBody>
      </p:sp>
      <p:pic>
        <p:nvPicPr>
          <p:cNvPr id="2050" name="Picture 2" descr="Metamask | Recensione completa (2021) | ComprareBitcoin">
            <a:extLst>
              <a:ext uri="{FF2B5EF4-FFF2-40B4-BE49-F238E27FC236}">
                <a16:creationId xmlns:a16="http://schemas.microsoft.com/office/drawing/2014/main" id="{192F8076-0A84-8B44-B846-62CD635601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392" t="7749" r="8979" b="24509"/>
          <a:stretch/>
        </p:blipFill>
        <p:spPr bwMode="auto">
          <a:xfrm>
            <a:off x="9257409" y="4782111"/>
            <a:ext cx="1685121" cy="1573332"/>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4873D25D-B343-6C4E-93EF-EA08E2208C19}"/>
              </a:ext>
            </a:extLst>
          </p:cNvPr>
          <p:cNvSpPr txBox="1"/>
          <p:nvPr/>
        </p:nvSpPr>
        <p:spPr>
          <a:xfrm>
            <a:off x="838200" y="1457589"/>
            <a:ext cx="8250244" cy="4154984"/>
          </a:xfrm>
          <a:prstGeom prst="rect">
            <a:avLst/>
          </a:prstGeom>
          <a:noFill/>
        </p:spPr>
        <p:txBody>
          <a:bodyPr wrap="square" rtlCol="0">
            <a:spAutoFit/>
          </a:bodyPr>
          <a:lstStyle/>
          <a:p>
            <a:pPr marL="285750" indent="-285750">
              <a:buFont typeface="Arial" panose="020B0604020202020204" pitchFamily="34" charset="0"/>
              <a:buChar char="•"/>
            </a:pPr>
            <a:r>
              <a:rPr lang="en-GB" sz="2400" dirty="0" err="1"/>
              <a:t>Metamask</a:t>
            </a:r>
            <a:r>
              <a:rPr lang="en-GB" sz="2400" dirty="0"/>
              <a:t> runs on Web browser or on mobile terminal</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It is possible to download it as a plugin or application</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It is able to manage Ethereum wallet, with private key stored on the client</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It can interact with Ethereum main net, but also with </a:t>
            </a:r>
            <a:r>
              <a:rPr lang="en-GB" sz="2400" dirty="0" err="1"/>
              <a:t>testnet</a:t>
            </a:r>
            <a:r>
              <a:rPr lang="en-GB" sz="2400" dirty="0"/>
              <a:t> such as </a:t>
            </a:r>
            <a:r>
              <a:rPr lang="en-GB" sz="2400" dirty="0" err="1"/>
              <a:t>Ropstein</a:t>
            </a:r>
            <a:r>
              <a:rPr lang="en-GB" sz="2400" dirty="0"/>
              <a:t>, </a:t>
            </a:r>
            <a:r>
              <a:rPr lang="en-GB" sz="2400" dirty="0" err="1"/>
              <a:t>Kovan</a:t>
            </a:r>
            <a:r>
              <a:rPr lang="en-GB" sz="2400" dirty="0"/>
              <a:t>, </a:t>
            </a:r>
            <a:r>
              <a:rPr lang="en-GB" sz="2400" dirty="0" err="1"/>
              <a:t>Rinkeby</a:t>
            </a:r>
            <a:r>
              <a:rPr lang="en-GB" sz="2400" dirty="0"/>
              <a:t> and local server</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It is integrated within Remix</a:t>
            </a:r>
          </a:p>
        </p:txBody>
      </p:sp>
    </p:spTree>
    <p:extLst>
      <p:ext uri="{BB962C8B-B14F-4D97-AF65-F5344CB8AC3E}">
        <p14:creationId xmlns:p14="http://schemas.microsoft.com/office/powerpoint/2010/main" val="3899768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470487"/>
            <a:ext cx="10515600" cy="1052755"/>
          </a:xfrm>
        </p:spPr>
        <p:txBody>
          <a:bodyPr/>
          <a:lstStyle/>
          <a:p>
            <a:r>
              <a:rPr lang="en-GB" dirty="0"/>
              <a:t>How to use </a:t>
            </a:r>
            <a:r>
              <a:rPr lang="en-GB" dirty="0" err="1"/>
              <a:t>Metamask</a:t>
            </a:r>
            <a:endParaRPr lang="en-GB" dirty="0"/>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36</a:t>
            </a:fld>
            <a:endParaRPr lang="en-US"/>
          </a:p>
        </p:txBody>
      </p:sp>
      <p:sp>
        <p:nvSpPr>
          <p:cNvPr id="3" name="Rettangolo 2">
            <a:extLst>
              <a:ext uri="{FF2B5EF4-FFF2-40B4-BE49-F238E27FC236}">
                <a16:creationId xmlns:a16="http://schemas.microsoft.com/office/drawing/2014/main" id="{EF891432-BFB2-1B49-94CB-AFC547630A13}"/>
              </a:ext>
            </a:extLst>
          </p:cNvPr>
          <p:cNvSpPr/>
          <p:nvPr/>
        </p:nvSpPr>
        <p:spPr>
          <a:xfrm>
            <a:off x="680830" y="1191475"/>
            <a:ext cx="10830339" cy="5355312"/>
          </a:xfrm>
          <a:prstGeom prst="rect">
            <a:avLst/>
          </a:prstGeom>
        </p:spPr>
        <p:txBody>
          <a:bodyPr wrap="square">
            <a:spAutoFit/>
          </a:bodyPr>
          <a:lstStyle/>
          <a:p>
            <a:pPr marL="285750" indent="-285750">
              <a:buFont typeface="Arial" panose="020B0604020202020204" pitchFamily="34" charset="0"/>
              <a:buChar char="•"/>
            </a:pPr>
            <a:r>
              <a:rPr lang="en-GB" dirty="0"/>
              <a:t>From the browser (better Chrome), install the plugin "</a:t>
            </a:r>
            <a:r>
              <a:rPr lang="en-GB" dirty="0" err="1"/>
              <a:t>Metamask</a:t>
            </a:r>
            <a:r>
              <a:rPr lang="en-GB" dirty="0"/>
              <a:t>" enabling it to access the system</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Enter a password of at least 8 characters</a:t>
            </a:r>
          </a:p>
          <a:p>
            <a:pPr marL="742950" lvl="1" indent="-285750">
              <a:buFont typeface="Wingdings" pitchFamily="2" charset="2"/>
              <a:buChar char="§"/>
            </a:pPr>
            <a:r>
              <a:rPr lang="en-GB" dirty="0"/>
              <a:t>If you are going to use the wallet to store real ETH, the password must be very robust!</a:t>
            </a:r>
          </a:p>
          <a:p>
            <a:pPr marL="742950" lvl="1" indent="-285750">
              <a:buFont typeface="Wingdings" pitchFamily="2" charset="2"/>
              <a:buChar char="§"/>
            </a:pPr>
            <a:endParaRPr lang="en-GB" dirty="0"/>
          </a:p>
          <a:p>
            <a:pPr marL="285750" indent="-285750">
              <a:buFont typeface="Arial" panose="020B0604020202020204" pitchFamily="34" charset="0"/>
              <a:buChar char="•"/>
            </a:pPr>
            <a:r>
              <a:rPr lang="en-GB" dirty="0"/>
              <a:t>Accept copyright and conditions.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t>Metamask</a:t>
            </a:r>
            <a:r>
              <a:rPr lang="en-GB" dirty="0"/>
              <a:t> starts creating the first account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It generates </a:t>
            </a:r>
            <a:r>
              <a:rPr lang="en-GB" b="1" dirty="0"/>
              <a:t>12 English words </a:t>
            </a:r>
            <a:r>
              <a:rPr lang="en-GB" dirty="0"/>
              <a:t>(</a:t>
            </a:r>
            <a:r>
              <a:rPr lang="en-GB" u="sng" dirty="0"/>
              <a:t>Secret Backup Phrase</a:t>
            </a:r>
            <a:r>
              <a:rPr lang="en-GB" dirty="0"/>
              <a:t>) from which it will generate the private keys associated with the account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Save the words on a sheet of paper or whatever you want, but in any case not on a PC/smartphone connected to the Internet</a:t>
            </a:r>
          </a:p>
          <a:p>
            <a:pPr marL="742950" lvl="1" indent="-285750">
              <a:buFont typeface="Wingdings" pitchFamily="2" charset="2"/>
              <a:buChar char="Ø"/>
            </a:pPr>
            <a:r>
              <a:rPr lang="en-GB" dirty="0"/>
              <a:t>If you lose your password or your PC loses everything, you can restore your </a:t>
            </a:r>
            <a:r>
              <a:rPr lang="en-GB" dirty="0" err="1"/>
              <a:t>Metamask</a:t>
            </a:r>
            <a:r>
              <a:rPr lang="en-GB" dirty="0"/>
              <a:t> account with the 12 words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t>Metamask</a:t>
            </a:r>
            <a:r>
              <a:rPr lang="en-GB" dirty="0"/>
              <a:t> generates private key and its address and then it asks you if you want to deposit ETH or connect to Coinbase or to buy them by exchange</a:t>
            </a:r>
          </a:p>
        </p:txBody>
      </p:sp>
    </p:spTree>
    <p:extLst>
      <p:ext uri="{BB962C8B-B14F-4D97-AF65-F5344CB8AC3E}">
        <p14:creationId xmlns:p14="http://schemas.microsoft.com/office/powerpoint/2010/main" val="409872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a:t>How to use </a:t>
            </a:r>
            <a:r>
              <a:rPr lang="en-GB" dirty="0" err="1"/>
              <a:t>Metamask</a:t>
            </a:r>
            <a:endParaRPr lang="en-GB" dirty="0"/>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37</a:t>
            </a:fld>
            <a:endParaRPr lang="en-US"/>
          </a:p>
        </p:txBody>
      </p:sp>
      <p:pic>
        <p:nvPicPr>
          <p:cNvPr id="4" name="image4.jpeg">
            <a:extLst>
              <a:ext uri="{FF2B5EF4-FFF2-40B4-BE49-F238E27FC236}">
                <a16:creationId xmlns:a16="http://schemas.microsoft.com/office/drawing/2014/main" id="{2CDDD79C-5664-5440-858A-95E9FFB9A877}"/>
              </a:ext>
            </a:extLst>
          </p:cNvPr>
          <p:cNvPicPr/>
          <p:nvPr/>
        </p:nvPicPr>
        <p:blipFill rotWithShape="1">
          <a:blip r:embed="rId2" cstate="print"/>
          <a:srcRect l="60562" t="3290" b="6735"/>
          <a:stretch/>
        </p:blipFill>
        <p:spPr>
          <a:xfrm>
            <a:off x="8119871" y="966261"/>
            <a:ext cx="3414395" cy="5571744"/>
          </a:xfrm>
          <a:prstGeom prst="rect">
            <a:avLst/>
          </a:prstGeom>
        </p:spPr>
      </p:pic>
      <p:sp>
        <p:nvSpPr>
          <p:cNvPr id="3" name="CasellaDiTesto 2">
            <a:extLst>
              <a:ext uri="{FF2B5EF4-FFF2-40B4-BE49-F238E27FC236}">
                <a16:creationId xmlns:a16="http://schemas.microsoft.com/office/drawing/2014/main" id="{CE17EA84-0476-1040-9270-0F1902D02A63}"/>
              </a:ext>
            </a:extLst>
          </p:cNvPr>
          <p:cNvSpPr txBox="1"/>
          <p:nvPr/>
        </p:nvSpPr>
        <p:spPr>
          <a:xfrm>
            <a:off x="838200" y="1720807"/>
            <a:ext cx="5794061" cy="4062651"/>
          </a:xfrm>
          <a:prstGeom prst="rect">
            <a:avLst/>
          </a:prstGeom>
          <a:noFill/>
        </p:spPr>
        <p:txBody>
          <a:bodyPr wrap="square" rtlCol="0">
            <a:spAutoFit/>
          </a:bodyPr>
          <a:lstStyle/>
          <a:p>
            <a:pPr marL="285750" indent="-285750">
              <a:buFont typeface="Arial" panose="020B0604020202020204" pitchFamily="34" charset="0"/>
              <a:buChar char="•"/>
            </a:pPr>
            <a:r>
              <a:rPr lang="en-GB" sz="2000" dirty="0"/>
              <a:t>On the top right part of the window you can set the Ethereum net:</a:t>
            </a:r>
          </a:p>
          <a:p>
            <a:pPr marL="800100" lvl="1" indent="-342900">
              <a:buFont typeface="+mj-lt"/>
              <a:buAutoNum type="arabicPeriod"/>
            </a:pPr>
            <a:r>
              <a:rPr lang="en-GB" sz="2000" dirty="0" err="1"/>
              <a:t>Mainnet</a:t>
            </a:r>
            <a:endParaRPr lang="en-GB" sz="2000" dirty="0"/>
          </a:p>
          <a:p>
            <a:pPr marL="800100" lvl="1" indent="-342900">
              <a:buFont typeface="+mj-lt"/>
              <a:buAutoNum type="arabicPeriod"/>
            </a:pPr>
            <a:r>
              <a:rPr lang="en-GB" sz="2000" dirty="0" err="1"/>
              <a:t>Testnet</a:t>
            </a:r>
            <a:r>
              <a:rPr lang="en-GB" sz="2000" dirty="0"/>
              <a:t> </a:t>
            </a:r>
            <a:r>
              <a:rPr lang="en-GB" sz="2000" dirty="0" err="1"/>
              <a:t>Ropsten</a:t>
            </a:r>
            <a:endParaRPr lang="en-GB" sz="2000" dirty="0"/>
          </a:p>
          <a:p>
            <a:pPr marL="800100" lvl="1" indent="-342900">
              <a:buFont typeface="+mj-lt"/>
              <a:buAutoNum type="arabicPeriod"/>
            </a:pPr>
            <a:r>
              <a:rPr lang="en-GB" sz="2000" dirty="0" err="1"/>
              <a:t>Testnet</a:t>
            </a:r>
            <a:r>
              <a:rPr lang="en-GB" sz="2000" dirty="0"/>
              <a:t> </a:t>
            </a:r>
            <a:r>
              <a:rPr lang="en-GB" sz="2000" dirty="0" err="1"/>
              <a:t>Kovan</a:t>
            </a:r>
            <a:endParaRPr lang="en-GB" sz="2000" dirty="0"/>
          </a:p>
          <a:p>
            <a:pPr marL="800100" lvl="1" indent="-342900">
              <a:buFont typeface="+mj-lt"/>
              <a:buAutoNum type="arabicPeriod"/>
            </a:pPr>
            <a:r>
              <a:rPr lang="en-GB" sz="2000" dirty="0" err="1"/>
              <a:t>Testnet</a:t>
            </a:r>
            <a:r>
              <a:rPr lang="en-GB" sz="2000" dirty="0"/>
              <a:t> </a:t>
            </a:r>
            <a:r>
              <a:rPr lang="en-GB" sz="2000" dirty="0" err="1"/>
              <a:t>Rinkeby</a:t>
            </a:r>
            <a:endParaRPr lang="en-GB" sz="2000" dirty="0"/>
          </a:p>
          <a:p>
            <a:pPr marL="800100" lvl="1" indent="-342900">
              <a:buFont typeface="+mj-lt"/>
              <a:buAutoNum type="arabicPeriod"/>
            </a:pPr>
            <a:r>
              <a:rPr lang="en-GB" sz="2000" dirty="0" err="1"/>
              <a:t>Testnet</a:t>
            </a:r>
            <a:r>
              <a:rPr lang="en-GB" sz="2000" dirty="0"/>
              <a:t> </a:t>
            </a:r>
            <a:r>
              <a:rPr lang="en-GB" sz="2000" dirty="0" err="1"/>
              <a:t>Goerli</a:t>
            </a:r>
            <a:endParaRPr lang="en-GB" sz="2000" dirty="0"/>
          </a:p>
          <a:p>
            <a:pPr marL="800100" lvl="1" indent="-342900">
              <a:buFont typeface="+mj-lt"/>
              <a:buAutoNum type="arabicPeriod"/>
            </a:pPr>
            <a:r>
              <a:rPr lang="en-GB" sz="2000" dirty="0"/>
              <a:t>Localhost on port 8545</a:t>
            </a:r>
          </a:p>
          <a:p>
            <a:pPr marL="800100" lvl="1" indent="-342900">
              <a:buFont typeface="+mj-lt"/>
              <a:buAutoNum type="arabicPeriod"/>
            </a:pPr>
            <a:r>
              <a:rPr lang="en-GB" sz="2000" dirty="0"/>
              <a:t>Dedicated RPC</a:t>
            </a:r>
          </a:p>
          <a:p>
            <a:pPr marL="800100" lvl="1" indent="-342900">
              <a:buFont typeface="+mj-lt"/>
              <a:buAutoNum type="arabicPeriod"/>
            </a:pPr>
            <a:endParaRPr lang="en-GB" sz="2000" dirty="0"/>
          </a:p>
          <a:p>
            <a:pPr marL="342900" indent="-342900">
              <a:buFont typeface="Arial" panose="020B0604020202020204" pitchFamily="34" charset="0"/>
              <a:buChar char="•"/>
            </a:pPr>
            <a:r>
              <a:rPr lang="en-GB" sz="2000" dirty="0"/>
              <a:t>It shows the current account data:</a:t>
            </a:r>
          </a:p>
          <a:p>
            <a:pPr marL="800100" lvl="1" indent="-342900">
              <a:buFont typeface="+mj-lt"/>
              <a:buAutoNum type="arabicPeriod"/>
            </a:pPr>
            <a:r>
              <a:rPr lang="en-GB" sz="2000" dirty="0"/>
              <a:t>ETH deposit</a:t>
            </a:r>
          </a:p>
          <a:p>
            <a:pPr marL="800100" lvl="1" indent="-342900">
              <a:buFont typeface="+mj-lt"/>
              <a:buAutoNum type="arabicPeriod"/>
            </a:pPr>
            <a:r>
              <a:rPr lang="en-GB" sz="2000" dirty="0"/>
              <a:t>Transaction history</a:t>
            </a:r>
          </a:p>
        </p:txBody>
      </p:sp>
    </p:spTree>
    <p:extLst>
      <p:ext uri="{BB962C8B-B14F-4D97-AF65-F5344CB8AC3E}">
        <p14:creationId xmlns:p14="http://schemas.microsoft.com/office/powerpoint/2010/main" val="31821056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err="1"/>
              <a:t>Metamask</a:t>
            </a:r>
            <a:r>
              <a:rPr lang="en-GB" dirty="0"/>
              <a:t> tutorial</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38</a:t>
            </a:fld>
            <a:endParaRPr lang="en-US"/>
          </a:p>
        </p:txBody>
      </p:sp>
      <p:sp>
        <p:nvSpPr>
          <p:cNvPr id="4" name="Rettangolo 3">
            <a:extLst>
              <a:ext uri="{FF2B5EF4-FFF2-40B4-BE49-F238E27FC236}">
                <a16:creationId xmlns:a16="http://schemas.microsoft.com/office/drawing/2014/main" id="{E6B5FC63-51C3-F646-8AD5-64BBB347CFF3}"/>
              </a:ext>
            </a:extLst>
          </p:cNvPr>
          <p:cNvSpPr/>
          <p:nvPr/>
        </p:nvSpPr>
        <p:spPr>
          <a:xfrm>
            <a:off x="926448" y="1802575"/>
            <a:ext cx="11265552" cy="2523768"/>
          </a:xfrm>
          <a:prstGeom prst="rect">
            <a:avLst/>
          </a:prstGeom>
        </p:spPr>
        <p:txBody>
          <a:bodyPr wrap="square">
            <a:spAutoFit/>
          </a:bodyPr>
          <a:lstStyle/>
          <a:p>
            <a:pPr marL="285750" indent="-285750">
              <a:buFont typeface="Arial" panose="020B0604020202020204" pitchFamily="34" charset="0"/>
              <a:buChar char="•"/>
            </a:pPr>
            <a:r>
              <a:rPr lang="en-GB" sz="2000" dirty="0"/>
              <a:t>https://</a:t>
            </a:r>
            <a:r>
              <a:rPr lang="en-GB" sz="2000" dirty="0" err="1"/>
              <a:t>docs.metamask.io</a:t>
            </a:r>
            <a:r>
              <a:rPr lang="en-GB" sz="2000" dirty="0"/>
              <a:t>/guide/</a:t>
            </a:r>
          </a:p>
          <a:p>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https://</a:t>
            </a:r>
            <a:r>
              <a:rPr lang="en-GB" sz="2000" dirty="0" err="1"/>
              <a:t>medium.com</a:t>
            </a:r>
            <a:r>
              <a:rPr lang="en-GB" sz="2000" dirty="0"/>
              <a:t>/</a:t>
            </a:r>
            <a:r>
              <a:rPr lang="en-GB" sz="2000" dirty="0" err="1"/>
              <a:t>portalnetworkofficial</a:t>
            </a:r>
            <a:r>
              <a:rPr lang="en-GB" sz="2000" dirty="0"/>
              <a:t>/how-to- use-metamask-extension-6e9b7f95176f</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https://</a:t>
            </a:r>
            <a:r>
              <a:rPr lang="en-GB" sz="2000" dirty="0" err="1"/>
              <a:t>www.slideshare.net</a:t>
            </a:r>
            <a:r>
              <a:rPr lang="en-GB" sz="2000" dirty="0"/>
              <a:t>/</a:t>
            </a:r>
            <a:r>
              <a:rPr lang="en-GB" sz="2000" dirty="0" err="1"/>
              <a:t>Kenneth_hu</a:t>
            </a:r>
            <a:r>
              <a:rPr lang="en-GB" sz="2000" dirty="0"/>
              <a:t>/ 20180711-metamask</a:t>
            </a:r>
          </a:p>
          <a:p>
            <a:endParaRPr lang="en-GB" dirty="0"/>
          </a:p>
        </p:txBody>
      </p:sp>
    </p:spTree>
    <p:extLst>
      <p:ext uri="{BB962C8B-B14F-4D97-AF65-F5344CB8AC3E}">
        <p14:creationId xmlns:p14="http://schemas.microsoft.com/office/powerpoint/2010/main" val="687242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a:t>Remix</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39</a:t>
            </a:fld>
            <a:endParaRPr lang="en-US"/>
          </a:p>
        </p:txBody>
      </p:sp>
      <p:pic>
        <p:nvPicPr>
          <p:cNvPr id="3074" name="Picture 2" descr="Writing a First Smart Contract Contract Using Solidity | by Saikrishna  Reddem | Medium">
            <a:extLst>
              <a:ext uri="{FF2B5EF4-FFF2-40B4-BE49-F238E27FC236}">
                <a16:creationId xmlns:a16="http://schemas.microsoft.com/office/drawing/2014/main" id="{79869F47-30C8-B54C-90EA-B6987B30F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506" y="4240430"/>
            <a:ext cx="3294075" cy="2359152"/>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0924CFDF-5AE4-8C4B-A59F-5BC7EC6D4B14}"/>
              </a:ext>
            </a:extLst>
          </p:cNvPr>
          <p:cNvSpPr txBox="1"/>
          <p:nvPr/>
        </p:nvSpPr>
        <p:spPr>
          <a:xfrm>
            <a:off x="838200" y="1457589"/>
            <a:ext cx="8250244" cy="1938992"/>
          </a:xfrm>
          <a:prstGeom prst="rect">
            <a:avLst/>
          </a:prstGeom>
          <a:noFill/>
        </p:spPr>
        <p:txBody>
          <a:bodyPr wrap="square" rtlCol="0">
            <a:spAutoFit/>
          </a:bodyPr>
          <a:lstStyle/>
          <a:p>
            <a:pPr marL="285750" indent="-285750">
              <a:buFont typeface="Arial" panose="020B0604020202020204" pitchFamily="34" charset="0"/>
              <a:buChar char="•"/>
            </a:pPr>
            <a:r>
              <a:rPr lang="en-GB" sz="2400" dirty="0"/>
              <a:t>IDE of Ethereum foundation, specifically developed for Solidity</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It runs on web browser (optimised for Chrome)</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It is integrated with </a:t>
            </a:r>
            <a:r>
              <a:rPr lang="en-GB" sz="2400" dirty="0" err="1"/>
              <a:t>Metamask</a:t>
            </a:r>
            <a:endParaRPr lang="en-GB" sz="2400" dirty="0"/>
          </a:p>
        </p:txBody>
      </p:sp>
    </p:spTree>
    <p:extLst>
      <p:ext uri="{BB962C8B-B14F-4D97-AF65-F5344CB8AC3E}">
        <p14:creationId xmlns:p14="http://schemas.microsoft.com/office/powerpoint/2010/main" val="4250719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p:txBody>
          <a:bodyPr/>
          <a:lstStyle/>
          <a:p>
            <a:r>
              <a:rPr lang="it-IT" dirty="0"/>
              <a:t>Ethereum</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p:txBody>
          <a:bodyPr/>
          <a:lstStyle/>
          <a:p>
            <a:r>
              <a:rPr lang="en-GB" dirty="0"/>
              <a:t>Ethereum is the second most known blockchain </a:t>
            </a:r>
          </a:p>
          <a:p>
            <a:r>
              <a:rPr lang="en-GB" dirty="0"/>
              <a:t>Introduced in 2014 by </a:t>
            </a:r>
            <a:r>
              <a:rPr lang="en-GB" dirty="0" err="1"/>
              <a:t>Vitalik</a:t>
            </a:r>
            <a:r>
              <a:rPr lang="en-GB" dirty="0"/>
              <a:t> </a:t>
            </a:r>
            <a:r>
              <a:rPr lang="en-GB" dirty="0" err="1"/>
              <a:t>Buterin</a:t>
            </a:r>
            <a:r>
              <a:rPr lang="en-GB" dirty="0"/>
              <a:t> e Gavin Wood with the “Yellow Paper”</a:t>
            </a:r>
          </a:p>
          <a:p>
            <a:r>
              <a:rPr lang="en-GB" dirty="0"/>
              <a:t>Innovation with respect to Bitcoin: </a:t>
            </a:r>
            <a:r>
              <a:rPr lang="en-GB" b="1" dirty="0"/>
              <a:t>Smart Contracts</a:t>
            </a:r>
          </a:p>
          <a:p>
            <a:pPr lvl="1">
              <a:buFont typeface="Courier New" panose="02070309020205020404" pitchFamily="49" charset="0"/>
              <a:buChar char="o"/>
            </a:pPr>
            <a:r>
              <a:rPr lang="en-GB" dirty="0"/>
              <a:t>Turing-complete program which run on blockchain</a:t>
            </a:r>
          </a:p>
          <a:p>
            <a:pPr lvl="1">
              <a:buFont typeface="Courier New" panose="02070309020205020404" pitchFamily="49" charset="0"/>
              <a:buChar char="o"/>
            </a:pPr>
            <a:r>
              <a:rPr lang="en-GB" dirty="0"/>
              <a:t>They adopt the so-called GAS to be executed</a:t>
            </a:r>
          </a:p>
        </p:txBody>
      </p:sp>
      <p:pic>
        <p:nvPicPr>
          <p:cNvPr id="1026" name="Picture 2" descr="upload.wikimedia.org/wikipedia/commons/thumb/6/...">
            <a:extLst>
              <a:ext uri="{FF2B5EF4-FFF2-40B4-BE49-F238E27FC236}">
                <a16:creationId xmlns:a16="http://schemas.microsoft.com/office/drawing/2014/main" id="{1E6C08FE-3969-7940-A8B5-35900AA34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966" y="4432852"/>
            <a:ext cx="2255817" cy="225581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4</a:t>
            </a:fld>
            <a:endParaRPr lang="en-US"/>
          </a:p>
        </p:txBody>
      </p:sp>
    </p:spTree>
    <p:extLst>
      <p:ext uri="{BB962C8B-B14F-4D97-AF65-F5344CB8AC3E}">
        <p14:creationId xmlns:p14="http://schemas.microsoft.com/office/powerpoint/2010/main" val="18836341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a:t>How to use Remix</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40</a:t>
            </a:fld>
            <a:endParaRPr lang="en-US"/>
          </a:p>
        </p:txBody>
      </p:sp>
      <p:sp>
        <p:nvSpPr>
          <p:cNvPr id="4" name="Rettangolo 3">
            <a:extLst>
              <a:ext uri="{FF2B5EF4-FFF2-40B4-BE49-F238E27FC236}">
                <a16:creationId xmlns:a16="http://schemas.microsoft.com/office/drawing/2014/main" id="{1FD04358-5F5F-9D4E-84AF-7C51679E8E3B}"/>
              </a:ext>
            </a:extLst>
          </p:cNvPr>
          <p:cNvSpPr/>
          <p:nvPr/>
        </p:nvSpPr>
        <p:spPr>
          <a:xfrm>
            <a:off x="838200" y="1464368"/>
            <a:ext cx="10065026" cy="4678204"/>
          </a:xfrm>
          <a:prstGeom prst="rect">
            <a:avLst/>
          </a:prstGeom>
        </p:spPr>
        <p:txBody>
          <a:bodyPr wrap="square">
            <a:spAutoFit/>
          </a:bodyPr>
          <a:lstStyle/>
          <a:p>
            <a:pPr marL="285750" indent="-285750">
              <a:buFont typeface="Arial" panose="020B0604020202020204" pitchFamily="34" charset="0"/>
              <a:buChar char="•"/>
            </a:pPr>
            <a:r>
              <a:rPr lang="en-GB" sz="2000" dirty="0"/>
              <a:t>Typically requires Internet connection</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Can also download a local version</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Save the source of the contracts developed in the browser folders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Can also connect to </a:t>
            </a:r>
            <a:r>
              <a:rPr lang="en-GB" sz="2000" dirty="0" err="1"/>
              <a:t>Github</a:t>
            </a:r>
            <a:r>
              <a:rPr lang="en-GB" sz="2000" dirty="0"/>
              <a:t> repositories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Can connect to local file system</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Can send transactions to:</a:t>
            </a:r>
          </a:p>
          <a:p>
            <a:pPr marL="800100" lvl="1" indent="-342900">
              <a:buFont typeface="+mj-lt"/>
              <a:buAutoNum type="arabicPeriod"/>
            </a:pPr>
            <a:r>
              <a:rPr lang="en-GB" sz="2000" dirty="0"/>
              <a:t>Main net and test net Ethereum (via </a:t>
            </a:r>
            <a:r>
              <a:rPr lang="en-GB" sz="2000" dirty="0" err="1"/>
              <a:t>Metamask</a:t>
            </a:r>
            <a:r>
              <a:rPr lang="en-GB" sz="2000" dirty="0"/>
              <a:t>): </a:t>
            </a:r>
            <a:r>
              <a:rPr lang="en-GB" sz="2000" b="1" dirty="0"/>
              <a:t>Injected Web3</a:t>
            </a:r>
          </a:p>
          <a:p>
            <a:pPr marL="800100" lvl="1" indent="-342900">
              <a:buFont typeface="+mj-lt"/>
              <a:buAutoNum type="arabicPeriod"/>
            </a:pPr>
            <a:r>
              <a:rPr lang="en-GB" sz="2000" dirty="0"/>
              <a:t>A local Ethereum VM managed by Remix: </a:t>
            </a:r>
            <a:r>
              <a:rPr lang="en-GB" sz="2000" b="1" dirty="0" err="1"/>
              <a:t>Javascript</a:t>
            </a:r>
            <a:r>
              <a:rPr lang="en-GB" sz="2000" b="1" dirty="0"/>
              <a:t> VM </a:t>
            </a:r>
            <a:r>
              <a:rPr lang="en-GB" sz="2000" dirty="0"/>
              <a:t>(correct option at start of development)</a:t>
            </a:r>
          </a:p>
          <a:p>
            <a:pPr marL="800100" lvl="1" indent="-342900">
              <a:buFont typeface="+mj-lt"/>
              <a:buAutoNum type="arabicPeriod"/>
            </a:pPr>
            <a:r>
              <a:rPr lang="en-GB" sz="2000" dirty="0"/>
              <a:t>An Ethereum node, local or accessible via Web: </a:t>
            </a:r>
            <a:r>
              <a:rPr lang="en-GB" sz="2000" b="1" dirty="0"/>
              <a:t>Web3 Provider</a:t>
            </a:r>
          </a:p>
        </p:txBody>
      </p:sp>
    </p:spTree>
    <p:extLst>
      <p:ext uri="{BB962C8B-B14F-4D97-AF65-F5344CB8AC3E}">
        <p14:creationId xmlns:p14="http://schemas.microsoft.com/office/powerpoint/2010/main" val="12872523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a:t>How to use Remix</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41</a:t>
            </a:fld>
            <a:endParaRPr lang="en-US"/>
          </a:p>
        </p:txBody>
      </p:sp>
      <p:pic>
        <p:nvPicPr>
          <p:cNvPr id="8" name="Immagine 7">
            <a:extLst>
              <a:ext uri="{FF2B5EF4-FFF2-40B4-BE49-F238E27FC236}">
                <a16:creationId xmlns:a16="http://schemas.microsoft.com/office/drawing/2014/main" id="{6ED144CB-6E39-1645-8D1F-986055B619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93574" y="1625346"/>
            <a:ext cx="9004851" cy="4603143"/>
          </a:xfrm>
          <a:prstGeom prst="rect">
            <a:avLst/>
          </a:prstGeom>
          <a:noFill/>
        </p:spPr>
      </p:pic>
    </p:spTree>
    <p:extLst>
      <p:ext uri="{BB962C8B-B14F-4D97-AF65-F5344CB8AC3E}">
        <p14:creationId xmlns:p14="http://schemas.microsoft.com/office/powerpoint/2010/main" val="25707962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a:t>How to use Remix</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42</a:t>
            </a:fld>
            <a:endParaRPr lang="en-US"/>
          </a:p>
        </p:txBody>
      </p:sp>
      <p:pic>
        <p:nvPicPr>
          <p:cNvPr id="5" name="Immagine 4">
            <a:extLst>
              <a:ext uri="{FF2B5EF4-FFF2-40B4-BE49-F238E27FC236}">
                <a16:creationId xmlns:a16="http://schemas.microsoft.com/office/drawing/2014/main" id="{F558E2F0-CA32-4449-84FD-A80A5F2112D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87409" y="1500809"/>
            <a:ext cx="6346174" cy="4854634"/>
          </a:xfrm>
          <a:prstGeom prst="rect">
            <a:avLst/>
          </a:prstGeom>
          <a:noFill/>
        </p:spPr>
      </p:pic>
      <p:pic>
        <p:nvPicPr>
          <p:cNvPr id="7" name="Immagine 6">
            <a:extLst>
              <a:ext uri="{FF2B5EF4-FFF2-40B4-BE49-F238E27FC236}">
                <a16:creationId xmlns:a16="http://schemas.microsoft.com/office/drawing/2014/main" id="{328B7F97-99A4-FB45-B9A4-BF99FC55150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835" y="1409157"/>
            <a:ext cx="4783582" cy="5037938"/>
          </a:xfrm>
          <a:prstGeom prst="rect">
            <a:avLst/>
          </a:prstGeom>
          <a:noFill/>
        </p:spPr>
      </p:pic>
    </p:spTree>
    <p:extLst>
      <p:ext uri="{BB962C8B-B14F-4D97-AF65-F5344CB8AC3E}">
        <p14:creationId xmlns:p14="http://schemas.microsoft.com/office/powerpoint/2010/main" val="1476274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a:xfrm>
            <a:off x="838200" y="629511"/>
            <a:ext cx="10515600" cy="1052755"/>
          </a:xfrm>
        </p:spPr>
        <p:txBody>
          <a:bodyPr/>
          <a:lstStyle/>
          <a:p>
            <a:r>
              <a:rPr lang="en-GB" dirty="0"/>
              <a:t>Remix - warnings</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43</a:t>
            </a:fld>
            <a:endParaRPr lang="en-US"/>
          </a:p>
        </p:txBody>
      </p:sp>
      <p:sp>
        <p:nvSpPr>
          <p:cNvPr id="3" name="CasellaDiTesto 2">
            <a:extLst>
              <a:ext uri="{FF2B5EF4-FFF2-40B4-BE49-F238E27FC236}">
                <a16:creationId xmlns:a16="http://schemas.microsoft.com/office/drawing/2014/main" id="{67819646-432E-2745-8512-780359791DAB}"/>
              </a:ext>
            </a:extLst>
          </p:cNvPr>
          <p:cNvSpPr txBox="1"/>
          <p:nvPr/>
        </p:nvSpPr>
        <p:spPr>
          <a:xfrm>
            <a:off x="2405270" y="1401417"/>
            <a:ext cx="184731" cy="369332"/>
          </a:xfrm>
          <a:prstGeom prst="rect">
            <a:avLst/>
          </a:prstGeom>
          <a:noFill/>
        </p:spPr>
        <p:txBody>
          <a:bodyPr wrap="none" rtlCol="0">
            <a:spAutoFit/>
          </a:bodyPr>
          <a:lstStyle/>
          <a:p>
            <a:endParaRPr lang="en-GB" dirty="0"/>
          </a:p>
        </p:txBody>
      </p:sp>
      <p:sp>
        <p:nvSpPr>
          <p:cNvPr id="7" name="Rettangolo 6">
            <a:extLst>
              <a:ext uri="{FF2B5EF4-FFF2-40B4-BE49-F238E27FC236}">
                <a16:creationId xmlns:a16="http://schemas.microsoft.com/office/drawing/2014/main" id="{96E53F93-B7B9-1B4D-8BC4-A4A7D08BBAD7}"/>
              </a:ext>
            </a:extLst>
          </p:cNvPr>
          <p:cNvSpPr/>
          <p:nvPr/>
        </p:nvSpPr>
        <p:spPr>
          <a:xfrm>
            <a:off x="838200" y="1586083"/>
            <a:ext cx="10164417" cy="4493538"/>
          </a:xfrm>
          <a:prstGeom prst="rect">
            <a:avLst/>
          </a:prstGeom>
        </p:spPr>
        <p:txBody>
          <a:bodyPr wrap="square">
            <a:spAutoFit/>
          </a:bodyPr>
          <a:lstStyle/>
          <a:p>
            <a:pPr marL="342900" indent="-342900">
              <a:buFont typeface="Arial" panose="020B0604020202020204" pitchFamily="34" charset="0"/>
              <a:buChar char="•"/>
            </a:pPr>
            <a:r>
              <a:rPr lang="en-GB" sz="2200" dirty="0"/>
              <a:t>Beware of the source of yours programs!</a:t>
            </a:r>
          </a:p>
          <a:p>
            <a:pPr marL="914400" lvl="1" indent="-457200">
              <a:buFont typeface="+mj-lt"/>
              <a:buAutoNum type="arabicPeriod"/>
            </a:pPr>
            <a:r>
              <a:rPr lang="en-GB" sz="2200" dirty="0"/>
              <a:t>At first, they are stored in the browser cache, so it should be backed up often</a:t>
            </a:r>
          </a:p>
          <a:p>
            <a:pPr marL="914400" lvl="1" indent="-457200">
              <a:buFont typeface="+mj-lt"/>
              <a:buAutoNum type="arabicPeriod"/>
            </a:pPr>
            <a:r>
              <a:rPr lang="en-GB" sz="2200" dirty="0"/>
              <a:t>To import a file from the list on the right you must first enter the name "browser/"</a:t>
            </a:r>
          </a:p>
          <a:p>
            <a:endParaRPr lang="en-GB" sz="2200" dirty="0"/>
          </a:p>
          <a:p>
            <a:pPr marL="342900" indent="-342900">
              <a:buFont typeface="Arial" panose="020B0604020202020204" pitchFamily="34" charset="0"/>
              <a:buChar char="•"/>
            </a:pPr>
            <a:r>
              <a:rPr lang="en-GB" sz="2200" dirty="0"/>
              <a:t>The declared compiler version shall be compatible with that of the selected compiler</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Compiler version and presence or not of the optimization option are important for the eventual publication on </a:t>
            </a:r>
            <a:r>
              <a:rPr lang="en-GB" sz="2200" dirty="0" err="1"/>
              <a:t>etherscan.io</a:t>
            </a:r>
            <a:r>
              <a:rPr lang="en-GB" sz="2200" dirty="0"/>
              <a:t> of the SC source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The console works when sending transactions, not when compiling</a:t>
            </a:r>
          </a:p>
          <a:p>
            <a:pPr marL="914400" lvl="1" indent="-457200">
              <a:buFont typeface="+mj-lt"/>
              <a:buAutoNum type="arabicPeriod"/>
            </a:pPr>
            <a:r>
              <a:rPr lang="en-GB" sz="2200" dirty="0"/>
              <a:t>To get the details of a transaction, click with the mouse on the corresponding line in the console</a:t>
            </a:r>
          </a:p>
        </p:txBody>
      </p:sp>
    </p:spTree>
    <p:extLst>
      <p:ext uri="{BB962C8B-B14F-4D97-AF65-F5344CB8AC3E}">
        <p14:creationId xmlns:p14="http://schemas.microsoft.com/office/powerpoint/2010/main" val="3821805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C7B23-E736-4779-A824-FD3CB44D33C8}"/>
              </a:ext>
            </a:extLst>
          </p:cNvPr>
          <p:cNvSpPr>
            <a:spLocks noGrp="1"/>
          </p:cNvSpPr>
          <p:nvPr>
            <p:ph type="ctrTitle"/>
          </p:nvPr>
        </p:nvSpPr>
        <p:spPr>
          <a:xfrm>
            <a:off x="1204823" y="2774628"/>
            <a:ext cx="9144000" cy="757829"/>
          </a:xfrm>
        </p:spPr>
        <p:txBody>
          <a:bodyPr/>
          <a:lstStyle/>
          <a:p>
            <a:r>
              <a:rPr lang="de-DE"/>
              <a:t>Thank you for your attention! </a:t>
            </a:r>
          </a:p>
        </p:txBody>
      </p:sp>
      <p:sp>
        <p:nvSpPr>
          <p:cNvPr id="3" name="Untertitel 2">
            <a:extLst>
              <a:ext uri="{FF2B5EF4-FFF2-40B4-BE49-F238E27FC236}">
                <a16:creationId xmlns:a16="http://schemas.microsoft.com/office/drawing/2014/main" id="{0624594A-2B8D-4D7B-8F8C-25ED0F482613}"/>
              </a:ext>
            </a:extLst>
          </p:cNvPr>
          <p:cNvSpPr>
            <a:spLocks noGrp="1"/>
          </p:cNvSpPr>
          <p:nvPr>
            <p:ph type="subTitle" idx="1"/>
          </p:nvPr>
        </p:nvSpPr>
        <p:spPr>
          <a:xfrm>
            <a:off x="1204823" y="3762554"/>
            <a:ext cx="9144000" cy="565397"/>
          </a:xfrm>
        </p:spPr>
        <p:txBody>
          <a:bodyPr/>
          <a:lstStyle/>
          <a:p>
            <a:r>
              <a:rPr lang="de-DE"/>
              <a:t>www.smartgridsmaster.eu</a:t>
            </a:r>
          </a:p>
        </p:txBody>
      </p:sp>
    </p:spTree>
    <p:extLst>
      <p:ext uri="{BB962C8B-B14F-4D97-AF65-F5344CB8AC3E}">
        <p14:creationId xmlns:p14="http://schemas.microsoft.com/office/powerpoint/2010/main" val="145172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2C30B9-619F-1B44-B704-B1C703AF097F}"/>
              </a:ext>
            </a:extLst>
          </p:cNvPr>
          <p:cNvSpPr>
            <a:spLocks noGrp="1"/>
          </p:cNvSpPr>
          <p:nvPr>
            <p:ph type="title"/>
          </p:nvPr>
        </p:nvSpPr>
        <p:spPr/>
        <p:txBody>
          <a:bodyPr/>
          <a:lstStyle/>
          <a:p>
            <a:r>
              <a:rPr lang="en-US" dirty="0"/>
              <a:t>Ethereum: differences compared to Bitcoin</a:t>
            </a:r>
          </a:p>
        </p:txBody>
      </p:sp>
      <p:sp>
        <p:nvSpPr>
          <p:cNvPr id="3" name="Segnaposto contenuto 2">
            <a:extLst>
              <a:ext uri="{FF2B5EF4-FFF2-40B4-BE49-F238E27FC236}">
                <a16:creationId xmlns:a16="http://schemas.microsoft.com/office/drawing/2014/main" id="{8D81C526-C9DC-0141-AAAB-8A24DB694B8F}"/>
              </a:ext>
            </a:extLst>
          </p:cNvPr>
          <p:cNvSpPr>
            <a:spLocks noGrp="1"/>
          </p:cNvSpPr>
          <p:nvPr>
            <p:ph idx="1"/>
          </p:nvPr>
        </p:nvSpPr>
        <p:spPr/>
        <p:txBody>
          <a:bodyPr>
            <a:normAutofit fontScale="92500"/>
          </a:bodyPr>
          <a:lstStyle/>
          <a:p>
            <a:r>
              <a:rPr lang="en-US" dirty="0"/>
              <a:t>Bitcoin was born as a digital currency</a:t>
            </a:r>
          </a:p>
          <a:p>
            <a:r>
              <a:rPr lang="en-US" dirty="0"/>
              <a:t>Ethereum was born as a "distributed computer",</a:t>
            </a:r>
          </a:p>
          <a:p>
            <a:r>
              <a:rPr lang="en-US" dirty="0"/>
              <a:t>Bitcoin transaction inputs are unspent outputs of previous transactions (UTXO), in Ethereum each address has its own Ether balance</a:t>
            </a:r>
          </a:p>
          <a:p>
            <a:r>
              <a:rPr lang="en-US" dirty="0"/>
              <a:t>Bitcoin money transfers are from n input to m output, in Ethereum from 1 input to 1 output</a:t>
            </a:r>
          </a:p>
          <a:p>
            <a:r>
              <a:rPr lang="en-US" dirty="0"/>
              <a:t>In Ethereum transactions do not have "fee" for miners, but consume "gas" proportionally to the computational load; the gas however goes to the miner</a:t>
            </a:r>
          </a:p>
        </p:txBody>
      </p:sp>
      <p:sp>
        <p:nvSpPr>
          <p:cNvPr id="4" name="Slide Number Placeholder 5">
            <a:extLst>
              <a:ext uri="{FF2B5EF4-FFF2-40B4-BE49-F238E27FC236}">
                <a16:creationId xmlns:a16="http://schemas.microsoft.com/office/drawing/2014/main" id="{C206BC48-3EDE-C446-9829-C24B07E5A916}"/>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5</a:t>
            </a:fld>
            <a:endParaRPr lang="en-US"/>
          </a:p>
        </p:txBody>
      </p:sp>
    </p:spTree>
    <p:extLst>
      <p:ext uri="{BB962C8B-B14F-4D97-AF65-F5344CB8AC3E}">
        <p14:creationId xmlns:p14="http://schemas.microsoft.com/office/powerpoint/2010/main" val="322879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5F2981-3F20-054D-9976-2BD91B8C06CC}"/>
              </a:ext>
            </a:extLst>
          </p:cNvPr>
          <p:cNvSpPr>
            <a:spLocks noGrp="1"/>
          </p:cNvSpPr>
          <p:nvPr>
            <p:ph type="title"/>
          </p:nvPr>
        </p:nvSpPr>
        <p:spPr/>
        <p:txBody>
          <a:bodyPr/>
          <a:lstStyle/>
          <a:p>
            <a:r>
              <a:rPr lang="en-US" dirty="0"/>
              <a:t>Ethereum: differences compared to Bitcoin</a:t>
            </a:r>
          </a:p>
        </p:txBody>
      </p:sp>
      <p:sp>
        <p:nvSpPr>
          <p:cNvPr id="3" name="Segnaposto contenuto 2">
            <a:extLst>
              <a:ext uri="{FF2B5EF4-FFF2-40B4-BE49-F238E27FC236}">
                <a16:creationId xmlns:a16="http://schemas.microsoft.com/office/drawing/2014/main" id="{291D2219-B3C2-8945-9105-BCA90211E9C7}"/>
              </a:ext>
            </a:extLst>
          </p:cNvPr>
          <p:cNvSpPr>
            <a:spLocks noGrp="1"/>
          </p:cNvSpPr>
          <p:nvPr>
            <p:ph idx="1"/>
          </p:nvPr>
        </p:nvSpPr>
        <p:spPr>
          <a:xfrm>
            <a:off x="838200" y="1752181"/>
            <a:ext cx="10515600" cy="4142087"/>
          </a:xfrm>
        </p:spPr>
        <p:txBody>
          <a:bodyPr>
            <a:normAutofit lnSpcReduction="10000"/>
          </a:bodyPr>
          <a:lstStyle/>
          <a:p>
            <a:r>
              <a:rPr lang="en-US" dirty="0"/>
              <a:t>Bitcoin Virtual Machine (VM) is limited, Ethereum’s is Turing-complete</a:t>
            </a:r>
          </a:p>
          <a:p>
            <a:r>
              <a:rPr lang="en-US" dirty="0"/>
              <a:t>The amount of Ether in circulation is not limited, but increases annually by no more than 18 million Ethers</a:t>
            </a:r>
          </a:p>
          <a:p>
            <a:r>
              <a:rPr lang="en-US" dirty="0"/>
              <a:t>The initial amount is approximately 72 million Ether</a:t>
            </a:r>
          </a:p>
          <a:p>
            <a:pPr lvl="1">
              <a:buFont typeface="Courier New" panose="02070309020205020404" pitchFamily="49" charset="0"/>
              <a:buChar char="o"/>
            </a:pPr>
            <a:r>
              <a:rPr lang="en-US" dirty="0"/>
              <a:t>Currently, there are about 110 MEther</a:t>
            </a:r>
          </a:p>
          <a:p>
            <a:r>
              <a:rPr lang="en-US" dirty="0"/>
              <a:t>Ethereum blocks are validated every about 12", and therefore contain few transactions</a:t>
            </a:r>
          </a:p>
          <a:p>
            <a:r>
              <a:rPr lang="en-US" dirty="0"/>
              <a:t>Ethereum Pow (Ethash) is not only hash-power but requires 1-2 </a:t>
            </a:r>
            <a:r>
              <a:rPr lang="en-US" dirty="0" err="1"/>
              <a:t>GByte</a:t>
            </a:r>
            <a:r>
              <a:rPr lang="en-US" dirty="0"/>
              <a:t> of memory. For mining GPUs are used</a:t>
            </a:r>
          </a:p>
        </p:txBody>
      </p:sp>
      <p:sp>
        <p:nvSpPr>
          <p:cNvPr id="4" name="Slide Number Placeholder 5">
            <a:extLst>
              <a:ext uri="{FF2B5EF4-FFF2-40B4-BE49-F238E27FC236}">
                <a16:creationId xmlns:a16="http://schemas.microsoft.com/office/drawing/2014/main" id="{9E636660-E939-BE4A-9DFF-40E93C680013}"/>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6</a:t>
            </a:fld>
            <a:endParaRPr lang="en-US"/>
          </a:p>
        </p:txBody>
      </p:sp>
    </p:spTree>
    <p:extLst>
      <p:ext uri="{BB962C8B-B14F-4D97-AF65-F5344CB8AC3E}">
        <p14:creationId xmlns:p14="http://schemas.microsoft.com/office/powerpoint/2010/main" val="227305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5F2981-3F20-054D-9976-2BD91B8C06CC}"/>
              </a:ext>
            </a:extLst>
          </p:cNvPr>
          <p:cNvSpPr>
            <a:spLocks noGrp="1"/>
          </p:cNvSpPr>
          <p:nvPr>
            <p:ph type="title"/>
          </p:nvPr>
        </p:nvSpPr>
        <p:spPr/>
        <p:txBody>
          <a:bodyPr/>
          <a:lstStyle/>
          <a:p>
            <a:r>
              <a:rPr lang="en-US" dirty="0"/>
              <a:t>Bitcoin and Ether</a:t>
            </a:r>
          </a:p>
        </p:txBody>
      </p:sp>
      <p:sp>
        <p:nvSpPr>
          <p:cNvPr id="5" name="Slide Number Placeholder 5">
            <a:extLst>
              <a:ext uri="{FF2B5EF4-FFF2-40B4-BE49-F238E27FC236}">
                <a16:creationId xmlns:a16="http://schemas.microsoft.com/office/drawing/2014/main" id="{6264DEA7-984E-8948-B6C3-252B542A03EF}"/>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7</a:t>
            </a:fld>
            <a:endParaRPr lang="en-US"/>
          </a:p>
        </p:txBody>
      </p:sp>
      <p:pic>
        <p:nvPicPr>
          <p:cNvPr id="8" name="image3.jpeg">
            <a:extLst>
              <a:ext uri="{FF2B5EF4-FFF2-40B4-BE49-F238E27FC236}">
                <a16:creationId xmlns:a16="http://schemas.microsoft.com/office/drawing/2014/main" id="{FD888FF7-0645-6D48-B7A7-FA80D8240BD5}"/>
              </a:ext>
            </a:extLst>
          </p:cNvPr>
          <p:cNvPicPr/>
          <p:nvPr/>
        </p:nvPicPr>
        <p:blipFill rotWithShape="1">
          <a:blip r:embed="rId2" cstate="print"/>
          <a:srcRect l="1344" t="10503" r="4631" b="11937"/>
          <a:stretch/>
        </p:blipFill>
        <p:spPr>
          <a:xfrm>
            <a:off x="2731604" y="1493315"/>
            <a:ext cx="6728792" cy="4840356"/>
          </a:xfrm>
          <a:prstGeom prst="rect">
            <a:avLst/>
          </a:prstGeom>
        </p:spPr>
      </p:pic>
    </p:spTree>
    <p:extLst>
      <p:ext uri="{BB962C8B-B14F-4D97-AF65-F5344CB8AC3E}">
        <p14:creationId xmlns:p14="http://schemas.microsoft.com/office/powerpoint/2010/main" val="4278955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823918-5F4A-4A45-8827-38F5AF73138C}"/>
              </a:ext>
            </a:extLst>
          </p:cNvPr>
          <p:cNvSpPr>
            <a:spLocks noGrp="1"/>
          </p:cNvSpPr>
          <p:nvPr>
            <p:ph type="title"/>
          </p:nvPr>
        </p:nvSpPr>
        <p:spPr/>
        <p:txBody>
          <a:bodyPr/>
          <a:lstStyle/>
          <a:p>
            <a:r>
              <a:rPr lang="en-GB" dirty="0"/>
              <a:t>Smart Contract in Ethereum</a:t>
            </a:r>
          </a:p>
        </p:txBody>
      </p:sp>
      <p:sp>
        <p:nvSpPr>
          <p:cNvPr id="3" name="Segnaposto contenuto 2">
            <a:extLst>
              <a:ext uri="{FF2B5EF4-FFF2-40B4-BE49-F238E27FC236}">
                <a16:creationId xmlns:a16="http://schemas.microsoft.com/office/drawing/2014/main" id="{2905789B-044B-0245-A67E-5C1D45201F64}"/>
              </a:ext>
            </a:extLst>
          </p:cNvPr>
          <p:cNvSpPr>
            <a:spLocks noGrp="1"/>
          </p:cNvSpPr>
          <p:nvPr>
            <p:ph idx="1"/>
          </p:nvPr>
        </p:nvSpPr>
        <p:spPr>
          <a:xfrm>
            <a:off x="838200" y="1891330"/>
            <a:ext cx="10515600" cy="4072147"/>
          </a:xfrm>
        </p:spPr>
        <p:txBody>
          <a:bodyPr>
            <a:normAutofit fontScale="92500" lnSpcReduction="10000"/>
          </a:bodyPr>
          <a:lstStyle/>
          <a:p>
            <a:pPr marL="0" indent="0">
              <a:buNone/>
            </a:pPr>
            <a:r>
              <a:rPr lang="en-US" dirty="0"/>
              <a:t>What is a </a:t>
            </a:r>
            <a:r>
              <a:rPr lang="en-US" b="1" dirty="0"/>
              <a:t>Smart Contract </a:t>
            </a:r>
            <a:r>
              <a:rPr lang="en-US" dirty="0"/>
              <a:t>(SC) (or contract)?</a:t>
            </a:r>
          </a:p>
          <a:p>
            <a:r>
              <a:rPr lang="en-US" dirty="0"/>
              <a:t>a small amount of code</a:t>
            </a:r>
          </a:p>
          <a:p>
            <a:r>
              <a:rPr lang="en-US" dirty="0"/>
              <a:t>a self-contained piece of code</a:t>
            </a:r>
          </a:p>
          <a:p>
            <a:r>
              <a:rPr lang="en-US" dirty="0"/>
              <a:t>a small amount of data</a:t>
            </a:r>
          </a:p>
          <a:p>
            <a:r>
              <a:rPr lang="en-US" dirty="0"/>
              <a:t>a set of public data</a:t>
            </a:r>
          </a:p>
          <a:p>
            <a:r>
              <a:rPr lang="en-US" dirty="0"/>
              <a:t>a small amount of Ether</a:t>
            </a:r>
          </a:p>
          <a:p>
            <a:r>
              <a:rPr lang="en-US" dirty="0"/>
              <a:t>a code that run on the Ethereum Virtual Machine (EVM)</a:t>
            </a:r>
          </a:p>
          <a:p>
            <a:pPr marL="0" indent="0">
              <a:buNone/>
            </a:pPr>
            <a:endParaRPr lang="en-US" dirty="0"/>
          </a:p>
          <a:p>
            <a:pPr marL="0" indent="0">
              <a:buNone/>
            </a:pPr>
            <a:r>
              <a:rPr lang="en-US" dirty="0"/>
              <a:t>The high-level language for SC is </a:t>
            </a:r>
            <a:r>
              <a:rPr lang="en-US" b="1" dirty="0"/>
              <a:t>Solidity</a:t>
            </a:r>
          </a:p>
        </p:txBody>
      </p:sp>
      <p:sp>
        <p:nvSpPr>
          <p:cNvPr id="6" name="Slide Number Placeholder 5">
            <a:extLst>
              <a:ext uri="{FF2B5EF4-FFF2-40B4-BE49-F238E27FC236}">
                <a16:creationId xmlns:a16="http://schemas.microsoft.com/office/drawing/2014/main" id="{D877D336-3039-6E4F-9A40-4B8637E1219A}"/>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8</a:t>
            </a:fld>
            <a:endParaRPr lang="en-US"/>
          </a:p>
        </p:txBody>
      </p:sp>
    </p:spTree>
    <p:extLst>
      <p:ext uri="{BB962C8B-B14F-4D97-AF65-F5344CB8AC3E}">
        <p14:creationId xmlns:p14="http://schemas.microsoft.com/office/powerpoint/2010/main" val="3826806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4B94-E94B-4CCB-B7CB-E7E54CE8011B}"/>
              </a:ext>
            </a:extLst>
          </p:cNvPr>
          <p:cNvSpPr>
            <a:spLocks noGrp="1"/>
          </p:cNvSpPr>
          <p:nvPr>
            <p:ph type="title"/>
          </p:nvPr>
        </p:nvSpPr>
        <p:spPr/>
        <p:txBody>
          <a:bodyPr/>
          <a:lstStyle/>
          <a:p>
            <a:r>
              <a:rPr lang="en-GB" dirty="0"/>
              <a:t>What we cannot do with SC</a:t>
            </a:r>
          </a:p>
        </p:txBody>
      </p:sp>
      <p:sp>
        <p:nvSpPr>
          <p:cNvPr id="6" name="Slide Number Placeholder 5">
            <a:extLst>
              <a:ext uri="{FF2B5EF4-FFF2-40B4-BE49-F238E27FC236}">
                <a16:creationId xmlns:a16="http://schemas.microsoft.com/office/drawing/2014/main" id="{9E52F8C6-5607-4B9B-8F46-493EB0D57476}"/>
              </a:ext>
            </a:extLst>
          </p:cNvPr>
          <p:cNvSpPr>
            <a:spLocks noGrp="1"/>
          </p:cNvSpPr>
          <p:nvPr>
            <p:ph type="sldNum" sz="quarter" idx="12"/>
          </p:nvPr>
        </p:nvSpPr>
        <p:spPr>
          <a:xfrm>
            <a:off x="5702200" y="6355443"/>
            <a:ext cx="787600" cy="365125"/>
          </a:xfrm>
        </p:spPr>
        <p:txBody>
          <a:bodyPr/>
          <a:lstStyle/>
          <a:p>
            <a:pPr algn="ctr"/>
            <a:fld id="{B14DC977-BC50-43F6-B379-4F14C4286E89}" type="slidenum">
              <a:rPr lang="en-US" smtClean="0"/>
              <a:pPr algn="ctr"/>
              <a:t>9</a:t>
            </a:fld>
            <a:endParaRPr lang="en-US"/>
          </a:p>
        </p:txBody>
      </p:sp>
      <p:sp>
        <p:nvSpPr>
          <p:cNvPr id="5" name="Rettangolo 4">
            <a:extLst>
              <a:ext uri="{FF2B5EF4-FFF2-40B4-BE49-F238E27FC236}">
                <a16:creationId xmlns:a16="http://schemas.microsoft.com/office/drawing/2014/main" id="{A1C98EC3-4BD0-3445-8F82-B9E10C8FAFC6}"/>
              </a:ext>
            </a:extLst>
          </p:cNvPr>
          <p:cNvSpPr/>
          <p:nvPr/>
        </p:nvSpPr>
        <p:spPr>
          <a:xfrm>
            <a:off x="838200" y="1877338"/>
            <a:ext cx="10114722" cy="3416320"/>
          </a:xfrm>
          <a:prstGeom prst="rect">
            <a:avLst/>
          </a:prstGeom>
        </p:spPr>
        <p:txBody>
          <a:bodyPr wrap="square">
            <a:spAutoFit/>
          </a:bodyPr>
          <a:lstStyle/>
          <a:p>
            <a:pPr marL="342900" indent="-342900">
              <a:buFont typeface="Arial" panose="020B0604020202020204" pitchFamily="34" charset="0"/>
              <a:buChar char="•"/>
            </a:pPr>
            <a:r>
              <a:rPr lang="en-GB" sz="2400" dirty="0"/>
              <a:t>Flight simulator on EVM (too many calculations!)</a:t>
            </a:r>
          </a:p>
          <a:p>
            <a:endParaRPr lang="en-GB" sz="2400" dirty="0"/>
          </a:p>
          <a:p>
            <a:pPr marL="342900" indent="-342900">
              <a:buFont typeface="Arial" panose="020B0604020202020204" pitchFamily="34" charset="0"/>
              <a:buChar char="•"/>
            </a:pPr>
            <a:r>
              <a:rPr lang="en-GB" sz="2400" dirty="0"/>
              <a:t>Blockchain videos (too much data)</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A web server (there is no network access)</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Digital Rights Management of blockchain information (BC is public)</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All that requires a lot of calculation, a lot of memory or confidentiality</a:t>
            </a:r>
          </a:p>
        </p:txBody>
      </p:sp>
    </p:spTree>
    <p:extLst>
      <p:ext uri="{BB962C8B-B14F-4D97-AF65-F5344CB8AC3E}">
        <p14:creationId xmlns:p14="http://schemas.microsoft.com/office/powerpoint/2010/main" val="1357928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TotalTime>
  <Words>2697</Words>
  <Application>Microsoft Macintosh PowerPoint</Application>
  <PresentationFormat>Widescreen</PresentationFormat>
  <Paragraphs>459</Paragraphs>
  <Slides>44</Slides>
  <Notes>1</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44</vt:i4>
      </vt:variant>
    </vt:vector>
  </HeadingPairs>
  <TitlesOfParts>
    <vt:vector size="53" baseType="lpstr">
      <vt:lpstr>Arial</vt:lpstr>
      <vt:lpstr>Arial MT</vt:lpstr>
      <vt:lpstr>Calibri</vt:lpstr>
      <vt:lpstr>Calibri Light</vt:lpstr>
      <vt:lpstr>Courier New</vt:lpstr>
      <vt:lpstr>Tahoma</vt:lpstr>
      <vt:lpstr>Verdana</vt:lpstr>
      <vt:lpstr>Wingdings</vt:lpstr>
      <vt:lpstr>Office Theme</vt:lpstr>
      <vt:lpstr>Smart Contracts and Ethereum</vt:lpstr>
      <vt:lpstr>Course material developed in collaboration with University of  Cagliari, University of Cyprus, University of Western Macedonia, Mines ParisTech, Technische Hochschule Ulm, Deloitte, WIP   with support from Erasmus+ </vt:lpstr>
      <vt:lpstr>Content of the lecture</vt:lpstr>
      <vt:lpstr>Ethereum</vt:lpstr>
      <vt:lpstr>Ethereum: differences compared to Bitcoin</vt:lpstr>
      <vt:lpstr>Ethereum: differences compared to Bitcoin</vt:lpstr>
      <vt:lpstr>Bitcoin and Ether</vt:lpstr>
      <vt:lpstr>Smart Contract in Ethereum</vt:lpstr>
      <vt:lpstr>What we cannot do with SC</vt:lpstr>
      <vt:lpstr>What we can do with SC</vt:lpstr>
      <vt:lpstr>Smart Contract - Ethereum</vt:lpstr>
      <vt:lpstr>Input of a Smart Contract</vt:lpstr>
      <vt:lpstr>Smart Contract - Ethereum</vt:lpstr>
      <vt:lpstr>Example of an ABI</vt:lpstr>
      <vt:lpstr>A Smart Contract acts only on the BC</vt:lpstr>
      <vt:lpstr>Architecture of traditional application</vt:lpstr>
      <vt:lpstr>Web application architecture</vt:lpstr>
      <vt:lpstr>DApp Ethereum architecture</vt:lpstr>
      <vt:lpstr>Smart Contract</vt:lpstr>
      <vt:lpstr>Oracles</vt:lpstr>
      <vt:lpstr>Types of oracle</vt:lpstr>
      <vt:lpstr>Ether (ETH)</vt:lpstr>
      <vt:lpstr>Ethereum addresses</vt:lpstr>
      <vt:lpstr>Ethereum addresses</vt:lpstr>
      <vt:lpstr>Checksum in Ethereum</vt:lpstr>
      <vt:lpstr>Address and accounts</vt:lpstr>
      <vt:lpstr>Ethereum account</vt:lpstr>
      <vt:lpstr>Ethereum transactions</vt:lpstr>
      <vt:lpstr>Ethereum GAS</vt:lpstr>
      <vt:lpstr>Ethereum GAS</vt:lpstr>
      <vt:lpstr>Ethereum GAS</vt:lpstr>
      <vt:lpstr>ethgasstation.info</vt:lpstr>
      <vt:lpstr>etherscan.io</vt:lpstr>
      <vt:lpstr>Ethereum development environments</vt:lpstr>
      <vt:lpstr>Metamask</vt:lpstr>
      <vt:lpstr>How to use Metamask</vt:lpstr>
      <vt:lpstr>How to use Metamask</vt:lpstr>
      <vt:lpstr>Metamask tutorial</vt:lpstr>
      <vt:lpstr>Remix</vt:lpstr>
      <vt:lpstr>How to use Remix</vt:lpstr>
      <vt:lpstr>How to use Remix</vt:lpstr>
      <vt:lpstr>How to use Remix</vt:lpstr>
      <vt:lpstr>Remix - warnings</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Electric Power Distribution and Smart Grid</dc:title>
  <dc:creator>Magdalena Kovarova</dc:creator>
  <cp:lastModifiedBy>MARCO GALICI</cp:lastModifiedBy>
  <cp:revision>253</cp:revision>
  <dcterms:created xsi:type="dcterms:W3CDTF">2019-12-17T13:08:16Z</dcterms:created>
  <dcterms:modified xsi:type="dcterms:W3CDTF">2021-08-06T14:07:20Z</dcterms:modified>
</cp:coreProperties>
</file>