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4" r:id="rId3"/>
    <p:sldId id="261" r:id="rId4"/>
    <p:sldId id="286" r:id="rId5"/>
    <p:sldId id="281" r:id="rId6"/>
    <p:sldId id="287" r:id="rId7"/>
    <p:sldId id="288" r:id="rId8"/>
    <p:sldId id="289" r:id="rId9"/>
    <p:sldId id="290" r:id="rId10"/>
    <p:sldId id="291" r:id="rId11"/>
    <p:sldId id="282" r:id="rId12"/>
    <p:sldId id="292" r:id="rId13"/>
    <p:sldId id="294" r:id="rId14"/>
    <p:sldId id="293" r:id="rId15"/>
    <p:sldId id="295" r:id="rId16"/>
    <p:sldId id="296" r:id="rId17"/>
    <p:sldId id="297" r:id="rId18"/>
    <p:sldId id="314" r:id="rId19"/>
    <p:sldId id="298" r:id="rId20"/>
    <p:sldId id="299" r:id="rId21"/>
    <p:sldId id="300" r:id="rId22"/>
    <p:sldId id="302" r:id="rId23"/>
    <p:sldId id="303" r:id="rId24"/>
    <p:sldId id="315" r:id="rId25"/>
    <p:sldId id="304" r:id="rId26"/>
    <p:sldId id="309" r:id="rId27"/>
    <p:sldId id="305" r:id="rId28"/>
    <p:sldId id="316" r:id="rId29"/>
    <p:sldId id="306" r:id="rId30"/>
    <p:sldId id="307" r:id="rId31"/>
    <p:sldId id="317" r:id="rId32"/>
    <p:sldId id="308" r:id="rId33"/>
    <p:sldId id="301" r:id="rId34"/>
    <p:sldId id="310" r:id="rId35"/>
    <p:sldId id="311" r:id="rId36"/>
    <p:sldId id="318" r:id="rId37"/>
    <p:sldId id="312" r:id="rId38"/>
    <p:sldId id="280" r:id="rId39"/>
    <p:sldId id="313" r:id="rId40"/>
    <p:sldId id="319" r:id="rId41"/>
    <p:sldId id="2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27F8-B302-4CC5-9C32-F5ED8E4DF9B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FE5C2-4AB9-459C-B963-8D7F5CDE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4F09-C445-4982-892C-358BED8975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4F09-C445-4982-892C-358BED8975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EE8A-A9CA-47FD-A46A-E1755347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B5127-3F04-4FE4-AA15-CBB50257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C691-B0E8-4C34-AB23-CD94E976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23FC-00F7-4E7A-8721-7FAEEC93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9074-E388-484E-A392-051903AB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1DE1-EA2B-4465-803A-F0F7000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EC13-802C-4B64-80EA-70FB278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5AC-8E2F-41CF-B69F-EB6A132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03D4-8FE7-4567-8E12-95A4AEF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2326-8AE9-4C1F-BB9C-F146098A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8F0B4-F4A8-434B-A50A-1A8C9D4D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53B88-9937-4D21-896C-AB5E2AD2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11C-3D49-4C64-8237-13C15EB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7FA9-50EC-4E7F-BCF3-28E6DF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8A8F-D979-43AF-8163-CD1B153A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BE47716B-ED8F-F344-9D66-4497D42366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7032"/>
            <a:ext cx="121793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583"/>
            <a:ext cx="10515600" cy="1052755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382906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80129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5498" y="6356350"/>
            <a:ext cx="7876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9D9E9E"/>
                </a:solidFill>
              </a:defRPr>
            </a:lvl1pPr>
          </a:lstStyle>
          <a:p>
            <a:fld id="{B14DC977-BC50-43F6-B379-4F14C4286E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21C8E14-247D-7D44-B50F-4648FA493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12" y="0"/>
            <a:ext cx="2795121" cy="797336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FEEA2E-20AC-4384-B916-BC5C3A02FEB8}"/>
              </a:ext>
            </a:extLst>
          </p:cNvPr>
          <p:cNvGrpSpPr/>
          <p:nvPr userDrawn="1"/>
        </p:nvGrpSpPr>
        <p:grpSpPr>
          <a:xfrm>
            <a:off x="828140" y="136525"/>
            <a:ext cx="4295951" cy="654758"/>
            <a:chOff x="828140" y="136525"/>
            <a:chExt cx="5379153" cy="81985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6BEF4DD-3737-463F-BF67-D4C22DDDD9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2" r="14265" b="32463"/>
            <a:stretch/>
          </p:blipFill>
          <p:spPr>
            <a:xfrm>
              <a:off x="828140" y="136525"/>
              <a:ext cx="2011379" cy="819852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8DA4C1E-4323-48C4-AFB8-4D6556B345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04"/>
            <a:stretch/>
          </p:blipFill>
          <p:spPr>
            <a:xfrm>
              <a:off x="2789229" y="136526"/>
              <a:ext cx="3418064" cy="456812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D4BEE190-C978-452D-BE35-5B7F997FF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1328082"/>
            <a:ext cx="1506583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24">
            <a:extLst>
              <a:ext uri="{FF2B5EF4-FFF2-40B4-BE49-F238E27FC236}">
                <a16:creationId xmlns:a16="http://schemas.microsoft.com/office/drawing/2014/main" id="{FC11E3D3-0791-4884-887F-2D676E16D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810500"/>
            <a:ext cx="1506583" cy="462425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E305754-9234-4E10-BBAC-16BB6CCAFD44}"/>
              </a:ext>
            </a:extLst>
          </p:cNvPr>
          <p:cNvSpPr/>
          <p:nvPr userDrawn="1"/>
        </p:nvSpPr>
        <p:spPr>
          <a:xfrm>
            <a:off x="0" y="4724399"/>
            <a:ext cx="12192000" cy="2133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403D36-F854-4A32-B14A-F0E223175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90" y="4847305"/>
            <a:ext cx="5093759" cy="1969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4823" y="2774628"/>
            <a:ext cx="9144000" cy="757829"/>
          </a:xfrm>
        </p:spPr>
        <p:txBody>
          <a:bodyPr anchor="b">
            <a:noAutofit/>
          </a:bodyPr>
          <a:lstStyle>
            <a:lvl1pPr algn="l">
              <a:defRPr lang="it-IT" sz="32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4823" y="3762554"/>
            <a:ext cx="9144000" cy="565397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b="1" kern="1200" dirty="0">
                <a:solidFill>
                  <a:srgbClr val="88ADC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First name, Family name, email address….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26ABD2-D07F-40A8-89FC-0E3ED6612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235553"/>
            <a:ext cx="5193776" cy="21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CD0C-E5CB-4BF8-BC95-D8BDDA4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286-EAA3-4D4F-9795-DFF1FFA7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5D54-8672-4249-8A40-E51E0A0D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DCDA-348F-4E7E-903E-E34EA6ED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7A9-0A5A-4065-A282-FF75E10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1279-5083-4933-BE40-DB66B40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698B-5FA4-4372-90E1-CCB33F7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0C84-EF4A-4636-89B6-A3EBE42D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2F7F-F648-467F-A23D-0E82D2AC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AAB4-15C6-4D07-9ECB-AC926CC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D51B-FC45-4B00-BE40-F3CF8BF7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048-36DD-4914-A4F0-97F01E894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4114-33DB-4461-A266-AFCEF09E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9A11-47EE-49E4-95EE-719B2E4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CE7C-B1AE-4861-9AEC-48B184B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92D6-D7BA-4D84-A0F1-51D0771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3752-3900-4C91-85B4-FE2E76E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BC57-6955-42BB-954F-A18F16F1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3855-0015-4AC8-912F-809EAE07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667B-5E5A-4889-8218-43947D5D7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29CA-E39A-46D9-AAAC-16BB6165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FDE77-44BD-4E3D-9922-2FACB9A7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90C04-A079-44F2-8C82-3E22A8A0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E7EC5-E7B6-4BDA-8FB6-A18155AA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81E-042A-4C37-81CB-E485ACD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CD64A-C5CF-46E3-B7DE-473C368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935D9-3788-422A-A947-5B10AA84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066BC-6462-4069-83D1-22BA847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ED7D-B5F1-461B-A318-21DF88A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58723-1857-4A19-99BC-4ED6640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04ED8-1603-49E5-927F-45C968D1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61E-DAE2-4A6C-BB31-DE2A6A74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61C-C835-4412-93D0-6822E9C2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BD9D-2688-4DD1-A846-F670E425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C088-E33D-4260-83C1-B4C1D3C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68C5-CC15-4AC6-8704-94DF3E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2416-FE7A-4F6E-853E-11BFA0B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C52-C8F6-4F35-82C3-A941C4E4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1BF4-CC9A-4805-A2EC-ECAA8BE6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C816-68B0-4316-A4EB-0FCF75A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10DB-56EA-41CB-8610-48AA11B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C5D9-F63E-497B-800B-DE2E717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9C3E-8CD4-4EB8-A717-35D076D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5F1B1-3B8F-41E2-8FD5-CE5F8C3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2CEA-0468-405A-BB3F-487DD82C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5BD8-3101-4FC0-8D4A-5233C136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7724-F8F0-485F-98DD-EADE36A0128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BA50-C0E2-40D3-B273-13C64785F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FF1D-1497-4D09-8813-B3CCA4E9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377D-2667-4D67-B3F6-038099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jOoIjbnczpAhUTwMQBHWqkCgwQFjAAegQIBBAB&amp;url=http%3A%2F%2Fpenelope.uchicago.edu%2FThayer%2FE%2FRoman%2FTexts%2FPlutarch%2FMoralia%2FDe_monarchia*.html&amp;usg=AOvVaw30LRVlT8Ej4MPLq0BwencB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6847724-A7E3-4BAA-B70D-4980AE7D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de-DE" sz="3800" b="1" dirty="0" err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de-DE" sz="3800" b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1:  </a:t>
            </a:r>
            <a:br>
              <a:rPr lang="de-DE" sz="3800" b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3800" b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Blockchain </a:t>
            </a:r>
            <a:r>
              <a:rPr lang="de-DE" sz="3800" b="1" err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  <a:endParaRPr lang="de-DE" sz="3800" b="1">
              <a:solidFill>
                <a:srgbClr val="F9AE2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AD8476CB-505A-4279-ACBC-BF73787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670170"/>
            <a:ext cx="5390093" cy="208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10">
            <a:extLst>
              <a:ext uri="{FF2B5EF4-FFF2-40B4-BE49-F238E27FC236}">
                <a16:creationId xmlns:a16="http://schemas.microsoft.com/office/drawing/2014/main" id="{9D58F765-1B79-4C9B-90DE-977B711CD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4036430"/>
            <a:ext cx="5390093" cy="2223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10628-5E8E-4150-9F27-EA0C503E567E}"/>
              </a:ext>
            </a:extLst>
          </p:cNvPr>
          <p:cNvSpPr/>
          <p:nvPr/>
        </p:nvSpPr>
        <p:spPr>
          <a:xfrm>
            <a:off x="1168532" y="5249245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it-IT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[Mario Mureddu, </a:t>
            </a:r>
          </a:p>
          <a:p>
            <a:pPr>
              <a:spcAft>
                <a:spcPts val="600"/>
              </a:spcAft>
            </a:pPr>
            <a:r>
              <a:rPr lang="it-IT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University</a:t>
            </a:r>
            <a:r>
              <a:rPr lang="it-IT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ofCagliari</a:t>
            </a:r>
            <a:r>
              <a:rPr lang="it-IT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br>
              <a:rPr lang="it-IT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b="1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Day </a:t>
            </a:r>
            <a:r>
              <a:rPr lang="it-IT" b="1" i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month</a:t>
            </a:r>
            <a:r>
              <a:rPr lang="it-IT" b="1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i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year</a:t>
            </a:r>
            <a:br>
              <a:rPr lang="it-IT" b="1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b="1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City, Country</a:t>
            </a:r>
          </a:p>
        </p:txBody>
      </p:sp>
    </p:spTree>
    <p:extLst>
      <p:ext uri="{BB962C8B-B14F-4D97-AF65-F5344CB8AC3E}">
        <p14:creationId xmlns:p14="http://schemas.microsoft.com/office/powerpoint/2010/main" val="176705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E36AB-5D2C-BA40-9E08-19B9BC9A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Decentralization</a:t>
            </a:r>
            <a:r>
              <a:rPr lang="it-IT"/>
              <a:t>: </a:t>
            </a:r>
            <a:r>
              <a:rPr lang="it-IT" err="1"/>
              <a:t>scalable</a:t>
            </a:r>
            <a:r>
              <a:rPr lang="it-IT"/>
              <a:t> and </a:t>
            </a:r>
            <a:r>
              <a:rPr lang="it-IT" err="1"/>
              <a:t>highly</a:t>
            </a:r>
            <a:r>
              <a:rPr lang="it-IT"/>
              <a:t> </a:t>
            </a:r>
            <a:r>
              <a:rPr lang="it-IT" err="1"/>
              <a:t>resistant</a:t>
            </a:r>
            <a:r>
              <a:rPr lang="it-IT"/>
              <a:t> to </a:t>
            </a:r>
            <a:r>
              <a:rPr lang="it-IT" err="1"/>
              <a:t>attacks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hard to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consensus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6FAA5-66E7-384E-8137-AF914839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29"/>
            <a:ext cx="10515600" cy="41420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err="1">
                <a:solidFill>
                  <a:srgbClr val="FF0000"/>
                </a:solidFill>
              </a:rPr>
              <a:t>Pros</a:t>
            </a:r>
            <a:r>
              <a:rPr lang="it-IT" b="1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Everyone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decisions</a:t>
            </a:r>
            <a:r>
              <a:rPr lang="it-IT"/>
              <a:t>, and to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complex</a:t>
            </a:r>
            <a:r>
              <a:rPr lang="it-IT"/>
              <a:t> </a:t>
            </a:r>
            <a:r>
              <a:rPr lang="it-IT" err="1"/>
              <a:t>tasks</a:t>
            </a:r>
            <a:r>
              <a:rPr lang="it-IT"/>
              <a:t>, </a:t>
            </a:r>
            <a:r>
              <a:rPr lang="it-IT" err="1"/>
              <a:t>possibly</a:t>
            </a:r>
            <a:r>
              <a:rPr lang="it-IT"/>
              <a:t> </a:t>
            </a:r>
            <a:r>
              <a:rPr lang="it-IT" err="1"/>
              <a:t>teaming</a:t>
            </a:r>
            <a:r>
              <a:rPr lang="it-IT"/>
              <a:t> with </a:t>
            </a:r>
            <a:r>
              <a:rPr lang="it-IT" err="1"/>
              <a:t>others</a:t>
            </a:r>
            <a:r>
              <a:rPr lang="it-IT"/>
              <a:t>;</a:t>
            </a:r>
          </a:p>
          <a:p>
            <a:r>
              <a:rPr lang="it-IT"/>
              <a:t> Highly </a:t>
            </a:r>
            <a:r>
              <a:rPr lang="it-IT" err="1"/>
              <a:t>resistant</a:t>
            </a:r>
            <a:r>
              <a:rPr lang="it-IT"/>
              <a:t> to </a:t>
            </a:r>
            <a:r>
              <a:rPr lang="it-IT" err="1"/>
              <a:t>attacks</a:t>
            </a:r>
            <a:r>
              <a:rPr lang="it-IT"/>
              <a:t> and </a:t>
            </a:r>
            <a:r>
              <a:rPr lang="it-IT" err="1"/>
              <a:t>failures</a:t>
            </a:r>
            <a:r>
              <a:rPr lang="it-IT"/>
              <a:t> of single </a:t>
            </a:r>
            <a:r>
              <a:rPr lang="it-IT" err="1"/>
              <a:t>elements</a:t>
            </a:r>
            <a:r>
              <a:rPr lang="it-IT"/>
              <a:t> (</a:t>
            </a:r>
            <a:r>
              <a:rPr lang="it-IT" err="1"/>
              <a:t>corruption</a:t>
            </a:r>
            <a:r>
              <a:rPr lang="it-IT"/>
              <a:t>)</a:t>
            </a:r>
          </a:p>
          <a:p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processes</a:t>
            </a:r>
            <a:r>
              <a:rPr lang="it-IT"/>
              <a:t> are </a:t>
            </a:r>
            <a:r>
              <a:rPr lang="it-IT" err="1"/>
              <a:t>distributed</a:t>
            </a:r>
            <a:r>
              <a:rPr lang="it-IT"/>
              <a:t>, and can be </a:t>
            </a:r>
            <a:r>
              <a:rPr lang="it-IT" err="1"/>
              <a:t>performed</a:t>
            </a:r>
            <a:r>
              <a:rPr lang="it-IT"/>
              <a:t> by a </a:t>
            </a:r>
            <a:r>
              <a:rPr lang="it-IT" err="1"/>
              <a:t>lot</a:t>
            </a:r>
            <a:r>
              <a:rPr lang="it-IT"/>
              <a:t> </a:t>
            </a:r>
            <a:r>
              <a:rPr lang="it-IT" err="1"/>
              <a:t>of’’slow</a:t>
            </a:r>
            <a:r>
              <a:rPr lang="it-IT"/>
              <a:t> </a:t>
            </a:r>
            <a:r>
              <a:rPr lang="it-IT" err="1"/>
              <a:t>thinking</a:t>
            </a:r>
            <a:r>
              <a:rPr lang="it-IT"/>
              <a:t>’’ </a:t>
            </a:r>
            <a:r>
              <a:rPr lang="it-IT" err="1"/>
              <a:t>entities</a:t>
            </a:r>
            <a:r>
              <a:rPr lang="it-IT"/>
              <a:t>.</a:t>
            </a:r>
          </a:p>
          <a:p>
            <a:pPr marL="0" indent="0">
              <a:buNone/>
            </a:pPr>
            <a:r>
              <a:rPr lang="it-IT" err="1">
                <a:solidFill>
                  <a:srgbClr val="FF0000"/>
                </a:solidFill>
              </a:rPr>
              <a:t>Cons</a:t>
            </a:r>
            <a:r>
              <a:rPr lang="it-IT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Systemic</a:t>
            </a:r>
            <a:r>
              <a:rPr lang="it-IT"/>
              <a:t>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processes</a:t>
            </a:r>
            <a:r>
              <a:rPr lang="it-IT"/>
              <a:t> are </a:t>
            </a:r>
            <a:r>
              <a:rPr lang="it-IT" err="1"/>
              <a:t>subject</a:t>
            </a:r>
            <a:r>
              <a:rPr lang="it-IT"/>
              <a:t> to time </a:t>
            </a:r>
            <a:r>
              <a:rPr lang="it-IT" err="1"/>
              <a:t>consuming</a:t>
            </a:r>
            <a:r>
              <a:rPr lang="it-IT"/>
              <a:t> and </a:t>
            </a:r>
            <a:r>
              <a:rPr lang="it-IT" err="1"/>
              <a:t>costly</a:t>
            </a:r>
            <a:r>
              <a:rPr lang="it-IT"/>
              <a:t> </a:t>
            </a:r>
            <a:r>
              <a:rPr lang="it-IT" err="1"/>
              <a:t>consensus</a:t>
            </a:r>
            <a:r>
              <a:rPr lang="it-IT"/>
              <a:t> </a:t>
            </a:r>
            <a:r>
              <a:rPr lang="it-IT" err="1"/>
              <a:t>processes</a:t>
            </a:r>
            <a:endParaRPr lang="it-IT"/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hard to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uniform</a:t>
            </a:r>
            <a:r>
              <a:rPr lang="it-IT"/>
              <a:t> </a:t>
            </a:r>
            <a:r>
              <a:rPr lang="it-IT" err="1"/>
              <a:t>behavior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the </a:t>
            </a:r>
            <a:r>
              <a:rPr lang="it-IT" err="1"/>
              <a:t>parts</a:t>
            </a:r>
            <a:r>
              <a:rPr lang="it-IT"/>
              <a:t> of the </a:t>
            </a:r>
            <a:r>
              <a:rPr lang="it-IT" err="1"/>
              <a:t>system</a:t>
            </a:r>
            <a:r>
              <a:rPr lang="it-IT"/>
              <a:t> (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negative)</a:t>
            </a:r>
          </a:p>
          <a:p>
            <a:r>
              <a:rPr lang="it-IT"/>
              <a:t>Hard to </a:t>
            </a:r>
            <a:r>
              <a:rPr lang="it-IT" err="1"/>
              <a:t>identify</a:t>
            </a:r>
            <a:r>
              <a:rPr lang="it-IT"/>
              <a:t> </a:t>
            </a:r>
            <a:r>
              <a:rPr lang="it-IT" err="1"/>
              <a:t>trusted</a:t>
            </a:r>
            <a:r>
              <a:rPr lang="it-IT"/>
              <a:t> parties for </a:t>
            </a:r>
            <a:r>
              <a:rPr lang="it-IT" err="1"/>
              <a:t>performing</a:t>
            </a:r>
            <a:r>
              <a:rPr lang="it-IT"/>
              <a:t> </a:t>
            </a:r>
            <a:r>
              <a:rPr lang="it-IT" err="1"/>
              <a:t>complex</a:t>
            </a:r>
            <a:r>
              <a:rPr lang="it-IT"/>
              <a:t> </a:t>
            </a:r>
            <a:r>
              <a:rPr lang="it-IT" err="1"/>
              <a:t>tasks</a:t>
            </a:r>
            <a:r>
              <a:rPr lang="it-IT"/>
              <a:t> </a:t>
            </a:r>
            <a:r>
              <a:rPr lang="it-IT" err="1"/>
              <a:t>which</a:t>
            </a:r>
            <a:r>
              <a:rPr lang="it-IT"/>
              <a:t> involve multiple </a:t>
            </a:r>
            <a:r>
              <a:rPr lang="it-IT" err="1"/>
              <a:t>entities</a:t>
            </a:r>
            <a:endParaRPr lang="it-IT"/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duplicates</a:t>
            </a:r>
            <a:r>
              <a:rPr lang="it-IT"/>
              <a:t> work (</a:t>
            </a:r>
            <a:r>
              <a:rPr lang="it-IT" err="1"/>
              <a:t>why</a:t>
            </a:r>
            <a:r>
              <a:rPr lang="it-IT"/>
              <a:t> </a:t>
            </a:r>
            <a:r>
              <a:rPr lang="it-IT" err="1"/>
              <a:t>repeatedly</a:t>
            </a:r>
            <a:r>
              <a:rPr lang="it-IT"/>
              <a:t>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costly</a:t>
            </a:r>
            <a:r>
              <a:rPr lang="it-IT"/>
              <a:t> </a:t>
            </a:r>
            <a:r>
              <a:rPr lang="it-IT" err="1"/>
              <a:t>decisions</a:t>
            </a:r>
            <a:r>
              <a:rPr lang="it-IT"/>
              <a:t> on </a:t>
            </a:r>
            <a:r>
              <a:rPr lang="it-IT" err="1"/>
              <a:t>periphery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can be made once and for </a:t>
            </a: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bya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authority?)  </a:t>
            </a:r>
          </a:p>
        </p:txBody>
      </p:sp>
    </p:spTree>
    <p:extLst>
      <p:ext uri="{BB962C8B-B14F-4D97-AF65-F5344CB8AC3E}">
        <p14:creationId xmlns:p14="http://schemas.microsoft.com/office/powerpoint/2010/main" val="39521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430B-13FD-4C0E-A956-D87DD922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2948894"/>
          </a:xfrm>
        </p:spPr>
        <p:txBody>
          <a:bodyPr/>
          <a:lstStyle/>
          <a:p>
            <a:r>
              <a:rPr lang="en-US"/>
              <a:t>Which processes works better when centralized?</a:t>
            </a:r>
          </a:p>
          <a:p>
            <a:r>
              <a:rPr lang="en-US"/>
              <a:t>Which processes works better when decentralized?</a:t>
            </a:r>
          </a:p>
          <a:p>
            <a:r>
              <a:rPr lang="en-US"/>
              <a:t>What are the technical limitations which can undermine a centralized system?</a:t>
            </a:r>
          </a:p>
          <a:p>
            <a:r>
              <a:rPr lang="en-US"/>
              <a:t>What are the technical limitations which can undermine a decentralized system?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4834127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06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r>
              <a:rPr lang="it-IT"/>
              <a:t> in ICT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BF18ECC-BB49-8749-B020-D59F9A538F33}"/>
              </a:ext>
            </a:extLst>
          </p:cNvPr>
          <p:cNvSpPr/>
          <p:nvPr/>
        </p:nvSpPr>
        <p:spPr>
          <a:xfrm>
            <a:off x="3950244" y="4704187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814D3BF-6A25-A84F-8075-C60CEBC578E7}"/>
              </a:ext>
            </a:extLst>
          </p:cNvPr>
          <p:cNvGrpSpPr/>
          <p:nvPr/>
        </p:nvGrpSpPr>
        <p:grpSpPr>
          <a:xfrm>
            <a:off x="2013258" y="2910346"/>
            <a:ext cx="3020329" cy="1853051"/>
            <a:chOff x="2013258" y="2910346"/>
            <a:chExt cx="3020329" cy="1853051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CECC558D-B241-B442-B18C-B0E88EF679A4}"/>
                </a:ext>
              </a:extLst>
            </p:cNvPr>
            <p:cNvSpPr/>
            <p:nvPr/>
          </p:nvSpPr>
          <p:spPr>
            <a:xfrm>
              <a:off x="3128062" y="3497770"/>
              <a:ext cx="681390" cy="678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AD41759E-3A8B-714F-A837-9DB35C60815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3632285" y="2910346"/>
              <a:ext cx="376510" cy="63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C482A3BF-FA79-B445-B69C-200D1FD5F70E}"/>
                </a:ext>
              </a:extLst>
            </p:cNvPr>
            <p:cNvCxnSpPr>
              <a:cxnSpLocks/>
              <a:stCxn id="6" idx="2"/>
              <a:endCxn id="11" idx="6"/>
            </p:cNvCxnSpPr>
            <p:nvPr/>
          </p:nvCxnSpPr>
          <p:spPr>
            <a:xfrm flipH="1" flipV="1">
              <a:off x="3809452" y="3836871"/>
              <a:ext cx="12241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670976" y="4119303"/>
              <a:ext cx="337818" cy="644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09700939-8008-7540-9B99-9D8197713B9C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894331" y="2910346"/>
              <a:ext cx="422447" cy="615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A97F0C50-F1B2-154C-806D-3F98342CF5B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2013258" y="3836870"/>
              <a:ext cx="111480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2894330" y="4128821"/>
              <a:ext cx="398004" cy="63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(master-slave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Central server </a:t>
            </a:r>
            <a:r>
              <a:rPr lang="it-IT" err="1"/>
              <a:t>performs</a:t>
            </a:r>
            <a:r>
              <a:rPr lang="it-IT"/>
              <a:t> </a:t>
            </a:r>
            <a:r>
              <a:rPr lang="it-IT" err="1"/>
              <a:t>calculations</a:t>
            </a:r>
            <a:r>
              <a:rPr lang="it-IT"/>
              <a:t> and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decisions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After</a:t>
            </a:r>
            <a:r>
              <a:rPr lang="it-IT"/>
              <a:t> </a:t>
            </a:r>
            <a:r>
              <a:rPr lang="it-IT" err="1"/>
              <a:t>receiving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needed</a:t>
            </a:r>
            <a:r>
              <a:rPr lang="it-IT"/>
              <a:t> information from slave </a:t>
            </a:r>
            <a:r>
              <a:rPr lang="it-IT" err="1"/>
              <a:t>devices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clear</a:t>
            </a:r>
            <a:r>
              <a:rPr lang="it-IT"/>
              <a:t> and easy to </a:t>
            </a:r>
            <a:r>
              <a:rPr lang="it-IT" err="1"/>
              <a:t>identify</a:t>
            </a:r>
            <a:r>
              <a:rPr lang="it-IT"/>
              <a:t> the </a:t>
            </a:r>
            <a:r>
              <a:rPr lang="it-IT" err="1"/>
              <a:t>trusted</a:t>
            </a:r>
            <a:r>
              <a:rPr lang="it-IT"/>
              <a:t> party and </a:t>
            </a:r>
            <a:r>
              <a:rPr lang="it-IT" err="1"/>
              <a:t>follow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instructions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server </a:t>
            </a:r>
            <a:r>
              <a:rPr lang="it-IT" err="1"/>
              <a:t>fails</a:t>
            </a:r>
            <a:r>
              <a:rPr lang="it-IT"/>
              <a:t> (or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communication</a:t>
            </a:r>
            <a:r>
              <a:rPr lang="it-IT"/>
              <a:t> </a:t>
            </a:r>
            <a:r>
              <a:rPr lang="it-IT" err="1"/>
              <a:t>device</a:t>
            </a:r>
            <a:r>
              <a:rPr lang="it-IT"/>
              <a:t> </a:t>
            </a:r>
            <a:r>
              <a:rPr lang="it-IT" err="1"/>
              <a:t>fails</a:t>
            </a:r>
            <a:r>
              <a:rPr lang="it-IT"/>
              <a:t>), slave </a:t>
            </a:r>
            <a:r>
              <a:rPr lang="it-IT" err="1"/>
              <a:t>devices</a:t>
            </a:r>
            <a:r>
              <a:rPr lang="it-IT"/>
              <a:t> </a:t>
            </a:r>
            <a:r>
              <a:rPr lang="it-IT" err="1"/>
              <a:t>become</a:t>
            </a:r>
            <a:r>
              <a:rPr lang="it-IT"/>
              <a:t> </a:t>
            </a:r>
            <a:r>
              <a:rPr lang="it-IT" err="1"/>
              <a:t>useless</a:t>
            </a:r>
            <a:r>
              <a:rPr lang="it-IT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DBA0CB4E-C0B3-5943-90C3-B76E588859BD}"/>
              </a:ext>
            </a:extLst>
          </p:cNvPr>
          <p:cNvGrpSpPr/>
          <p:nvPr/>
        </p:nvGrpSpPr>
        <p:grpSpPr>
          <a:xfrm>
            <a:off x="2037105" y="2565243"/>
            <a:ext cx="3824197" cy="2505057"/>
            <a:chOff x="2037105" y="2565243"/>
            <a:chExt cx="3824197" cy="2505057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C69BFB29-8E66-0744-93BB-93B4AB15E6CB}"/>
                </a:ext>
              </a:extLst>
            </p:cNvPr>
            <p:cNvSpPr txBox="1"/>
            <p:nvPr/>
          </p:nvSpPr>
          <p:spPr>
            <a:xfrm>
              <a:off x="4421519" y="2565243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711ED3E-C3BD-E24F-8B69-7F83D242BF1E}"/>
                </a:ext>
              </a:extLst>
            </p:cNvPr>
            <p:cNvSpPr txBox="1"/>
            <p:nvPr/>
          </p:nvSpPr>
          <p:spPr>
            <a:xfrm>
              <a:off x="5515749" y="365220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C79E224-1751-F447-9587-3FABAFB6E9F4}"/>
                </a:ext>
              </a:extLst>
            </p:cNvPr>
            <p:cNvSpPr txBox="1"/>
            <p:nvPr/>
          </p:nvSpPr>
          <p:spPr>
            <a:xfrm>
              <a:off x="4387851" y="4700968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48D020C-F826-D942-8F92-C096D46EF51C}"/>
                </a:ext>
              </a:extLst>
            </p:cNvPr>
            <p:cNvSpPr txBox="1"/>
            <p:nvPr/>
          </p:nvSpPr>
          <p:spPr>
            <a:xfrm>
              <a:off x="3036505" y="4700968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DFE91D69-7004-3849-849F-EDE7FCF6A6CE}"/>
                </a:ext>
              </a:extLst>
            </p:cNvPr>
            <p:cNvSpPr txBox="1"/>
            <p:nvPr/>
          </p:nvSpPr>
          <p:spPr>
            <a:xfrm>
              <a:off x="2037105" y="363471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F7504065-9A86-D649-9A1A-E0BB3BDC7CB0}"/>
                </a:ext>
              </a:extLst>
            </p:cNvPr>
            <p:cNvSpPr txBox="1"/>
            <p:nvPr/>
          </p:nvSpPr>
          <p:spPr>
            <a:xfrm>
              <a:off x="2985009" y="2567533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6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r>
              <a:rPr lang="it-IT"/>
              <a:t> in ICT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D41759E-3A8B-714F-A837-9DB35C60815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94329" y="2910346"/>
            <a:ext cx="1114466" cy="18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C482A3BF-FA79-B445-B69C-200D1FD5F70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813356" y="3836868"/>
            <a:ext cx="322023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09700939-8008-7540-9B99-9D8197713B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52880" y="2767400"/>
            <a:ext cx="99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97F0C50-F1B2-154C-806D-3F98342CF5BF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954708" y="3979815"/>
            <a:ext cx="656916" cy="7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F92AC3E-D44F-6742-B4C8-011C89AD71D4}"/>
              </a:ext>
            </a:extLst>
          </p:cNvPr>
          <p:cNvGrpSpPr/>
          <p:nvPr/>
        </p:nvGrpSpPr>
        <p:grpSpPr>
          <a:xfrm>
            <a:off x="2952879" y="3979818"/>
            <a:ext cx="2139259" cy="1128680"/>
            <a:chOff x="2952879" y="3979818"/>
            <a:chExt cx="2139259" cy="112868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F18ECC-BB49-8749-B020-D59F9A538F33}"/>
                </a:ext>
              </a:extLst>
            </p:cNvPr>
            <p:cNvSpPr/>
            <p:nvPr/>
          </p:nvSpPr>
          <p:spPr>
            <a:xfrm>
              <a:off x="3948018" y="4704185"/>
              <a:ext cx="399805" cy="40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4289273" y="3979818"/>
              <a:ext cx="802865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2952879" y="4906342"/>
              <a:ext cx="99513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(Peer to Peer (P2P)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devices</a:t>
            </a:r>
            <a:r>
              <a:rPr lang="it-IT"/>
              <a:t>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calculations</a:t>
            </a:r>
            <a:r>
              <a:rPr lang="it-IT"/>
              <a:t> and </a:t>
            </a:r>
            <a:r>
              <a:rPr lang="it-IT" err="1"/>
              <a:t>interact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needed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device</a:t>
            </a:r>
            <a:r>
              <a:rPr lang="it-IT"/>
              <a:t> can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partial</a:t>
            </a:r>
            <a:r>
              <a:rPr lang="it-IT"/>
              <a:t> </a:t>
            </a:r>
            <a:r>
              <a:rPr lang="it-IT" err="1"/>
              <a:t>calculation</a:t>
            </a:r>
            <a:r>
              <a:rPr lang="it-IT"/>
              <a:t> with </a:t>
            </a:r>
            <a:r>
              <a:rPr lang="it-IT" err="1"/>
              <a:t>partial</a:t>
            </a:r>
            <a:r>
              <a:rPr lang="it-IT"/>
              <a:t> access to information (</a:t>
            </a:r>
            <a:r>
              <a:rPr lang="it-IT" err="1"/>
              <a:t>potentially</a:t>
            </a:r>
            <a:r>
              <a:rPr lang="it-IT"/>
              <a:t> </a:t>
            </a:r>
            <a:r>
              <a:rPr lang="it-IT" err="1"/>
              <a:t>suboptimal</a:t>
            </a:r>
            <a:r>
              <a:rPr lang="it-IT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could</a:t>
            </a:r>
            <a:r>
              <a:rPr lang="it-IT"/>
              <a:t> be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difficult</a:t>
            </a:r>
            <a:r>
              <a:rPr lang="it-IT"/>
              <a:t> to prove </a:t>
            </a:r>
            <a:r>
              <a:rPr lang="it-IT" err="1"/>
              <a:t>that</a:t>
            </a:r>
            <a:r>
              <a:rPr lang="it-IT"/>
              <a:t> a </a:t>
            </a:r>
            <a:r>
              <a:rPr lang="it-IT" err="1"/>
              <a:t>certain</a:t>
            </a:r>
            <a:r>
              <a:rPr lang="it-IT"/>
              <a:t> information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coming</a:t>
            </a:r>
            <a:r>
              <a:rPr lang="it-IT"/>
              <a:t> from a </a:t>
            </a:r>
            <a:r>
              <a:rPr lang="it-IT" err="1"/>
              <a:t>trusted</a:t>
            </a:r>
            <a:r>
              <a:rPr lang="it-IT"/>
              <a:t> </a:t>
            </a:r>
            <a:r>
              <a:rPr lang="it-IT" err="1"/>
              <a:t>device</a:t>
            </a:r>
            <a:r>
              <a:rPr lang="it-IT"/>
              <a:t> (</a:t>
            </a:r>
            <a:r>
              <a:rPr lang="it-IT" err="1"/>
              <a:t>need</a:t>
            </a:r>
            <a:r>
              <a:rPr lang="it-IT"/>
              <a:t> for </a:t>
            </a:r>
            <a:r>
              <a:rPr lang="it-IT" err="1"/>
              <a:t>digital</a:t>
            </a:r>
            <a:r>
              <a:rPr lang="it-IT"/>
              <a:t> </a:t>
            </a:r>
            <a:r>
              <a:rPr lang="it-IT" err="1"/>
              <a:t>signature</a:t>
            </a:r>
            <a:r>
              <a:rPr lang="it-I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one</a:t>
            </a:r>
            <a:r>
              <a:rPr lang="it-IT"/>
              <a:t> or more </a:t>
            </a:r>
            <a:r>
              <a:rPr lang="it-IT" err="1"/>
              <a:t>peers</a:t>
            </a:r>
            <a:r>
              <a:rPr lang="it-IT"/>
              <a:t> server </a:t>
            </a:r>
            <a:r>
              <a:rPr lang="it-IT" err="1"/>
              <a:t>fail</a:t>
            </a:r>
            <a:r>
              <a:rPr lang="it-IT"/>
              <a:t> (or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communication</a:t>
            </a:r>
            <a:r>
              <a:rPr lang="it-IT"/>
              <a:t> </a:t>
            </a:r>
            <a:r>
              <a:rPr lang="it-IT" err="1"/>
              <a:t>devices</a:t>
            </a:r>
            <a:r>
              <a:rPr lang="it-IT"/>
              <a:t> </a:t>
            </a:r>
            <a:r>
              <a:rPr lang="it-IT" err="1"/>
              <a:t>fails</a:t>
            </a:r>
            <a:r>
              <a:rPr lang="it-IT"/>
              <a:t>), network can </a:t>
            </a:r>
            <a:r>
              <a:rPr lang="it-IT" err="1"/>
              <a:t>still</a:t>
            </a:r>
            <a:r>
              <a:rPr lang="it-IT"/>
              <a:t> work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C71C9711-5631-374A-902A-7095C955425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1954708" y="2910346"/>
            <a:ext cx="656917" cy="7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6AF053EC-95E3-5A4D-8EDE-F44EBA07AA41}"/>
              </a:ext>
            </a:extLst>
          </p:cNvPr>
          <p:cNvGrpSpPr/>
          <p:nvPr/>
        </p:nvGrpSpPr>
        <p:grpSpPr>
          <a:xfrm>
            <a:off x="1367851" y="2565243"/>
            <a:ext cx="4493451" cy="2515989"/>
            <a:chOff x="1367851" y="2565243"/>
            <a:chExt cx="4493451" cy="2515989"/>
          </a:xfrm>
        </p:grpSpPr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09D70C06-9AFF-4F49-8DA6-AE4AF778ECC7}"/>
                </a:ext>
              </a:extLst>
            </p:cNvPr>
            <p:cNvSpPr txBox="1"/>
            <p:nvPr/>
          </p:nvSpPr>
          <p:spPr>
            <a:xfrm>
              <a:off x="4421519" y="2565243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A4521817-21E6-6B4D-B3B5-D1DB7009A5CE}"/>
                </a:ext>
              </a:extLst>
            </p:cNvPr>
            <p:cNvSpPr txBox="1"/>
            <p:nvPr/>
          </p:nvSpPr>
          <p:spPr>
            <a:xfrm>
              <a:off x="5515749" y="365220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C51C0D9D-0073-144C-9EE2-2BD8D545336D}"/>
                </a:ext>
              </a:extLst>
            </p:cNvPr>
            <p:cNvSpPr txBox="1"/>
            <p:nvPr/>
          </p:nvSpPr>
          <p:spPr>
            <a:xfrm>
              <a:off x="2292940" y="4711900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5C87253-90A0-9647-B285-DE03153CB7FF}"/>
                </a:ext>
              </a:extLst>
            </p:cNvPr>
            <p:cNvSpPr txBox="1"/>
            <p:nvPr/>
          </p:nvSpPr>
          <p:spPr>
            <a:xfrm>
              <a:off x="1367851" y="365220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79E11894-E874-FE42-A6FD-F19E0D632D4F}"/>
                </a:ext>
              </a:extLst>
            </p:cNvPr>
            <p:cNvSpPr txBox="1"/>
            <p:nvPr/>
          </p:nvSpPr>
          <p:spPr>
            <a:xfrm>
              <a:off x="2301806" y="2584874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6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C400A-5105-4940-9619-CF75270A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dream</a:t>
            </a:r>
            <a:r>
              <a:rPr lang="it-IT"/>
              <a:t> of </a:t>
            </a:r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: a </a:t>
            </a:r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digital</a:t>
            </a:r>
            <a:r>
              <a:rPr lang="it-IT"/>
              <a:t> banking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4A1593-F91E-C34C-948E-825F8C89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632" y="1891330"/>
            <a:ext cx="4392168" cy="3829060"/>
          </a:xfrm>
        </p:spPr>
        <p:txBody>
          <a:bodyPr>
            <a:normAutofit fontScale="92500" lnSpcReduction="20000"/>
          </a:bodyPr>
          <a:lstStyle/>
          <a:p>
            <a:r>
              <a:rPr lang="it-IT" err="1"/>
              <a:t>Durable</a:t>
            </a:r>
            <a:r>
              <a:rPr lang="it-IT"/>
              <a:t> </a:t>
            </a:r>
          </a:p>
          <a:p>
            <a:r>
              <a:rPr lang="it-IT" err="1"/>
              <a:t>Portable</a:t>
            </a:r>
            <a:r>
              <a:rPr lang="it-IT"/>
              <a:t> </a:t>
            </a:r>
          </a:p>
          <a:p>
            <a:r>
              <a:rPr lang="it-IT" err="1"/>
              <a:t>Divisible</a:t>
            </a:r>
            <a:r>
              <a:rPr lang="it-IT"/>
              <a:t> </a:t>
            </a:r>
          </a:p>
          <a:p>
            <a:r>
              <a:rPr lang="it-IT" err="1"/>
              <a:t>Uniform</a:t>
            </a:r>
            <a:r>
              <a:rPr lang="it-IT"/>
              <a:t>/</a:t>
            </a:r>
            <a:r>
              <a:rPr lang="it-IT" err="1"/>
              <a:t>Fungible</a:t>
            </a:r>
            <a:br>
              <a:rPr lang="it-IT"/>
            </a:br>
            <a:r>
              <a:rPr lang="it-IT"/>
              <a:t>(</a:t>
            </a:r>
            <a:r>
              <a:rPr lang="it-IT" err="1"/>
              <a:t>Crawfurd</a:t>
            </a:r>
            <a:r>
              <a:rPr lang="it-IT"/>
              <a:t> v. </a:t>
            </a:r>
            <a:r>
              <a:rPr lang="it-IT" err="1"/>
              <a:t>Royal</a:t>
            </a:r>
            <a:r>
              <a:rPr lang="it-IT"/>
              <a:t> </a:t>
            </a:r>
            <a:r>
              <a:rPr lang="it-IT" err="1"/>
              <a:t>Bank</a:t>
            </a:r>
            <a:r>
              <a:rPr lang="it-IT"/>
              <a:t> 1749) </a:t>
            </a:r>
          </a:p>
          <a:p>
            <a:r>
              <a:rPr lang="it-IT" err="1"/>
              <a:t>Acceptable</a:t>
            </a:r>
            <a:endParaRPr lang="it-IT"/>
          </a:p>
          <a:p>
            <a:r>
              <a:rPr lang="it-IT"/>
              <a:t>Stable</a:t>
            </a:r>
          </a:p>
          <a:p>
            <a:r>
              <a:rPr lang="it-IT"/>
              <a:t>Limited </a:t>
            </a:r>
            <a:r>
              <a:rPr lang="it-IT" err="1"/>
              <a:t>supply</a:t>
            </a:r>
            <a:endParaRPr lang="it-IT"/>
          </a:p>
          <a:p>
            <a:r>
              <a:rPr lang="it-IT"/>
              <a:t>Hard to </a:t>
            </a:r>
            <a:r>
              <a:rPr lang="it-IT" err="1"/>
              <a:t>Counterfeit</a:t>
            </a:r>
            <a:r>
              <a:rPr lang="it-IT"/>
              <a:t> </a:t>
            </a:r>
          </a:p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C07AAFC-2E54-8449-B4A0-514A09FB566E}"/>
              </a:ext>
            </a:extLst>
          </p:cNvPr>
          <p:cNvSpPr/>
          <p:nvPr/>
        </p:nvSpPr>
        <p:spPr>
          <a:xfrm>
            <a:off x="1108112" y="2101947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156FC31-A94A-D648-A401-3005E2E22127}"/>
              </a:ext>
            </a:extLst>
          </p:cNvPr>
          <p:cNvSpPr/>
          <p:nvPr/>
        </p:nvSpPr>
        <p:spPr>
          <a:xfrm>
            <a:off x="5038418" y="2187291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4916F0E-71B6-FF42-A5AC-B368B9A18201}"/>
              </a:ext>
            </a:extLst>
          </p:cNvPr>
          <p:cNvSpPr/>
          <p:nvPr/>
        </p:nvSpPr>
        <p:spPr>
          <a:xfrm>
            <a:off x="5594379" y="3621765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0396F28-722A-9F4E-9577-77DBE572DA67}"/>
              </a:ext>
            </a:extLst>
          </p:cNvPr>
          <p:cNvSpPr/>
          <p:nvPr/>
        </p:nvSpPr>
        <p:spPr>
          <a:xfrm>
            <a:off x="5062801" y="5206110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B73A1F7-58F4-E74B-AF4C-51E121548103}"/>
              </a:ext>
            </a:extLst>
          </p:cNvPr>
          <p:cNvSpPr/>
          <p:nvPr/>
        </p:nvSpPr>
        <p:spPr>
          <a:xfrm>
            <a:off x="1108111" y="5145148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BD87205-7153-5046-BA0C-2DA9E84DADE9}"/>
              </a:ext>
            </a:extLst>
          </p:cNvPr>
          <p:cNvSpPr/>
          <p:nvPr/>
        </p:nvSpPr>
        <p:spPr>
          <a:xfrm>
            <a:off x="576533" y="3623547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E928F32-191A-5E42-A2B0-4546DD457CE4}"/>
              </a:ext>
            </a:extLst>
          </p:cNvPr>
          <p:cNvSpPr/>
          <p:nvPr/>
        </p:nvSpPr>
        <p:spPr>
          <a:xfrm>
            <a:off x="1872611" y="3428709"/>
            <a:ext cx="905971" cy="964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72000" rtlCol="0" anchor="ctr">
            <a:normAutofit/>
          </a:bodyPr>
          <a:lstStyle/>
          <a:p>
            <a:pPr algn="ctr"/>
            <a:r>
              <a:rPr lang="it-IT" err="1"/>
              <a:t>Bank</a:t>
            </a:r>
            <a:r>
              <a:rPr lang="it-IT"/>
              <a:t> 1</a:t>
            </a:r>
            <a:endParaRPr lang="it-IT" sz="1050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5008D-69C4-FB40-9DE7-1FF31F4E6F1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531223" y="2678289"/>
            <a:ext cx="585043" cy="82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48D8F98-FD80-0643-9722-2D92983243A2}"/>
              </a:ext>
            </a:extLst>
          </p:cNvPr>
          <p:cNvCxnSpPr>
            <a:cxnSpLocks/>
            <a:stCxn id="6" idx="2"/>
            <a:endCxn id="38" idx="6"/>
          </p:cNvCxnSpPr>
          <p:nvPr/>
        </p:nvCxnSpPr>
        <p:spPr>
          <a:xfrm flipH="1" flipV="1">
            <a:off x="4782138" y="3905045"/>
            <a:ext cx="812241" cy="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3081C669-6A21-3A4F-901A-DA5A09A41D1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31223" y="4325435"/>
            <a:ext cx="609426" cy="96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EEE1E142-ECB5-0046-8C61-0F652BAA7D6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561844" y="2592946"/>
            <a:ext cx="561682" cy="87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1113AC11-7241-C547-9590-5533AE779D8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108111" y="3911167"/>
            <a:ext cx="7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E74F178F-5DDE-E247-A259-7AFEB434FE53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1561842" y="4326543"/>
            <a:ext cx="529183" cy="90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A1C9D117-7379-CB44-9715-9490353F6B9F}"/>
              </a:ext>
            </a:extLst>
          </p:cNvPr>
          <p:cNvSpPr/>
          <p:nvPr/>
        </p:nvSpPr>
        <p:spPr>
          <a:xfrm>
            <a:off x="3876167" y="3422587"/>
            <a:ext cx="905971" cy="964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72000" rtlCol="0" anchor="ctr">
            <a:normAutofit/>
          </a:bodyPr>
          <a:lstStyle/>
          <a:p>
            <a:pPr algn="ctr"/>
            <a:r>
              <a:rPr lang="it-IT" err="1"/>
              <a:t>Bank</a:t>
            </a:r>
            <a:r>
              <a:rPr lang="it-IT"/>
              <a:t> 2</a:t>
            </a:r>
            <a:endParaRPr lang="it-IT" sz="1050"/>
          </a:p>
        </p:txBody>
      </p: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D81E650B-870B-B542-9B98-74DD869A39DF}"/>
              </a:ext>
            </a:extLst>
          </p:cNvPr>
          <p:cNvCxnSpPr>
            <a:cxnSpLocks/>
            <a:stCxn id="11" idx="6"/>
            <a:endCxn id="38" idx="2"/>
          </p:cNvCxnSpPr>
          <p:nvPr/>
        </p:nvCxnSpPr>
        <p:spPr>
          <a:xfrm flipV="1">
            <a:off x="2778582" y="3905045"/>
            <a:ext cx="1097585" cy="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31030B2-9522-584C-BF60-93B317ABBABE}"/>
              </a:ext>
            </a:extLst>
          </p:cNvPr>
          <p:cNvCxnSpPr>
            <a:cxnSpLocks/>
          </p:cNvCxnSpPr>
          <p:nvPr/>
        </p:nvCxnSpPr>
        <p:spPr>
          <a:xfrm>
            <a:off x="1702177" y="2592560"/>
            <a:ext cx="444708" cy="717597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B899FA1-73F0-C54B-B30A-DC05D6937A48}"/>
              </a:ext>
            </a:extLst>
          </p:cNvPr>
          <p:cNvCxnSpPr>
            <a:cxnSpLocks/>
          </p:cNvCxnSpPr>
          <p:nvPr/>
        </p:nvCxnSpPr>
        <p:spPr>
          <a:xfrm flipV="1">
            <a:off x="2911385" y="3797868"/>
            <a:ext cx="784163" cy="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8F5AF57-7D51-5048-B9B8-A90F9BB413A4}"/>
              </a:ext>
            </a:extLst>
          </p:cNvPr>
          <p:cNvCxnSpPr>
            <a:cxnSpLocks/>
          </p:cNvCxnSpPr>
          <p:nvPr/>
        </p:nvCxnSpPr>
        <p:spPr>
          <a:xfrm flipV="1">
            <a:off x="4437888" y="2677187"/>
            <a:ext cx="505220" cy="63297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A97E2-6461-4247-BA13-840B0778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dream</a:t>
            </a:r>
            <a:r>
              <a:rPr lang="it-IT"/>
              <a:t> of </a:t>
            </a:r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: a P2P </a:t>
            </a:r>
            <a:r>
              <a:rPr lang="it-IT" err="1"/>
              <a:t>digital</a:t>
            </a:r>
            <a:r>
              <a:rPr lang="it-IT"/>
              <a:t> banking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385E0-BF10-EF41-8F30-F5C5A82F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0" y="1891330"/>
            <a:ext cx="3672840" cy="3829060"/>
          </a:xfrm>
        </p:spPr>
        <p:txBody>
          <a:bodyPr>
            <a:normAutofit lnSpcReduction="10000"/>
          </a:bodyPr>
          <a:lstStyle/>
          <a:p>
            <a:r>
              <a:rPr lang="it-IT" err="1"/>
              <a:t>Needs</a:t>
            </a:r>
            <a:r>
              <a:rPr lang="it-IT"/>
              <a:t> to </a:t>
            </a:r>
            <a:r>
              <a:rPr lang="it-IT" err="1"/>
              <a:t>ensure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characteristics</a:t>
            </a:r>
            <a:r>
              <a:rPr lang="it-IT"/>
              <a:t> of </a:t>
            </a:r>
            <a:r>
              <a:rPr lang="it-IT" err="1"/>
              <a:t>money</a:t>
            </a:r>
            <a:r>
              <a:rPr lang="it-IT"/>
              <a:t>, and to </a:t>
            </a:r>
            <a:r>
              <a:rPr lang="it-IT" err="1"/>
              <a:t>substitute</a:t>
            </a:r>
            <a:r>
              <a:rPr lang="it-IT"/>
              <a:t> </a:t>
            </a:r>
            <a:r>
              <a:rPr lang="it-IT" err="1"/>
              <a:t>banks</a:t>
            </a:r>
            <a:r>
              <a:rPr lang="it-IT"/>
              <a:t>:</a:t>
            </a:r>
          </a:p>
          <a:p>
            <a:r>
              <a:rPr lang="it-IT"/>
              <a:t>Trust</a:t>
            </a:r>
          </a:p>
          <a:p>
            <a:r>
              <a:rPr lang="it-IT" err="1"/>
              <a:t>Integrity</a:t>
            </a:r>
            <a:endParaRPr lang="it-IT"/>
          </a:p>
          <a:p>
            <a:r>
              <a:rPr lang="it-IT"/>
              <a:t>Double </a:t>
            </a:r>
            <a:r>
              <a:rPr lang="it-IT" err="1"/>
              <a:t>spending</a:t>
            </a:r>
            <a:r>
              <a:rPr lang="it-IT"/>
              <a:t> </a:t>
            </a:r>
            <a:r>
              <a:rPr lang="it-IT" err="1"/>
              <a:t>resistence</a:t>
            </a:r>
            <a:endParaRPr lang="it-IT"/>
          </a:p>
          <a:p>
            <a:r>
              <a:rPr lang="it-IT" err="1"/>
              <a:t>Finiteness</a:t>
            </a:r>
            <a:r>
              <a:rPr lang="it-IT"/>
              <a:t> of </a:t>
            </a:r>
            <a:r>
              <a:rPr lang="it-IT" err="1"/>
              <a:t>money</a:t>
            </a:r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3E488B1-B025-714E-AA09-2328B65695E5}"/>
              </a:ext>
            </a:extLst>
          </p:cNvPr>
          <p:cNvSpPr/>
          <p:nvPr/>
        </p:nvSpPr>
        <p:spPr>
          <a:xfrm>
            <a:off x="4381755" y="2462823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CC45C5-6BE5-134A-A85C-D41BED3066F5}"/>
              </a:ext>
            </a:extLst>
          </p:cNvPr>
          <p:cNvSpPr/>
          <p:nvPr/>
        </p:nvSpPr>
        <p:spPr>
          <a:xfrm>
            <a:off x="4381755" y="4693043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1ADBAFE-09A1-0340-9542-2AEBA1DFCEE2}"/>
              </a:ext>
            </a:extLst>
          </p:cNvPr>
          <p:cNvSpPr/>
          <p:nvPr/>
        </p:nvSpPr>
        <p:spPr>
          <a:xfrm>
            <a:off x="2178572" y="3429000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BDB29B94-31F5-CD42-ABEF-04881A2910FF}"/>
              </a:ext>
            </a:extLst>
          </p:cNvPr>
          <p:cNvCxnSpPr>
            <a:cxnSpLocks/>
            <a:stCxn id="6" idx="7"/>
            <a:endCxn id="4" idx="2"/>
          </p:cNvCxnSpPr>
          <p:nvPr/>
        </p:nvCxnSpPr>
        <p:spPr>
          <a:xfrm flipV="1">
            <a:off x="2632302" y="2750443"/>
            <a:ext cx="1749453" cy="76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B5C14D0E-64FF-1F47-9837-EDF80F94315C}"/>
              </a:ext>
            </a:extLst>
          </p:cNvPr>
          <p:cNvCxnSpPr>
            <a:cxnSpLocks/>
            <a:stCxn id="6" idx="5"/>
            <a:endCxn id="5" idx="2"/>
          </p:cNvCxnSpPr>
          <p:nvPr/>
        </p:nvCxnSpPr>
        <p:spPr>
          <a:xfrm>
            <a:off x="2632302" y="3919998"/>
            <a:ext cx="1749453" cy="106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1F7A744-0ACE-3244-BBD8-F294D31C04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647544" y="3038063"/>
            <a:ext cx="0" cy="165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87A6C04-E5A0-CD47-814B-80E1B22B38D8}"/>
              </a:ext>
            </a:extLst>
          </p:cNvPr>
          <p:cNvCxnSpPr>
            <a:cxnSpLocks/>
          </p:cNvCxnSpPr>
          <p:nvPr/>
        </p:nvCxnSpPr>
        <p:spPr>
          <a:xfrm>
            <a:off x="2865121" y="3919999"/>
            <a:ext cx="1414271" cy="85926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C391C1A-F64B-4949-B349-142A18DDA797}"/>
              </a:ext>
            </a:extLst>
          </p:cNvPr>
          <p:cNvCxnSpPr>
            <a:cxnSpLocks/>
          </p:cNvCxnSpPr>
          <p:nvPr/>
        </p:nvCxnSpPr>
        <p:spPr>
          <a:xfrm>
            <a:off x="4468368" y="3133344"/>
            <a:ext cx="0" cy="143865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0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21B0E-E8C0-6C48-A27B-749ADBFB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dream</a:t>
            </a:r>
            <a:r>
              <a:rPr lang="it-IT"/>
              <a:t> of </a:t>
            </a:r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: </a:t>
            </a:r>
            <a:r>
              <a:rPr lang="it-IT" err="1"/>
              <a:t>Bitcoin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653C9-75B6-6948-8B26-8665614B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91330"/>
            <a:ext cx="10805160" cy="3829060"/>
          </a:xfrm>
        </p:spPr>
        <p:txBody>
          <a:bodyPr>
            <a:normAutofit lnSpcReduction="10000"/>
          </a:bodyPr>
          <a:lstStyle/>
          <a:p>
            <a:r>
              <a:rPr lang="it-IT"/>
              <a:t>A ledger, </a:t>
            </a:r>
            <a:r>
              <a:rPr lang="it-IT" err="1"/>
              <a:t>accessible</a:t>
            </a:r>
            <a:r>
              <a:rPr lang="it-IT"/>
              <a:t> to </a:t>
            </a:r>
            <a:r>
              <a:rPr lang="it-IT" err="1"/>
              <a:t>everyone</a:t>
            </a:r>
            <a:r>
              <a:rPr lang="it-IT"/>
              <a:t>, </a:t>
            </a:r>
            <a:r>
              <a:rPr lang="it-IT" err="1"/>
              <a:t>were</a:t>
            </a:r>
            <a:r>
              <a:rPr lang="it-IT"/>
              <a:t> ALL the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transactions</a:t>
            </a:r>
            <a:r>
              <a:rPr lang="it-IT"/>
              <a:t> can be </a:t>
            </a:r>
            <a:r>
              <a:rPr lang="it-IT" err="1"/>
              <a:t>stored</a:t>
            </a:r>
            <a:r>
              <a:rPr lang="it-IT"/>
              <a:t> </a:t>
            </a:r>
          </a:p>
          <a:p>
            <a:r>
              <a:rPr lang="it-IT"/>
              <a:t>At </a:t>
            </a:r>
            <a:r>
              <a:rPr lang="it-IT" err="1"/>
              <a:t>any</a:t>
            </a:r>
            <a:r>
              <a:rPr lang="it-IT"/>
              <a:t> time,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possible</a:t>
            </a:r>
            <a:r>
              <a:rPr lang="it-IT"/>
              <a:t> for </a:t>
            </a:r>
            <a:r>
              <a:rPr lang="it-IT" err="1"/>
              <a:t>everyone</a:t>
            </a:r>
            <a:r>
              <a:rPr lang="it-IT"/>
              <a:t> to </a:t>
            </a:r>
            <a:r>
              <a:rPr lang="it-IT" err="1"/>
              <a:t>know</a:t>
            </a:r>
            <a:r>
              <a:rPr lang="it-IT"/>
              <a:t> the </a:t>
            </a:r>
            <a:r>
              <a:rPr lang="it-IT" err="1"/>
              <a:t>amount</a:t>
            </a:r>
            <a:r>
              <a:rPr lang="it-IT"/>
              <a:t> of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, and decide </a:t>
            </a:r>
            <a:r>
              <a:rPr lang="it-IT" err="1"/>
              <a:t>if</a:t>
            </a:r>
            <a:r>
              <a:rPr lang="it-IT"/>
              <a:t> he can </a:t>
            </a:r>
            <a:r>
              <a:rPr lang="it-IT" err="1"/>
              <a:t>pay</a:t>
            </a:r>
            <a:r>
              <a:rPr lang="it-IT"/>
              <a:t> for a </a:t>
            </a:r>
            <a:r>
              <a:rPr lang="it-IT" err="1"/>
              <a:t>good</a:t>
            </a:r>
            <a:r>
              <a:rPr lang="it-IT"/>
              <a:t> or a service</a:t>
            </a:r>
          </a:p>
          <a:p>
            <a:r>
              <a:rPr lang="it-IT"/>
              <a:t>And, once the </a:t>
            </a:r>
            <a:r>
              <a:rPr lang="it-IT" err="1"/>
              <a:t>payment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, be </a:t>
            </a:r>
            <a:r>
              <a:rPr lang="it-IT" err="1"/>
              <a:t>sure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the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correctly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sent</a:t>
            </a:r>
            <a:r>
              <a:rPr lang="it-IT"/>
              <a:t> and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willl</a:t>
            </a:r>
            <a:r>
              <a:rPr lang="it-IT"/>
              <a:t> be of the </a:t>
            </a:r>
            <a:r>
              <a:rPr lang="it-IT" err="1"/>
              <a:t>receiver</a:t>
            </a:r>
            <a:r>
              <a:rPr lang="it-IT"/>
              <a:t> </a:t>
            </a:r>
            <a:r>
              <a:rPr lang="it-IT" err="1"/>
              <a:t>until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decide to </a:t>
            </a:r>
            <a:r>
              <a:rPr lang="it-IT" err="1"/>
              <a:t>reuse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.</a:t>
            </a:r>
          </a:p>
          <a:p>
            <a:r>
              <a:rPr lang="it-IT" err="1"/>
              <a:t>Also</a:t>
            </a:r>
            <a:r>
              <a:rPr lang="it-IT"/>
              <a:t>, I </a:t>
            </a:r>
            <a:r>
              <a:rPr lang="it-IT" err="1"/>
              <a:t>want</a:t>
            </a:r>
            <a:r>
              <a:rPr lang="it-IT"/>
              <a:t> to be </a:t>
            </a:r>
            <a:r>
              <a:rPr lang="it-IT" err="1"/>
              <a:t>sure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I and </a:t>
            </a:r>
            <a:r>
              <a:rPr lang="it-IT" err="1"/>
              <a:t>only</a:t>
            </a:r>
            <a:r>
              <a:rPr lang="it-IT"/>
              <a:t> I can </a:t>
            </a:r>
            <a:r>
              <a:rPr lang="it-IT" err="1"/>
              <a:t>send</a:t>
            </a:r>
            <a:r>
              <a:rPr lang="it-IT"/>
              <a:t> </a:t>
            </a:r>
            <a:r>
              <a:rPr lang="it-IT" err="1"/>
              <a:t>my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to </a:t>
            </a:r>
            <a:r>
              <a:rPr lang="it-IT" err="1"/>
              <a:t>whom</a:t>
            </a:r>
            <a:r>
              <a:rPr lang="it-IT"/>
              <a:t> I decide.</a:t>
            </a:r>
          </a:p>
        </p:txBody>
      </p:sp>
    </p:spTree>
    <p:extLst>
      <p:ext uri="{BB962C8B-B14F-4D97-AF65-F5344CB8AC3E}">
        <p14:creationId xmlns:p14="http://schemas.microsoft.com/office/powerpoint/2010/main" val="304022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7D0D7-E21D-7548-A4D4-192A45A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Decentralized</a:t>
            </a:r>
            <a:r>
              <a:rPr lang="it-IT"/>
              <a:t> ledger </a:t>
            </a:r>
            <a:r>
              <a:rPr lang="it-IT" err="1"/>
              <a:t>technologies</a:t>
            </a:r>
            <a:endParaRPr lang="it-IT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61FC600-EC33-B246-825F-ED4FD3D87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08" y="2111248"/>
            <a:ext cx="8890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9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18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62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BDBA7-68BA-A240-8830-DF033835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Decentralized</a:t>
            </a:r>
            <a:r>
              <a:rPr lang="it-IT"/>
              <a:t> ledger: </a:t>
            </a:r>
            <a:r>
              <a:rPr lang="it-IT" err="1"/>
              <a:t>how</a:t>
            </a:r>
            <a:r>
              <a:rPr lang="it-IT"/>
              <a:t> can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22CF8-C1C5-3D41-9385-90BB8BD5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 </a:t>
            </a:r>
            <a:r>
              <a:rPr lang="it-IT" err="1"/>
              <a:t>combined</a:t>
            </a:r>
            <a:r>
              <a:rPr lang="it-IT"/>
              <a:t> 3 </a:t>
            </a:r>
            <a:r>
              <a:rPr lang="it-IT" err="1"/>
              <a:t>technologies</a:t>
            </a:r>
            <a:r>
              <a:rPr lang="it-IT"/>
              <a:t>:</a:t>
            </a:r>
          </a:p>
          <a:p>
            <a:pPr lvl="1"/>
            <a:r>
              <a:rPr lang="it-IT"/>
              <a:t>P2P </a:t>
            </a:r>
            <a:r>
              <a:rPr lang="it-IT" err="1"/>
              <a:t>technology</a:t>
            </a:r>
            <a:r>
              <a:rPr lang="it-IT"/>
              <a:t> (</a:t>
            </a:r>
            <a:r>
              <a:rPr lang="it-IT" err="1"/>
              <a:t>torrents</a:t>
            </a:r>
            <a:r>
              <a:rPr lang="it-IT"/>
              <a:t>)</a:t>
            </a:r>
          </a:p>
          <a:p>
            <a:pPr lvl="1"/>
            <a:r>
              <a:rPr lang="it-IT" err="1"/>
              <a:t>Cryptographical</a:t>
            </a:r>
            <a:r>
              <a:rPr lang="it-IT"/>
              <a:t> </a:t>
            </a:r>
            <a:r>
              <a:rPr lang="it-IT" err="1"/>
              <a:t>hashing</a:t>
            </a:r>
            <a:endParaRPr lang="it-IT"/>
          </a:p>
          <a:p>
            <a:pPr lvl="1"/>
            <a:r>
              <a:rPr lang="it-IT"/>
              <a:t>Digital </a:t>
            </a:r>
            <a:r>
              <a:rPr lang="it-IT" err="1"/>
              <a:t>signature</a:t>
            </a:r>
            <a:endParaRPr lang="it-IT"/>
          </a:p>
          <a:p>
            <a:pPr lvl="1"/>
            <a:endParaRPr lang="it-IT"/>
          </a:p>
          <a:p>
            <a:r>
              <a:rPr lang="it-IT" err="1"/>
              <a:t>Defining</a:t>
            </a:r>
            <a:r>
              <a:rPr lang="it-IT"/>
              <a:t> the Blockchain </a:t>
            </a:r>
            <a:r>
              <a:rPr lang="it-IT" err="1"/>
              <a:t>concept</a:t>
            </a:r>
            <a:r>
              <a:rPr lang="it-IT"/>
              <a:t> and the Proof of Work (</a:t>
            </a:r>
            <a:r>
              <a:rPr lang="it-IT" err="1"/>
              <a:t>PoW</a:t>
            </a:r>
            <a:r>
              <a:rPr lang="it-IT"/>
              <a:t>) </a:t>
            </a:r>
            <a:r>
              <a:rPr lang="it-IT" err="1"/>
              <a:t>methodology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consistency</a:t>
            </a:r>
            <a:r>
              <a:rPr lang="it-IT"/>
              <a:t> </a:t>
            </a:r>
            <a:r>
              <a:rPr lang="it-IT" err="1"/>
              <a:t>condition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8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7B8-192D-4915-AA65-B426092D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7" y="1371120"/>
            <a:ext cx="10319657" cy="2147963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Course material developed in collaboration with University of </a:t>
            </a:r>
            <a:br>
              <a:rPr lang="en-US" sz="2200" dirty="0"/>
            </a:br>
            <a:r>
              <a:rPr lang="en-US" sz="2200" dirty="0"/>
              <a:t>Cagliari, University of Cyprus, University of Western Macedonia, Mines ParisTech, Technische Hochschule Ulm, Deloitte, WIP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with support from Erasmus+</a:t>
            </a:r>
            <a:br>
              <a:rPr lang="de-DE" sz="2000" dirty="0"/>
            </a:b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1585-AF4D-4E5F-B0F9-731A7C22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BB7E-9570-465B-9B1F-4D51C3E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0969" y="6366329"/>
            <a:ext cx="787600" cy="365125"/>
          </a:xfrm>
        </p:spPr>
        <p:txBody>
          <a:bodyPr anchor="ctr"/>
          <a:lstStyle/>
          <a:p>
            <a:pPr algn="ctr"/>
            <a:fld id="{B14DC977-BC50-43F6-B379-4F14C4286E89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" name="Picture 9" descr="A picture containing black, large, white&#10;&#10;Description automatically generated">
            <a:extLst>
              <a:ext uri="{FF2B5EF4-FFF2-40B4-BE49-F238E27FC236}">
                <a16:creationId xmlns:a16="http://schemas.microsoft.com/office/drawing/2014/main" id="{F75B38EF-0060-4C68-A5B4-60B86A831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5" y="3457212"/>
            <a:ext cx="1134749" cy="113474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3576EC2-F104-4110-8318-2B60E7DE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87" y="3745758"/>
            <a:ext cx="3680637" cy="113571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5CAC71-6BD0-49EA-8F31-B31EAF98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24" y="5070995"/>
            <a:ext cx="2209055" cy="897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CED35-9A1D-43B0-963E-C3D5265C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39439"/>
            <a:ext cx="3096389" cy="94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7E6F1-04F5-4CD3-9602-23FD0EE6F9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03" y="5003937"/>
            <a:ext cx="1717351" cy="83208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8F15F3C-336E-403A-B0FF-121C34A857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97" y="3924019"/>
            <a:ext cx="3730818" cy="67498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CDFB20-B9DE-4F08-9047-DF3AFEC9E1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53" y="5005292"/>
            <a:ext cx="1844047" cy="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2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63C93-BF9F-6341-9D7D-6A206100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Blockchain: </a:t>
            </a:r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build</a:t>
            </a:r>
            <a:r>
              <a:rPr lang="it-IT"/>
              <a:t> a </a:t>
            </a:r>
            <a:r>
              <a:rPr lang="it-IT" err="1"/>
              <a:t>cryptographically</a:t>
            </a:r>
            <a:r>
              <a:rPr lang="it-IT"/>
              <a:t> </a:t>
            </a:r>
            <a:r>
              <a:rPr lang="it-IT" err="1"/>
              <a:t>secure</a:t>
            </a:r>
            <a:r>
              <a:rPr lang="it-IT"/>
              <a:t> </a:t>
            </a:r>
            <a:r>
              <a:rPr lang="it-IT" err="1"/>
              <a:t>distributed</a:t>
            </a:r>
            <a:r>
              <a:rPr lang="it-IT"/>
              <a:t> ledger.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02E924-444E-3E49-B7FE-9D0189FD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err="1"/>
              <a:t>Nakamoto</a:t>
            </a:r>
            <a:r>
              <a:rPr lang="it-IT"/>
              <a:t> </a:t>
            </a:r>
            <a:r>
              <a:rPr lang="it-IT" err="1"/>
              <a:t>faced</a:t>
            </a:r>
            <a:r>
              <a:rPr lang="it-IT"/>
              <a:t> the </a:t>
            </a:r>
            <a:r>
              <a:rPr lang="it-IT" err="1"/>
              <a:t>following</a:t>
            </a:r>
            <a:r>
              <a:rPr lang="it-IT"/>
              <a:t> </a:t>
            </a:r>
            <a:r>
              <a:rPr lang="it-IT" err="1"/>
              <a:t>issue</a:t>
            </a:r>
            <a:r>
              <a:rPr lang="it-IT"/>
              <a:t>: </a:t>
            </a:r>
            <a:r>
              <a:rPr lang="it-IT" err="1"/>
              <a:t>how</a:t>
            </a:r>
            <a:r>
              <a:rPr lang="it-IT"/>
              <a:t> can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give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(</a:t>
            </a:r>
            <a:r>
              <a:rPr lang="it-IT" err="1"/>
              <a:t>willing</a:t>
            </a:r>
            <a:r>
              <a:rPr lang="it-IT"/>
              <a:t> to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) a copy of a ledger </a:t>
            </a:r>
            <a:r>
              <a:rPr lang="it-IT" err="1"/>
              <a:t>which</a:t>
            </a:r>
            <a:r>
              <a:rPr lang="it-IT"/>
              <a:t>:</a:t>
            </a:r>
          </a:p>
          <a:p>
            <a:r>
              <a:rPr lang="it-IT" err="1"/>
              <a:t>Does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rely</a:t>
            </a:r>
            <a:r>
              <a:rPr lang="it-IT"/>
              <a:t> on </a:t>
            </a:r>
            <a:r>
              <a:rPr lang="it-IT" err="1"/>
              <a:t>central</a:t>
            </a:r>
            <a:r>
              <a:rPr lang="it-IT"/>
              <a:t> </a:t>
            </a:r>
            <a:r>
              <a:rPr lang="it-IT" err="1"/>
              <a:t>authorities</a:t>
            </a:r>
            <a:r>
              <a:rPr lang="it-IT"/>
              <a:t> for </a:t>
            </a:r>
            <a:r>
              <a:rPr lang="it-IT" err="1"/>
              <a:t>guaranteeing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content</a:t>
            </a:r>
            <a:r>
              <a:rPr lang="it-IT"/>
              <a:t> </a:t>
            </a:r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participants</a:t>
            </a:r>
            <a:r>
              <a:rPr lang="it-IT"/>
              <a:t>, so </a:t>
            </a:r>
            <a:r>
              <a:rPr lang="it-IT" err="1"/>
              <a:t>that</a:t>
            </a:r>
            <a:r>
              <a:rPr lang="it-IT"/>
              <a:t>:</a:t>
            </a:r>
          </a:p>
          <a:p>
            <a:pPr lvl="1"/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possible</a:t>
            </a:r>
            <a:r>
              <a:rPr lang="it-IT"/>
              <a:t> to </a:t>
            </a:r>
            <a:r>
              <a:rPr lang="it-IT" err="1"/>
              <a:t>follow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history</a:t>
            </a:r>
            <a:r>
              <a:rPr lang="it-IT"/>
              <a:t> of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transactions</a:t>
            </a:r>
            <a:r>
              <a:rPr lang="it-IT"/>
              <a:t> -&gt; </a:t>
            </a:r>
            <a:r>
              <a:rPr lang="it-IT" err="1"/>
              <a:t>know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balance</a:t>
            </a:r>
          </a:p>
          <a:p>
            <a:pPr lvl="1"/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impossible</a:t>
            </a:r>
            <a:r>
              <a:rPr lang="it-IT"/>
              <a:t> to </a:t>
            </a:r>
            <a:r>
              <a:rPr lang="it-IT" err="1"/>
              <a:t>spend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twice</a:t>
            </a:r>
            <a:endParaRPr lang="it-IT"/>
          </a:p>
          <a:p>
            <a:r>
              <a:rPr lang="it-IT" err="1"/>
              <a:t>Every</a:t>
            </a:r>
            <a:r>
              <a:rPr lang="it-IT"/>
              <a:t> </a:t>
            </a:r>
            <a:r>
              <a:rPr lang="it-IT" err="1"/>
              <a:t>transaction</a:t>
            </a:r>
            <a:r>
              <a:rPr lang="it-IT"/>
              <a:t> </a:t>
            </a:r>
            <a:r>
              <a:rPr lang="it-IT" err="1"/>
              <a:t>contained</a:t>
            </a:r>
            <a:r>
              <a:rPr lang="it-IT"/>
              <a:t> in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immutable</a:t>
            </a:r>
            <a:r>
              <a:rPr lang="it-IT"/>
              <a:t>:</a:t>
            </a:r>
          </a:p>
          <a:p>
            <a:pPr lvl="1"/>
            <a:r>
              <a:rPr lang="it-IT"/>
              <a:t>The ledger </a:t>
            </a:r>
            <a:r>
              <a:rPr lang="it-IT" err="1"/>
              <a:t>cannot</a:t>
            </a:r>
            <a:r>
              <a:rPr lang="it-IT"/>
              <a:t> be (or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hard to be) </a:t>
            </a:r>
            <a:r>
              <a:rPr lang="it-IT" err="1"/>
              <a:t>modified</a:t>
            </a:r>
            <a:r>
              <a:rPr lang="it-IT"/>
              <a:t> by </a:t>
            </a:r>
            <a:r>
              <a:rPr lang="it-IT" err="1"/>
              <a:t>malicious</a:t>
            </a:r>
            <a:r>
              <a:rPr lang="it-IT"/>
              <a:t> </a:t>
            </a:r>
            <a:r>
              <a:rPr lang="it-IT" err="1"/>
              <a:t>attacks</a:t>
            </a:r>
            <a:endParaRPr lang="it-IT"/>
          </a:p>
          <a:p>
            <a:r>
              <a:rPr lang="it-IT" err="1"/>
              <a:t>Available</a:t>
            </a:r>
            <a:r>
              <a:rPr lang="it-IT"/>
              <a:t> to </a:t>
            </a:r>
            <a:r>
              <a:rPr lang="it-IT" err="1"/>
              <a:t>potentially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with a computer and an internet connection</a:t>
            </a:r>
          </a:p>
          <a:p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capable</a:t>
            </a:r>
            <a:r>
              <a:rPr lang="it-IT"/>
              <a:t> of </a:t>
            </a:r>
            <a:r>
              <a:rPr lang="it-IT" err="1"/>
              <a:t>ensuring</a:t>
            </a:r>
            <a:r>
              <a:rPr lang="it-IT"/>
              <a:t> a precise </a:t>
            </a:r>
            <a:r>
              <a:rPr lang="it-IT" err="1"/>
              <a:t>chronological</a:t>
            </a:r>
            <a:r>
              <a:rPr lang="it-IT"/>
              <a:t> </a:t>
            </a:r>
            <a:r>
              <a:rPr lang="it-IT" err="1"/>
              <a:t>consequency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transactions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47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construct</a:t>
            </a:r>
            <a:r>
              <a:rPr lang="it-IT"/>
              <a:t> a </a:t>
            </a:r>
            <a:r>
              <a:rPr lang="it-IT" err="1"/>
              <a:t>decentralized</a:t>
            </a:r>
            <a:r>
              <a:rPr lang="it-IT"/>
              <a:t> ledger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6" y="2267712"/>
              <a:ext cx="164064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A </a:t>
              </a:r>
              <a:r>
                <a:rPr lang="it-IT" err="1"/>
                <a:t>sent</a:t>
              </a:r>
              <a:r>
                <a:rPr lang="it-IT"/>
                <a:t> x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C </a:t>
              </a:r>
              <a:r>
                <a:rPr lang="it-IT" err="1"/>
                <a:t>sent</a:t>
              </a:r>
              <a:r>
                <a:rPr lang="it-IT"/>
                <a:t> y to </a:t>
              </a:r>
              <a:r>
                <a:rPr lang="it-IT" err="1"/>
                <a:t>Z</a:t>
              </a:r>
              <a:endParaRPr lang="it-IT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err="1"/>
                <a:t>Given</a:t>
              </a:r>
              <a:r>
                <a:rPr lang="it-IT"/>
                <a:t> </a:t>
              </a:r>
              <a:r>
                <a:rPr lang="it-IT" err="1"/>
                <a:t>what</a:t>
              </a:r>
              <a:r>
                <a:rPr lang="it-IT"/>
                <a:t> </a:t>
              </a:r>
              <a:r>
                <a:rPr lang="it-IT" err="1"/>
                <a:t>happened</a:t>
              </a:r>
              <a:r>
                <a:rPr lang="it-IT"/>
                <a:t> in page 1, </a:t>
              </a:r>
              <a:r>
                <a:rPr lang="it-IT" err="1"/>
                <a:t>which</a:t>
              </a:r>
              <a:r>
                <a:rPr lang="it-IT"/>
                <a:t> set the balance of A to ..., of B to …. etc., the </a:t>
              </a:r>
              <a:r>
                <a:rPr lang="it-IT" err="1"/>
                <a:t>transactions</a:t>
              </a:r>
              <a:r>
                <a:rPr lang="it-IT"/>
                <a:t> in </a:t>
              </a:r>
              <a:r>
                <a:rPr lang="it-IT" err="1"/>
                <a:t>this</a:t>
              </a:r>
              <a:r>
                <a:rPr lang="it-IT"/>
                <a:t> page are: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T </a:t>
              </a:r>
              <a:r>
                <a:rPr lang="it-IT" err="1"/>
                <a:t>sent</a:t>
              </a:r>
              <a:r>
                <a:rPr lang="it-IT"/>
                <a:t> x to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Z </a:t>
              </a:r>
              <a:r>
                <a:rPr lang="it-IT" err="1"/>
                <a:t>sent</a:t>
              </a:r>
              <a:r>
                <a:rPr lang="it-IT"/>
                <a:t> y to 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err="1"/>
              <a:t>n</a:t>
            </a:r>
            <a:r>
              <a:rPr lang="it-IT" sz="1600"/>
              <a:t> </a:t>
            </a:r>
            <a:r>
              <a:rPr lang="it-IT" sz="1600" err="1"/>
              <a:t>should</a:t>
            </a:r>
            <a:r>
              <a:rPr lang="it-IT" sz="1600"/>
              <a:t> </a:t>
            </a:r>
            <a:r>
              <a:rPr lang="it-IT" sz="1600" err="1"/>
              <a:t>somehow</a:t>
            </a:r>
            <a:r>
              <a:rPr lang="it-IT" sz="1600"/>
              <a:t> </a:t>
            </a:r>
            <a:r>
              <a:rPr lang="it-IT" sz="1600" err="1"/>
              <a:t>linked</a:t>
            </a:r>
            <a:r>
              <a:rPr lang="it-IT" sz="1600"/>
              <a:t> to </a:t>
            </a:r>
            <a:r>
              <a:rPr lang="it-IT" sz="1600" err="1"/>
              <a:t>pages</a:t>
            </a:r>
            <a:r>
              <a:rPr lang="it-IT" sz="1600"/>
              <a:t> </a:t>
            </a:r>
            <a:r>
              <a:rPr lang="it-IT" sz="1600" err="1"/>
              <a:t>n</a:t>
            </a:r>
            <a:r>
              <a:rPr lang="it-IT" sz="1600"/>
              <a:t> – 1, </a:t>
            </a:r>
            <a:r>
              <a:rPr lang="it-IT" sz="1600" err="1"/>
              <a:t>n</a:t>
            </a:r>
            <a:r>
              <a:rPr lang="it-IT" sz="1600"/>
              <a:t> – 2, …, 1. In </a:t>
            </a:r>
            <a:r>
              <a:rPr lang="it-IT" sz="1600" err="1"/>
              <a:t>this</a:t>
            </a:r>
            <a:r>
              <a:rPr lang="it-IT" sz="1600"/>
              <a:t> way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not</a:t>
            </a:r>
            <a:r>
              <a:rPr lang="it-IT" sz="1600"/>
              <a:t> easy to </a:t>
            </a:r>
            <a:r>
              <a:rPr lang="it-IT" sz="1600" err="1"/>
              <a:t>change</a:t>
            </a:r>
            <a:r>
              <a:rPr lang="it-IT" sz="1600"/>
              <a:t> page </a:t>
            </a:r>
            <a:r>
              <a:rPr lang="it-IT" sz="1600" err="1"/>
              <a:t>n</a:t>
            </a:r>
            <a:r>
              <a:rPr lang="it-IT" sz="1600"/>
              <a:t> – m </a:t>
            </a:r>
            <a:r>
              <a:rPr lang="it-IT" sz="1600" u="sng" err="1"/>
              <a:t>without</a:t>
            </a:r>
            <a:r>
              <a:rPr lang="it-IT" sz="1600" u="sng"/>
              <a:t> </a:t>
            </a:r>
            <a:r>
              <a:rPr lang="it-IT" sz="1600" u="sng" err="1"/>
              <a:t>updating</a:t>
            </a:r>
            <a:r>
              <a:rPr lang="it-IT" sz="1600" u="sng"/>
              <a:t> </a:t>
            </a:r>
            <a:r>
              <a:rPr lang="it-IT" sz="1600" u="sng" err="1"/>
              <a:t>also</a:t>
            </a:r>
            <a:r>
              <a:rPr lang="it-IT" sz="1600" u="sng"/>
              <a:t> the </a:t>
            </a:r>
            <a:r>
              <a:rPr lang="it-IT" sz="1600" u="sng" err="1"/>
              <a:t>following</a:t>
            </a:r>
            <a:r>
              <a:rPr lang="it-IT" sz="1600" u="sng"/>
              <a:t> m </a:t>
            </a:r>
            <a:r>
              <a:rPr lang="it-IT" sz="1600" u="sng" err="1"/>
              <a:t>ones</a:t>
            </a:r>
            <a:r>
              <a:rPr lang="it-IT" sz="1600"/>
              <a:t> (</a:t>
            </a:r>
            <a:r>
              <a:rPr lang="it-IT" sz="1600" err="1"/>
              <a:t>causality</a:t>
            </a:r>
            <a:r>
              <a:rPr lang="it-IT" sz="1600"/>
              <a:t> </a:t>
            </a:r>
            <a:r>
              <a:rPr lang="it-IT" sz="1600" err="1"/>
              <a:t>linked</a:t>
            </a:r>
            <a:r>
              <a:rPr lang="it-IT" sz="1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should</a:t>
            </a:r>
            <a:r>
              <a:rPr lang="it-IT" sz="1600"/>
              <a:t> be </a:t>
            </a:r>
            <a:r>
              <a:rPr lang="it-IT" sz="1600" u="sng" err="1"/>
              <a:t>extremely</a:t>
            </a:r>
            <a:r>
              <a:rPr lang="it-IT" sz="1600" u="sng"/>
              <a:t> </a:t>
            </a:r>
            <a:r>
              <a:rPr lang="it-IT" sz="1600" u="sng" err="1"/>
              <a:t>diffilcult</a:t>
            </a:r>
            <a:r>
              <a:rPr lang="it-IT" sz="1600" u="sng"/>
              <a:t> to </a:t>
            </a:r>
            <a:r>
              <a:rPr lang="it-IT" sz="1600" u="sng" err="1"/>
              <a:t>modify</a:t>
            </a:r>
            <a:r>
              <a:rPr lang="it-IT" sz="1600" u="sng"/>
              <a:t> </a:t>
            </a:r>
            <a:r>
              <a:rPr lang="it-IT" sz="1600" err="1"/>
              <a:t>pages</a:t>
            </a: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If</a:t>
            </a:r>
            <a:r>
              <a:rPr lang="it-IT" sz="1600"/>
              <a:t> A </a:t>
            </a:r>
            <a:r>
              <a:rPr lang="it-IT" sz="1600" err="1"/>
              <a:t>wants</a:t>
            </a:r>
            <a:r>
              <a:rPr lang="it-IT" sz="1600"/>
              <a:t> to </a:t>
            </a:r>
            <a:r>
              <a:rPr lang="it-IT" sz="1600" err="1"/>
              <a:t>sent</a:t>
            </a:r>
            <a:r>
              <a:rPr lang="it-IT" sz="1600"/>
              <a:t> </a:t>
            </a:r>
            <a:r>
              <a:rPr lang="it-IT" sz="1600" err="1"/>
              <a:t>money</a:t>
            </a:r>
            <a:r>
              <a:rPr lang="it-IT" sz="1600"/>
              <a:t> to B,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u="sng" err="1"/>
              <a:t>should</a:t>
            </a:r>
            <a:r>
              <a:rPr lang="it-IT" sz="1600" u="sng"/>
              <a:t> </a:t>
            </a:r>
            <a:r>
              <a:rPr lang="it-IT" sz="1600" u="sng" err="1"/>
              <a:t>have</a:t>
            </a:r>
            <a:r>
              <a:rPr lang="it-IT" sz="1600" u="sng"/>
              <a:t> </a:t>
            </a:r>
            <a:r>
              <a:rPr lang="it-IT" sz="1600" u="sng" err="1"/>
              <a:t>enough</a:t>
            </a:r>
            <a:r>
              <a:rPr lang="it-IT" sz="1600" u="sng"/>
              <a:t> balance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And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to prove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u="sng"/>
              <a:t>he </a:t>
            </a:r>
            <a:r>
              <a:rPr lang="it-IT" sz="1600" u="sng" err="1"/>
              <a:t>is</a:t>
            </a:r>
            <a:r>
              <a:rPr lang="it-IT" sz="1600" u="sng"/>
              <a:t> </a:t>
            </a:r>
            <a:r>
              <a:rPr lang="it-IT" sz="1600" u="sng" err="1"/>
              <a:t>really</a:t>
            </a:r>
            <a:r>
              <a:rPr lang="it-IT" sz="1600"/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18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7EA0B-2561-A645-BEE6-C4F478A4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Proof of </a:t>
            </a:r>
            <a:r>
              <a:rPr lang="it-IT" err="1"/>
              <a:t>existence</a:t>
            </a:r>
            <a:r>
              <a:rPr lang="it-IT"/>
              <a:t>: the </a:t>
            </a:r>
            <a:r>
              <a:rPr lang="it-IT" err="1"/>
              <a:t>hashing</a:t>
            </a:r>
            <a:r>
              <a:rPr lang="it-IT"/>
              <a:t> </a:t>
            </a:r>
            <a:r>
              <a:rPr lang="it-IT" err="1"/>
              <a:t>function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82F01-5C9F-D449-B070-4AF75845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4623816" cy="3829060"/>
          </a:xfrm>
        </p:spPr>
        <p:txBody>
          <a:bodyPr>
            <a:normAutofit/>
          </a:bodyPr>
          <a:lstStyle/>
          <a:p>
            <a:r>
              <a:rPr lang="it-IT" sz="2400"/>
              <a:t>Suppose </a:t>
            </a:r>
            <a:r>
              <a:rPr lang="it-IT" sz="2400" err="1"/>
              <a:t>we</a:t>
            </a:r>
            <a:r>
              <a:rPr lang="it-IT" sz="2400"/>
              <a:t> </a:t>
            </a:r>
            <a:r>
              <a:rPr lang="it-IT" sz="2400" err="1"/>
              <a:t>have</a:t>
            </a:r>
            <a:r>
              <a:rPr lang="it-IT" sz="2400"/>
              <a:t> an </a:t>
            </a:r>
            <a:r>
              <a:rPr lang="it-IT" sz="2400" err="1"/>
              <a:t>injective</a:t>
            </a:r>
            <a:r>
              <a:rPr lang="it-IT" sz="2400"/>
              <a:t> </a:t>
            </a:r>
            <a:r>
              <a:rPr lang="it-IT" sz="2400" err="1"/>
              <a:t>function</a:t>
            </a:r>
            <a:r>
              <a:rPr lang="it-IT" sz="2400"/>
              <a:t> H(x), easy to compute, </a:t>
            </a:r>
            <a:r>
              <a:rPr lang="it-IT" sz="2400" err="1"/>
              <a:t>which</a:t>
            </a:r>
            <a:r>
              <a:rPr lang="it-IT" sz="2400"/>
              <a:t> </a:t>
            </a:r>
            <a:r>
              <a:rPr lang="it-IT" sz="2400" err="1"/>
              <a:t>maps</a:t>
            </a:r>
            <a:r>
              <a:rPr lang="it-IT" sz="2400"/>
              <a:t> </a:t>
            </a:r>
            <a:r>
              <a:rPr lang="it-IT" sz="2400" err="1"/>
              <a:t>every</a:t>
            </a:r>
            <a:r>
              <a:rPr lang="it-IT" sz="2400"/>
              <a:t> </a:t>
            </a:r>
            <a:r>
              <a:rPr lang="it-IT" sz="2400" err="1"/>
              <a:t>message</a:t>
            </a:r>
            <a:r>
              <a:rPr lang="it-IT" sz="2400"/>
              <a:t> to </a:t>
            </a:r>
            <a:r>
              <a:rPr lang="it-IT" sz="2400" err="1"/>
              <a:t>another</a:t>
            </a:r>
            <a:r>
              <a:rPr lang="it-IT" sz="2400"/>
              <a:t> </a:t>
            </a:r>
            <a:r>
              <a:rPr lang="it-IT" sz="2400" err="1"/>
              <a:t>one</a:t>
            </a:r>
            <a:r>
              <a:rPr lang="it-IT" sz="2400"/>
              <a:t> of </a:t>
            </a:r>
            <a:r>
              <a:rPr lang="it-IT" sz="2400" err="1"/>
              <a:t>fixe</a:t>
            </a:r>
            <a:r>
              <a:rPr lang="it-IT" sz="2400"/>
              <a:t> </a:t>
            </a:r>
            <a:r>
              <a:rPr lang="it-IT" sz="2400" err="1"/>
              <a:t>lenght</a:t>
            </a:r>
            <a:endParaRPr lang="it-IT" sz="2400"/>
          </a:p>
          <a:p>
            <a:r>
              <a:rPr lang="it-IT" sz="2400"/>
              <a:t>Suppose </a:t>
            </a:r>
            <a:r>
              <a:rPr lang="it-IT" sz="2400" err="1"/>
              <a:t>that</a:t>
            </a:r>
            <a:r>
              <a:rPr lang="it-IT" sz="2400"/>
              <a:t> </a:t>
            </a:r>
            <a:r>
              <a:rPr lang="it-IT" sz="2400" err="1"/>
              <a:t>it</a:t>
            </a:r>
            <a:r>
              <a:rPr lang="it-IT" sz="2400"/>
              <a:t> </a:t>
            </a:r>
            <a:r>
              <a:rPr lang="it-IT" sz="2400" err="1"/>
              <a:t>is</a:t>
            </a:r>
            <a:r>
              <a:rPr lang="it-IT" sz="2400"/>
              <a:t> </a:t>
            </a:r>
            <a:r>
              <a:rPr lang="it-IT" sz="2400" err="1"/>
              <a:t>neither</a:t>
            </a:r>
            <a:r>
              <a:rPr lang="it-IT" sz="2400"/>
              <a:t> </a:t>
            </a:r>
            <a:r>
              <a:rPr lang="it-IT" sz="2400" err="1"/>
              <a:t>surjective</a:t>
            </a:r>
            <a:r>
              <a:rPr lang="it-IT" sz="2400"/>
              <a:t> or </a:t>
            </a:r>
            <a:r>
              <a:rPr lang="it-IT" sz="2400" err="1"/>
              <a:t>invertible</a:t>
            </a:r>
            <a:endParaRPr lang="it-IT" sz="240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9038BE-1C18-EB48-A04C-D497809A087C}"/>
              </a:ext>
            </a:extLst>
          </p:cNvPr>
          <p:cNvSpPr/>
          <p:nvPr/>
        </p:nvSpPr>
        <p:spPr>
          <a:xfrm>
            <a:off x="6275832" y="1877339"/>
            <a:ext cx="1551577" cy="1052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0ED347-6A5F-4948-89E4-5ED0858CFF51}"/>
              </a:ext>
            </a:extLst>
          </p:cNvPr>
          <p:cNvSpPr txBox="1"/>
          <p:nvPr/>
        </p:nvSpPr>
        <p:spPr>
          <a:xfrm>
            <a:off x="6275832" y="2080551"/>
            <a:ext cx="155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Some random information 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B788195-63D8-C04A-A5FC-11F88BE88387}"/>
              </a:ext>
            </a:extLst>
          </p:cNvPr>
          <p:cNvCxnSpPr>
            <a:cxnSpLocks/>
          </p:cNvCxnSpPr>
          <p:nvPr/>
        </p:nvCxnSpPr>
        <p:spPr>
          <a:xfrm>
            <a:off x="7924800" y="2121408"/>
            <a:ext cx="1158240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1986678-F687-124D-9655-A2C356FE8211}"/>
              </a:ext>
            </a:extLst>
          </p:cNvPr>
          <p:cNvSpPr/>
          <p:nvPr/>
        </p:nvSpPr>
        <p:spPr>
          <a:xfrm>
            <a:off x="9180431" y="1875446"/>
            <a:ext cx="1551577" cy="1052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A25B54-0262-9141-A317-AED9533C403F}"/>
              </a:ext>
            </a:extLst>
          </p:cNvPr>
          <p:cNvSpPr txBox="1"/>
          <p:nvPr/>
        </p:nvSpPr>
        <p:spPr>
          <a:xfrm>
            <a:off x="9537413" y="221715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h = H(x)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FAEE9A4-6274-D947-8F89-9583675A6EE8}"/>
              </a:ext>
            </a:extLst>
          </p:cNvPr>
          <p:cNvCxnSpPr>
            <a:cxnSpLocks/>
          </p:cNvCxnSpPr>
          <p:nvPr/>
        </p:nvCxnSpPr>
        <p:spPr>
          <a:xfrm rot="10800000">
            <a:off x="7924800" y="2635258"/>
            <a:ext cx="115824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0228A0-6DCA-004A-8F93-02F835E25877}"/>
              </a:ext>
            </a:extLst>
          </p:cNvPr>
          <p:cNvSpPr txBox="1"/>
          <p:nvPr/>
        </p:nvSpPr>
        <p:spPr>
          <a:xfrm>
            <a:off x="8355079" y="234342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9FEFF1-9332-7748-AAB4-5DCE269BF6F7}"/>
              </a:ext>
            </a:extLst>
          </p:cNvPr>
          <p:cNvSpPr txBox="1"/>
          <p:nvPr/>
        </p:nvSpPr>
        <p:spPr>
          <a:xfrm>
            <a:off x="5385816" y="3321342"/>
            <a:ext cx="5967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the </a:t>
            </a:r>
            <a:r>
              <a:rPr lang="it-IT" err="1"/>
              <a:t>only</a:t>
            </a:r>
            <a:r>
              <a:rPr lang="it-IT"/>
              <a:t> way to </a:t>
            </a:r>
            <a:r>
              <a:rPr lang="it-IT" err="1"/>
              <a:t>know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a </a:t>
            </a:r>
            <a:r>
              <a:rPr lang="it-IT" err="1"/>
              <a:t>certain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h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calculating</a:t>
            </a:r>
            <a:r>
              <a:rPr lang="it-IT"/>
              <a:t> H(x), </a:t>
            </a:r>
            <a:r>
              <a:rPr lang="it-IT" err="1"/>
              <a:t>then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H(x)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prove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H(x),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also</a:t>
            </a:r>
            <a:r>
              <a:rPr lang="it-IT"/>
              <a:t> delay the prove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x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H(x) can </a:t>
            </a:r>
            <a:r>
              <a:rPr lang="it-IT" err="1"/>
              <a:t>map</a:t>
            </a:r>
            <a:r>
              <a:rPr lang="it-IT"/>
              <a:t> </a:t>
            </a:r>
            <a:r>
              <a:rPr lang="it-IT" err="1"/>
              <a:t>any</a:t>
            </a:r>
            <a:r>
              <a:rPr lang="it-IT"/>
              <a:t> </a:t>
            </a:r>
            <a:r>
              <a:rPr lang="it-IT" err="1"/>
              <a:t>arbitrary</a:t>
            </a:r>
            <a:r>
              <a:rPr lang="it-IT"/>
              <a:t> x to a </a:t>
            </a:r>
            <a:r>
              <a:rPr lang="it-IT" err="1"/>
              <a:t>fixed</a:t>
            </a:r>
            <a:r>
              <a:rPr lang="it-IT"/>
              <a:t> </a:t>
            </a:r>
            <a:r>
              <a:rPr lang="it-IT" err="1"/>
              <a:t>lenght</a:t>
            </a:r>
            <a:r>
              <a:rPr lang="it-IT"/>
              <a:t> information, </a:t>
            </a:r>
            <a:r>
              <a:rPr lang="it-IT" err="1"/>
              <a:t>then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prove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lengthy</a:t>
            </a:r>
            <a:r>
              <a:rPr lang="it-IT"/>
              <a:t> x </a:t>
            </a:r>
            <a:r>
              <a:rPr lang="it-IT" err="1"/>
              <a:t>without</a:t>
            </a:r>
            <a:r>
              <a:rPr lang="it-IT"/>
              <a:t> </a:t>
            </a:r>
            <a:r>
              <a:rPr lang="it-IT" err="1"/>
              <a:t>having</a:t>
            </a:r>
            <a:r>
              <a:rPr lang="it-IT"/>
              <a:t> to </a:t>
            </a:r>
            <a:r>
              <a:rPr lang="it-IT" err="1"/>
              <a:t>communicate</a:t>
            </a:r>
            <a:r>
              <a:rPr lang="it-IT"/>
              <a:t> x (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always</a:t>
            </a:r>
            <a:r>
              <a:rPr lang="it-IT"/>
              <a:t> </a:t>
            </a:r>
            <a:r>
              <a:rPr lang="it-IT" err="1"/>
              <a:t>send</a:t>
            </a:r>
            <a:r>
              <a:rPr lang="it-IT"/>
              <a:t> 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H(x) </a:t>
            </a:r>
            <a:r>
              <a:rPr lang="it-IT" err="1"/>
              <a:t>somehow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‘’</a:t>
            </a:r>
            <a:r>
              <a:rPr lang="it-IT" err="1"/>
              <a:t>cryptographically</a:t>
            </a:r>
            <a:r>
              <a:rPr lang="it-IT"/>
              <a:t> </a:t>
            </a:r>
            <a:r>
              <a:rPr lang="it-IT" err="1"/>
              <a:t>signature</a:t>
            </a:r>
            <a:r>
              <a:rPr lang="it-IT"/>
              <a:t>’’ of x: I </a:t>
            </a:r>
            <a:r>
              <a:rPr lang="it-IT" err="1"/>
              <a:t>am</a:t>
            </a:r>
            <a:r>
              <a:rPr lang="it-IT"/>
              <a:t> x, </a:t>
            </a:r>
            <a:r>
              <a:rPr lang="it-IT" err="1"/>
              <a:t>my</a:t>
            </a:r>
            <a:r>
              <a:rPr lang="it-IT"/>
              <a:t> H(x) </a:t>
            </a:r>
            <a:r>
              <a:rPr lang="it-IT" err="1"/>
              <a:t>is</a:t>
            </a:r>
            <a:r>
              <a:rPr lang="it-IT"/>
              <a:t> h, and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know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know</a:t>
            </a:r>
            <a:r>
              <a:rPr lang="it-IT"/>
              <a:t>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ED05287-888A-8D48-A616-2F09BA0A6142}"/>
              </a:ext>
            </a:extLst>
          </p:cNvPr>
          <p:cNvGrpSpPr/>
          <p:nvPr/>
        </p:nvGrpSpPr>
        <p:grpSpPr>
          <a:xfrm>
            <a:off x="838200" y="4364736"/>
            <a:ext cx="4142232" cy="2085912"/>
            <a:chOff x="685800" y="4199438"/>
            <a:chExt cx="5533644" cy="253162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DF3965D-24F4-1E4E-A84B-A21B22CAE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99438"/>
              <a:ext cx="2286000" cy="2286000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664CF7CB-D861-EF44-B812-BB73206D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038" y="4199438"/>
              <a:ext cx="2286000" cy="2286000"/>
            </a:xfrm>
            <a:prstGeom prst="rect">
              <a:avLst/>
            </a:prstGeom>
          </p:spPr>
        </p:pic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71F446F3-273A-4D40-83ED-4B75812EB2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4200" y="4199438"/>
              <a:ext cx="25908" cy="2286000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B8EF3C4E-3841-604C-BFAA-CC68E95DF500}"/>
                </a:ext>
              </a:extLst>
            </p:cNvPr>
            <p:cNvSpPr txBox="1"/>
            <p:nvPr/>
          </p:nvSpPr>
          <p:spPr>
            <a:xfrm>
              <a:off x="1331976" y="6361732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err="1"/>
                <a:t>Injective</a:t>
              </a:r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0B498D4-74E4-6C49-801D-B0430580958A}"/>
                </a:ext>
              </a:extLst>
            </p:cNvPr>
            <p:cNvSpPr txBox="1"/>
            <p:nvPr/>
          </p:nvSpPr>
          <p:spPr>
            <a:xfrm>
              <a:off x="3933444" y="6361732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err="1"/>
                <a:t>Surjective</a:t>
              </a:r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21409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Hash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enabling</a:t>
            </a:r>
            <a:r>
              <a:rPr lang="it-IT"/>
              <a:t> </a:t>
            </a:r>
            <a:r>
              <a:rPr lang="it-IT" err="1"/>
              <a:t>technology</a:t>
            </a:r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6" y="2267712"/>
              <a:ext cx="164064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A </a:t>
              </a:r>
              <a:r>
                <a:rPr lang="it-IT" err="1"/>
                <a:t>sent</a:t>
              </a:r>
              <a:r>
                <a:rPr lang="it-IT"/>
                <a:t> x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C </a:t>
              </a:r>
              <a:r>
                <a:rPr lang="it-IT" err="1"/>
                <a:t>sent</a:t>
              </a:r>
              <a:r>
                <a:rPr lang="it-IT"/>
                <a:t> y to </a:t>
              </a:r>
              <a:r>
                <a:rPr lang="it-IT" err="1"/>
                <a:t>Z</a:t>
              </a:r>
              <a:endParaRPr lang="it-IT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H(page 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T </a:t>
              </a:r>
              <a:r>
                <a:rPr lang="it-IT" err="1"/>
                <a:t>sent</a:t>
              </a:r>
              <a:r>
                <a:rPr lang="it-IT"/>
                <a:t> x to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Z </a:t>
              </a:r>
              <a:r>
                <a:rPr lang="it-IT" err="1"/>
                <a:t>sent</a:t>
              </a:r>
              <a:r>
                <a:rPr lang="it-IT"/>
                <a:t> y to 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should</a:t>
            </a:r>
            <a:r>
              <a:rPr lang="it-IT" sz="1600"/>
              <a:t> be </a:t>
            </a:r>
            <a:r>
              <a:rPr lang="it-IT" sz="1600" u="sng" err="1"/>
              <a:t>extremely</a:t>
            </a:r>
            <a:r>
              <a:rPr lang="it-IT" sz="1600" u="sng"/>
              <a:t> </a:t>
            </a:r>
            <a:r>
              <a:rPr lang="it-IT" sz="1600" u="sng" err="1"/>
              <a:t>diffilcult</a:t>
            </a:r>
            <a:r>
              <a:rPr lang="it-IT" sz="1600" u="sng"/>
              <a:t> to </a:t>
            </a:r>
            <a:r>
              <a:rPr lang="it-IT" sz="1600" u="sng" err="1"/>
              <a:t>modify</a:t>
            </a:r>
            <a:r>
              <a:rPr lang="it-IT" sz="1600" u="sng"/>
              <a:t> </a:t>
            </a:r>
            <a:r>
              <a:rPr lang="it-IT" sz="1600" err="1"/>
              <a:t>pages</a:t>
            </a: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And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to prove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u="sng"/>
              <a:t>he </a:t>
            </a:r>
            <a:r>
              <a:rPr lang="it-IT" sz="1600" u="sng" err="1"/>
              <a:t>is</a:t>
            </a:r>
            <a:r>
              <a:rPr lang="it-IT" sz="1600" u="sng"/>
              <a:t> </a:t>
            </a:r>
            <a:r>
              <a:rPr lang="it-IT" sz="1600" u="sng" err="1"/>
              <a:t>really</a:t>
            </a:r>
            <a:r>
              <a:rPr lang="it-IT" sz="1600"/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8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844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DECAA-3288-BC40-AEB7-B86B7456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Proof of Work: </a:t>
            </a:r>
            <a:r>
              <a:rPr lang="it-IT" err="1"/>
              <a:t>let’s</a:t>
            </a:r>
            <a:r>
              <a:rPr lang="it-IT"/>
              <a:t>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hashing</a:t>
            </a:r>
            <a:r>
              <a:rPr lang="it-IT"/>
              <a:t> </a:t>
            </a:r>
            <a:r>
              <a:rPr lang="it-IT" err="1"/>
              <a:t>artificially</a:t>
            </a:r>
            <a:r>
              <a:rPr lang="it-IT"/>
              <a:t> </a:t>
            </a:r>
            <a:r>
              <a:rPr lang="it-IT" err="1"/>
              <a:t>difficult</a:t>
            </a:r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1331112-8193-9145-8E60-5039583C4A21}"/>
              </a:ext>
            </a:extLst>
          </p:cNvPr>
          <p:cNvGrpSpPr/>
          <p:nvPr/>
        </p:nvGrpSpPr>
        <p:grpSpPr>
          <a:xfrm>
            <a:off x="996696" y="2157755"/>
            <a:ext cx="9021564" cy="1052756"/>
            <a:chOff x="996696" y="2157755"/>
            <a:chExt cx="9021564" cy="1052756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48D5712-B170-9948-A56B-2C903C56FAC4}"/>
                </a:ext>
              </a:extLst>
            </p:cNvPr>
            <p:cNvSpPr/>
            <p:nvPr/>
          </p:nvSpPr>
          <p:spPr>
            <a:xfrm>
              <a:off x="996696" y="2157755"/>
              <a:ext cx="4892040" cy="105275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8A0C2C2-C3CA-2E40-8E13-11F07399B9A6}"/>
                </a:ext>
              </a:extLst>
            </p:cNvPr>
            <p:cNvSpPr txBox="1"/>
            <p:nvPr/>
          </p:nvSpPr>
          <p:spPr>
            <a:xfrm>
              <a:off x="1207008" y="2548128"/>
              <a:ext cx="4514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x = 334b7687c876786d7687e7664564a57657f</a:t>
              </a:r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1E5C577-9A66-9D4C-A49B-200D9A0F41D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696" y="2684133"/>
              <a:ext cx="1674735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FDD6B7F-D40A-4145-BEC9-E31278D2E672}"/>
                </a:ext>
              </a:extLst>
            </p:cNvPr>
            <p:cNvSpPr/>
            <p:nvPr/>
          </p:nvSpPr>
          <p:spPr>
            <a:xfrm>
              <a:off x="7741775" y="2157755"/>
              <a:ext cx="2243473" cy="105275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8D527E1-0577-4F45-953D-6D887D6BC6DE}"/>
                </a:ext>
              </a:extLst>
            </p:cNvPr>
            <p:cNvSpPr txBox="1"/>
            <p:nvPr/>
          </p:nvSpPr>
          <p:spPr>
            <a:xfrm>
              <a:off x="8355038" y="2348853"/>
              <a:ext cx="101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f9fa8787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BEF0DA1-BB06-BB42-9B57-04D61D8E4F75}"/>
                </a:ext>
              </a:extLst>
            </p:cNvPr>
            <p:cNvSpPr txBox="1"/>
            <p:nvPr/>
          </p:nvSpPr>
          <p:spPr>
            <a:xfrm>
              <a:off x="7778351" y="2673727"/>
              <a:ext cx="223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(</a:t>
              </a:r>
              <a:r>
                <a:rPr lang="it-IT" err="1"/>
                <a:t>Calculated</a:t>
              </a:r>
              <a:r>
                <a:rPr lang="it-IT"/>
                <a:t> by CRC32)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9E1E02F-85C5-A748-B39A-DD3611853B17}"/>
                </a:ext>
              </a:extLst>
            </p:cNvPr>
            <p:cNvSpPr txBox="1"/>
            <p:nvPr/>
          </p:nvSpPr>
          <p:spPr>
            <a:xfrm>
              <a:off x="6530562" y="217879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H(x)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7BEC0BEB-D6E4-CB4E-92B0-0B722ABF55B3}"/>
              </a:ext>
            </a:extLst>
          </p:cNvPr>
          <p:cNvGrpSpPr/>
          <p:nvPr/>
        </p:nvGrpSpPr>
        <p:grpSpPr>
          <a:xfrm>
            <a:off x="996696" y="5210228"/>
            <a:ext cx="9021564" cy="1052756"/>
            <a:chOff x="996696" y="4771316"/>
            <a:chExt cx="9021564" cy="1052756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1AE65F2B-1F09-9241-92E3-777E53B2FA95}"/>
                </a:ext>
              </a:extLst>
            </p:cNvPr>
            <p:cNvGrpSpPr/>
            <p:nvPr/>
          </p:nvGrpSpPr>
          <p:grpSpPr>
            <a:xfrm>
              <a:off x="996696" y="4771316"/>
              <a:ext cx="9021564" cy="1052756"/>
              <a:chOff x="996696" y="2157755"/>
              <a:chExt cx="9021564" cy="1052756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AF76C8E2-E502-B149-9FA1-0BBDDC9C35F4}"/>
                  </a:ext>
                </a:extLst>
              </p:cNvPr>
              <p:cNvSpPr/>
              <p:nvPr/>
            </p:nvSpPr>
            <p:spPr>
              <a:xfrm>
                <a:off x="996696" y="2157755"/>
                <a:ext cx="4892040" cy="10527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0F94C44-6100-934F-B8E7-6A29A9449C31}"/>
                  </a:ext>
                </a:extLst>
              </p:cNvPr>
              <p:cNvSpPr txBox="1"/>
              <p:nvPr/>
            </p:nvSpPr>
            <p:spPr>
              <a:xfrm>
                <a:off x="1207008" y="2328672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x = 334b7687c876786d7687e7664564a57657f</a:t>
                </a:r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69D68B53-0DBF-4940-82BC-0292DCE1C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96" y="2684133"/>
                <a:ext cx="1674735" cy="0"/>
              </a:xfrm>
              <a:prstGeom prst="straightConnector1">
                <a:avLst/>
              </a:prstGeom>
              <a:ln w="857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0D50A2B3-58DD-C24F-8D1B-476D6B5CA02B}"/>
                  </a:ext>
                </a:extLst>
              </p:cNvPr>
              <p:cNvSpPr/>
              <p:nvPr/>
            </p:nvSpPr>
            <p:spPr>
              <a:xfrm>
                <a:off x="7741775" y="2157755"/>
                <a:ext cx="2243473" cy="10527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98E8BC2-B63A-8049-AC79-C4E885E83512}"/>
                  </a:ext>
                </a:extLst>
              </p:cNvPr>
              <p:cNvSpPr txBox="1"/>
              <p:nvPr/>
            </p:nvSpPr>
            <p:spPr>
              <a:xfrm>
                <a:off x="8355038" y="2348853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00f17d6e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7E47A47-96FF-0247-9FDB-9B7AF8FF21ED}"/>
                  </a:ext>
                </a:extLst>
              </p:cNvPr>
              <p:cNvSpPr txBox="1"/>
              <p:nvPr/>
            </p:nvSpPr>
            <p:spPr>
              <a:xfrm>
                <a:off x="7778351" y="2673727"/>
                <a:ext cx="2239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(</a:t>
                </a:r>
                <a:r>
                  <a:rPr lang="it-IT" err="1"/>
                  <a:t>Calculated</a:t>
                </a:r>
                <a:r>
                  <a:rPr lang="it-IT"/>
                  <a:t> by CRC32)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14BA2F2-4B0C-9142-8E3F-05618BAF92DE}"/>
                  </a:ext>
                </a:extLst>
              </p:cNvPr>
              <p:cNvSpPr txBox="1"/>
              <p:nvPr/>
            </p:nvSpPr>
            <p:spPr>
              <a:xfrm>
                <a:off x="6322383" y="2178795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H(</a:t>
                </a:r>
                <a:r>
                  <a:rPr lang="it-IT" err="1"/>
                  <a:t>N|x</a:t>
                </a:r>
                <a:r>
                  <a:rPr lang="it-IT"/>
                  <a:t>)</a:t>
                </a: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6AD350A-DC3B-964E-8A59-D31A178ECA22}"/>
                </a:ext>
              </a:extLst>
            </p:cNvPr>
            <p:cNvSpPr txBox="1"/>
            <p:nvPr/>
          </p:nvSpPr>
          <p:spPr>
            <a:xfrm>
              <a:off x="1194670" y="53035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err="1"/>
                <a:t>N</a:t>
              </a:r>
              <a:r>
                <a:rPr lang="it-IT"/>
                <a:t> = 7</a:t>
              </a:r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080A17-162A-BC4A-BFF3-54F4BABA64B9}"/>
              </a:ext>
            </a:extLst>
          </p:cNvPr>
          <p:cNvSpPr txBox="1"/>
          <p:nvPr/>
        </p:nvSpPr>
        <p:spPr>
          <a:xfrm>
            <a:off x="996697" y="3428999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Append</a:t>
            </a:r>
            <a:r>
              <a:rPr lang="it-IT"/>
              <a:t> a </a:t>
            </a:r>
            <a:r>
              <a:rPr lang="it-IT" err="1"/>
              <a:t>generic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N</a:t>
            </a:r>
            <a:r>
              <a:rPr lang="it-IT"/>
              <a:t> to x, </a:t>
            </a:r>
            <a:r>
              <a:rPr lang="it-IT" err="1"/>
              <a:t>calculate</a:t>
            </a:r>
            <a:r>
              <a:rPr lang="it-IT"/>
              <a:t> H(</a:t>
            </a:r>
            <a:r>
              <a:rPr lang="it-IT" err="1"/>
              <a:t>N|x</a:t>
            </a:r>
            <a:r>
              <a:rPr lang="it-IT"/>
              <a:t>). Can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find</a:t>
            </a:r>
            <a:r>
              <a:rPr lang="it-IT"/>
              <a:t> a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N</a:t>
            </a:r>
            <a:r>
              <a:rPr lang="it-IT"/>
              <a:t> for </a:t>
            </a:r>
            <a:r>
              <a:rPr lang="it-IT" err="1"/>
              <a:t>which</a:t>
            </a:r>
            <a:r>
              <a:rPr lang="it-IT"/>
              <a:t> H(</a:t>
            </a:r>
            <a:r>
              <a:rPr lang="it-IT" err="1"/>
              <a:t>N|x</a:t>
            </a:r>
            <a:r>
              <a:rPr lang="it-IT"/>
              <a:t>) </a:t>
            </a:r>
            <a:r>
              <a:rPr lang="it-IT" err="1"/>
              <a:t>is</a:t>
            </a:r>
            <a:r>
              <a:rPr lang="it-IT"/>
              <a:t> &lt; </a:t>
            </a:r>
            <a:r>
              <a:rPr lang="it-IT" err="1"/>
              <a:t>then</a:t>
            </a:r>
            <a:r>
              <a:rPr lang="it-IT"/>
              <a:t> M = 01000000? (I just </a:t>
            </a:r>
            <a:r>
              <a:rPr lang="it-IT" err="1"/>
              <a:t>did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7!)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I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lucky</a:t>
            </a:r>
            <a:r>
              <a:rPr lang="it-IT"/>
              <a:t>,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one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every</a:t>
            </a:r>
            <a:r>
              <a:rPr lang="it-IT"/>
              <a:t> 256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property</a:t>
            </a:r>
            <a:r>
              <a:rPr lang="it-IT"/>
              <a:t>! (16*16)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The </a:t>
            </a:r>
            <a:r>
              <a:rPr lang="it-IT" err="1"/>
              <a:t>smaller</a:t>
            </a:r>
            <a:r>
              <a:rPr lang="it-IT"/>
              <a:t> M, the </a:t>
            </a:r>
            <a:r>
              <a:rPr lang="it-IT" err="1"/>
              <a:t>less</a:t>
            </a:r>
            <a:r>
              <a:rPr lang="it-IT"/>
              <a:t> </a:t>
            </a:r>
            <a:r>
              <a:rPr lang="it-IT" err="1"/>
              <a:t>probability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to </a:t>
            </a:r>
            <a:r>
              <a:rPr lang="it-IT" err="1"/>
              <a:t>find</a:t>
            </a:r>
            <a:r>
              <a:rPr lang="it-IT"/>
              <a:t> a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N</a:t>
            </a:r>
            <a:r>
              <a:rPr lang="it-IT"/>
              <a:t> for </a:t>
            </a:r>
            <a:r>
              <a:rPr lang="it-IT" err="1"/>
              <a:t>which</a:t>
            </a:r>
            <a:r>
              <a:rPr lang="it-IT"/>
              <a:t> (H(</a:t>
            </a:r>
            <a:r>
              <a:rPr lang="it-IT" err="1"/>
              <a:t>N|x</a:t>
            </a:r>
            <a:r>
              <a:rPr lang="it-IT"/>
              <a:t>) &lt; M </a:t>
            </a:r>
            <a:r>
              <a:rPr lang="it-IT">
                <a:sym typeface="Wingdings" pitchFamily="2" charset="2"/>
              </a:rPr>
              <a:t> </a:t>
            </a:r>
            <a:r>
              <a:rPr lang="it-IT" err="1">
                <a:sym typeface="Wingdings" pitchFamily="2" charset="2"/>
              </a:rPr>
              <a:t>making</a:t>
            </a:r>
            <a:r>
              <a:rPr lang="it-IT">
                <a:sym typeface="Wingdings" pitchFamily="2" charset="2"/>
              </a:rPr>
              <a:t> M small </a:t>
            </a:r>
            <a:r>
              <a:rPr lang="it-IT" err="1">
                <a:sym typeface="Wingdings" pitchFamily="2" charset="2"/>
              </a:rPr>
              <a:t>makes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hashing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artificially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difficult</a:t>
            </a:r>
            <a:r>
              <a:rPr lang="it-IT">
                <a:sym typeface="Wingdings" pitchFamily="2" charset="2"/>
              </a:rPr>
              <a:t>!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0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DECAA-3288-BC40-AEB7-B86B7456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Proof of Work: </a:t>
            </a:r>
            <a:r>
              <a:rPr lang="it-IT" err="1"/>
              <a:t>let’s</a:t>
            </a:r>
            <a:r>
              <a:rPr lang="it-IT"/>
              <a:t>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hashing</a:t>
            </a:r>
            <a:r>
              <a:rPr lang="it-IT"/>
              <a:t> </a:t>
            </a:r>
            <a:r>
              <a:rPr lang="it-IT" err="1"/>
              <a:t>artificially</a:t>
            </a:r>
            <a:r>
              <a:rPr lang="it-IT"/>
              <a:t> </a:t>
            </a:r>
            <a:r>
              <a:rPr lang="it-IT" err="1"/>
              <a:t>difficult</a:t>
            </a:r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21D47FA-E81B-3B47-B905-EFD65AC752A3}"/>
              </a:ext>
            </a:extLst>
          </p:cNvPr>
          <p:cNvGrpSpPr/>
          <p:nvPr/>
        </p:nvGrpSpPr>
        <p:grpSpPr>
          <a:xfrm>
            <a:off x="935736" y="1646506"/>
            <a:ext cx="6530832" cy="1421670"/>
            <a:chOff x="935736" y="1646505"/>
            <a:chExt cx="8988552" cy="1605055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7BEC0BEB-D6E4-CB4E-92B0-0B722ABF55B3}"/>
                </a:ext>
              </a:extLst>
            </p:cNvPr>
            <p:cNvGrpSpPr/>
            <p:nvPr/>
          </p:nvGrpSpPr>
          <p:grpSpPr>
            <a:xfrm>
              <a:off x="935736" y="2198804"/>
              <a:ext cx="8988552" cy="1052756"/>
              <a:chOff x="996696" y="4771316"/>
              <a:chExt cx="8988552" cy="1052756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1AE65F2B-1F09-9241-92E3-777E53B2FA95}"/>
                  </a:ext>
                </a:extLst>
              </p:cNvPr>
              <p:cNvGrpSpPr/>
              <p:nvPr/>
            </p:nvGrpSpPr>
            <p:grpSpPr>
              <a:xfrm>
                <a:off x="996696" y="4771316"/>
                <a:ext cx="8988552" cy="1052756"/>
                <a:chOff x="996696" y="2157755"/>
                <a:chExt cx="8988552" cy="1052756"/>
              </a:xfrm>
            </p:grpSpPr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F76C8E2-E502-B149-9FA1-0BBDDC9C35F4}"/>
                    </a:ext>
                  </a:extLst>
                </p:cNvPr>
                <p:cNvSpPr/>
                <p:nvPr/>
              </p:nvSpPr>
              <p:spPr>
                <a:xfrm>
                  <a:off x="996696" y="2157755"/>
                  <a:ext cx="4892040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0F94C44-6100-934F-B8E7-6A29A9449C31}"/>
                    </a:ext>
                  </a:extLst>
                </p:cNvPr>
                <p:cNvSpPr txBox="1"/>
                <p:nvPr/>
              </p:nvSpPr>
              <p:spPr>
                <a:xfrm>
                  <a:off x="1207008" y="2328672"/>
                  <a:ext cx="31005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x = 334b7687c876786d7687e7664564a57657f</a:t>
                  </a:r>
                </a:p>
              </p:txBody>
            </p:sp>
            <p:cxnSp>
              <p:nvCxnSpPr>
                <p:cNvPr id="18" name="Connettore 2 17">
                  <a:extLst>
                    <a:ext uri="{FF2B5EF4-FFF2-40B4-BE49-F238E27FC236}">
                      <a16:creationId xmlns:a16="http://schemas.microsoft.com/office/drawing/2014/main" id="{69D68B53-0DBF-4940-82BC-0292DCE1C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96" y="2684133"/>
                  <a:ext cx="1674735" cy="0"/>
                </a:xfrm>
                <a:prstGeom prst="straightConnector1">
                  <a:avLst/>
                </a:prstGeom>
                <a:ln w="857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0D50A2B3-58DD-C24F-8D1B-476D6B5CA02B}"/>
                    </a:ext>
                  </a:extLst>
                </p:cNvPr>
                <p:cNvSpPr/>
                <p:nvPr/>
              </p:nvSpPr>
              <p:spPr>
                <a:xfrm>
                  <a:off x="7741775" y="2157755"/>
                  <a:ext cx="2243473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698E8BC2-B63A-8049-AC79-C4E885E83512}"/>
                    </a:ext>
                  </a:extLst>
                </p:cNvPr>
                <p:cNvSpPr txBox="1"/>
                <p:nvPr/>
              </p:nvSpPr>
              <p:spPr>
                <a:xfrm>
                  <a:off x="8090078" y="2352261"/>
                  <a:ext cx="11031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H1 = 00f17d6e</a:t>
                  </a:r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7E47A47-96FF-0247-9FDB-9B7AF8FF21ED}"/>
                    </a:ext>
                  </a:extLst>
                </p:cNvPr>
                <p:cNvSpPr txBox="1"/>
                <p:nvPr/>
              </p:nvSpPr>
              <p:spPr>
                <a:xfrm>
                  <a:off x="7778351" y="2673727"/>
                  <a:ext cx="15500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(</a:t>
                  </a:r>
                  <a:r>
                    <a:rPr lang="it-IT" sz="1200" err="1"/>
                    <a:t>Calculated</a:t>
                  </a:r>
                  <a:r>
                    <a:rPr lang="it-IT" sz="1200"/>
                    <a:t> by CRC32)</a:t>
                  </a:r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F14BA2F2-4B0C-9142-8E3F-05618BAF92DE}"/>
                    </a:ext>
                  </a:extLst>
                </p:cNvPr>
                <p:cNvSpPr txBox="1"/>
                <p:nvPr/>
              </p:nvSpPr>
              <p:spPr>
                <a:xfrm>
                  <a:off x="6322383" y="2178795"/>
                  <a:ext cx="611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H(</a:t>
                  </a:r>
                  <a:r>
                    <a:rPr lang="it-IT" sz="1200" err="1"/>
                    <a:t>N|x</a:t>
                  </a:r>
                  <a:r>
                    <a:rPr lang="it-IT" sz="1200"/>
                    <a:t>)</a:t>
                  </a:r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6AD350A-DC3B-964E-8A59-D31A178ECA22}"/>
                  </a:ext>
                </a:extLst>
              </p:cNvPr>
              <p:cNvSpPr txBox="1"/>
              <p:nvPr/>
            </p:nvSpPr>
            <p:spPr>
              <a:xfrm>
                <a:off x="1194670" y="5303520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err="1"/>
                  <a:t>N</a:t>
                </a:r>
                <a:r>
                  <a:rPr lang="it-IT" sz="1200"/>
                  <a:t> = 7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20767D12-9067-D843-80FC-490919A33E9D}"/>
                </a:ext>
              </a:extLst>
            </p:cNvPr>
            <p:cNvSpPr txBox="1"/>
            <p:nvPr/>
          </p:nvSpPr>
          <p:spPr>
            <a:xfrm>
              <a:off x="5319031" y="1646505"/>
              <a:ext cx="215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/>
                <a:t>Page 1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CA650E1-CAE5-2D49-A7D4-733BCC10E691}"/>
              </a:ext>
            </a:extLst>
          </p:cNvPr>
          <p:cNvGrpSpPr/>
          <p:nvPr/>
        </p:nvGrpSpPr>
        <p:grpSpPr>
          <a:xfrm>
            <a:off x="902724" y="3316421"/>
            <a:ext cx="6530832" cy="1421670"/>
            <a:chOff x="935736" y="1646505"/>
            <a:chExt cx="8988552" cy="1605055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3A1842E-F1F7-114A-86C0-FFFC406B8B3F}"/>
                </a:ext>
              </a:extLst>
            </p:cNvPr>
            <p:cNvGrpSpPr/>
            <p:nvPr/>
          </p:nvGrpSpPr>
          <p:grpSpPr>
            <a:xfrm>
              <a:off x="935736" y="2198804"/>
              <a:ext cx="8988552" cy="1052756"/>
              <a:chOff x="996696" y="4771316"/>
              <a:chExt cx="8988552" cy="1052756"/>
            </a:xfrm>
          </p:grpSpPr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6C4DAF4D-D23B-2042-B05E-81E645FACFE7}"/>
                  </a:ext>
                </a:extLst>
              </p:cNvPr>
              <p:cNvGrpSpPr/>
              <p:nvPr/>
            </p:nvGrpSpPr>
            <p:grpSpPr>
              <a:xfrm>
                <a:off x="996696" y="4771316"/>
                <a:ext cx="8988552" cy="1052756"/>
                <a:chOff x="996696" y="2157755"/>
                <a:chExt cx="8988552" cy="1052756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6DF37A16-B7AE-0449-8FAA-EB75BEF6AD28}"/>
                    </a:ext>
                  </a:extLst>
                </p:cNvPr>
                <p:cNvSpPr/>
                <p:nvPr/>
              </p:nvSpPr>
              <p:spPr>
                <a:xfrm>
                  <a:off x="996696" y="2157755"/>
                  <a:ext cx="4892040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5B3F7818-8334-2E41-903F-B4D3A43406AF}"/>
                    </a:ext>
                  </a:extLst>
                </p:cNvPr>
                <p:cNvSpPr txBox="1"/>
                <p:nvPr/>
              </p:nvSpPr>
              <p:spPr>
                <a:xfrm>
                  <a:off x="1207008" y="2328672"/>
                  <a:ext cx="2804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x = 4f5603bf943f433d230dde28a82dc389</a:t>
                  </a:r>
                </a:p>
              </p:txBody>
            </p: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B5271213-1B94-2343-8398-CAFCA3654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96" y="2684133"/>
                  <a:ext cx="1674735" cy="0"/>
                </a:xfrm>
                <a:prstGeom prst="straightConnector1">
                  <a:avLst/>
                </a:prstGeom>
                <a:ln w="857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9C3B9956-D98C-3D4C-9851-DA5DF301D2C9}"/>
                    </a:ext>
                  </a:extLst>
                </p:cNvPr>
                <p:cNvSpPr/>
                <p:nvPr/>
              </p:nvSpPr>
              <p:spPr>
                <a:xfrm>
                  <a:off x="7741775" y="2157755"/>
                  <a:ext cx="2243473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97EC16A3-D100-F148-A3CC-55A851F21769}"/>
                    </a:ext>
                  </a:extLst>
                </p:cNvPr>
                <p:cNvSpPr txBox="1"/>
                <p:nvPr/>
              </p:nvSpPr>
              <p:spPr>
                <a:xfrm>
                  <a:off x="8123090" y="2321609"/>
                  <a:ext cx="11240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H2 = 006c24d1</a:t>
                  </a:r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2782AD56-D91D-A943-AF18-A975F7C656A7}"/>
                    </a:ext>
                  </a:extLst>
                </p:cNvPr>
                <p:cNvSpPr txBox="1"/>
                <p:nvPr/>
              </p:nvSpPr>
              <p:spPr>
                <a:xfrm>
                  <a:off x="7778351" y="2673727"/>
                  <a:ext cx="15500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(</a:t>
                  </a:r>
                  <a:r>
                    <a:rPr lang="it-IT" sz="1200" err="1"/>
                    <a:t>Calculated</a:t>
                  </a:r>
                  <a:r>
                    <a:rPr lang="it-IT" sz="1200"/>
                    <a:t> by CRC32)</a:t>
                  </a:r>
                </a:p>
              </p:txBody>
            </p:sp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139A2614-4AC9-6E42-8E90-E56A610FD57E}"/>
                    </a:ext>
                  </a:extLst>
                </p:cNvPr>
                <p:cNvSpPr txBox="1"/>
                <p:nvPr/>
              </p:nvSpPr>
              <p:spPr>
                <a:xfrm>
                  <a:off x="6147187" y="2190961"/>
                  <a:ext cx="8563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H(N|H1|x)</a:t>
                  </a:r>
                </a:p>
              </p:txBody>
            </p:sp>
          </p:grp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BA96BA1-0C4E-264A-8B73-5546D8465C3F}"/>
                  </a:ext>
                </a:extLst>
              </p:cNvPr>
              <p:cNvSpPr txBox="1"/>
              <p:nvPr/>
            </p:nvSpPr>
            <p:spPr>
              <a:xfrm>
                <a:off x="1194670" y="5303520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err="1"/>
                  <a:t>N</a:t>
                </a:r>
                <a:r>
                  <a:rPr lang="it-IT" sz="1200"/>
                  <a:t> = 47</a:t>
                </a: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4B55FDB1-5054-7F40-8D3E-528DCB1BD5B5}"/>
                </a:ext>
              </a:extLst>
            </p:cNvPr>
            <p:cNvSpPr txBox="1"/>
            <p:nvPr/>
          </p:nvSpPr>
          <p:spPr>
            <a:xfrm>
              <a:off x="5319031" y="1646505"/>
              <a:ext cx="215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/>
                <a:t>Page 2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EE23251E-489F-7C47-8FBF-4B058B314EC5}"/>
              </a:ext>
            </a:extLst>
          </p:cNvPr>
          <p:cNvGrpSpPr/>
          <p:nvPr/>
        </p:nvGrpSpPr>
        <p:grpSpPr>
          <a:xfrm>
            <a:off x="869712" y="4966939"/>
            <a:ext cx="6530832" cy="1421670"/>
            <a:chOff x="935736" y="1646505"/>
            <a:chExt cx="8988552" cy="1605055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374534BB-38C5-EF4E-B317-0B4C9701636C}"/>
                </a:ext>
              </a:extLst>
            </p:cNvPr>
            <p:cNvGrpSpPr/>
            <p:nvPr/>
          </p:nvGrpSpPr>
          <p:grpSpPr>
            <a:xfrm>
              <a:off x="935736" y="2198804"/>
              <a:ext cx="8988552" cy="1052756"/>
              <a:chOff x="996696" y="4771316"/>
              <a:chExt cx="8988552" cy="1052756"/>
            </a:xfrm>
          </p:grpSpPr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2863387C-B098-1B4A-B9C4-D5DFDEF235AD}"/>
                  </a:ext>
                </a:extLst>
              </p:cNvPr>
              <p:cNvGrpSpPr/>
              <p:nvPr/>
            </p:nvGrpSpPr>
            <p:grpSpPr>
              <a:xfrm>
                <a:off x="996696" y="4771316"/>
                <a:ext cx="8988552" cy="1052756"/>
                <a:chOff x="996696" y="2157755"/>
                <a:chExt cx="8988552" cy="1052756"/>
              </a:xfrm>
            </p:grpSpPr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26AC7246-879E-3043-BAAB-76E35A22AE3C}"/>
                    </a:ext>
                  </a:extLst>
                </p:cNvPr>
                <p:cNvSpPr/>
                <p:nvPr/>
              </p:nvSpPr>
              <p:spPr>
                <a:xfrm>
                  <a:off x="996696" y="2157755"/>
                  <a:ext cx="4892040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04D222EF-9640-984F-9610-2BAF5F642F34}"/>
                    </a:ext>
                  </a:extLst>
                </p:cNvPr>
                <p:cNvSpPr txBox="1"/>
                <p:nvPr/>
              </p:nvSpPr>
              <p:spPr>
                <a:xfrm>
                  <a:off x="1207008" y="2328672"/>
                  <a:ext cx="27870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x = afb487f12ecb9d420f8b2a435c0b4563</a:t>
                  </a:r>
                </a:p>
              </p:txBody>
            </p: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6B5D802C-6E2F-8741-86A5-8B4392B60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96" y="2684133"/>
                  <a:ext cx="1674735" cy="0"/>
                </a:xfrm>
                <a:prstGeom prst="straightConnector1">
                  <a:avLst/>
                </a:prstGeom>
                <a:ln w="857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ttangolo 45">
                  <a:extLst>
                    <a:ext uri="{FF2B5EF4-FFF2-40B4-BE49-F238E27FC236}">
                      <a16:creationId xmlns:a16="http://schemas.microsoft.com/office/drawing/2014/main" id="{86202182-2075-0446-A522-D5D608A611B3}"/>
                    </a:ext>
                  </a:extLst>
                </p:cNvPr>
                <p:cNvSpPr/>
                <p:nvPr/>
              </p:nvSpPr>
              <p:spPr>
                <a:xfrm>
                  <a:off x="7741775" y="2157755"/>
                  <a:ext cx="2243473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F63765AA-49D9-2E49-BDD3-2C56E4F72900}"/>
                    </a:ext>
                  </a:extLst>
                </p:cNvPr>
                <p:cNvSpPr txBox="1"/>
                <p:nvPr/>
              </p:nvSpPr>
              <p:spPr>
                <a:xfrm>
                  <a:off x="8123090" y="2321609"/>
                  <a:ext cx="11336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H3 = 0089ebe5</a:t>
                  </a:r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F0C602DF-2454-A440-879D-A00DA3D3682C}"/>
                    </a:ext>
                  </a:extLst>
                </p:cNvPr>
                <p:cNvSpPr txBox="1"/>
                <p:nvPr/>
              </p:nvSpPr>
              <p:spPr>
                <a:xfrm>
                  <a:off x="7778351" y="2673727"/>
                  <a:ext cx="15500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(</a:t>
                  </a:r>
                  <a:r>
                    <a:rPr lang="it-IT" sz="1200" err="1"/>
                    <a:t>Calculated</a:t>
                  </a:r>
                  <a:r>
                    <a:rPr lang="it-IT" sz="1200"/>
                    <a:t> by CRC32)</a:t>
                  </a:r>
                </a:p>
              </p:txBody>
            </p:sp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0BCF153C-FE22-CB4C-8F97-01CFB1CE8AA7}"/>
                    </a:ext>
                  </a:extLst>
                </p:cNvPr>
                <p:cNvSpPr txBox="1"/>
                <p:nvPr/>
              </p:nvSpPr>
              <p:spPr>
                <a:xfrm>
                  <a:off x="6147187" y="2190961"/>
                  <a:ext cx="8563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H(N|H2|x)</a:t>
                  </a:r>
                </a:p>
              </p:txBody>
            </p:sp>
          </p:grpSp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ED0BA9D-9B04-E84D-A90A-75699C7D2857}"/>
                  </a:ext>
                </a:extLst>
              </p:cNvPr>
              <p:cNvSpPr txBox="1"/>
              <p:nvPr/>
            </p:nvSpPr>
            <p:spPr>
              <a:xfrm>
                <a:off x="1194670" y="5303520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err="1"/>
                  <a:t>N</a:t>
                </a:r>
                <a:r>
                  <a:rPr lang="it-IT" sz="1200"/>
                  <a:t> = 3011</a:t>
                </a:r>
              </a:p>
            </p:txBody>
          </p:sp>
        </p:grp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63F56968-76FA-F343-A6E4-A9E3DA1E3351}"/>
                </a:ext>
              </a:extLst>
            </p:cNvPr>
            <p:cNvSpPr txBox="1"/>
            <p:nvPr/>
          </p:nvSpPr>
          <p:spPr>
            <a:xfrm>
              <a:off x="5319031" y="1646505"/>
              <a:ext cx="215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/>
                <a:t>Page 3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00A8A5-F8D2-AA46-ABA5-D6AA06AF6C89}"/>
              </a:ext>
            </a:extLst>
          </p:cNvPr>
          <p:cNvSpPr txBox="1"/>
          <p:nvPr/>
        </p:nvSpPr>
        <p:spPr>
          <a:xfrm>
            <a:off x="8066348" y="1796442"/>
            <a:ext cx="322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Going forward is hard, </a:t>
            </a:r>
            <a:r>
              <a:rPr lang="en-GB" dirty="0" err="1"/>
              <a:t>bu</a:t>
            </a:r>
            <a:r>
              <a:rPr lang="en-GB" dirty="0"/>
              <a:t> still doable.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if we want to maliciously change page 1, H1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H2 contains H1, also H2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since H3 contains H2, also H3 will change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a page (block) in </a:t>
            </a:r>
            <a:r>
              <a:rPr lang="en-GB" dirty="0" err="1"/>
              <a:t>teh</a:t>
            </a:r>
            <a:r>
              <a:rPr lang="en-GB" dirty="0"/>
              <a:t> past requires vey high computational power since we need to recompute the (artificially difficult) hashes between the block we want to change and the last one.</a:t>
            </a:r>
          </a:p>
        </p:txBody>
      </p:sp>
    </p:spTree>
    <p:extLst>
      <p:ext uri="{BB962C8B-B14F-4D97-AF65-F5344CB8AC3E}">
        <p14:creationId xmlns:p14="http://schemas.microsoft.com/office/powerpoint/2010/main" val="224594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Proof of Work for </a:t>
            </a:r>
            <a:r>
              <a:rPr lang="it-IT" err="1"/>
              <a:t>securing</a:t>
            </a:r>
            <a:r>
              <a:rPr lang="it-IT"/>
              <a:t> </a:t>
            </a:r>
            <a:r>
              <a:rPr lang="it-IT" err="1"/>
              <a:t>blocks</a:t>
            </a:r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6" y="2267712"/>
              <a:ext cx="164064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A </a:t>
              </a:r>
              <a:r>
                <a:rPr lang="it-IT" err="1"/>
                <a:t>sent</a:t>
              </a:r>
              <a:r>
                <a:rPr lang="it-IT"/>
                <a:t> x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C </a:t>
              </a:r>
              <a:r>
                <a:rPr lang="it-IT" err="1"/>
                <a:t>sent</a:t>
              </a:r>
              <a:r>
                <a:rPr lang="it-IT"/>
                <a:t> y to </a:t>
              </a:r>
              <a:r>
                <a:rPr lang="it-IT" err="1"/>
                <a:t>Z</a:t>
              </a:r>
              <a:endParaRPr lang="it-IT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H(</a:t>
              </a:r>
              <a:r>
                <a:rPr lang="it-IT" err="1"/>
                <a:t>N|page</a:t>
              </a:r>
              <a:r>
                <a:rPr lang="it-IT"/>
                <a:t> 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err="1"/>
                <a:t>N</a:t>
              </a:r>
              <a:r>
                <a:rPr lang="it-IT"/>
                <a:t> by </a:t>
              </a:r>
              <a:r>
                <a:rPr lang="it-IT" err="1"/>
                <a:t>which</a:t>
              </a:r>
              <a:r>
                <a:rPr lang="it-IT"/>
                <a:t> H(</a:t>
              </a:r>
              <a:r>
                <a:rPr lang="it-IT" err="1"/>
                <a:t>N|Page</a:t>
              </a:r>
              <a:r>
                <a:rPr lang="it-IT"/>
                <a:t> 1) &lt;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T </a:t>
              </a:r>
              <a:r>
                <a:rPr lang="it-IT" err="1"/>
                <a:t>sent</a:t>
              </a:r>
              <a:r>
                <a:rPr lang="it-IT"/>
                <a:t> x to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Z </a:t>
              </a:r>
              <a:r>
                <a:rPr lang="it-IT" err="1"/>
                <a:t>sent</a:t>
              </a:r>
              <a:r>
                <a:rPr lang="it-IT"/>
                <a:t> y to 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should</a:t>
            </a:r>
            <a:r>
              <a:rPr lang="it-IT" sz="1600">
                <a:solidFill>
                  <a:schemeClr val="accent1"/>
                </a:solidFill>
              </a:rPr>
              <a:t> be </a:t>
            </a:r>
            <a:r>
              <a:rPr lang="it-IT" sz="1600" u="sng" err="1">
                <a:solidFill>
                  <a:schemeClr val="accent1"/>
                </a:solidFill>
              </a:rPr>
              <a:t>extremely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u="sng" err="1">
                <a:solidFill>
                  <a:schemeClr val="accent1"/>
                </a:solidFill>
              </a:rPr>
              <a:t>diffilcult</a:t>
            </a:r>
            <a:r>
              <a:rPr lang="it-IT" sz="1600" u="sng">
                <a:solidFill>
                  <a:schemeClr val="accent1"/>
                </a:solidFill>
              </a:rPr>
              <a:t> to </a:t>
            </a:r>
            <a:r>
              <a:rPr lang="it-IT" sz="1600" u="sng" err="1">
                <a:solidFill>
                  <a:schemeClr val="accent1"/>
                </a:solidFill>
              </a:rPr>
              <a:t>modify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pages</a:t>
            </a:r>
            <a:r>
              <a:rPr lang="it-IT" sz="1600">
                <a:solidFill>
                  <a:schemeClr val="accent1"/>
                </a:solidFill>
              </a:rPr>
              <a:t> (</a:t>
            </a:r>
            <a:r>
              <a:rPr lang="it-IT" sz="1600" err="1">
                <a:solidFill>
                  <a:schemeClr val="accent1"/>
                </a:solidFill>
              </a:rPr>
              <a:t>if</a:t>
            </a:r>
            <a:r>
              <a:rPr lang="it-IT" sz="1600">
                <a:solidFill>
                  <a:schemeClr val="accent1"/>
                </a:solidFill>
              </a:rPr>
              <a:t> M </a:t>
            </a:r>
            <a:r>
              <a:rPr lang="it-IT" sz="1600" err="1">
                <a:solidFill>
                  <a:schemeClr val="accent1"/>
                </a:solidFill>
              </a:rPr>
              <a:t>is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mall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enough</a:t>
            </a:r>
            <a:r>
              <a:rPr lang="it-IT" sz="1600">
                <a:solidFill>
                  <a:schemeClr val="accent1"/>
                </a:solidFill>
              </a:rPr>
              <a:t>, </a:t>
            </a: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can take </a:t>
            </a:r>
            <a:r>
              <a:rPr lang="it-IT" sz="1600" err="1">
                <a:solidFill>
                  <a:schemeClr val="accent1"/>
                </a:solidFill>
              </a:rPr>
              <a:t>years</a:t>
            </a:r>
            <a:r>
              <a:rPr lang="it-IT" sz="1600">
                <a:solidFill>
                  <a:schemeClr val="accent1"/>
                </a:solidFill>
              </a:rPr>
              <a:t> to </a:t>
            </a:r>
            <a:r>
              <a:rPr lang="it-IT" sz="1600" err="1">
                <a:solidFill>
                  <a:schemeClr val="accent1"/>
                </a:solidFill>
              </a:rPr>
              <a:t>calculate</a:t>
            </a:r>
            <a:r>
              <a:rPr lang="it-IT" sz="1600">
                <a:solidFill>
                  <a:schemeClr val="accent1"/>
                </a:solidFill>
              </a:rPr>
              <a:t>, </a:t>
            </a:r>
            <a:r>
              <a:rPr lang="it-IT" sz="1600" err="1">
                <a:solidFill>
                  <a:schemeClr val="accent1"/>
                </a:solidFill>
              </a:rPr>
              <a:t>we’ll</a:t>
            </a:r>
            <a:r>
              <a:rPr lang="it-IT" sz="1600">
                <a:solidFill>
                  <a:schemeClr val="accent1"/>
                </a:solidFill>
              </a:rPr>
              <a:t> se </a:t>
            </a:r>
            <a:r>
              <a:rPr lang="it-IT" sz="1600" err="1">
                <a:solidFill>
                  <a:schemeClr val="accent1"/>
                </a:solidFill>
              </a:rPr>
              <a:t>later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how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much</a:t>
            </a:r>
            <a:r>
              <a:rPr lang="it-IT" sz="160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And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to prove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u="sng"/>
              <a:t>he </a:t>
            </a:r>
            <a:r>
              <a:rPr lang="it-IT" sz="1600" u="sng" err="1"/>
              <a:t>is</a:t>
            </a:r>
            <a:r>
              <a:rPr lang="it-IT" sz="1600" u="sng"/>
              <a:t> </a:t>
            </a:r>
            <a:r>
              <a:rPr lang="it-IT" sz="1600" u="sng" err="1"/>
              <a:t>really</a:t>
            </a:r>
            <a:r>
              <a:rPr lang="it-IT" sz="1600"/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84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28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972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47C41-AB80-DC45-A897-C43B66E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63EB0-C684-5643-B65B-F76C643E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5257800" cy="468015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How can I prove I am the emitter of a certain electronic document?</a:t>
            </a:r>
          </a:p>
          <a:p>
            <a:r>
              <a:rPr lang="en-GB"/>
              <a:t>Suppose we have: </a:t>
            </a:r>
          </a:p>
          <a:p>
            <a:pPr lvl="1"/>
            <a:r>
              <a:rPr lang="en-GB"/>
              <a:t>A digital document d</a:t>
            </a:r>
          </a:p>
          <a:p>
            <a:pPr lvl="1"/>
            <a:r>
              <a:rPr lang="en-GB"/>
              <a:t>A private key x</a:t>
            </a:r>
          </a:p>
          <a:p>
            <a:pPr lvl="1"/>
            <a:r>
              <a:rPr lang="en-GB"/>
              <a:t>A public key y (mathematically linked to x through an asymmetric function H, so that with x you can calculate y, but you cannot di the opposite)</a:t>
            </a:r>
          </a:p>
          <a:p>
            <a:r>
              <a:rPr lang="en-GB"/>
              <a:t>If a function s = f(x, d) exists, so that g(y, s, d) = 1, whoever knows y (but not x), d and s can check if it has been calculated with x</a:t>
            </a:r>
          </a:p>
          <a:p>
            <a:r>
              <a:rPr lang="en-GB"/>
              <a:t>So I can sign everything with my x, disclose y and let everyone know I signed it with x (without making my x public)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7F7F717-2BA5-6A4F-8102-9BB4B71ADECE}"/>
                  </a:ext>
                </a:extLst>
              </p:cNvPr>
              <p:cNvSpPr txBox="1"/>
              <p:nvPr/>
            </p:nvSpPr>
            <p:spPr>
              <a:xfrm>
                <a:off x="6687312" y="1192412"/>
                <a:ext cx="4322064" cy="4841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/>
                  <a:t>An example lacking some of the assumptions:</a:t>
                </a:r>
              </a:p>
              <a:p>
                <a:pPr algn="ctr"/>
                <a:r>
                  <a:rPr lang="en-GB" sz="2000" b="1"/>
                  <a:t>f(x, d) = x*d</a:t>
                </a:r>
              </a:p>
              <a:p>
                <a:pPr algn="ctr"/>
                <a:r>
                  <a:rPr lang="en-GB" sz="2000" b="1"/>
                  <a:t>x = 5</a:t>
                </a:r>
              </a:p>
              <a:p>
                <a:pPr algn="ctr"/>
                <a:r>
                  <a:rPr lang="en-GB" sz="2000" b="1"/>
                  <a:t>y = H(x) = x*2 = 10</a:t>
                </a:r>
              </a:p>
              <a:p>
                <a:pPr algn="ctr"/>
                <a:r>
                  <a:rPr lang="en-GB" sz="2000" b="1"/>
                  <a:t>g(y, s, 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-GB" sz="2000" b="1"/>
              </a:p>
              <a:p>
                <a:r>
                  <a:rPr lang="en-GB" sz="1600"/>
                  <a:t>Let’s sign a message </a:t>
                </a:r>
              </a:p>
              <a:p>
                <a:pPr algn="ctr"/>
                <a:r>
                  <a:rPr lang="en-GB" sz="2000" b="1"/>
                  <a:t>d = 123</a:t>
                </a:r>
              </a:p>
              <a:p>
                <a:pPr algn="ctr"/>
                <a:r>
                  <a:rPr lang="en-GB" sz="2000" b="1"/>
                  <a:t>s = 5 * 123 = 615</a:t>
                </a:r>
                <a:r>
                  <a:rPr lang="en-GB" sz="2000"/>
                  <a:t> </a:t>
                </a:r>
              </a:p>
              <a:p>
                <a:pPr algn="ctr"/>
                <a:r>
                  <a:rPr lang="en-GB" sz="2000"/>
                  <a:t>(the digital signature of d)</a:t>
                </a:r>
                <a:endParaRPr lang="en-GB" sz="1600"/>
              </a:p>
              <a:p>
                <a:r>
                  <a:rPr lang="en-GB" sz="1600"/>
                  <a:t>Let’s proof it is true:</a:t>
                </a:r>
              </a:p>
              <a:p>
                <a:pPr algn="ctr"/>
                <a:r>
                  <a:rPr lang="en-GB" sz="2000" b="1"/>
                  <a:t>g(y, s, 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𝟔𝟏𝟓</m:t>
                        </m:r>
                      </m:num>
                      <m:den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𝟏𝟐𝟑</m:t>
                        </m:r>
                      </m:den>
                    </m:f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/>
                  <a:t>. Great!</a:t>
                </a:r>
              </a:p>
              <a:p>
                <a:r>
                  <a:rPr lang="en-GB" sz="1600"/>
                  <a:t>Of course, the H we used is not asymmetric, so disclosing y is easy to find out the value of  x, but if H is an hash function, and f(x) respect the conditions above, we can digitally sign something without saying our private key to anyone!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7F7F717-2BA5-6A4F-8102-9BB4B71A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12" y="1192412"/>
                <a:ext cx="4322064" cy="4841005"/>
              </a:xfrm>
              <a:prstGeom prst="rect">
                <a:avLst/>
              </a:prstGeom>
              <a:blipFill>
                <a:blip r:embed="rId2"/>
                <a:stretch>
                  <a:fillRect l="-587" t="-262" b="-5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Structure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140DCD3-09EC-9148-8F01-F4AE5E20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07482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Time: Full course length is 20 hours:</a:t>
            </a:r>
          </a:p>
          <a:p>
            <a:pPr lvl="1"/>
            <a:r>
              <a:rPr lang="en-GB" dirty="0"/>
              <a:t>10 Hours held by </a:t>
            </a:r>
            <a:r>
              <a:rPr lang="en-GB" dirty="0" err="1"/>
              <a:t>Dr.</a:t>
            </a:r>
            <a:r>
              <a:rPr lang="en-GB" dirty="0"/>
              <a:t> Mario </a:t>
            </a:r>
            <a:r>
              <a:rPr lang="en-GB" dirty="0" err="1"/>
              <a:t>Mureddu</a:t>
            </a:r>
            <a:endParaRPr lang="en-GB" dirty="0"/>
          </a:p>
          <a:p>
            <a:pPr lvl="1"/>
            <a:r>
              <a:rPr lang="en-GB" dirty="0"/>
              <a:t>10 hours held by </a:t>
            </a:r>
            <a:r>
              <a:rPr lang="en-GB" dirty="0" err="1"/>
              <a:t>Dr.</a:t>
            </a:r>
            <a:r>
              <a:rPr lang="en-GB" dirty="0"/>
              <a:t> Matteo Troncia</a:t>
            </a:r>
          </a:p>
          <a:p>
            <a:r>
              <a:rPr lang="en-GB" dirty="0"/>
              <a:t>5 lectures:</a:t>
            </a:r>
          </a:p>
          <a:p>
            <a:pPr lvl="1"/>
            <a:r>
              <a:rPr lang="en-GB" dirty="0"/>
              <a:t>The Blockchain technology (3 h -  </a:t>
            </a:r>
            <a:r>
              <a:rPr lang="en-GB" dirty="0" err="1"/>
              <a:t>Mureddu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Technical functionalities (5 h - </a:t>
            </a:r>
            <a:r>
              <a:rPr lang="en-GB" dirty="0" err="1"/>
              <a:t>Mureddu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Discussion on the Blockchain advantages, drawbacks, and current technological limitations (4 h – 2h </a:t>
            </a:r>
            <a:r>
              <a:rPr lang="en-GB" dirty="0" err="1"/>
              <a:t>Mureddu</a:t>
            </a:r>
            <a:r>
              <a:rPr lang="en-GB" dirty="0"/>
              <a:t>, 2h Troncia)</a:t>
            </a:r>
          </a:p>
          <a:p>
            <a:pPr lvl="1"/>
            <a:r>
              <a:rPr lang="en-GB" dirty="0"/>
              <a:t>Blockchain </a:t>
            </a:r>
            <a:r>
              <a:rPr lang="en-GB"/>
              <a:t>and electricity </a:t>
            </a:r>
            <a:r>
              <a:rPr lang="en-GB" dirty="0"/>
              <a:t>sector, how this technology fits with the ongoing transition (4h - Troncia)</a:t>
            </a:r>
          </a:p>
          <a:p>
            <a:pPr lvl="1"/>
            <a:r>
              <a:rPr lang="en-GB" dirty="0"/>
              <a:t>Blockchain-based business models for the power system (4h – Troncia)</a:t>
            </a:r>
          </a:p>
          <a:p>
            <a:r>
              <a:rPr lang="en-GB" dirty="0"/>
              <a:t>3 tutorials (will be part of the lectures):</a:t>
            </a:r>
          </a:p>
          <a:p>
            <a:pPr lvl="1"/>
            <a:r>
              <a:rPr lang="en-GB" dirty="0"/>
              <a:t>Hashing technology and its applications in python</a:t>
            </a:r>
          </a:p>
          <a:p>
            <a:pPr lvl="1"/>
            <a:r>
              <a:rPr lang="en-GB" dirty="0"/>
              <a:t>Interaction with the Ethereum blockchain</a:t>
            </a:r>
          </a:p>
          <a:p>
            <a:pPr lvl="1"/>
            <a:r>
              <a:rPr lang="en-GB" dirty="0"/>
              <a:t>Creation and interaction with an Ethereum smart contract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72F4E-C71D-4999-9120-1DFF6ED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B579-D1B6-4A8A-8A62-4DEC1F1F2347}" type="datetime1">
              <a:rPr lang="en-GB" smtClean="0"/>
              <a:t>25/05/2020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B937B-340B-4D03-8C82-BB33671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6350"/>
            <a:ext cx="787600" cy="365125"/>
          </a:xfrm>
        </p:spPr>
        <p:txBody>
          <a:bodyPr anchor="ctr"/>
          <a:lstStyle/>
          <a:p>
            <a:pPr algn="ctr"/>
            <a:fld id="{B14DC977-BC50-43F6-B379-4F14C4286E89}" type="slidenum">
              <a:rPr lang="en-GB" smtClean="0"/>
              <a:pPr algn="ct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05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digitally</a:t>
            </a:r>
            <a:r>
              <a:rPr lang="it-IT"/>
              <a:t> </a:t>
            </a:r>
            <a:r>
              <a:rPr lang="it-IT" err="1"/>
              <a:t>signature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proof</a:t>
            </a:r>
            <a:r>
              <a:rPr lang="it-IT"/>
              <a:t> of </a:t>
            </a:r>
            <a:r>
              <a:rPr lang="it-IT" err="1"/>
              <a:t>identity</a:t>
            </a:r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7" y="2267712"/>
              <a:ext cx="2023872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A </a:t>
              </a:r>
              <a:r>
                <a:rPr lang="it-IT" sz="1400" err="1"/>
                <a:t>sent</a:t>
              </a:r>
              <a:r>
                <a:rPr lang="it-IT" sz="1400"/>
                <a:t> x to B,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C </a:t>
              </a:r>
              <a:r>
                <a:rPr lang="it-IT" sz="1400" err="1"/>
                <a:t>sent</a:t>
              </a:r>
              <a:r>
                <a:rPr lang="it-IT" sz="1400"/>
                <a:t> y to </a:t>
              </a:r>
              <a:r>
                <a:rPr lang="it-IT" sz="1400" err="1"/>
                <a:t>Z</a:t>
              </a:r>
              <a:r>
                <a:rPr lang="it-IT" sz="1400"/>
                <a:t>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sz="140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H(</a:t>
              </a:r>
              <a:r>
                <a:rPr lang="it-IT" sz="1400" err="1"/>
                <a:t>N|page</a:t>
              </a:r>
              <a:r>
                <a:rPr lang="it-IT" sz="1400"/>
                <a:t> 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err="1"/>
                <a:t>N</a:t>
              </a:r>
              <a:r>
                <a:rPr lang="it-IT" sz="1400"/>
                <a:t> by </a:t>
              </a:r>
              <a:r>
                <a:rPr lang="it-IT" sz="1400" err="1"/>
                <a:t>which</a:t>
              </a:r>
              <a:r>
                <a:rPr lang="it-IT" sz="1400"/>
                <a:t> H(</a:t>
              </a:r>
              <a:r>
                <a:rPr lang="it-IT" sz="1400" err="1"/>
                <a:t>N|Page</a:t>
              </a:r>
              <a:r>
                <a:rPr lang="it-IT" sz="1400"/>
                <a:t> 1) &lt;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T </a:t>
              </a:r>
              <a:r>
                <a:rPr lang="it-IT" sz="1400" err="1"/>
                <a:t>sent</a:t>
              </a:r>
              <a:r>
                <a:rPr lang="it-IT" sz="1400"/>
                <a:t> x to M,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Z </a:t>
              </a:r>
              <a:r>
                <a:rPr lang="it-IT" sz="1400" err="1"/>
                <a:t>sent</a:t>
              </a:r>
              <a:r>
                <a:rPr lang="it-IT" sz="1400"/>
                <a:t> y to G,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sz="140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be </a:t>
            </a:r>
            <a:r>
              <a:rPr lang="it-IT" sz="1600" u="sng" err="1">
                <a:solidFill>
                  <a:schemeClr val="accent6"/>
                </a:solidFill>
              </a:rPr>
              <a:t>extremely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diffilcult</a:t>
            </a:r>
            <a:r>
              <a:rPr lang="it-IT" sz="1600" u="sng">
                <a:solidFill>
                  <a:schemeClr val="accent6"/>
                </a:solidFill>
              </a:rPr>
              <a:t> to </a:t>
            </a:r>
            <a:r>
              <a:rPr lang="it-IT" sz="1600" u="sng" err="1">
                <a:solidFill>
                  <a:schemeClr val="accent6"/>
                </a:solidFill>
              </a:rPr>
              <a:t>modify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M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mall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enough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can take </a:t>
            </a:r>
            <a:r>
              <a:rPr lang="it-IT" sz="1600" err="1">
                <a:solidFill>
                  <a:schemeClr val="accent6"/>
                </a:solidFill>
              </a:rPr>
              <a:t>years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calculate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we’ll</a:t>
            </a:r>
            <a:r>
              <a:rPr lang="it-IT" sz="1600">
                <a:solidFill>
                  <a:schemeClr val="accent6"/>
                </a:solidFill>
              </a:rPr>
              <a:t> se </a:t>
            </a:r>
            <a:r>
              <a:rPr lang="it-IT" sz="1600" err="1">
                <a:solidFill>
                  <a:schemeClr val="accent6"/>
                </a:solidFill>
              </a:rPr>
              <a:t>later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much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1"/>
                </a:solidFill>
              </a:rPr>
              <a:t>And </a:t>
            </a: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has</a:t>
            </a:r>
            <a:r>
              <a:rPr lang="it-IT" sz="1600">
                <a:solidFill>
                  <a:schemeClr val="accent1"/>
                </a:solidFill>
              </a:rPr>
              <a:t> to prove </a:t>
            </a:r>
            <a:r>
              <a:rPr lang="it-IT" sz="1600" err="1">
                <a:solidFill>
                  <a:schemeClr val="accent1"/>
                </a:solidFill>
              </a:rPr>
              <a:t>that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u="sng">
                <a:solidFill>
                  <a:schemeClr val="accent1"/>
                </a:solidFill>
              </a:rPr>
              <a:t>he </a:t>
            </a:r>
            <a:r>
              <a:rPr lang="it-IT" sz="1600" u="sng" err="1">
                <a:solidFill>
                  <a:schemeClr val="accent1"/>
                </a:solidFill>
              </a:rPr>
              <a:t>is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u="sng" err="1">
                <a:solidFill>
                  <a:schemeClr val="accent1"/>
                </a:solidFill>
              </a:rPr>
              <a:t>really</a:t>
            </a:r>
            <a:r>
              <a:rPr lang="it-IT" sz="1600">
                <a:solidFill>
                  <a:schemeClr val="accent1"/>
                </a:solidFill>
              </a:rPr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6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78EAE-637A-2A45-B43D-06A1B45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Who</a:t>
            </a:r>
            <a:r>
              <a:rPr lang="it-IT"/>
              <a:t> can create new ’’</a:t>
            </a:r>
            <a:r>
              <a:rPr lang="it-IT" err="1"/>
              <a:t>pages</a:t>
            </a:r>
            <a:r>
              <a:rPr lang="it-IT"/>
              <a:t>’’ of the ledger?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93E6A-1415-8745-AB27-A5B7E31B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old</a:t>
            </a:r>
            <a:r>
              <a:rPr lang="it-IT"/>
              <a:t> </a:t>
            </a:r>
            <a:r>
              <a:rPr lang="it-IT" err="1"/>
              <a:t>pages</a:t>
            </a:r>
            <a:r>
              <a:rPr lang="it-IT"/>
              <a:t> are ’’</a:t>
            </a:r>
            <a:r>
              <a:rPr lang="it-IT" err="1"/>
              <a:t>written</a:t>
            </a:r>
            <a:r>
              <a:rPr lang="it-IT"/>
              <a:t> in </a:t>
            </a:r>
            <a:r>
              <a:rPr lang="it-IT" err="1"/>
              <a:t>stone</a:t>
            </a:r>
            <a:r>
              <a:rPr lang="it-IT"/>
              <a:t>’’ </a:t>
            </a:r>
            <a:r>
              <a:rPr lang="it-IT" err="1"/>
              <a:t>since</a:t>
            </a:r>
            <a:r>
              <a:rPr lang="it-IT"/>
              <a:t> a </a:t>
            </a:r>
            <a:r>
              <a:rPr lang="it-IT" err="1"/>
              <a:t>very</a:t>
            </a:r>
            <a:r>
              <a:rPr lang="it-IT"/>
              <a:t> hard </a:t>
            </a:r>
            <a:r>
              <a:rPr lang="it-IT" err="1"/>
              <a:t>hashing</a:t>
            </a:r>
            <a:r>
              <a:rPr lang="it-IT"/>
              <a:t> procedure </a:t>
            </a:r>
            <a:r>
              <a:rPr lang="it-IT" err="1"/>
              <a:t>occurred</a:t>
            </a:r>
            <a:r>
              <a:rPr lang="it-IT"/>
              <a:t> (and </a:t>
            </a:r>
            <a:r>
              <a:rPr lang="it-IT" err="1"/>
              <a:t>blocks</a:t>
            </a:r>
            <a:r>
              <a:rPr lang="it-IT"/>
              <a:t> are </a:t>
            </a:r>
            <a:r>
              <a:rPr lang="it-IT" err="1"/>
              <a:t>related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hashing</a:t>
            </a:r>
            <a:r>
              <a:rPr lang="it-IT"/>
              <a:t>)</a:t>
            </a:r>
          </a:p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sends</a:t>
            </a:r>
            <a:r>
              <a:rPr lang="it-IT"/>
              <a:t> a </a:t>
            </a:r>
            <a:r>
              <a:rPr lang="it-IT" err="1"/>
              <a:t>transaction</a:t>
            </a:r>
            <a:r>
              <a:rPr lang="it-IT"/>
              <a:t> can be </a:t>
            </a:r>
            <a:r>
              <a:rPr lang="it-IT" err="1"/>
              <a:t>univoquely</a:t>
            </a:r>
            <a:r>
              <a:rPr lang="it-IT"/>
              <a:t> </a:t>
            </a:r>
            <a:r>
              <a:rPr lang="it-IT" err="1"/>
              <a:t>identified</a:t>
            </a:r>
            <a:r>
              <a:rPr lang="it-IT"/>
              <a:t> </a:t>
            </a:r>
            <a:r>
              <a:rPr lang="it-IT" err="1"/>
              <a:t>through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signature</a:t>
            </a:r>
            <a:endParaRPr lang="it-IT"/>
          </a:p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can </a:t>
            </a:r>
            <a:r>
              <a:rPr lang="it-IT" err="1"/>
              <a:t>then</a:t>
            </a:r>
            <a:r>
              <a:rPr lang="it-IT"/>
              <a:t> access to the </a:t>
            </a:r>
            <a:r>
              <a:rPr lang="it-IT" err="1"/>
              <a:t>entire</a:t>
            </a:r>
            <a:r>
              <a:rPr lang="it-IT"/>
              <a:t> </a:t>
            </a:r>
            <a:r>
              <a:rPr lang="it-IT" err="1"/>
              <a:t>system</a:t>
            </a:r>
            <a:r>
              <a:rPr lang="it-IT"/>
              <a:t> </a:t>
            </a:r>
            <a:r>
              <a:rPr lang="it-IT" err="1"/>
              <a:t>history</a:t>
            </a:r>
            <a:r>
              <a:rPr lang="it-IT"/>
              <a:t>, </a:t>
            </a:r>
            <a:r>
              <a:rPr lang="it-IT" err="1"/>
              <a:t>being</a:t>
            </a:r>
            <a:r>
              <a:rPr lang="it-IT"/>
              <a:t> </a:t>
            </a:r>
            <a:r>
              <a:rPr lang="it-IT" err="1"/>
              <a:t>sure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immutable</a:t>
            </a:r>
            <a:endParaRPr lang="it-IT"/>
          </a:p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hashing</a:t>
            </a:r>
            <a:r>
              <a:rPr lang="it-IT"/>
              <a:t>, the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, can be </a:t>
            </a:r>
            <a:r>
              <a:rPr lang="it-IT" err="1"/>
              <a:t>easily</a:t>
            </a:r>
            <a:r>
              <a:rPr lang="it-IT"/>
              <a:t> </a:t>
            </a:r>
            <a:r>
              <a:rPr lang="it-IT" err="1"/>
              <a:t>claculated</a:t>
            </a:r>
            <a:r>
              <a:rPr lang="it-IT"/>
              <a:t> by </a:t>
            </a:r>
            <a:r>
              <a:rPr lang="it-IT" err="1"/>
              <a:t>each</a:t>
            </a:r>
            <a:r>
              <a:rPr lang="it-IT"/>
              <a:t> computer in the world (and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return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value</a:t>
            </a:r>
            <a:r>
              <a:rPr lang="it-IT"/>
              <a:t> </a:t>
            </a:r>
            <a:r>
              <a:rPr lang="it-IT" err="1"/>
              <a:t>everywhere</a:t>
            </a:r>
            <a:r>
              <a:rPr lang="it-IT"/>
              <a:t>)</a:t>
            </a:r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F39E5-88BA-A74A-8C12-55E27C36E13F}"/>
              </a:ext>
            </a:extLst>
          </p:cNvPr>
          <p:cNvSpPr txBox="1"/>
          <p:nvPr/>
        </p:nvSpPr>
        <p:spPr>
          <a:xfrm>
            <a:off x="2639568" y="5720390"/>
            <a:ext cx="654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err="1">
                <a:solidFill>
                  <a:srgbClr val="FF0000"/>
                </a:solidFill>
              </a:rPr>
              <a:t>Why</a:t>
            </a:r>
            <a:r>
              <a:rPr lang="it-IT" sz="2800" b="1">
                <a:solidFill>
                  <a:srgbClr val="FF0000"/>
                </a:solidFill>
              </a:rPr>
              <a:t> do </a:t>
            </a:r>
            <a:r>
              <a:rPr lang="it-IT" sz="2800" b="1" err="1">
                <a:solidFill>
                  <a:srgbClr val="FF0000"/>
                </a:solidFill>
              </a:rPr>
              <a:t>we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need</a:t>
            </a:r>
            <a:r>
              <a:rPr lang="it-IT" sz="2800" b="1">
                <a:solidFill>
                  <a:srgbClr val="FF0000"/>
                </a:solidFill>
              </a:rPr>
              <a:t> a </a:t>
            </a:r>
            <a:r>
              <a:rPr lang="it-IT" sz="2800" b="1" err="1">
                <a:solidFill>
                  <a:srgbClr val="FF0000"/>
                </a:solidFill>
              </a:rPr>
              <a:t>third</a:t>
            </a:r>
            <a:r>
              <a:rPr lang="it-IT" sz="2800" b="1">
                <a:solidFill>
                  <a:srgbClr val="FF0000"/>
                </a:solidFill>
              </a:rPr>
              <a:t> party authority </a:t>
            </a:r>
            <a:r>
              <a:rPr lang="it-IT" sz="2800" b="1" err="1">
                <a:solidFill>
                  <a:srgbClr val="FF0000"/>
                </a:solidFill>
              </a:rPr>
              <a:t>which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should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emit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these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blocks</a:t>
            </a:r>
            <a:r>
              <a:rPr lang="it-IT" sz="2800" b="1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16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a </a:t>
            </a:r>
            <a:r>
              <a:rPr lang="it-IT" err="1"/>
              <a:t>distributed</a:t>
            </a:r>
            <a:r>
              <a:rPr lang="it-IT"/>
              <a:t> ledger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D41759E-3A8B-714F-A837-9DB35C60815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94329" y="2910346"/>
            <a:ext cx="1114466" cy="18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C482A3BF-FA79-B445-B69C-200D1FD5F70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813356" y="3836868"/>
            <a:ext cx="322023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09700939-8008-7540-9B99-9D8197713B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52880" y="2767400"/>
            <a:ext cx="99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97F0C50-F1B2-154C-806D-3F98342CF5BF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954708" y="3979815"/>
            <a:ext cx="656916" cy="7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F92AC3E-D44F-6742-B4C8-011C89AD71D4}"/>
              </a:ext>
            </a:extLst>
          </p:cNvPr>
          <p:cNvGrpSpPr/>
          <p:nvPr/>
        </p:nvGrpSpPr>
        <p:grpSpPr>
          <a:xfrm>
            <a:off x="2952879" y="3979818"/>
            <a:ext cx="2139259" cy="1128680"/>
            <a:chOff x="2952879" y="3979818"/>
            <a:chExt cx="2139259" cy="112868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F18ECC-BB49-8749-B020-D59F9A538F33}"/>
                </a:ext>
              </a:extLst>
            </p:cNvPr>
            <p:cNvSpPr/>
            <p:nvPr/>
          </p:nvSpPr>
          <p:spPr>
            <a:xfrm>
              <a:off x="3948018" y="4704185"/>
              <a:ext cx="399805" cy="40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4289273" y="3979818"/>
              <a:ext cx="802865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2952879" y="4906342"/>
              <a:ext cx="99513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(Peer to Peer (P2P)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Peers</a:t>
            </a:r>
            <a:r>
              <a:rPr lang="it-IT"/>
              <a:t> </a:t>
            </a:r>
            <a:r>
              <a:rPr lang="it-IT" err="1"/>
              <a:t>exchange</a:t>
            </a:r>
            <a:r>
              <a:rPr lang="it-IT"/>
              <a:t> information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(the </a:t>
            </a:r>
            <a:r>
              <a:rPr lang="it-IT" err="1"/>
              <a:t>pages</a:t>
            </a:r>
            <a:r>
              <a:rPr lang="it-IT"/>
              <a:t> </a:t>
            </a:r>
            <a:r>
              <a:rPr lang="it-IT" err="1"/>
              <a:t>existing</a:t>
            </a:r>
            <a:r>
              <a:rPr lang="it-IT"/>
              <a:t> and </a:t>
            </a:r>
            <a:r>
              <a:rPr lang="it-IT" err="1"/>
              <a:t>validated</a:t>
            </a:r>
            <a:r>
              <a:rPr lang="it-IT"/>
              <a:t> </a:t>
            </a:r>
            <a:r>
              <a:rPr lang="it-IT" err="1"/>
              <a:t>since</a:t>
            </a:r>
            <a:r>
              <a:rPr lang="it-IT"/>
              <a:t> </a:t>
            </a:r>
            <a:r>
              <a:rPr lang="it-IT" err="1"/>
              <a:t>now</a:t>
            </a:r>
            <a:r>
              <a:rPr lang="it-I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Whoever</a:t>
            </a:r>
            <a:r>
              <a:rPr lang="it-IT"/>
              <a:t> </a:t>
            </a:r>
            <a:r>
              <a:rPr lang="it-IT" err="1"/>
              <a:t>wants</a:t>
            </a:r>
            <a:r>
              <a:rPr lang="it-IT"/>
              <a:t> can </a:t>
            </a:r>
            <a:r>
              <a:rPr lang="it-IT" err="1"/>
              <a:t>send</a:t>
            </a:r>
            <a:r>
              <a:rPr lang="it-IT"/>
              <a:t> a </a:t>
            </a:r>
            <a:r>
              <a:rPr lang="it-IT" err="1"/>
              <a:t>transaction</a:t>
            </a:r>
            <a:r>
              <a:rPr lang="it-IT"/>
              <a:t> (</a:t>
            </a:r>
            <a:r>
              <a:rPr lang="it-IT" err="1"/>
              <a:t>digitally</a:t>
            </a:r>
            <a:r>
              <a:rPr lang="it-IT"/>
              <a:t> </a:t>
            </a:r>
            <a:r>
              <a:rPr lang="it-IT" err="1"/>
              <a:t>signed</a:t>
            </a:r>
            <a:r>
              <a:rPr lang="it-IT"/>
              <a:t>) to the </a:t>
            </a:r>
            <a:r>
              <a:rPr lang="it-IT" err="1"/>
              <a:t>system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The </a:t>
            </a:r>
            <a:r>
              <a:rPr lang="it-IT" err="1"/>
              <a:t>nodes</a:t>
            </a:r>
            <a:r>
              <a:rPr lang="it-IT"/>
              <a:t> </a:t>
            </a:r>
            <a:r>
              <a:rPr lang="it-IT" err="1"/>
              <a:t>verify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and </a:t>
            </a:r>
            <a:r>
              <a:rPr lang="it-IT" err="1"/>
              <a:t>add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to a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And </a:t>
            </a:r>
            <a:r>
              <a:rPr lang="it-IT" err="1"/>
              <a:t>all</a:t>
            </a:r>
            <a:r>
              <a:rPr lang="it-IT"/>
              <a:t> of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starts</a:t>
            </a:r>
            <a:r>
              <a:rPr lang="it-IT"/>
              <a:t> to </a:t>
            </a:r>
            <a:r>
              <a:rPr lang="it-IT" err="1"/>
              <a:t>calculate</a:t>
            </a:r>
            <a:r>
              <a:rPr lang="it-IT"/>
              <a:t> the </a:t>
            </a:r>
            <a:r>
              <a:rPr lang="it-IT" err="1"/>
              <a:t>hash</a:t>
            </a:r>
            <a:r>
              <a:rPr lang="it-IT"/>
              <a:t> of the new </a:t>
            </a:r>
            <a:r>
              <a:rPr lang="it-IT" err="1"/>
              <a:t>block</a:t>
            </a:r>
            <a:r>
              <a:rPr lang="it-IT"/>
              <a:t> (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contains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newly</a:t>
            </a:r>
            <a:r>
              <a:rPr lang="it-IT"/>
              <a:t> </a:t>
            </a:r>
            <a:r>
              <a:rPr lang="it-IT" err="1"/>
              <a:t>validated</a:t>
            </a:r>
            <a:r>
              <a:rPr lang="it-IT"/>
              <a:t> </a:t>
            </a:r>
            <a:r>
              <a:rPr lang="it-IT" err="1"/>
              <a:t>transactions</a:t>
            </a:r>
            <a:r>
              <a:rPr lang="it-I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someone</a:t>
            </a:r>
            <a:r>
              <a:rPr lang="it-IT"/>
              <a:t> </a:t>
            </a:r>
            <a:r>
              <a:rPr lang="it-IT" err="1"/>
              <a:t>finds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broadcast </a:t>
            </a:r>
            <a:r>
              <a:rPr lang="it-IT" err="1"/>
              <a:t>it</a:t>
            </a:r>
            <a:r>
              <a:rPr lang="it-IT"/>
              <a:t>, </a:t>
            </a:r>
            <a:r>
              <a:rPr lang="it-IT" err="1"/>
              <a:t>adding</a:t>
            </a:r>
            <a:r>
              <a:rPr lang="it-IT"/>
              <a:t> a new page!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C71C9711-5631-374A-902A-7095C955425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1954708" y="2910346"/>
            <a:ext cx="656917" cy="7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87B43F7-9B8E-2E49-83C5-EB8444E2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857937" y="2535638"/>
            <a:ext cx="567730" cy="404313"/>
          </a:xfrm>
          <a:prstGeom prst="rect">
            <a:avLst/>
          </a:prstGeom>
        </p:spPr>
      </p:pic>
      <p:pic>
        <p:nvPicPr>
          <p:cNvPr id="26" name="Immagine 2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B0FF65AF-67DF-BF4F-8080-0F0EDBB0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47475" y="2553868"/>
            <a:ext cx="567730" cy="404313"/>
          </a:xfrm>
          <a:prstGeom prst="rect">
            <a:avLst/>
          </a:prstGeom>
        </p:spPr>
      </p:pic>
      <p:pic>
        <p:nvPicPr>
          <p:cNvPr id="27" name="Immagine 2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747705F-8CEC-D740-A5BB-171FD886E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774841" y="3634711"/>
            <a:ext cx="567730" cy="404313"/>
          </a:xfrm>
          <a:prstGeom prst="rect">
            <a:avLst/>
          </a:prstGeom>
        </p:spPr>
      </p:pic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03CCA37-A9C7-6C44-8BD4-7789F985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5746343" y="3617235"/>
            <a:ext cx="567730" cy="404313"/>
          </a:xfrm>
          <a:prstGeom prst="rect">
            <a:avLst/>
          </a:prstGeom>
        </p:spPr>
      </p:pic>
      <p:pic>
        <p:nvPicPr>
          <p:cNvPr id="32" name="Immagine 3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D26572B-7E89-B84F-BA5A-F336BA4E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77437" y="4704185"/>
            <a:ext cx="567730" cy="404313"/>
          </a:xfrm>
          <a:prstGeom prst="rect">
            <a:avLst/>
          </a:prstGeom>
        </p:spPr>
      </p:pic>
      <p:pic>
        <p:nvPicPr>
          <p:cNvPr id="33" name="Immagine 3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2C737EA-43BE-2B42-881A-67CB2A6CB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786544" y="4733786"/>
            <a:ext cx="567730" cy="4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72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No </a:t>
            </a:r>
            <a:r>
              <a:rPr lang="it-IT" err="1"/>
              <a:t>need</a:t>
            </a:r>
            <a:r>
              <a:rPr lang="it-IT"/>
              <a:t> of a </a:t>
            </a:r>
            <a:r>
              <a:rPr lang="it-IT" err="1"/>
              <a:t>central</a:t>
            </a:r>
            <a:r>
              <a:rPr lang="it-IT"/>
              <a:t> authority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F670B5-FE49-1B4C-9B30-20FB2C7469A0}"/>
              </a:ext>
            </a:extLst>
          </p:cNvPr>
          <p:cNvSpPr/>
          <p:nvPr/>
        </p:nvSpPr>
        <p:spPr>
          <a:xfrm>
            <a:off x="838200" y="1993391"/>
            <a:ext cx="2709672" cy="40400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25F99F-3324-2E4E-B206-BC8817DAC729}"/>
              </a:ext>
            </a:extLst>
          </p:cNvPr>
          <p:cNvSpPr txBox="1"/>
          <p:nvPr/>
        </p:nvSpPr>
        <p:spPr>
          <a:xfrm>
            <a:off x="1133857" y="2267712"/>
            <a:ext cx="2023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A </a:t>
            </a:r>
            <a:r>
              <a:rPr lang="it-IT" sz="1400" err="1"/>
              <a:t>sent</a:t>
            </a:r>
            <a:r>
              <a:rPr lang="it-IT" sz="1400"/>
              <a:t> x to B,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C </a:t>
            </a:r>
            <a:r>
              <a:rPr lang="it-IT" sz="1400" err="1"/>
              <a:t>sent</a:t>
            </a:r>
            <a:r>
              <a:rPr lang="it-IT" sz="1400"/>
              <a:t> y to </a:t>
            </a:r>
            <a:r>
              <a:rPr lang="it-IT" sz="1400" err="1"/>
              <a:t>Z</a:t>
            </a:r>
            <a:r>
              <a:rPr lang="it-IT" sz="1400"/>
              <a:t>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161658-6253-F24A-A292-94390919D59F}"/>
              </a:ext>
            </a:extLst>
          </p:cNvPr>
          <p:cNvSpPr txBox="1"/>
          <p:nvPr/>
        </p:nvSpPr>
        <p:spPr>
          <a:xfrm>
            <a:off x="1842598" y="5712852"/>
            <a:ext cx="6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Page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C2E0BD-EC7B-7A44-A84F-3FDB775F9655}"/>
              </a:ext>
            </a:extLst>
          </p:cNvPr>
          <p:cNvSpPr txBox="1"/>
          <p:nvPr/>
        </p:nvSpPr>
        <p:spPr>
          <a:xfrm>
            <a:off x="2143153" y="5254120"/>
            <a:ext cx="126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        </a:t>
            </a:r>
            <a:r>
              <a:rPr lang="it-IT" sz="1200" err="1"/>
              <a:t>Signed</a:t>
            </a:r>
            <a:r>
              <a:rPr lang="it-IT" sz="1200"/>
              <a:t>:</a:t>
            </a:r>
          </a:p>
          <a:p>
            <a:r>
              <a:rPr lang="it-IT" sz="1200"/>
              <a:t>The </a:t>
            </a:r>
            <a:r>
              <a:rPr lang="it-IT" sz="1200" err="1"/>
              <a:t>trusted</a:t>
            </a:r>
            <a:r>
              <a:rPr lang="it-IT" sz="1200"/>
              <a:t> party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F5D6207-E1C8-0C41-8E58-F8D4571D2F1C}"/>
              </a:ext>
            </a:extLst>
          </p:cNvPr>
          <p:cNvSpPr/>
          <p:nvPr/>
        </p:nvSpPr>
        <p:spPr>
          <a:xfrm>
            <a:off x="8244840" y="1993391"/>
            <a:ext cx="2709672" cy="40400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09B91A-0798-A549-B506-DBD9A0A18029}"/>
              </a:ext>
            </a:extLst>
          </p:cNvPr>
          <p:cNvSpPr txBox="1"/>
          <p:nvPr/>
        </p:nvSpPr>
        <p:spPr>
          <a:xfrm>
            <a:off x="8540497" y="2267712"/>
            <a:ext cx="2139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H(</a:t>
            </a:r>
            <a:r>
              <a:rPr lang="it-IT" sz="1400" err="1"/>
              <a:t>N|page</a:t>
            </a:r>
            <a:r>
              <a:rPr lang="it-IT" sz="1400"/>
              <a:t>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err="1"/>
              <a:t>N</a:t>
            </a:r>
            <a:r>
              <a:rPr lang="it-IT" sz="1400"/>
              <a:t> by </a:t>
            </a:r>
            <a:r>
              <a:rPr lang="it-IT" sz="1400" err="1"/>
              <a:t>which</a:t>
            </a:r>
            <a:r>
              <a:rPr lang="it-IT" sz="1400"/>
              <a:t> H(</a:t>
            </a:r>
            <a:r>
              <a:rPr lang="it-IT" sz="1400" err="1"/>
              <a:t>N|Page</a:t>
            </a:r>
            <a:r>
              <a:rPr lang="it-IT" sz="1400"/>
              <a:t> 1) &lt;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T </a:t>
            </a:r>
            <a:r>
              <a:rPr lang="it-IT" sz="1400" err="1"/>
              <a:t>sent</a:t>
            </a:r>
            <a:r>
              <a:rPr lang="it-IT" sz="1400"/>
              <a:t> x to M,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Z </a:t>
            </a:r>
            <a:r>
              <a:rPr lang="it-IT" sz="1400" err="1"/>
              <a:t>sent</a:t>
            </a:r>
            <a:r>
              <a:rPr lang="it-IT" sz="1400"/>
              <a:t> y to G,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4BDCCD2-4BD4-FC49-9862-994A903D4905}"/>
              </a:ext>
            </a:extLst>
          </p:cNvPr>
          <p:cNvSpPr txBox="1"/>
          <p:nvPr/>
        </p:nvSpPr>
        <p:spPr>
          <a:xfrm>
            <a:off x="9249238" y="5712852"/>
            <a:ext cx="6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Page 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A98241-FAD7-5147-8F06-C29125D3DA83}"/>
              </a:ext>
            </a:extLst>
          </p:cNvPr>
          <p:cNvSpPr txBox="1"/>
          <p:nvPr/>
        </p:nvSpPr>
        <p:spPr>
          <a:xfrm>
            <a:off x="9549793" y="5266312"/>
            <a:ext cx="126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        </a:t>
            </a:r>
            <a:r>
              <a:rPr lang="it-IT" sz="1200" err="1"/>
              <a:t>Signed</a:t>
            </a:r>
            <a:r>
              <a:rPr lang="it-IT" sz="1200"/>
              <a:t>:</a:t>
            </a:r>
          </a:p>
          <a:p>
            <a:r>
              <a:rPr lang="it-IT" sz="1200"/>
              <a:t>The </a:t>
            </a:r>
            <a:r>
              <a:rPr lang="it-IT" sz="1200" err="1"/>
              <a:t>trusted</a:t>
            </a:r>
            <a:r>
              <a:rPr lang="it-IT" sz="1200"/>
              <a:t> party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be </a:t>
            </a:r>
            <a:r>
              <a:rPr lang="it-IT" sz="1600" u="sng" err="1">
                <a:solidFill>
                  <a:schemeClr val="accent6"/>
                </a:solidFill>
              </a:rPr>
              <a:t>extremely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diffilcult</a:t>
            </a:r>
            <a:r>
              <a:rPr lang="it-IT" sz="1600" u="sng">
                <a:solidFill>
                  <a:schemeClr val="accent6"/>
                </a:solidFill>
              </a:rPr>
              <a:t> to </a:t>
            </a:r>
            <a:r>
              <a:rPr lang="it-IT" sz="1600" u="sng" err="1">
                <a:solidFill>
                  <a:schemeClr val="accent6"/>
                </a:solidFill>
              </a:rPr>
              <a:t>modify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M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mall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enough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can take </a:t>
            </a:r>
            <a:r>
              <a:rPr lang="it-IT" sz="1600" err="1">
                <a:solidFill>
                  <a:schemeClr val="accent6"/>
                </a:solidFill>
              </a:rPr>
              <a:t>years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calculate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we’ll</a:t>
            </a:r>
            <a:r>
              <a:rPr lang="it-IT" sz="1600">
                <a:solidFill>
                  <a:schemeClr val="accent6"/>
                </a:solidFill>
              </a:rPr>
              <a:t> se </a:t>
            </a:r>
            <a:r>
              <a:rPr lang="it-IT" sz="1600" err="1">
                <a:solidFill>
                  <a:schemeClr val="accent6"/>
                </a:solidFill>
              </a:rPr>
              <a:t>later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much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1"/>
                </a:solidFill>
              </a:rPr>
              <a:t>And </a:t>
            </a: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has</a:t>
            </a:r>
            <a:r>
              <a:rPr lang="it-IT" sz="1600">
                <a:solidFill>
                  <a:schemeClr val="accent1"/>
                </a:solidFill>
              </a:rPr>
              <a:t> to prove </a:t>
            </a:r>
            <a:r>
              <a:rPr lang="it-IT" sz="1600" err="1">
                <a:solidFill>
                  <a:schemeClr val="accent1"/>
                </a:solidFill>
              </a:rPr>
              <a:t>that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u="sng">
                <a:solidFill>
                  <a:schemeClr val="accent1"/>
                </a:solidFill>
              </a:rPr>
              <a:t>he </a:t>
            </a:r>
            <a:r>
              <a:rPr lang="it-IT" sz="1600" u="sng" err="1">
                <a:solidFill>
                  <a:schemeClr val="accent1"/>
                </a:solidFill>
              </a:rPr>
              <a:t>is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u="sng" err="1">
                <a:solidFill>
                  <a:schemeClr val="accent1"/>
                </a:solidFill>
              </a:rPr>
              <a:t>really</a:t>
            </a:r>
            <a:r>
              <a:rPr lang="it-IT" sz="1600">
                <a:solidFill>
                  <a:schemeClr val="accent1"/>
                </a:solidFill>
              </a:rPr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resistant</a:t>
            </a:r>
            <a:r>
              <a:rPr lang="it-IT"/>
              <a:t> to </a:t>
            </a:r>
            <a:r>
              <a:rPr lang="it-IT" err="1"/>
              <a:t>attack</a:t>
            </a:r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D41759E-3A8B-714F-A837-9DB35C60815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94329" y="2910346"/>
            <a:ext cx="1114466" cy="18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C482A3BF-FA79-B445-B69C-200D1FD5F70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813356" y="3836868"/>
            <a:ext cx="322023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09700939-8008-7540-9B99-9D8197713B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52880" y="2767400"/>
            <a:ext cx="99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97F0C50-F1B2-154C-806D-3F98342CF5BF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954708" y="3979815"/>
            <a:ext cx="656916" cy="7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F92AC3E-D44F-6742-B4C8-011C89AD71D4}"/>
              </a:ext>
            </a:extLst>
          </p:cNvPr>
          <p:cNvGrpSpPr/>
          <p:nvPr/>
        </p:nvGrpSpPr>
        <p:grpSpPr>
          <a:xfrm>
            <a:off x="2952879" y="3979818"/>
            <a:ext cx="2139259" cy="1128680"/>
            <a:chOff x="2952879" y="3979818"/>
            <a:chExt cx="2139259" cy="112868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F18ECC-BB49-8749-B020-D59F9A538F33}"/>
                </a:ext>
              </a:extLst>
            </p:cNvPr>
            <p:cNvSpPr/>
            <p:nvPr/>
          </p:nvSpPr>
          <p:spPr>
            <a:xfrm>
              <a:off x="3948018" y="4704185"/>
              <a:ext cx="399805" cy="40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4289273" y="3979818"/>
              <a:ext cx="802865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2952879" y="4906342"/>
              <a:ext cx="99513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(Peer to Peer (P2P)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falls</a:t>
            </a:r>
            <a:r>
              <a:rPr lang="it-IT"/>
              <a:t>, </a:t>
            </a:r>
            <a:r>
              <a:rPr lang="it-IT" err="1"/>
              <a:t>others</a:t>
            </a:r>
            <a:r>
              <a:rPr lang="it-IT"/>
              <a:t> can continue the </a:t>
            </a:r>
            <a:r>
              <a:rPr lang="it-IT" err="1"/>
              <a:t>process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the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comes</a:t>
            </a:r>
            <a:r>
              <a:rPr lang="it-IT"/>
              <a:t> up </a:t>
            </a:r>
            <a:r>
              <a:rPr lang="it-IT" err="1"/>
              <a:t>again</a:t>
            </a:r>
            <a:r>
              <a:rPr lang="it-IT"/>
              <a:t>, he can just download the last </a:t>
            </a:r>
            <a:r>
              <a:rPr lang="it-IT" err="1"/>
              <a:t>blocks</a:t>
            </a:r>
            <a:r>
              <a:rPr lang="it-IT"/>
              <a:t> and start to work </a:t>
            </a:r>
            <a:r>
              <a:rPr lang="it-IT" err="1"/>
              <a:t>again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he </a:t>
            </a:r>
            <a:r>
              <a:rPr lang="it-IT" err="1"/>
              <a:t>did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lost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private </a:t>
            </a:r>
            <a:r>
              <a:rPr lang="it-IT" err="1"/>
              <a:t>key</a:t>
            </a:r>
            <a:r>
              <a:rPr lang="it-IT"/>
              <a:t>, he can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sign</a:t>
            </a:r>
            <a:r>
              <a:rPr lang="it-IT"/>
              <a:t> </a:t>
            </a:r>
            <a:r>
              <a:rPr lang="it-IT" err="1"/>
              <a:t>transacitons</a:t>
            </a:r>
            <a:r>
              <a:rPr lang="it-IT"/>
              <a:t> and dispose of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(or, in general, </a:t>
            </a:r>
            <a:r>
              <a:rPr lang="it-IT" err="1"/>
              <a:t>write</a:t>
            </a:r>
            <a:r>
              <a:rPr lang="it-IT"/>
              <a:t> </a:t>
            </a:r>
            <a:r>
              <a:rPr lang="it-IT" err="1"/>
              <a:t>informations</a:t>
            </a:r>
            <a:r>
              <a:rPr lang="it-IT"/>
              <a:t> in the ledger)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C71C9711-5631-374A-902A-7095C955425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1954708" y="2910346"/>
            <a:ext cx="656917" cy="7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87B43F7-9B8E-2E49-83C5-EB8444E2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857937" y="2535638"/>
            <a:ext cx="567730" cy="404313"/>
          </a:xfrm>
          <a:prstGeom prst="rect">
            <a:avLst/>
          </a:prstGeom>
        </p:spPr>
      </p:pic>
      <p:pic>
        <p:nvPicPr>
          <p:cNvPr id="26" name="Immagine 2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B0FF65AF-67DF-BF4F-8080-0F0EDBB0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47475" y="2553868"/>
            <a:ext cx="567730" cy="404313"/>
          </a:xfrm>
          <a:prstGeom prst="rect">
            <a:avLst/>
          </a:prstGeom>
        </p:spPr>
      </p:pic>
      <p:pic>
        <p:nvPicPr>
          <p:cNvPr id="27" name="Immagine 2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747705F-8CEC-D740-A5BB-171FD886E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774841" y="3634711"/>
            <a:ext cx="567730" cy="404313"/>
          </a:xfrm>
          <a:prstGeom prst="rect">
            <a:avLst/>
          </a:prstGeom>
        </p:spPr>
      </p:pic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03CCA37-A9C7-6C44-8BD4-7789F985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5746343" y="3617235"/>
            <a:ext cx="567730" cy="404313"/>
          </a:xfrm>
          <a:prstGeom prst="rect">
            <a:avLst/>
          </a:prstGeom>
        </p:spPr>
      </p:pic>
      <p:pic>
        <p:nvPicPr>
          <p:cNvPr id="32" name="Immagine 3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D26572B-7E89-B84F-BA5A-F336BA4E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77437" y="4704185"/>
            <a:ext cx="567730" cy="404313"/>
          </a:xfrm>
          <a:prstGeom prst="rect">
            <a:avLst/>
          </a:prstGeom>
        </p:spPr>
      </p:pic>
      <p:pic>
        <p:nvPicPr>
          <p:cNvPr id="33" name="Immagine 3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2C737EA-43BE-2B42-881A-67CB2A6CB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786544" y="4733786"/>
            <a:ext cx="567730" cy="4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36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833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78EAE-637A-2A45-B43D-06A1B45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93E6A-1415-8745-AB27-A5B7E31B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: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exchanges</a:t>
            </a:r>
            <a:r>
              <a:rPr lang="it-IT" dirty="0"/>
              <a:t> of </a:t>
            </a:r>
            <a:r>
              <a:rPr lang="it-IT" dirty="0" err="1"/>
              <a:t>money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brand new </a:t>
            </a:r>
            <a:r>
              <a:rPr lang="it-IT" dirty="0" err="1"/>
              <a:t>distributed</a:t>
            </a:r>
            <a:r>
              <a:rPr lang="it-IT" dirty="0"/>
              <a:t> ledger? </a:t>
            </a:r>
            <a:r>
              <a:rPr lang="it-IT" dirty="0" err="1"/>
              <a:t>We</a:t>
            </a:r>
            <a:r>
              <a:rPr lang="it-IT" dirty="0"/>
              <a:t> can:</a:t>
            </a:r>
          </a:p>
          <a:p>
            <a:r>
              <a:rPr lang="it-IT" dirty="0"/>
              <a:t>Write an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A certificate of </a:t>
            </a:r>
            <a:r>
              <a:rPr lang="it-IT" dirty="0" err="1"/>
              <a:t>ownership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criptographed</a:t>
            </a:r>
            <a:r>
              <a:rPr lang="it-IT" dirty="0"/>
              <a:t> certificate of </a:t>
            </a:r>
            <a:r>
              <a:rPr lang="it-IT" dirty="0" err="1"/>
              <a:t>ownership</a:t>
            </a:r>
            <a:r>
              <a:rPr lang="it-IT" dirty="0"/>
              <a:t> (just </a:t>
            </a:r>
            <a:r>
              <a:rPr lang="it-IT" dirty="0" err="1"/>
              <a:t>publish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)</a:t>
            </a:r>
          </a:p>
          <a:p>
            <a:r>
              <a:rPr lang="it-IT" dirty="0"/>
              <a:t>A </a:t>
            </a:r>
            <a:r>
              <a:rPr lang="it-IT" dirty="0" err="1"/>
              <a:t>bid</a:t>
            </a:r>
            <a:r>
              <a:rPr lang="it-IT" dirty="0"/>
              <a:t> to an </a:t>
            </a:r>
            <a:r>
              <a:rPr lang="it-IT" dirty="0" err="1"/>
              <a:t>auction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third</a:t>
            </a:r>
            <a:r>
              <a:rPr lang="it-IT" dirty="0"/>
              <a:t> party </a:t>
            </a:r>
            <a:r>
              <a:rPr lang="it-IT" dirty="0" err="1"/>
              <a:t>holder</a:t>
            </a:r>
            <a:r>
              <a:rPr lang="it-IT" dirty="0"/>
              <a:t> for the </a:t>
            </a:r>
            <a:r>
              <a:rPr lang="it-IT" dirty="0" err="1"/>
              <a:t>auction</a:t>
            </a:r>
            <a:endParaRPr lang="it-IT" dirty="0"/>
          </a:p>
          <a:p>
            <a:r>
              <a:rPr lang="it-IT" dirty="0"/>
              <a:t>Save the </a:t>
            </a:r>
            <a:r>
              <a:rPr lang="it-IT" dirty="0" err="1"/>
              <a:t>instructions</a:t>
            </a:r>
            <a:r>
              <a:rPr lang="it-IT" dirty="0"/>
              <a:t> of a </a:t>
            </a:r>
            <a:r>
              <a:rPr lang="it-IT" dirty="0" err="1"/>
              <a:t>virtual</a:t>
            </a:r>
            <a:r>
              <a:rPr lang="it-IT" dirty="0"/>
              <a:t> machine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!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aprt</a:t>
            </a:r>
            <a:r>
              <a:rPr lang="it-IT" dirty="0"/>
              <a:t> of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lesson</a:t>
            </a:r>
            <a:r>
              <a:rPr lang="it-IT" dirty="0"/>
              <a:t>/</a:t>
            </a:r>
            <a:r>
              <a:rPr lang="it-IT" dirty="0" err="1"/>
              <a:t>exercise</a:t>
            </a:r>
            <a:r>
              <a:rPr lang="it-IT" dirty="0"/>
              <a:t>)</a:t>
            </a:r>
          </a:p>
          <a:p>
            <a:r>
              <a:rPr lang="it-IT" dirty="0" err="1"/>
              <a:t>Other</a:t>
            </a:r>
            <a:r>
              <a:rPr lang="it-IT" dirty="0"/>
              <a:t>: open to </a:t>
            </a:r>
            <a:r>
              <a:rPr lang="it-IT" dirty="0" err="1"/>
              <a:t>everyone</a:t>
            </a:r>
            <a:r>
              <a:rPr lang="it-IT" dirty="0"/>
              <a:t>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437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2F2E-094E-4330-B368-9982FC76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Exercise</a:t>
            </a:r>
            <a:r>
              <a:rPr lang="de-DE"/>
              <a:t>: </a:t>
            </a:r>
            <a:r>
              <a:rPr lang="de-DE" err="1"/>
              <a:t>Cryptographic</a:t>
            </a:r>
            <a:r>
              <a:rPr lang="de-DE"/>
              <a:t> Hash </a:t>
            </a:r>
            <a:r>
              <a:rPr lang="de-DE" err="1"/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8526-1E11-4D43-9C6A-7B8427E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err="1"/>
              <a:t>We’ll</a:t>
            </a:r>
            <a:r>
              <a:rPr lang="it-IT" b="1"/>
              <a:t> </a:t>
            </a:r>
            <a:r>
              <a:rPr lang="it-IT" b="1" err="1"/>
              <a:t>move</a:t>
            </a:r>
            <a:r>
              <a:rPr lang="it-IT" b="1"/>
              <a:t> to </a:t>
            </a:r>
            <a:r>
              <a:rPr lang="it-IT" b="1" err="1"/>
              <a:t>jupyter</a:t>
            </a:r>
            <a:r>
              <a:rPr lang="it-IT" b="1"/>
              <a:t> notebook for </a:t>
            </a:r>
            <a:r>
              <a:rPr lang="it-IT" b="1" err="1"/>
              <a:t>exercises</a:t>
            </a:r>
            <a:r>
              <a:rPr lang="it-IT" b="1"/>
              <a:t> on the </a:t>
            </a:r>
            <a:r>
              <a:rPr lang="it-IT" b="1" err="1"/>
              <a:t>hashing</a:t>
            </a:r>
            <a:r>
              <a:rPr lang="it-IT" b="1"/>
              <a:t> </a:t>
            </a:r>
            <a:r>
              <a:rPr lang="it-IT" b="1" err="1"/>
              <a:t>functions</a:t>
            </a:r>
            <a:r>
              <a:rPr lang="it-IT" b="1"/>
              <a:t>, </a:t>
            </a:r>
            <a:r>
              <a:rPr lang="it-IT" b="1" err="1"/>
              <a:t>plan</a:t>
            </a:r>
            <a:r>
              <a:rPr lang="it-IT" b="1"/>
              <a:t> </a:t>
            </a:r>
            <a:r>
              <a:rPr lang="it-IT" b="1" err="1"/>
              <a:t>is</a:t>
            </a:r>
            <a:r>
              <a:rPr lang="it-IT" b="1"/>
              <a:t>:</a:t>
            </a:r>
          </a:p>
          <a:p>
            <a:pPr lvl="1"/>
            <a:r>
              <a:rPr lang="it-IT"/>
              <a:t>To show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interact</a:t>
            </a:r>
            <a:r>
              <a:rPr lang="it-IT"/>
              <a:t> with </a:t>
            </a:r>
            <a:r>
              <a:rPr lang="it-IT" err="1"/>
              <a:t>hash</a:t>
            </a:r>
            <a:r>
              <a:rPr lang="it-IT"/>
              <a:t> </a:t>
            </a:r>
            <a:r>
              <a:rPr lang="it-IT" err="1"/>
              <a:t>functions</a:t>
            </a:r>
            <a:r>
              <a:rPr lang="it-IT"/>
              <a:t> with </a:t>
            </a:r>
            <a:r>
              <a:rPr lang="it-IT" err="1"/>
              <a:t>python</a:t>
            </a:r>
            <a:endParaRPr lang="it-IT"/>
          </a:p>
          <a:p>
            <a:pPr lvl="1"/>
            <a:r>
              <a:rPr lang="it-IT" err="1"/>
              <a:t>Demonstrate</a:t>
            </a:r>
            <a:r>
              <a:rPr lang="it-IT"/>
              <a:t> some of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properties</a:t>
            </a:r>
            <a:endParaRPr lang="it-IT"/>
          </a:p>
          <a:p>
            <a:pPr lvl="1"/>
            <a:r>
              <a:rPr lang="it-IT"/>
              <a:t>And </a:t>
            </a:r>
            <a:r>
              <a:rPr lang="it-IT" err="1"/>
              <a:t>potential</a:t>
            </a:r>
            <a:r>
              <a:rPr lang="it-IT"/>
              <a:t> </a:t>
            </a:r>
            <a:r>
              <a:rPr lang="it-IT" err="1"/>
              <a:t>uses</a:t>
            </a:r>
            <a:endParaRPr lang="it-IT"/>
          </a:p>
          <a:p>
            <a:pPr lvl="1"/>
            <a:endParaRPr lang="it-IT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7998-FA0F-4948-85D2-05B395CF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99F-7358-41BB-9C3F-B266D947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6349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2F2E-094E-4330-B368-9982FC76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Exercise</a:t>
            </a:r>
            <a:r>
              <a:rPr lang="de-DE"/>
              <a:t>: </a:t>
            </a:r>
            <a:r>
              <a:rPr lang="de-DE" err="1"/>
              <a:t>Cryptographic</a:t>
            </a:r>
            <a:r>
              <a:rPr lang="de-DE"/>
              <a:t> Hash </a:t>
            </a:r>
            <a:r>
              <a:rPr lang="de-DE" err="1"/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8526-1E11-4D43-9C6A-7B8427E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err="1"/>
              <a:t>Cryptographic</a:t>
            </a:r>
            <a:r>
              <a:rPr lang="it-IT" b="1"/>
              <a:t> </a:t>
            </a:r>
            <a:r>
              <a:rPr lang="it-IT" b="1" err="1"/>
              <a:t>Hash</a:t>
            </a:r>
            <a:r>
              <a:rPr lang="it-IT" b="1"/>
              <a:t> </a:t>
            </a:r>
            <a:r>
              <a:rPr lang="it-IT" b="1" err="1"/>
              <a:t>Functions</a:t>
            </a:r>
            <a:r>
              <a:rPr lang="it-IT" b="1"/>
              <a:t> Digital </a:t>
            </a:r>
            <a:r>
              <a:rPr lang="it-IT" b="1" err="1"/>
              <a:t>Fingerprints</a:t>
            </a:r>
            <a:r>
              <a:rPr lang="it-IT" b="1"/>
              <a:t> for Data </a:t>
            </a:r>
            <a:endParaRPr lang="it-IT"/>
          </a:p>
          <a:p>
            <a:pPr lvl="1"/>
            <a:r>
              <a:rPr lang="it-IT" err="1"/>
              <a:t>Maps</a:t>
            </a:r>
            <a:r>
              <a:rPr lang="it-IT"/>
              <a:t> Input </a:t>
            </a:r>
            <a:r>
              <a:rPr lang="it-IT" b="1"/>
              <a:t>x </a:t>
            </a:r>
            <a:r>
              <a:rPr lang="it-IT"/>
              <a:t>of </a:t>
            </a:r>
            <a:r>
              <a:rPr lang="it-IT" err="1"/>
              <a:t>any</a:t>
            </a:r>
            <a:r>
              <a:rPr lang="it-IT"/>
              <a:t> </a:t>
            </a:r>
            <a:r>
              <a:rPr lang="it-IT" err="1"/>
              <a:t>size</a:t>
            </a:r>
            <a:r>
              <a:rPr lang="it-IT"/>
              <a:t> to an Output of </a:t>
            </a:r>
            <a:r>
              <a:rPr lang="it-IT" err="1"/>
              <a:t>fixed</a:t>
            </a:r>
            <a:r>
              <a:rPr lang="it-IT"/>
              <a:t> </a:t>
            </a:r>
            <a:r>
              <a:rPr lang="it-IT" err="1"/>
              <a:t>size</a:t>
            </a:r>
            <a:r>
              <a:rPr lang="it-IT"/>
              <a:t> – </a:t>
            </a:r>
            <a:r>
              <a:rPr lang="it-IT" err="1"/>
              <a:t>called</a:t>
            </a:r>
            <a:r>
              <a:rPr lang="it-IT"/>
              <a:t> a ‘</a:t>
            </a:r>
            <a:r>
              <a:rPr lang="it-IT" err="1"/>
              <a:t>Hash</a:t>
            </a:r>
            <a:r>
              <a:rPr lang="it-IT"/>
              <a:t>’ </a:t>
            </a:r>
          </a:p>
          <a:p>
            <a:pPr lvl="1"/>
            <a:r>
              <a:rPr lang="it-IT" err="1"/>
              <a:t>Deterministic</a:t>
            </a:r>
            <a:r>
              <a:rPr lang="it-IT"/>
              <a:t>: Always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 for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b="1"/>
              <a:t>x</a:t>
            </a:r>
          </a:p>
          <a:p>
            <a:pPr lvl="1"/>
            <a:r>
              <a:rPr lang="it-IT" err="1"/>
              <a:t>Efficiently</a:t>
            </a:r>
            <a:r>
              <a:rPr lang="it-IT"/>
              <a:t> </a:t>
            </a:r>
            <a:r>
              <a:rPr lang="it-IT" err="1"/>
              <a:t>computed</a:t>
            </a:r>
            <a:r>
              <a:rPr lang="it-IT"/>
              <a:t> </a:t>
            </a:r>
          </a:p>
          <a:p>
            <a:r>
              <a:rPr lang="it-IT" b="1" err="1"/>
              <a:t>Cryptographic</a:t>
            </a:r>
            <a:r>
              <a:rPr lang="it-IT" b="1"/>
              <a:t> </a:t>
            </a:r>
            <a:r>
              <a:rPr lang="it-IT" b="1" err="1"/>
              <a:t>Properties</a:t>
            </a:r>
            <a:r>
              <a:rPr lang="it-IT" b="1"/>
              <a:t> </a:t>
            </a:r>
          </a:p>
          <a:p>
            <a:pPr lvl="1"/>
            <a:r>
              <a:rPr lang="it-IT" err="1"/>
              <a:t>Preimage</a:t>
            </a:r>
            <a:r>
              <a:rPr lang="it-IT"/>
              <a:t> </a:t>
            </a:r>
            <a:r>
              <a:rPr lang="it-IT" err="1"/>
              <a:t>resistant</a:t>
            </a:r>
            <a:r>
              <a:rPr lang="it-IT"/>
              <a:t> (</a:t>
            </a:r>
            <a:r>
              <a:rPr lang="it-IT" err="1"/>
              <a:t>One</a:t>
            </a:r>
            <a:r>
              <a:rPr lang="it-IT"/>
              <a:t> way): </a:t>
            </a:r>
            <a:r>
              <a:rPr lang="it-IT" err="1"/>
              <a:t>infeasible</a:t>
            </a:r>
            <a:r>
              <a:rPr lang="it-IT"/>
              <a:t> to </a:t>
            </a:r>
            <a:r>
              <a:rPr lang="it-IT" err="1"/>
              <a:t>determine</a:t>
            </a:r>
            <a:r>
              <a:rPr lang="it-IT"/>
              <a:t> </a:t>
            </a:r>
            <a:r>
              <a:rPr lang="it-IT" b="1"/>
              <a:t>x </a:t>
            </a:r>
            <a:r>
              <a:rPr lang="it-IT"/>
              <a:t>from </a:t>
            </a:r>
            <a:r>
              <a:rPr lang="it-IT" err="1"/>
              <a:t>Hash</a:t>
            </a:r>
            <a:r>
              <a:rPr lang="it-IT"/>
              <a:t>(x) </a:t>
            </a:r>
          </a:p>
          <a:p>
            <a:pPr lvl="1"/>
            <a:r>
              <a:rPr lang="it-IT" err="1"/>
              <a:t>Collision</a:t>
            </a:r>
            <a:r>
              <a:rPr lang="it-IT"/>
              <a:t> </a:t>
            </a:r>
            <a:r>
              <a:rPr lang="it-IT" err="1"/>
              <a:t>resistant</a:t>
            </a:r>
            <a:r>
              <a:rPr lang="it-IT"/>
              <a:t>: </a:t>
            </a:r>
            <a:r>
              <a:rPr lang="it-IT" err="1"/>
              <a:t>infeasible</a:t>
            </a:r>
            <a:r>
              <a:rPr lang="it-IT"/>
              <a:t> to </a:t>
            </a:r>
            <a:r>
              <a:rPr lang="it-IT" err="1"/>
              <a:t>find</a:t>
            </a:r>
            <a:r>
              <a:rPr lang="it-IT"/>
              <a:t> and </a:t>
            </a:r>
            <a:r>
              <a:rPr lang="it-IT" b="1"/>
              <a:t>x </a:t>
            </a:r>
            <a:r>
              <a:rPr lang="it-IT"/>
              <a:t>and </a:t>
            </a:r>
            <a:r>
              <a:rPr lang="it-IT" b="1"/>
              <a:t>y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x</a:t>
            </a:r>
            <a:r>
              <a:rPr lang="it-IT"/>
              <a:t>) =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y</a:t>
            </a:r>
            <a:r>
              <a:rPr lang="it-IT"/>
              <a:t>) </a:t>
            </a:r>
          </a:p>
          <a:p>
            <a:pPr lvl="1"/>
            <a:r>
              <a:rPr lang="it-IT" err="1"/>
              <a:t>Avalanche</a:t>
            </a:r>
            <a:r>
              <a:rPr lang="it-IT"/>
              <a:t> </a:t>
            </a:r>
            <a:r>
              <a:rPr lang="it-IT" err="1"/>
              <a:t>effect</a:t>
            </a:r>
            <a:r>
              <a:rPr lang="it-IT"/>
              <a:t>: </a:t>
            </a:r>
            <a:r>
              <a:rPr lang="it-IT" err="1"/>
              <a:t>Change</a:t>
            </a:r>
            <a:r>
              <a:rPr lang="it-IT"/>
              <a:t> </a:t>
            </a:r>
            <a:r>
              <a:rPr lang="it-IT" b="1"/>
              <a:t>x </a:t>
            </a:r>
            <a:r>
              <a:rPr lang="it-IT" err="1"/>
              <a:t>slightly</a:t>
            </a:r>
            <a:r>
              <a:rPr lang="it-IT"/>
              <a:t> and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x</a:t>
            </a:r>
            <a:r>
              <a:rPr lang="it-IT"/>
              <a:t>) </a:t>
            </a:r>
            <a:r>
              <a:rPr lang="it-IT" err="1"/>
              <a:t>changes</a:t>
            </a:r>
            <a:r>
              <a:rPr lang="it-IT"/>
              <a:t> </a:t>
            </a:r>
            <a:r>
              <a:rPr lang="it-IT" err="1"/>
              <a:t>significantly</a:t>
            </a:r>
            <a:r>
              <a:rPr lang="it-IT"/>
              <a:t> </a:t>
            </a:r>
          </a:p>
          <a:p>
            <a:pPr lvl="1"/>
            <a:r>
              <a:rPr lang="it-IT"/>
              <a:t>Puzzle </a:t>
            </a:r>
            <a:r>
              <a:rPr lang="it-IT" err="1"/>
              <a:t>friendliness</a:t>
            </a:r>
            <a:r>
              <a:rPr lang="it-IT"/>
              <a:t>: </a:t>
            </a:r>
            <a:r>
              <a:rPr lang="it-IT" err="1"/>
              <a:t>knowing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x</a:t>
            </a:r>
            <a:r>
              <a:rPr lang="it-IT"/>
              <a:t>) and part of </a:t>
            </a:r>
            <a:r>
              <a:rPr lang="it-IT" b="1"/>
              <a:t>x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hard to </a:t>
            </a:r>
            <a:r>
              <a:rPr lang="it-IT" err="1"/>
              <a:t>find</a:t>
            </a:r>
            <a:r>
              <a:rPr lang="it-IT"/>
              <a:t> </a:t>
            </a:r>
            <a:r>
              <a:rPr lang="it-IT" err="1"/>
              <a:t>rest</a:t>
            </a:r>
            <a:r>
              <a:rPr lang="it-IT"/>
              <a:t> of </a:t>
            </a:r>
            <a:r>
              <a:rPr lang="it-IT" b="1"/>
              <a:t>x </a:t>
            </a:r>
            <a:endParaRPr lang="it-IT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7998-FA0F-4948-85D2-05B395CF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99F-7358-41BB-9C3F-B266D947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6349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10C73-2EA1-8541-A6FF-2112DA11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Goals</a:t>
            </a:r>
            <a:r>
              <a:rPr lang="it-IT"/>
              <a:t> of the first part of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course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37DF0F-6C01-CB4C-AA80-38EEDE00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err="1"/>
              <a:t>Ideally</a:t>
            </a:r>
            <a:r>
              <a:rPr lang="it-IT"/>
              <a:t>, by </a:t>
            </a:r>
            <a:r>
              <a:rPr lang="it-IT" err="1"/>
              <a:t>following</a:t>
            </a:r>
            <a:r>
              <a:rPr lang="it-IT"/>
              <a:t> the first </a:t>
            </a:r>
            <a:r>
              <a:rPr lang="it-IT" err="1"/>
              <a:t>three</a:t>
            </a:r>
            <a:r>
              <a:rPr lang="it-IT"/>
              <a:t> </a:t>
            </a:r>
            <a:r>
              <a:rPr lang="it-IT" err="1"/>
              <a:t>lessons</a:t>
            </a:r>
            <a:r>
              <a:rPr lang="it-IT"/>
              <a:t> of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course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learn</a:t>
            </a:r>
            <a:r>
              <a:rPr lang="it-IT"/>
              <a:t>:</a:t>
            </a:r>
          </a:p>
          <a:p>
            <a:r>
              <a:rPr lang="it-IT" err="1"/>
              <a:t>Why</a:t>
            </a:r>
            <a:r>
              <a:rPr lang="it-IT"/>
              <a:t> the </a:t>
            </a:r>
            <a:r>
              <a:rPr lang="it-IT" err="1"/>
              <a:t>concept</a:t>
            </a:r>
            <a:r>
              <a:rPr lang="it-IT"/>
              <a:t> of blockchain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devised</a:t>
            </a:r>
            <a:r>
              <a:rPr lang="it-IT"/>
              <a:t> and </a:t>
            </a:r>
            <a:r>
              <a:rPr lang="it-IT" err="1"/>
              <a:t>what</a:t>
            </a:r>
            <a:r>
              <a:rPr lang="it-IT"/>
              <a:t> are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advantages</a:t>
            </a:r>
            <a:r>
              <a:rPr lang="it-IT"/>
              <a:t> and </a:t>
            </a:r>
            <a:r>
              <a:rPr lang="it-IT" err="1"/>
              <a:t>drawbacks</a:t>
            </a:r>
            <a:r>
              <a:rPr lang="it-IT"/>
              <a:t>;</a:t>
            </a:r>
          </a:p>
          <a:p>
            <a:r>
              <a:rPr lang="it-IT"/>
              <a:t>Basic </a:t>
            </a:r>
            <a:r>
              <a:rPr lang="it-IT" err="1"/>
              <a:t>pills</a:t>
            </a:r>
            <a:r>
              <a:rPr lang="it-IT"/>
              <a:t> of </a:t>
            </a:r>
            <a:r>
              <a:rPr lang="it-IT" err="1"/>
              <a:t>cryptography</a:t>
            </a:r>
            <a:r>
              <a:rPr lang="it-IT"/>
              <a:t> for </a:t>
            </a:r>
            <a:r>
              <a:rPr lang="it-IT" err="1"/>
              <a:t>surviving</a:t>
            </a:r>
            <a:r>
              <a:rPr lang="it-IT"/>
              <a:t> in the </a:t>
            </a:r>
            <a:r>
              <a:rPr lang="it-IT" err="1"/>
              <a:t>modern</a:t>
            </a:r>
            <a:r>
              <a:rPr lang="it-IT"/>
              <a:t> world</a:t>
            </a:r>
          </a:p>
          <a:p>
            <a:r>
              <a:rPr lang="it-IT"/>
              <a:t>How the </a:t>
            </a:r>
            <a:r>
              <a:rPr lang="it-IT" err="1"/>
              <a:t>Ethereum</a:t>
            </a:r>
            <a:r>
              <a:rPr lang="it-IT"/>
              <a:t> Blockchain platform </a:t>
            </a:r>
            <a:r>
              <a:rPr lang="it-IT" err="1"/>
              <a:t>works</a:t>
            </a:r>
            <a:r>
              <a:rPr lang="it-IT"/>
              <a:t> and </a:t>
            </a:r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interact</a:t>
            </a:r>
            <a:r>
              <a:rPr lang="it-IT"/>
              <a:t> with </a:t>
            </a:r>
            <a:r>
              <a:rPr lang="it-IT" err="1"/>
              <a:t>it</a:t>
            </a:r>
            <a:endParaRPr lang="it-IT"/>
          </a:p>
          <a:p>
            <a:r>
              <a:rPr lang="it-IT"/>
              <a:t>Some </a:t>
            </a:r>
            <a:r>
              <a:rPr lang="it-IT" err="1"/>
              <a:t>basics</a:t>
            </a:r>
            <a:r>
              <a:rPr lang="it-IT"/>
              <a:t> on smart </a:t>
            </a:r>
            <a:r>
              <a:rPr lang="it-IT" err="1"/>
              <a:t>contract</a:t>
            </a:r>
            <a:r>
              <a:rPr lang="it-IT"/>
              <a:t> </a:t>
            </a:r>
            <a:r>
              <a:rPr lang="it-IT" err="1"/>
              <a:t>construction</a:t>
            </a:r>
            <a:r>
              <a:rPr lang="it-IT"/>
              <a:t> and </a:t>
            </a:r>
            <a:r>
              <a:rPr lang="it-IT" err="1"/>
              <a:t>interaction</a:t>
            </a:r>
            <a:r>
              <a:rPr lang="it-IT"/>
              <a:t>.</a:t>
            </a:r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75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7928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7B23-E736-4779-A824-FD3CB44D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23" y="2774628"/>
            <a:ext cx="9144000" cy="757829"/>
          </a:xfrm>
        </p:spPr>
        <p:txBody>
          <a:bodyPr/>
          <a:lstStyle/>
          <a:p>
            <a:r>
              <a:rPr lang="de-DE"/>
              <a:t>Thank you for your attention!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4594A-2B8D-4D7B-8F8C-25ED0F48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823" y="3762554"/>
            <a:ext cx="9144000" cy="565397"/>
          </a:xfrm>
        </p:spPr>
        <p:txBody>
          <a:bodyPr/>
          <a:lstStyle/>
          <a:p>
            <a:r>
              <a:rPr lang="de-DE"/>
              <a:t>www.smartgridsmaster.eu</a:t>
            </a:r>
          </a:p>
        </p:txBody>
      </p:sp>
    </p:spTree>
    <p:extLst>
      <p:ext uri="{BB962C8B-B14F-4D97-AF65-F5344CB8AC3E}">
        <p14:creationId xmlns:p14="http://schemas.microsoft.com/office/powerpoint/2010/main" val="14517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DCD-D96F-4806-9A31-085EF294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lecture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7644-D161-43BD-A349-D87E1280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The original </a:t>
            </a:r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decentralize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?</a:t>
            </a:r>
          </a:p>
          <a:p>
            <a:pPr marL="514350" indent="-514350">
              <a:buAutoNum type="arabicPeriod"/>
            </a:pPr>
            <a:r>
              <a:rPr lang="de-DE" dirty="0"/>
              <a:t>Blockchain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decentralization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Basics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: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C7B8-FED6-42DD-AF19-A9924B3F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4379-5902-4912-8CCA-9A42BF7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F24DB-4DFF-E542-A5E3-C4CB485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learn</a:t>
            </a:r>
            <a:r>
              <a:rPr lang="it-IT"/>
              <a:t> from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lesson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D4F98-11F1-6D4F-9A14-0CE795D3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Decentralization</a:t>
            </a:r>
            <a:r>
              <a:rPr lang="it-IT"/>
              <a:t> vs </a:t>
            </a:r>
            <a:r>
              <a:rPr lang="it-IT" err="1"/>
              <a:t>centralization</a:t>
            </a:r>
            <a:r>
              <a:rPr lang="it-IT"/>
              <a:t>: </a:t>
            </a:r>
            <a:r>
              <a:rPr lang="it-IT" err="1"/>
              <a:t>advantages</a:t>
            </a:r>
            <a:r>
              <a:rPr lang="it-IT"/>
              <a:t> and </a:t>
            </a:r>
            <a:r>
              <a:rPr lang="it-IT" err="1"/>
              <a:t>drawbacks</a:t>
            </a:r>
            <a:r>
              <a:rPr lang="it-IT"/>
              <a:t> of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approaches</a:t>
            </a:r>
            <a:endParaRPr lang="it-IT"/>
          </a:p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 Blockchain and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works</a:t>
            </a:r>
            <a:r>
              <a:rPr lang="it-IT"/>
              <a:t> (long story short)</a:t>
            </a:r>
          </a:p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 Blockchain and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works</a:t>
            </a:r>
            <a:r>
              <a:rPr lang="it-IT"/>
              <a:t> (in </a:t>
            </a:r>
            <a:r>
              <a:rPr lang="it-IT" err="1"/>
              <a:t>details</a:t>
            </a:r>
            <a:r>
              <a:rPr lang="it-IT"/>
              <a:t>, so the long story)</a:t>
            </a:r>
          </a:p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cryptographic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 </a:t>
            </a:r>
            <a:r>
              <a:rPr lang="it-IT" err="1"/>
              <a:t>functions</a:t>
            </a:r>
            <a:r>
              <a:rPr lang="it-IT"/>
              <a:t> are,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work, and </a:t>
            </a:r>
            <a:r>
              <a:rPr lang="it-IT" err="1"/>
              <a:t>why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are so </a:t>
            </a:r>
            <a:r>
              <a:rPr lang="it-IT" err="1"/>
              <a:t>important</a:t>
            </a:r>
            <a:r>
              <a:rPr lang="it-IT"/>
              <a:t> in the </a:t>
            </a:r>
            <a:r>
              <a:rPr lang="it-IT" err="1"/>
              <a:t>modern</a:t>
            </a:r>
            <a:r>
              <a:rPr lang="it-IT"/>
              <a:t> world </a:t>
            </a:r>
          </a:p>
        </p:txBody>
      </p:sp>
    </p:spTree>
    <p:extLst>
      <p:ext uri="{BB962C8B-B14F-4D97-AF65-F5344CB8AC3E}">
        <p14:creationId xmlns:p14="http://schemas.microsoft.com/office/powerpoint/2010/main" val="188363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23918-5F4A-4A45-8827-38F5AF7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5789B-044B-0245-A67E-5C1D4520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i="1"/>
              <a:t>‘’[…] </a:t>
            </a:r>
            <a:r>
              <a:rPr lang="it-IT" i="1" err="1"/>
              <a:t>there</a:t>
            </a:r>
            <a:r>
              <a:rPr lang="it-IT" i="1"/>
              <a:t> are </a:t>
            </a:r>
            <a:r>
              <a:rPr lang="it-IT" i="1" err="1"/>
              <a:t>three</a:t>
            </a:r>
            <a:r>
              <a:rPr lang="it-IT" i="1"/>
              <a:t> </a:t>
            </a:r>
            <a:r>
              <a:rPr lang="it-IT" i="1" err="1"/>
              <a:t>politeiae</a:t>
            </a:r>
            <a:r>
              <a:rPr lang="it-IT" i="1"/>
              <a:t> (</a:t>
            </a:r>
            <a:r>
              <a:rPr lang="it-IT" i="1" err="1"/>
              <a:t>forms</a:t>
            </a:r>
            <a:r>
              <a:rPr lang="it-IT" i="1"/>
              <a:t> of </a:t>
            </a:r>
            <a:r>
              <a:rPr lang="it-IT" i="1" err="1"/>
              <a:t>government</a:t>
            </a:r>
            <a:r>
              <a:rPr lang="it-IT" i="1"/>
              <a:t>): </a:t>
            </a:r>
            <a:r>
              <a:rPr lang="it-IT" i="1" err="1"/>
              <a:t>monarchy</a:t>
            </a:r>
            <a:r>
              <a:rPr lang="it-IT" i="1"/>
              <a:t>, </a:t>
            </a:r>
            <a:r>
              <a:rPr lang="it-IT" i="1" err="1"/>
              <a:t>oligarchy</a:t>
            </a:r>
            <a:r>
              <a:rPr lang="it-IT" i="1"/>
              <a:t>, and </a:t>
            </a:r>
            <a:r>
              <a:rPr lang="it-IT" i="1" err="1"/>
              <a:t>democracy</a:t>
            </a:r>
            <a:r>
              <a:rPr lang="it-IT" i="1"/>
              <a:t> […] </a:t>
            </a:r>
            <a:r>
              <a:rPr lang="it-IT" i="1" err="1"/>
              <a:t>they</a:t>
            </a:r>
            <a:r>
              <a:rPr lang="it-IT" i="1"/>
              <a:t> </a:t>
            </a:r>
            <a:r>
              <a:rPr lang="it-IT" i="1" err="1"/>
              <a:t>appear</a:t>
            </a:r>
            <a:r>
              <a:rPr lang="it-IT" i="1"/>
              <a:t> to be the </a:t>
            </a:r>
            <a:r>
              <a:rPr lang="it-IT" i="1" err="1"/>
              <a:t>most</a:t>
            </a:r>
            <a:r>
              <a:rPr lang="it-IT" i="1"/>
              <a:t> </a:t>
            </a:r>
            <a:r>
              <a:rPr lang="it-IT" i="1" err="1"/>
              <a:t>typical</a:t>
            </a:r>
            <a:r>
              <a:rPr lang="it-IT" i="1"/>
              <a:t> </a:t>
            </a:r>
            <a:r>
              <a:rPr lang="it-IT" i="1" err="1"/>
              <a:t>forms</a:t>
            </a:r>
            <a:r>
              <a:rPr lang="it-IT" i="1"/>
              <a:t> […] Of </a:t>
            </a:r>
            <a:r>
              <a:rPr lang="it-IT" i="1" err="1"/>
              <a:t>these</a:t>
            </a:r>
            <a:r>
              <a:rPr lang="it-IT" i="1"/>
              <a:t> </a:t>
            </a:r>
            <a:r>
              <a:rPr lang="it-IT" i="1" err="1"/>
              <a:t>forms</a:t>
            </a:r>
            <a:r>
              <a:rPr lang="it-IT" i="1"/>
              <a:t> of </a:t>
            </a:r>
            <a:r>
              <a:rPr lang="it-IT" i="1" err="1"/>
              <a:t>government</a:t>
            </a:r>
            <a:r>
              <a:rPr lang="it-IT" i="1"/>
              <a:t>, </a:t>
            </a:r>
            <a:r>
              <a:rPr lang="it-IT" i="1" err="1"/>
              <a:t>which</a:t>
            </a:r>
            <a:r>
              <a:rPr lang="it-IT" i="1"/>
              <a:t> </a:t>
            </a:r>
            <a:r>
              <a:rPr lang="it-IT" i="1" err="1"/>
              <a:t>have</a:t>
            </a:r>
            <a:r>
              <a:rPr lang="it-IT" i="1"/>
              <a:t> </a:t>
            </a:r>
            <a:r>
              <a:rPr lang="it-IT" i="1" err="1"/>
              <a:t>achieved</a:t>
            </a:r>
            <a:r>
              <a:rPr lang="it-IT" i="1"/>
              <a:t> the </a:t>
            </a:r>
            <a:r>
              <a:rPr lang="it-IT" i="1" err="1"/>
              <a:t>widest</a:t>
            </a:r>
            <a:r>
              <a:rPr lang="it-IT" i="1"/>
              <a:t> and </a:t>
            </a:r>
            <a:r>
              <a:rPr lang="it-IT" i="1" err="1"/>
              <a:t>greatest</a:t>
            </a:r>
            <a:r>
              <a:rPr lang="it-IT" i="1"/>
              <a:t> </a:t>
            </a:r>
            <a:r>
              <a:rPr lang="it-IT" i="1" err="1"/>
              <a:t>power</a:t>
            </a:r>
            <a:r>
              <a:rPr lang="it-IT" i="1"/>
              <a:t> in </a:t>
            </a:r>
            <a:r>
              <a:rPr lang="it-IT" i="1" err="1"/>
              <a:t>their</a:t>
            </a:r>
            <a:r>
              <a:rPr lang="it-IT" i="1"/>
              <a:t> </a:t>
            </a:r>
            <a:r>
              <a:rPr lang="it-IT" i="1" err="1"/>
              <a:t>periods</a:t>
            </a:r>
            <a:r>
              <a:rPr lang="it-IT" i="1"/>
              <a:t> of </a:t>
            </a:r>
            <a:r>
              <a:rPr lang="it-IT" i="1" err="1"/>
              <a:t>dominion</a:t>
            </a:r>
            <a:r>
              <a:rPr lang="it-IT" i="1"/>
              <a:t>, the </a:t>
            </a:r>
            <a:r>
              <a:rPr lang="it-IT" i="1" err="1"/>
              <a:t>Persians</a:t>
            </a:r>
            <a:r>
              <a:rPr lang="it-IT" i="1"/>
              <a:t> </a:t>
            </a:r>
            <a:r>
              <a:rPr lang="it-IT" i="1" err="1"/>
              <a:t>received</a:t>
            </a:r>
            <a:r>
              <a:rPr lang="it-IT" i="1"/>
              <a:t> </a:t>
            </a:r>
            <a:r>
              <a:rPr lang="it-IT" i="1" err="1"/>
              <a:t>as</a:t>
            </a:r>
            <a:r>
              <a:rPr lang="it-IT" i="1"/>
              <a:t> </a:t>
            </a:r>
            <a:r>
              <a:rPr lang="it-IT" i="1" err="1"/>
              <a:t>their</a:t>
            </a:r>
            <a:r>
              <a:rPr lang="it-IT" i="1"/>
              <a:t> </a:t>
            </a:r>
            <a:r>
              <a:rPr lang="it-IT" i="1" err="1"/>
              <a:t>lot</a:t>
            </a:r>
            <a:r>
              <a:rPr lang="it-IT" i="1"/>
              <a:t> royalty </a:t>
            </a:r>
            <a:r>
              <a:rPr lang="it-IT" i="1" err="1"/>
              <a:t>absolute</a:t>
            </a:r>
            <a:r>
              <a:rPr lang="it-IT" i="1"/>
              <a:t> and </a:t>
            </a:r>
            <a:r>
              <a:rPr lang="it-IT" i="1" err="1"/>
              <a:t>irresponsible</a:t>
            </a:r>
            <a:r>
              <a:rPr lang="it-IT" i="1"/>
              <a:t>, the </a:t>
            </a:r>
            <a:r>
              <a:rPr lang="it-IT" i="1" err="1"/>
              <a:t>Spartans</a:t>
            </a:r>
            <a:r>
              <a:rPr lang="it-IT" i="1"/>
              <a:t> </a:t>
            </a:r>
            <a:r>
              <a:rPr lang="it-IT" i="1" err="1"/>
              <a:t>oligarchy</a:t>
            </a:r>
            <a:r>
              <a:rPr lang="it-IT" i="1"/>
              <a:t> </a:t>
            </a:r>
            <a:r>
              <a:rPr lang="it-IT" i="1" err="1"/>
              <a:t>aristocratic</a:t>
            </a:r>
            <a:r>
              <a:rPr lang="it-IT" i="1"/>
              <a:t> and </a:t>
            </a:r>
            <a:r>
              <a:rPr lang="it-IT" i="1" err="1"/>
              <a:t>uncontrolled</a:t>
            </a:r>
            <a:r>
              <a:rPr lang="it-IT" i="1"/>
              <a:t>, the </a:t>
            </a:r>
            <a:r>
              <a:rPr lang="it-IT" i="1" err="1"/>
              <a:t>Athenians</a:t>
            </a:r>
            <a:r>
              <a:rPr lang="it-IT" i="1"/>
              <a:t> </a:t>
            </a:r>
            <a:r>
              <a:rPr lang="it-IT" i="1" err="1"/>
              <a:t>democracy</a:t>
            </a:r>
            <a:r>
              <a:rPr lang="it-IT" i="1"/>
              <a:t> self-</a:t>
            </a:r>
            <a:r>
              <a:rPr lang="it-IT" i="1" err="1"/>
              <a:t>governing</a:t>
            </a:r>
            <a:r>
              <a:rPr lang="it-IT" i="1"/>
              <a:t> and </a:t>
            </a:r>
            <a:r>
              <a:rPr lang="it-IT" i="1" err="1"/>
              <a:t>undiluted</a:t>
            </a:r>
            <a:r>
              <a:rPr lang="it-IT" i="1"/>
              <a:t>. </a:t>
            </a:r>
            <a:r>
              <a:rPr lang="it-IT" i="1" err="1"/>
              <a:t>When</a:t>
            </a:r>
            <a:r>
              <a:rPr lang="it-IT" i="1"/>
              <a:t> </a:t>
            </a:r>
            <a:r>
              <a:rPr lang="it-IT" i="1" err="1"/>
              <a:t>these</a:t>
            </a:r>
            <a:r>
              <a:rPr lang="it-IT" i="1"/>
              <a:t> </a:t>
            </a:r>
            <a:r>
              <a:rPr lang="it-IT" i="1" err="1"/>
              <a:t>forms</a:t>
            </a:r>
            <a:r>
              <a:rPr lang="it-IT" i="1"/>
              <a:t> are </a:t>
            </a:r>
            <a:r>
              <a:rPr lang="it-IT" i="1" err="1"/>
              <a:t>not</a:t>
            </a:r>
            <a:r>
              <a:rPr lang="it-IT" i="1"/>
              <a:t> hit </a:t>
            </a:r>
            <a:r>
              <a:rPr lang="it-IT" i="1" err="1"/>
              <a:t>exactly</a:t>
            </a:r>
            <a:r>
              <a:rPr lang="it-IT" i="1"/>
              <a:t>, </a:t>
            </a:r>
            <a:r>
              <a:rPr lang="it-IT" i="1" err="1"/>
              <a:t>their</a:t>
            </a:r>
            <a:r>
              <a:rPr lang="it-IT" i="1"/>
              <a:t> </a:t>
            </a:r>
            <a:r>
              <a:rPr lang="it-IT" i="1" err="1"/>
              <a:t>perversions</a:t>
            </a:r>
            <a:r>
              <a:rPr lang="it-IT" i="1"/>
              <a:t> and </a:t>
            </a:r>
            <a:r>
              <a:rPr lang="it-IT" i="1" err="1"/>
              <a:t>exaggerations</a:t>
            </a:r>
            <a:r>
              <a:rPr lang="it-IT" i="1"/>
              <a:t> are </a:t>
            </a:r>
            <a:r>
              <a:rPr lang="it-IT" i="1" err="1"/>
              <a:t>what</a:t>
            </a:r>
            <a:r>
              <a:rPr lang="it-IT" i="1"/>
              <a:t> are </a:t>
            </a:r>
            <a:r>
              <a:rPr lang="it-IT" i="1" err="1"/>
              <a:t>called</a:t>
            </a:r>
            <a:r>
              <a:rPr lang="it-IT" i="1"/>
              <a:t> </a:t>
            </a:r>
            <a:r>
              <a:rPr lang="it-IT" i="1" err="1"/>
              <a:t>tyranny</a:t>
            </a:r>
            <a:r>
              <a:rPr lang="it-IT" i="1"/>
              <a:t>, the </a:t>
            </a:r>
            <a:r>
              <a:rPr lang="it-IT" i="1" err="1"/>
              <a:t>predominance</a:t>
            </a:r>
            <a:r>
              <a:rPr lang="it-IT" i="1"/>
              <a:t> of </a:t>
            </a:r>
            <a:r>
              <a:rPr lang="it-IT" i="1" err="1"/>
              <a:t>great</a:t>
            </a:r>
            <a:r>
              <a:rPr lang="it-IT" i="1"/>
              <a:t> families, or </a:t>
            </a:r>
            <a:r>
              <a:rPr lang="it-IT" i="1" err="1"/>
              <a:t>mob-rule</a:t>
            </a:r>
            <a:r>
              <a:rPr lang="it-IT" i="1"/>
              <a:t>: </a:t>
            </a:r>
            <a:r>
              <a:rPr lang="it-IT" i="1" err="1"/>
              <a:t>that</a:t>
            </a:r>
            <a:r>
              <a:rPr lang="it-IT" i="1"/>
              <a:t> </a:t>
            </a:r>
            <a:r>
              <a:rPr lang="it-IT" i="1" err="1"/>
              <a:t>is</a:t>
            </a:r>
            <a:r>
              <a:rPr lang="it-IT" i="1"/>
              <a:t>, </a:t>
            </a:r>
            <a:r>
              <a:rPr lang="it-IT" i="1" err="1"/>
              <a:t>when</a:t>
            </a:r>
            <a:r>
              <a:rPr lang="it-IT" i="1"/>
              <a:t> royalty </a:t>
            </a:r>
            <a:r>
              <a:rPr lang="it-IT" i="1" err="1"/>
              <a:t>breeds</a:t>
            </a:r>
            <a:r>
              <a:rPr lang="it-IT" i="1"/>
              <a:t> </a:t>
            </a:r>
            <a:r>
              <a:rPr lang="it-IT" i="1" err="1"/>
              <a:t>violence</a:t>
            </a:r>
            <a:r>
              <a:rPr lang="it-IT" i="1"/>
              <a:t> and </a:t>
            </a:r>
            <a:r>
              <a:rPr lang="it-IT" i="1" err="1"/>
              <a:t>irresponsible</a:t>
            </a:r>
            <a:r>
              <a:rPr lang="it-IT" i="1"/>
              <a:t> </a:t>
            </a:r>
            <a:r>
              <a:rPr lang="it-IT" i="1" err="1"/>
              <a:t>action</a:t>
            </a:r>
            <a:r>
              <a:rPr lang="it-IT" i="1"/>
              <a:t>; </a:t>
            </a:r>
            <a:r>
              <a:rPr lang="it-IT" i="1" err="1"/>
              <a:t>oligarchy</a:t>
            </a:r>
            <a:r>
              <a:rPr lang="it-IT" i="1"/>
              <a:t>, </a:t>
            </a:r>
            <a:r>
              <a:rPr lang="it-IT" i="1" err="1"/>
              <a:t>arrogance</a:t>
            </a:r>
            <a:r>
              <a:rPr lang="it-IT" i="1"/>
              <a:t> and </a:t>
            </a:r>
            <a:r>
              <a:rPr lang="it-IT" i="1" err="1"/>
              <a:t>presumptuousness</a:t>
            </a:r>
            <a:r>
              <a:rPr lang="it-IT" i="1"/>
              <a:t>; </a:t>
            </a:r>
            <a:r>
              <a:rPr lang="it-IT" i="1" err="1"/>
              <a:t>democracy</a:t>
            </a:r>
            <a:r>
              <a:rPr lang="it-IT" i="1"/>
              <a:t> </a:t>
            </a:r>
            <a:r>
              <a:rPr lang="it-IT" i="1" err="1"/>
              <a:t>breeds</a:t>
            </a:r>
            <a:r>
              <a:rPr lang="it-IT" i="1"/>
              <a:t> </a:t>
            </a:r>
            <a:r>
              <a:rPr lang="it-IT" i="1" err="1"/>
              <a:t>anarchy</a:t>
            </a:r>
            <a:r>
              <a:rPr lang="it-IT" i="1"/>
              <a:t>, </a:t>
            </a:r>
            <a:r>
              <a:rPr lang="it-IT" i="1" err="1"/>
              <a:t>equality</a:t>
            </a:r>
            <a:r>
              <a:rPr lang="it-IT" i="1"/>
              <a:t>, </a:t>
            </a:r>
            <a:r>
              <a:rPr lang="it-IT" i="1" err="1"/>
              <a:t>excess</a:t>
            </a:r>
            <a:r>
              <a:rPr lang="it-IT" i="1"/>
              <a:t>, and </a:t>
            </a:r>
            <a:r>
              <a:rPr lang="it-IT" i="1" err="1"/>
              <a:t>all</a:t>
            </a:r>
            <a:r>
              <a:rPr lang="it-IT" i="1"/>
              <a:t> of </a:t>
            </a:r>
            <a:r>
              <a:rPr lang="it-IT" i="1" err="1"/>
              <a:t>them</a:t>
            </a:r>
            <a:r>
              <a:rPr lang="it-IT" i="1"/>
              <a:t> </a:t>
            </a:r>
            <a:r>
              <a:rPr lang="it-IT" i="1" err="1"/>
              <a:t>folly</a:t>
            </a:r>
            <a:r>
              <a:rPr lang="it-IT" i="1"/>
              <a:t>.’’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413D93-344D-A74D-BA70-83BB18F613A0}"/>
              </a:ext>
            </a:extLst>
          </p:cNvPr>
          <p:cNvSpPr txBox="1"/>
          <p:nvPr/>
        </p:nvSpPr>
        <p:spPr>
          <a:xfrm>
            <a:off x="2276061" y="588396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Plutarch</a:t>
            </a:r>
            <a:r>
              <a:rPr lang="it-IT"/>
              <a:t>. </a:t>
            </a:r>
            <a:r>
              <a:rPr lang="it-IT" err="1"/>
              <a:t>Moralia</a:t>
            </a:r>
            <a:r>
              <a:rPr lang="it-IT"/>
              <a:t>, On Monarchy, Democracy, and </a:t>
            </a:r>
            <a:r>
              <a:rPr lang="it-IT" err="1"/>
              <a:t>Oligarchy</a:t>
            </a:r>
            <a:r>
              <a:rPr lang="it-IT"/>
              <a:t> (</a:t>
            </a:r>
            <a:r>
              <a:rPr lang="it-IT" err="1"/>
              <a:t>around</a:t>
            </a:r>
            <a:r>
              <a:rPr lang="it-IT"/>
              <a:t> 100 AD)</a:t>
            </a:r>
            <a:endParaRPr lang="it-IT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82680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79FF6-A140-FA47-9846-EE65409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801D-BB4D-2842-BAC8-8F9DB64E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err="1"/>
              <a:t>Since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the </a:t>
            </a:r>
            <a:r>
              <a:rPr lang="it-IT" err="1"/>
              <a:t>concepts</a:t>
            </a:r>
            <a:r>
              <a:rPr lang="it-IT"/>
              <a:t> of </a:t>
            </a:r>
            <a:r>
              <a:rPr lang="it-IT" err="1"/>
              <a:t>centralization</a:t>
            </a:r>
            <a:r>
              <a:rPr lang="it-IT"/>
              <a:t> and </a:t>
            </a:r>
            <a:r>
              <a:rPr lang="it-IT" err="1"/>
              <a:t>decentralization</a:t>
            </a:r>
            <a:r>
              <a:rPr lang="it-IT"/>
              <a:t> </a:t>
            </a:r>
            <a:r>
              <a:rPr lang="it-IT" err="1"/>
              <a:t>were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formalized</a:t>
            </a:r>
            <a:r>
              <a:rPr lang="it-IT"/>
              <a:t>, </a:t>
            </a:r>
            <a:r>
              <a:rPr lang="it-IT" err="1"/>
              <a:t>humanity</a:t>
            </a:r>
            <a:r>
              <a:rPr lang="it-IT"/>
              <a:t> </a:t>
            </a:r>
            <a:r>
              <a:rPr lang="it-IT" err="1"/>
              <a:t>struggled</a:t>
            </a:r>
            <a:r>
              <a:rPr lang="it-IT"/>
              <a:t> to </a:t>
            </a:r>
            <a:r>
              <a:rPr lang="it-IT" err="1"/>
              <a:t>identify</a:t>
            </a:r>
            <a:r>
              <a:rPr lang="it-IT"/>
              <a:t> </a:t>
            </a:r>
            <a:r>
              <a:rPr lang="it-IT" err="1"/>
              <a:t>optimal</a:t>
            </a:r>
            <a:r>
              <a:rPr lang="it-IT"/>
              <a:t> ways to </a:t>
            </a:r>
            <a:r>
              <a:rPr lang="it-IT" err="1"/>
              <a:t>manage</a:t>
            </a:r>
            <a:r>
              <a:rPr lang="it-IT"/>
              <a:t> the </a:t>
            </a:r>
            <a:r>
              <a:rPr lang="it-IT" err="1"/>
              <a:t>interaction</a:t>
            </a:r>
            <a:r>
              <a:rPr lang="it-IT"/>
              <a:t> 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people</a:t>
            </a:r>
            <a:r>
              <a:rPr lang="it-IT"/>
              <a:t> (and, in </a:t>
            </a:r>
            <a:r>
              <a:rPr lang="it-IT" err="1"/>
              <a:t>modern</a:t>
            </a:r>
            <a:r>
              <a:rPr lang="it-IT"/>
              <a:t> </a:t>
            </a:r>
            <a:r>
              <a:rPr lang="it-IT" err="1"/>
              <a:t>times</a:t>
            </a:r>
            <a:r>
              <a:rPr lang="it-IT"/>
              <a:t>, </a:t>
            </a:r>
            <a:r>
              <a:rPr lang="it-IT" err="1"/>
              <a:t>machines</a:t>
            </a:r>
            <a:r>
              <a:rPr lang="it-IT"/>
              <a:t>).</a:t>
            </a:r>
          </a:p>
          <a:p>
            <a:r>
              <a:rPr lang="it-IT"/>
              <a:t>In </a:t>
            </a:r>
            <a:r>
              <a:rPr lang="it-IT" err="1"/>
              <a:t>politics</a:t>
            </a:r>
            <a:endParaRPr lang="it-IT"/>
          </a:p>
          <a:p>
            <a:r>
              <a:rPr lang="it-IT"/>
              <a:t>In </a:t>
            </a:r>
            <a:r>
              <a:rPr lang="it-IT" err="1"/>
              <a:t>administration</a:t>
            </a:r>
            <a:endParaRPr lang="it-IT"/>
          </a:p>
          <a:p>
            <a:r>
              <a:rPr lang="it-IT"/>
              <a:t>In the management of </a:t>
            </a:r>
            <a:r>
              <a:rPr lang="it-IT" err="1"/>
              <a:t>foundamental</a:t>
            </a:r>
            <a:r>
              <a:rPr lang="it-IT"/>
              <a:t> </a:t>
            </a:r>
            <a:r>
              <a:rPr lang="it-IT" err="1"/>
              <a:t>resources</a:t>
            </a:r>
            <a:r>
              <a:rPr lang="it-IT"/>
              <a:t> (</a:t>
            </a:r>
            <a:r>
              <a:rPr lang="it-IT" err="1"/>
              <a:t>someone</a:t>
            </a:r>
            <a:r>
              <a:rPr lang="it-IT"/>
              <a:t> </a:t>
            </a:r>
            <a:r>
              <a:rPr lang="it-IT" err="1"/>
              <a:t>said</a:t>
            </a:r>
            <a:r>
              <a:rPr lang="it-IT"/>
              <a:t> </a:t>
            </a:r>
            <a:r>
              <a:rPr lang="it-IT" err="1"/>
              <a:t>energy</a:t>
            </a:r>
            <a:r>
              <a:rPr lang="it-IT"/>
              <a:t>?)</a:t>
            </a:r>
          </a:p>
          <a:p>
            <a:r>
              <a:rPr lang="it-IT"/>
              <a:t>And, in the </a:t>
            </a:r>
            <a:r>
              <a:rPr lang="it-IT" err="1"/>
              <a:t>current</a:t>
            </a:r>
            <a:r>
              <a:rPr lang="it-IT"/>
              <a:t> information era, in information </a:t>
            </a:r>
            <a:r>
              <a:rPr lang="it-IT" err="1"/>
              <a:t>technology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61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30BDF-6368-8E4F-9624-2780AA7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: </a:t>
            </a:r>
            <a:r>
              <a:rPr lang="it-IT" err="1"/>
              <a:t>great</a:t>
            </a:r>
            <a:r>
              <a:rPr lang="it-IT"/>
              <a:t> to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efficiency</a:t>
            </a:r>
            <a:r>
              <a:rPr lang="it-IT"/>
              <a:t> (for </a:t>
            </a:r>
            <a:r>
              <a:rPr lang="it-IT" err="1"/>
              <a:t>not</a:t>
            </a:r>
            <a:r>
              <a:rPr lang="it-IT"/>
              <a:t> so </a:t>
            </a:r>
            <a:r>
              <a:rPr lang="it-IT" err="1"/>
              <a:t>complex</a:t>
            </a:r>
            <a:r>
              <a:rPr lang="it-IT"/>
              <a:t> societies)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B712-B8AD-2742-9E3F-4EDDC83A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err="1">
                <a:solidFill>
                  <a:srgbClr val="FF0000"/>
                </a:solidFill>
              </a:rPr>
              <a:t>Pros</a:t>
            </a:r>
            <a:r>
              <a:rPr lang="it-IT" b="1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Allows</a:t>
            </a:r>
            <a:r>
              <a:rPr lang="it-IT"/>
              <a:t> for </a:t>
            </a:r>
            <a:r>
              <a:rPr lang="it-IT" err="1"/>
              <a:t>fastly</a:t>
            </a:r>
            <a:r>
              <a:rPr lang="it-IT"/>
              <a:t>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making</a:t>
            </a:r>
            <a:endParaRPr lang="it-IT"/>
          </a:p>
          <a:p>
            <a:r>
              <a:rPr lang="it-IT" err="1"/>
              <a:t>Defines</a:t>
            </a:r>
            <a:r>
              <a:rPr lang="it-IT"/>
              <a:t> </a:t>
            </a:r>
            <a:r>
              <a:rPr lang="it-IT" err="1"/>
              <a:t>clear</a:t>
            </a:r>
            <a:r>
              <a:rPr lang="it-IT"/>
              <a:t> and </a:t>
            </a:r>
            <a:r>
              <a:rPr lang="it-IT" err="1"/>
              <a:t>easily</a:t>
            </a:r>
            <a:r>
              <a:rPr lang="it-IT"/>
              <a:t> </a:t>
            </a:r>
            <a:r>
              <a:rPr lang="it-IT" err="1"/>
              <a:t>accessible</a:t>
            </a:r>
            <a:r>
              <a:rPr lang="it-IT"/>
              <a:t> </a:t>
            </a:r>
            <a:r>
              <a:rPr lang="it-IT" err="1"/>
              <a:t>supply</a:t>
            </a:r>
            <a:r>
              <a:rPr lang="it-IT"/>
              <a:t> and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chains</a:t>
            </a:r>
            <a:endParaRPr lang="it-IT"/>
          </a:p>
          <a:p>
            <a:r>
              <a:rPr lang="it-IT" err="1"/>
              <a:t>Permits</a:t>
            </a:r>
            <a:r>
              <a:rPr lang="it-IT"/>
              <a:t> the full </a:t>
            </a:r>
            <a:r>
              <a:rPr lang="it-IT" err="1"/>
              <a:t>coordination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the </a:t>
            </a:r>
            <a:r>
              <a:rPr lang="it-IT" err="1"/>
              <a:t>performed</a:t>
            </a:r>
            <a:r>
              <a:rPr lang="it-IT"/>
              <a:t> </a:t>
            </a:r>
            <a:r>
              <a:rPr lang="it-IT" err="1"/>
              <a:t>actions</a:t>
            </a:r>
            <a:r>
              <a:rPr lang="it-IT"/>
              <a:t> (</a:t>
            </a:r>
            <a:r>
              <a:rPr lang="it-IT" err="1"/>
              <a:t>Uniformity</a:t>
            </a:r>
            <a:r>
              <a:rPr lang="it-IT"/>
              <a:t>)</a:t>
            </a:r>
          </a:p>
          <a:p>
            <a:pPr marL="0" indent="0">
              <a:buNone/>
            </a:pPr>
            <a:r>
              <a:rPr lang="it-IT" b="1" err="1">
                <a:solidFill>
                  <a:srgbClr val="FF0000"/>
                </a:solidFill>
              </a:rPr>
              <a:t>Cons</a:t>
            </a:r>
            <a:r>
              <a:rPr lang="it-IT" b="1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inherently</a:t>
            </a:r>
            <a:r>
              <a:rPr lang="it-IT"/>
              <a:t> fragile -&gt;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management </a:t>
            </a:r>
            <a:r>
              <a:rPr lang="it-IT" err="1"/>
              <a:t>falls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come </a:t>
            </a:r>
            <a:r>
              <a:rPr lang="it-IT" err="1"/>
              <a:t>anarchy</a:t>
            </a:r>
            <a:r>
              <a:rPr lang="it-IT"/>
              <a:t>;</a:t>
            </a:r>
          </a:p>
          <a:p>
            <a:r>
              <a:rPr lang="it-IT"/>
              <a:t>The </a:t>
            </a:r>
            <a:r>
              <a:rPr lang="it-IT" err="1"/>
              <a:t>central</a:t>
            </a:r>
            <a:r>
              <a:rPr lang="it-IT"/>
              <a:t> management must take care of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process</a:t>
            </a:r>
            <a:r>
              <a:rPr lang="it-IT"/>
              <a:t> -&gt;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needs</a:t>
            </a:r>
            <a:r>
              <a:rPr lang="it-IT"/>
              <a:t> to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great</a:t>
            </a:r>
            <a:r>
              <a:rPr lang="it-IT"/>
              <a:t> ‘’</a:t>
            </a:r>
            <a:r>
              <a:rPr lang="it-IT" err="1"/>
              <a:t>computational</a:t>
            </a:r>
            <a:r>
              <a:rPr lang="it-IT"/>
              <a:t> </a:t>
            </a:r>
            <a:r>
              <a:rPr lang="it-IT" err="1"/>
              <a:t>capabilities</a:t>
            </a:r>
            <a:r>
              <a:rPr lang="it-IT"/>
              <a:t>’’ to </a:t>
            </a:r>
            <a:r>
              <a:rPr lang="it-IT" err="1"/>
              <a:t>cope</a:t>
            </a:r>
            <a:r>
              <a:rPr lang="it-IT"/>
              <a:t> with </a:t>
            </a:r>
            <a:r>
              <a:rPr lang="it-IT" err="1"/>
              <a:t>it</a:t>
            </a:r>
            <a:endParaRPr lang="it-IT"/>
          </a:p>
          <a:p>
            <a:r>
              <a:rPr lang="it-IT" err="1"/>
              <a:t>Distance</a:t>
            </a:r>
            <a:r>
              <a:rPr lang="it-IT"/>
              <a:t>, time </a:t>
            </a:r>
            <a:r>
              <a:rPr lang="it-IT" err="1"/>
              <a:t>delays</a:t>
            </a:r>
            <a:r>
              <a:rPr lang="it-IT"/>
              <a:t> and </a:t>
            </a:r>
            <a:r>
              <a:rPr lang="it-IT" err="1"/>
              <a:t>lack</a:t>
            </a:r>
            <a:r>
              <a:rPr lang="it-IT"/>
              <a:t> of </a:t>
            </a:r>
            <a:r>
              <a:rPr lang="it-IT" err="1"/>
              <a:t>communication</a:t>
            </a:r>
            <a:r>
              <a:rPr lang="it-IT"/>
              <a:t> </a:t>
            </a:r>
            <a:r>
              <a:rPr lang="it-IT" err="1"/>
              <a:t>lines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makers</a:t>
            </a:r>
            <a:r>
              <a:rPr lang="it-IT"/>
              <a:t> and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takers</a:t>
            </a:r>
            <a:r>
              <a:rPr lang="it-IT"/>
              <a:t> can </a:t>
            </a:r>
            <a:r>
              <a:rPr lang="it-IT" err="1"/>
              <a:t>bring</a:t>
            </a:r>
            <a:r>
              <a:rPr lang="it-IT"/>
              <a:t> to </a:t>
            </a:r>
            <a:r>
              <a:rPr lang="it-IT" err="1"/>
              <a:t>destruction</a:t>
            </a:r>
            <a:endParaRPr lang="it-IT"/>
          </a:p>
          <a:p>
            <a:r>
              <a:rPr lang="it-IT"/>
              <a:t>Highly </a:t>
            </a:r>
            <a:r>
              <a:rPr lang="it-IT" err="1"/>
              <a:t>susceptible</a:t>
            </a:r>
            <a:r>
              <a:rPr lang="it-IT"/>
              <a:t> to </a:t>
            </a:r>
            <a:r>
              <a:rPr lang="it-IT" err="1"/>
              <a:t>corruption</a:t>
            </a:r>
            <a:r>
              <a:rPr lang="it-IT"/>
              <a:t>: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management </a:t>
            </a:r>
            <a:r>
              <a:rPr lang="it-IT" err="1"/>
              <a:t>behaves</a:t>
            </a:r>
            <a:r>
              <a:rPr lang="it-IT"/>
              <a:t> </a:t>
            </a:r>
            <a:r>
              <a:rPr lang="it-IT" err="1"/>
              <a:t>arbitrarily</a:t>
            </a:r>
            <a:r>
              <a:rPr lang="it-IT"/>
              <a:t>, the </a:t>
            </a:r>
            <a:r>
              <a:rPr lang="it-IT" err="1"/>
              <a:t>system</a:t>
            </a:r>
            <a:r>
              <a:rPr lang="it-IT"/>
              <a:t> </a:t>
            </a:r>
            <a:r>
              <a:rPr lang="it-IT" err="1"/>
              <a:t>falls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86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3660</Words>
  <Application>Microsoft Office PowerPoint</Application>
  <PresentationFormat>Widescreen</PresentationFormat>
  <Paragraphs>420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Verdana</vt:lpstr>
      <vt:lpstr>Office Theme</vt:lpstr>
      <vt:lpstr>Lecture 1:   The Blockchain technology</vt:lpstr>
      <vt:lpstr>Course material developed in collaboration with University of  Cagliari, University of Cyprus, University of Western Macedonia, Mines ParisTech, Technische Hochschule Ulm, Deloitte, WIP   with support from Erasmus+ </vt:lpstr>
      <vt:lpstr>Content Structure</vt:lpstr>
      <vt:lpstr>Goals of the first part of this course</vt:lpstr>
      <vt:lpstr>Content of the lecture</vt:lpstr>
      <vt:lpstr>What you should learn from this lesson</vt:lpstr>
      <vt:lpstr>Centralization vs decentralization</vt:lpstr>
      <vt:lpstr>Centralization vs decentralization</vt:lpstr>
      <vt:lpstr>Centralization: great to achieve efficiency (for not so complex societies)</vt:lpstr>
      <vt:lpstr>Decentralization: scalable and highly resistant to attacks, but hard to achieve consensus</vt:lpstr>
      <vt:lpstr>Questions</vt:lpstr>
      <vt:lpstr>Centralization vs decentralization in ICT</vt:lpstr>
      <vt:lpstr>Centralization vs decentralization in ICT</vt:lpstr>
      <vt:lpstr>The dream of Satoshi Nakamoto: a decentralized digital banking</vt:lpstr>
      <vt:lpstr>The dream of Satoshi Nakamoto: a P2P digital banking</vt:lpstr>
      <vt:lpstr>The dream of Satoshi Nakamoto: Bitcoin</vt:lpstr>
      <vt:lpstr>Decentralized ledger technologies</vt:lpstr>
      <vt:lpstr>Questions</vt:lpstr>
      <vt:lpstr>Decentralized ledger: how can we achieve it?</vt:lpstr>
      <vt:lpstr>Blockchain: how to build a cryptographically secure distributed ledger.</vt:lpstr>
      <vt:lpstr>The Blockchain: how to construct a decentralized ledger</vt:lpstr>
      <vt:lpstr>Proof of existence: the hashing function</vt:lpstr>
      <vt:lpstr>The Blockchain: Hash function as enabling technology</vt:lpstr>
      <vt:lpstr>Questions</vt:lpstr>
      <vt:lpstr>Proof of Work: let’s make hashing artificially difficult</vt:lpstr>
      <vt:lpstr>Proof of Work: let’s make hashing artificially difficult</vt:lpstr>
      <vt:lpstr>The Blockchain: Proof of Work for securing blocks</vt:lpstr>
      <vt:lpstr>Questions</vt:lpstr>
      <vt:lpstr>Digital signature</vt:lpstr>
      <vt:lpstr>The Blockchain: digitally signature as a proof of identity</vt:lpstr>
      <vt:lpstr>Questions</vt:lpstr>
      <vt:lpstr>Who can create new ’’pages’’ of the ledger?</vt:lpstr>
      <vt:lpstr>The blockchain: a distributed ledger</vt:lpstr>
      <vt:lpstr>The Blockchain: No need of a central authority</vt:lpstr>
      <vt:lpstr>The blockchain: resistant to attack</vt:lpstr>
      <vt:lpstr>Questions</vt:lpstr>
      <vt:lpstr>Only money?</vt:lpstr>
      <vt:lpstr>Exercise: Cryptographic Hash Functions</vt:lpstr>
      <vt:lpstr>Exercise: Cryptographic Hash Functions</vt:lpstr>
      <vt:lpstr>Questions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Electric Power Distribution and Smart Grid</dc:title>
  <dc:creator>Magdalena Kovarova</dc:creator>
  <cp:lastModifiedBy>Matteo Troncia</cp:lastModifiedBy>
  <cp:revision>39</cp:revision>
  <dcterms:created xsi:type="dcterms:W3CDTF">2019-12-17T13:08:16Z</dcterms:created>
  <dcterms:modified xsi:type="dcterms:W3CDTF">2020-05-24T23:28:25Z</dcterms:modified>
</cp:coreProperties>
</file>