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4" r:id="rId3"/>
    <p:sldId id="281" r:id="rId4"/>
    <p:sldId id="287" r:id="rId5"/>
    <p:sldId id="320" r:id="rId6"/>
    <p:sldId id="321" r:id="rId7"/>
    <p:sldId id="322" r:id="rId8"/>
    <p:sldId id="288" r:id="rId9"/>
    <p:sldId id="319" r:id="rId10"/>
    <p:sldId id="289" r:id="rId11"/>
    <p:sldId id="290" r:id="rId12"/>
    <p:sldId id="291" r:id="rId13"/>
    <p:sldId id="323" r:id="rId14"/>
    <p:sldId id="327" r:id="rId15"/>
    <p:sldId id="282" r:id="rId16"/>
    <p:sldId id="324" r:id="rId17"/>
    <p:sldId id="325" r:id="rId18"/>
    <p:sldId id="32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5/24/20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19</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5/24/20</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5/24/20</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5/24/20</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1018604" y="1053042"/>
            <a:ext cx="4458424" cy="3068357"/>
          </a:xfrm>
        </p:spPr>
        <p:txBody>
          <a:bodyPr>
            <a:normAutofit/>
          </a:bodyPr>
          <a:lstStyle/>
          <a:p>
            <a:pPr algn="l"/>
            <a:r>
              <a:rPr lang="de-DE" sz="3800" b="1" dirty="0" err="1">
                <a:solidFill>
                  <a:srgbClr val="F9AE28"/>
                </a:solidFill>
                <a:latin typeface="Verdana" panose="020B0604030504040204" pitchFamily="34" charset="0"/>
                <a:ea typeface="Verdana" panose="020B0604030504040204" pitchFamily="34" charset="0"/>
              </a:rPr>
              <a:t>Lecture</a:t>
            </a:r>
            <a:r>
              <a:rPr lang="de-DE" sz="3800" b="1" dirty="0">
                <a:solidFill>
                  <a:srgbClr val="F9AE28"/>
                </a:solidFill>
                <a:latin typeface="Verdana" panose="020B0604030504040204" pitchFamily="34" charset="0"/>
                <a:ea typeface="Verdana" panose="020B0604030504040204" pitchFamily="34" charset="0"/>
              </a:rPr>
              <a:t> 2:  </a:t>
            </a:r>
            <a:br>
              <a:rPr lang="de-DE" sz="3800" b="1" dirty="0">
                <a:solidFill>
                  <a:srgbClr val="F9AE28"/>
                </a:solidFill>
                <a:latin typeface="Verdana" panose="020B0604030504040204" pitchFamily="34" charset="0"/>
                <a:ea typeface="Verdana" panose="020B0604030504040204" pitchFamily="34" charset="0"/>
              </a:rPr>
            </a:br>
            <a:r>
              <a:rPr lang="de-DE" sz="3800" b="1" dirty="0">
                <a:solidFill>
                  <a:srgbClr val="F9AE28"/>
                </a:solidFill>
                <a:latin typeface="Verdana" panose="020B0604030504040204" pitchFamily="34" charset="0"/>
                <a:ea typeface="Verdana" panose="020B0604030504040204" pitchFamily="34" charset="0"/>
              </a:rPr>
              <a:t>The Blockchain </a:t>
            </a:r>
            <a:r>
              <a:rPr lang="de-DE" sz="3800" b="1" dirty="0" err="1">
                <a:solidFill>
                  <a:srgbClr val="F9AE28"/>
                </a:solidFill>
                <a:latin typeface="Verdana" panose="020B0604030504040204" pitchFamily="34" charset="0"/>
                <a:ea typeface="Verdana" panose="020B0604030504040204" pitchFamily="34" charset="0"/>
              </a:rPr>
              <a:t>technology</a:t>
            </a:r>
            <a:r>
              <a:rPr lang="de-DE" sz="3800" b="1" dirty="0">
                <a:solidFill>
                  <a:srgbClr val="F9AE28"/>
                </a:solidFill>
                <a:latin typeface="Verdana" panose="020B0604030504040204" pitchFamily="34" charset="0"/>
                <a:ea typeface="Verdana" panose="020B0604030504040204" pitchFamily="34" charset="0"/>
              </a:rPr>
              <a:t>, </a:t>
            </a:r>
            <a:r>
              <a:rPr lang="de-DE" sz="3800" b="1" dirty="0" err="1">
                <a:solidFill>
                  <a:srgbClr val="F9AE28"/>
                </a:solidFill>
                <a:latin typeface="Verdana" panose="020B0604030504040204" pitchFamily="34" charset="0"/>
                <a:ea typeface="Verdana" panose="020B0604030504040204" pitchFamily="34" charset="0"/>
              </a:rPr>
              <a:t>technical</a:t>
            </a:r>
            <a:r>
              <a:rPr lang="de-DE" sz="3800" b="1" dirty="0">
                <a:solidFill>
                  <a:srgbClr val="F9AE28"/>
                </a:solidFill>
                <a:latin typeface="Verdana" panose="020B0604030504040204" pitchFamily="34" charset="0"/>
                <a:ea typeface="Verdana" panose="020B0604030504040204" pitchFamily="34" charset="0"/>
              </a:rPr>
              <a:t> </a:t>
            </a:r>
            <a:r>
              <a:rPr lang="de-DE" sz="3800" b="1" dirty="0" err="1">
                <a:solidFill>
                  <a:srgbClr val="F9AE28"/>
                </a:solidFill>
                <a:latin typeface="Verdana" panose="020B0604030504040204" pitchFamily="34" charset="0"/>
                <a:ea typeface="Verdana" panose="020B0604030504040204" pitchFamily="34" charset="0"/>
              </a:rPr>
              <a:t>functionalities</a:t>
            </a:r>
            <a:endParaRPr lang="de-DE" sz="3800" b="1" dirty="0">
              <a:solidFill>
                <a:srgbClr val="F9AE28"/>
              </a:solidFill>
              <a:latin typeface="Verdana" panose="020B0604030504040204" pitchFamily="34" charset="0"/>
              <a:ea typeface="Verdana" panose="020B0604030504040204" pitchFamily="34" charset="0"/>
            </a:endParaRP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68532" y="5249245"/>
            <a:ext cx="6096000" cy="1277273"/>
          </a:xfrm>
          <a:prstGeom prst="rect">
            <a:avLst/>
          </a:prstGeom>
        </p:spPr>
        <p:txBody>
          <a:bodyPr>
            <a:spAutoFit/>
          </a:bodyPr>
          <a:lstStyle/>
          <a:p>
            <a:pPr>
              <a:spcAft>
                <a:spcPts val="600"/>
              </a:spcAft>
            </a:pPr>
            <a:r>
              <a:rPr lang="it-IT" b="1">
                <a:solidFill>
                  <a:schemeClr val="bg1"/>
                </a:solidFill>
                <a:latin typeface="Verdana" panose="020B0604030504040204" pitchFamily="34" charset="0"/>
                <a:ea typeface="Verdana" panose="020B0604030504040204" pitchFamily="34" charset="0"/>
              </a:rPr>
              <a:t>[Mario Mureddu, </a:t>
            </a:r>
          </a:p>
          <a:p>
            <a:pPr>
              <a:spcAft>
                <a:spcPts val="600"/>
              </a:spcAft>
            </a:pPr>
            <a:r>
              <a:rPr lang="it-IT" b="1" err="1">
                <a:solidFill>
                  <a:schemeClr val="bg1"/>
                </a:solidFill>
                <a:latin typeface="Verdana" panose="020B0604030504040204" pitchFamily="34" charset="0"/>
                <a:ea typeface="Verdana" panose="020B0604030504040204" pitchFamily="34" charset="0"/>
              </a:rPr>
              <a:t>University</a:t>
            </a:r>
            <a:r>
              <a:rPr lang="it-IT" b="1">
                <a:solidFill>
                  <a:schemeClr val="bg1"/>
                </a:solidFill>
                <a:latin typeface="Verdana" panose="020B0604030504040204" pitchFamily="34" charset="0"/>
                <a:ea typeface="Verdana" panose="020B0604030504040204" pitchFamily="34" charset="0"/>
              </a:rPr>
              <a:t> </a:t>
            </a:r>
            <a:r>
              <a:rPr lang="it-IT" b="1" err="1">
                <a:solidFill>
                  <a:schemeClr val="bg1"/>
                </a:solidFill>
                <a:latin typeface="Verdana" panose="020B0604030504040204" pitchFamily="34" charset="0"/>
                <a:ea typeface="Verdana" panose="020B0604030504040204" pitchFamily="34" charset="0"/>
              </a:rPr>
              <a:t>ofCagliari</a:t>
            </a:r>
            <a:r>
              <a:rPr lang="it-IT" b="1">
                <a:solidFill>
                  <a:schemeClr val="bg1"/>
                </a:solidFill>
                <a:latin typeface="Verdana" panose="020B0604030504040204" pitchFamily="34" charset="0"/>
                <a:ea typeface="Verdana" panose="020B0604030504040204" pitchFamily="34" charset="0"/>
              </a:rPr>
              <a:t>]</a:t>
            </a:r>
            <a:br>
              <a:rPr lang="it-IT" b="1">
                <a:solidFill>
                  <a:schemeClr val="bg1"/>
                </a:solidFill>
                <a:latin typeface="Verdana" panose="020B0604030504040204" pitchFamily="34" charset="0"/>
                <a:ea typeface="Verdana" panose="020B0604030504040204" pitchFamily="34" charset="0"/>
              </a:rPr>
            </a:br>
            <a:r>
              <a:rPr lang="it-IT" b="1" i="1">
                <a:solidFill>
                  <a:schemeClr val="bg1"/>
                </a:solidFill>
                <a:latin typeface="Verdana" panose="020B0604030504040204" pitchFamily="34" charset="0"/>
                <a:ea typeface="Verdana" panose="020B0604030504040204" pitchFamily="34" charset="0"/>
              </a:rPr>
              <a:t>Day </a:t>
            </a:r>
            <a:r>
              <a:rPr lang="it-IT" b="1" i="1" err="1">
                <a:solidFill>
                  <a:schemeClr val="bg1"/>
                </a:solidFill>
                <a:latin typeface="Verdana" panose="020B0604030504040204" pitchFamily="34" charset="0"/>
                <a:ea typeface="Verdana" panose="020B0604030504040204" pitchFamily="34" charset="0"/>
              </a:rPr>
              <a:t>month</a:t>
            </a:r>
            <a:r>
              <a:rPr lang="it-IT" b="1" i="1">
                <a:solidFill>
                  <a:schemeClr val="bg1"/>
                </a:solidFill>
                <a:latin typeface="Verdana" panose="020B0604030504040204" pitchFamily="34" charset="0"/>
                <a:ea typeface="Verdana" panose="020B0604030504040204" pitchFamily="34" charset="0"/>
              </a:rPr>
              <a:t> </a:t>
            </a:r>
            <a:r>
              <a:rPr lang="it-IT" b="1" i="1" err="1">
                <a:solidFill>
                  <a:schemeClr val="bg1"/>
                </a:solidFill>
                <a:latin typeface="Verdana" panose="020B0604030504040204" pitchFamily="34" charset="0"/>
                <a:ea typeface="Verdana" panose="020B0604030504040204" pitchFamily="34" charset="0"/>
              </a:rPr>
              <a:t>year</a:t>
            </a:r>
            <a:br>
              <a:rPr lang="it-IT" b="1" i="1">
                <a:solidFill>
                  <a:schemeClr val="bg1"/>
                </a:solidFill>
                <a:latin typeface="Verdana" panose="020B0604030504040204" pitchFamily="34" charset="0"/>
                <a:ea typeface="Verdana" panose="020B0604030504040204" pitchFamily="34" charset="0"/>
              </a:rPr>
            </a:br>
            <a:r>
              <a:rPr lang="it-IT" b="1" i="1">
                <a:solidFill>
                  <a:schemeClr val="bg1"/>
                </a:solidFill>
                <a:latin typeface="Verdana" panose="020B0604030504040204" pitchFamily="34" charset="0"/>
                <a:ea typeface="Verdana" panose="020B0604030504040204" pitchFamily="34" charset="0"/>
              </a:rPr>
              <a:t>City, Country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779FF6-A140-FA47-9846-EE6540911332}"/>
              </a:ext>
            </a:extLst>
          </p:cNvPr>
          <p:cNvSpPr>
            <a:spLocks noGrp="1"/>
          </p:cNvSpPr>
          <p:nvPr>
            <p:ph type="title"/>
          </p:nvPr>
        </p:nvSpPr>
        <p:spPr/>
        <p:txBody>
          <a:bodyPr/>
          <a:lstStyle/>
          <a:p>
            <a:r>
              <a:rPr lang="it-IT" dirty="0" err="1"/>
              <a:t>What</a:t>
            </a:r>
            <a:r>
              <a:rPr lang="it-IT" dirty="0"/>
              <a:t> </a:t>
            </a:r>
            <a:r>
              <a:rPr lang="it-IT" dirty="0" err="1"/>
              <a:t>your</a:t>
            </a:r>
            <a:r>
              <a:rPr lang="it-IT" dirty="0"/>
              <a:t> </a:t>
            </a:r>
            <a:r>
              <a:rPr lang="it-IT" dirty="0" err="1"/>
              <a:t>address</a:t>
            </a:r>
            <a:r>
              <a:rPr lang="it-IT" dirty="0"/>
              <a:t> </a:t>
            </a:r>
            <a:r>
              <a:rPr lang="it-IT" dirty="0" err="1"/>
              <a:t>allows</a:t>
            </a:r>
            <a:r>
              <a:rPr lang="it-IT" dirty="0"/>
              <a:t> </a:t>
            </a:r>
            <a:r>
              <a:rPr lang="it-IT" dirty="0" err="1"/>
              <a:t>you</a:t>
            </a:r>
            <a:r>
              <a:rPr lang="it-IT" dirty="0"/>
              <a:t> to do (</a:t>
            </a:r>
            <a:r>
              <a:rPr lang="it-IT" dirty="0" err="1"/>
              <a:t>provided</a:t>
            </a:r>
            <a:r>
              <a:rPr lang="it-IT" dirty="0"/>
              <a:t> </a:t>
            </a:r>
            <a:r>
              <a:rPr lang="it-IT" dirty="0" err="1"/>
              <a:t>you</a:t>
            </a:r>
            <a:r>
              <a:rPr lang="it-IT" dirty="0"/>
              <a:t> </a:t>
            </a:r>
            <a:r>
              <a:rPr lang="it-IT" dirty="0" err="1"/>
              <a:t>have</a:t>
            </a:r>
            <a:r>
              <a:rPr lang="it-IT" dirty="0"/>
              <a:t> the </a:t>
            </a:r>
            <a:r>
              <a:rPr lang="it-IT" dirty="0" err="1"/>
              <a:t>corresponding</a:t>
            </a:r>
            <a:r>
              <a:rPr lang="it-IT" dirty="0"/>
              <a:t> private </a:t>
            </a:r>
            <a:r>
              <a:rPr lang="it-IT" dirty="0" err="1"/>
              <a:t>key</a:t>
            </a:r>
            <a:r>
              <a:rPr lang="it-IT" dirty="0"/>
              <a:t>)</a:t>
            </a:r>
          </a:p>
        </p:txBody>
      </p:sp>
      <p:sp>
        <p:nvSpPr>
          <p:cNvPr id="3" name="Segnaposto contenuto 2">
            <a:extLst>
              <a:ext uri="{FF2B5EF4-FFF2-40B4-BE49-F238E27FC236}">
                <a16:creationId xmlns:a16="http://schemas.microsoft.com/office/drawing/2014/main" id="{17D6801D-BB4D-2842-BAC8-8F9DB64EB98D}"/>
              </a:ext>
            </a:extLst>
          </p:cNvPr>
          <p:cNvSpPr>
            <a:spLocks noGrp="1"/>
          </p:cNvSpPr>
          <p:nvPr>
            <p:ph idx="1"/>
          </p:nvPr>
        </p:nvSpPr>
        <p:spPr/>
        <p:txBody>
          <a:bodyPr>
            <a:normAutofit lnSpcReduction="10000"/>
          </a:bodyPr>
          <a:lstStyle/>
          <a:p>
            <a:r>
              <a:rPr lang="it-IT" dirty="0"/>
              <a:t>Check </a:t>
            </a:r>
            <a:r>
              <a:rPr lang="it-IT" dirty="0" err="1"/>
              <a:t>your</a:t>
            </a:r>
            <a:r>
              <a:rPr lang="it-IT" dirty="0"/>
              <a:t> balance</a:t>
            </a:r>
          </a:p>
          <a:p>
            <a:r>
              <a:rPr lang="it-IT" dirty="0" err="1"/>
              <a:t>Send</a:t>
            </a:r>
            <a:r>
              <a:rPr lang="it-IT" dirty="0"/>
              <a:t> </a:t>
            </a:r>
            <a:r>
              <a:rPr lang="it-IT" dirty="0" err="1"/>
              <a:t>digital</a:t>
            </a:r>
            <a:r>
              <a:rPr lang="it-IT" dirty="0"/>
              <a:t> </a:t>
            </a:r>
            <a:r>
              <a:rPr lang="it-IT" dirty="0" err="1"/>
              <a:t>coins</a:t>
            </a:r>
            <a:r>
              <a:rPr lang="it-IT" dirty="0"/>
              <a:t> to </a:t>
            </a:r>
            <a:r>
              <a:rPr lang="it-IT" dirty="0" err="1"/>
              <a:t>other</a:t>
            </a:r>
            <a:r>
              <a:rPr lang="it-IT" dirty="0"/>
              <a:t> </a:t>
            </a:r>
            <a:r>
              <a:rPr lang="it-IT" dirty="0" err="1"/>
              <a:t>addresses</a:t>
            </a:r>
            <a:endParaRPr lang="it-IT" dirty="0"/>
          </a:p>
          <a:p>
            <a:r>
              <a:rPr lang="it-IT" dirty="0"/>
              <a:t>In general, </a:t>
            </a:r>
            <a:r>
              <a:rPr lang="it-IT" dirty="0" err="1"/>
              <a:t>send</a:t>
            </a:r>
            <a:r>
              <a:rPr lang="it-IT" dirty="0"/>
              <a:t> </a:t>
            </a:r>
            <a:r>
              <a:rPr lang="it-IT" dirty="0" err="1"/>
              <a:t>any</a:t>
            </a:r>
            <a:r>
              <a:rPr lang="it-IT" dirty="0"/>
              <a:t> </a:t>
            </a:r>
            <a:r>
              <a:rPr lang="it-IT" dirty="0" err="1"/>
              <a:t>transaction</a:t>
            </a:r>
            <a:r>
              <a:rPr lang="it-IT" dirty="0"/>
              <a:t> to the ledger, </a:t>
            </a:r>
            <a:r>
              <a:rPr lang="it-IT" dirty="0" err="1"/>
              <a:t>which</a:t>
            </a:r>
            <a:r>
              <a:rPr lang="it-IT" dirty="0"/>
              <a:t> can be </a:t>
            </a:r>
            <a:r>
              <a:rPr lang="it-IT" dirty="0" err="1"/>
              <a:t>stored</a:t>
            </a:r>
            <a:r>
              <a:rPr lang="it-IT" dirty="0"/>
              <a:t> </a:t>
            </a:r>
            <a:r>
              <a:rPr lang="it-IT" dirty="0" err="1"/>
              <a:t>forever</a:t>
            </a:r>
            <a:r>
              <a:rPr lang="it-IT" dirty="0"/>
              <a:t> on </a:t>
            </a:r>
            <a:r>
              <a:rPr lang="it-IT" dirty="0" err="1"/>
              <a:t>it</a:t>
            </a:r>
            <a:r>
              <a:rPr lang="it-IT" dirty="0"/>
              <a:t> (do </a:t>
            </a:r>
            <a:r>
              <a:rPr lang="it-IT" dirty="0" err="1"/>
              <a:t>you</a:t>
            </a:r>
            <a:r>
              <a:rPr lang="it-IT" dirty="0"/>
              <a:t> </a:t>
            </a:r>
            <a:r>
              <a:rPr lang="it-IT" dirty="0" err="1"/>
              <a:t>want</a:t>
            </a:r>
            <a:r>
              <a:rPr lang="it-IT" dirty="0"/>
              <a:t> to </a:t>
            </a:r>
            <a:r>
              <a:rPr lang="it-IT" dirty="0" err="1"/>
              <a:t>carve</a:t>
            </a:r>
            <a:r>
              <a:rPr lang="it-IT" dirty="0"/>
              <a:t> </a:t>
            </a:r>
            <a:r>
              <a:rPr lang="it-IT" dirty="0" err="1"/>
              <a:t>something</a:t>
            </a:r>
            <a:r>
              <a:rPr lang="it-IT" dirty="0"/>
              <a:t> </a:t>
            </a:r>
            <a:r>
              <a:rPr lang="it-IT" dirty="0" err="1"/>
              <a:t>into</a:t>
            </a:r>
            <a:r>
              <a:rPr lang="it-IT" dirty="0"/>
              <a:t> </a:t>
            </a:r>
            <a:r>
              <a:rPr lang="it-IT" dirty="0" err="1"/>
              <a:t>stone</a:t>
            </a:r>
            <a:r>
              <a:rPr lang="it-IT" dirty="0"/>
              <a:t> with a </a:t>
            </a:r>
            <a:r>
              <a:rPr lang="it-IT" dirty="0" err="1"/>
              <a:t>timestamp</a:t>
            </a:r>
            <a:r>
              <a:rPr lang="it-IT" dirty="0"/>
              <a:t>? </a:t>
            </a:r>
            <a:r>
              <a:rPr lang="it-IT" dirty="0" err="1"/>
              <a:t>Ths</a:t>
            </a:r>
            <a:r>
              <a:rPr lang="it-IT" dirty="0"/>
              <a:t> </a:t>
            </a:r>
            <a:r>
              <a:rPr lang="it-IT" dirty="0" err="1"/>
              <a:t>is</a:t>
            </a:r>
            <a:r>
              <a:rPr lang="it-IT" dirty="0"/>
              <a:t> the </a:t>
            </a:r>
            <a:r>
              <a:rPr lang="it-IT" dirty="0" err="1"/>
              <a:t>better</a:t>
            </a:r>
            <a:r>
              <a:rPr lang="it-IT" dirty="0"/>
              <a:t> way </a:t>
            </a:r>
            <a:r>
              <a:rPr lang="it-IT" dirty="0" err="1"/>
              <a:t>you</a:t>
            </a:r>
            <a:r>
              <a:rPr lang="it-IT" dirty="0"/>
              <a:t> can </a:t>
            </a:r>
            <a:r>
              <a:rPr lang="it-IT" dirty="0" err="1"/>
              <a:t>currently</a:t>
            </a:r>
            <a:r>
              <a:rPr lang="it-IT" dirty="0"/>
              <a:t> do </a:t>
            </a:r>
            <a:r>
              <a:rPr lang="it-IT" dirty="0" err="1"/>
              <a:t>it!</a:t>
            </a:r>
            <a:r>
              <a:rPr lang="it-IT" dirty="0"/>
              <a:t>)</a:t>
            </a:r>
          </a:p>
          <a:p>
            <a:r>
              <a:rPr lang="it-IT" dirty="0"/>
              <a:t>Control </a:t>
            </a:r>
            <a:r>
              <a:rPr lang="it-IT" dirty="0" err="1"/>
              <a:t>computing</a:t>
            </a:r>
            <a:r>
              <a:rPr lang="it-IT" dirty="0"/>
              <a:t> </a:t>
            </a:r>
            <a:r>
              <a:rPr lang="it-IT" dirty="0" err="1"/>
              <a:t>devices</a:t>
            </a:r>
            <a:r>
              <a:rPr lang="it-IT" dirty="0"/>
              <a:t> from remote -&gt; </a:t>
            </a:r>
            <a:r>
              <a:rPr lang="it-IT" dirty="0" err="1"/>
              <a:t>you</a:t>
            </a:r>
            <a:r>
              <a:rPr lang="it-IT" dirty="0"/>
              <a:t> </a:t>
            </a:r>
            <a:r>
              <a:rPr lang="it-IT" dirty="0" err="1"/>
              <a:t>write</a:t>
            </a:r>
            <a:r>
              <a:rPr lang="it-IT" dirty="0"/>
              <a:t> </a:t>
            </a:r>
            <a:r>
              <a:rPr lang="it-IT" dirty="0" err="1"/>
              <a:t>it</a:t>
            </a:r>
            <a:r>
              <a:rPr lang="it-IT" dirty="0"/>
              <a:t> to blockchain, a remote pc </a:t>
            </a:r>
            <a:r>
              <a:rPr lang="it-IT" dirty="0" err="1"/>
              <a:t>scans</a:t>
            </a:r>
            <a:r>
              <a:rPr lang="it-IT" dirty="0"/>
              <a:t> </a:t>
            </a:r>
            <a:r>
              <a:rPr lang="it-IT" dirty="0" err="1"/>
              <a:t>it</a:t>
            </a:r>
            <a:r>
              <a:rPr lang="it-IT" dirty="0"/>
              <a:t> and </a:t>
            </a:r>
            <a:r>
              <a:rPr lang="it-IT" dirty="0" err="1"/>
              <a:t>when</a:t>
            </a:r>
            <a:r>
              <a:rPr lang="it-IT" dirty="0"/>
              <a:t> </a:t>
            </a:r>
            <a:r>
              <a:rPr lang="it-IT" dirty="0" err="1"/>
              <a:t>it</a:t>
            </a:r>
            <a:r>
              <a:rPr lang="it-IT" dirty="0"/>
              <a:t> </a:t>
            </a:r>
            <a:r>
              <a:rPr lang="it-IT" dirty="0" err="1"/>
              <a:t>reads</a:t>
            </a:r>
            <a:r>
              <a:rPr lang="it-IT" dirty="0"/>
              <a:t> a </a:t>
            </a:r>
            <a:r>
              <a:rPr lang="it-IT" dirty="0" err="1"/>
              <a:t>certain</a:t>
            </a:r>
            <a:r>
              <a:rPr lang="it-IT" dirty="0"/>
              <a:t> </a:t>
            </a:r>
            <a:r>
              <a:rPr lang="it-IT" dirty="0" err="1"/>
              <a:t>pre-defined</a:t>
            </a:r>
            <a:r>
              <a:rPr lang="it-IT" dirty="0"/>
              <a:t> entry, </a:t>
            </a:r>
            <a:r>
              <a:rPr lang="it-IT" dirty="0" err="1"/>
              <a:t>it</a:t>
            </a:r>
            <a:r>
              <a:rPr lang="it-IT" dirty="0"/>
              <a:t> </a:t>
            </a:r>
            <a:r>
              <a:rPr lang="it-IT" dirty="0" err="1"/>
              <a:t>executes</a:t>
            </a:r>
            <a:r>
              <a:rPr lang="it-IT" dirty="0"/>
              <a:t> some code</a:t>
            </a:r>
          </a:p>
          <a:p>
            <a:r>
              <a:rPr lang="it-IT" dirty="0"/>
              <a:t>Etc. (up to </a:t>
            </a:r>
            <a:r>
              <a:rPr lang="it-IT" dirty="0" err="1"/>
              <a:t>you</a:t>
            </a:r>
            <a:r>
              <a:rPr lang="it-IT" dirty="0"/>
              <a:t>)</a:t>
            </a:r>
          </a:p>
        </p:txBody>
      </p:sp>
    </p:spTree>
    <p:extLst>
      <p:ext uri="{BB962C8B-B14F-4D97-AF65-F5344CB8AC3E}">
        <p14:creationId xmlns:p14="http://schemas.microsoft.com/office/powerpoint/2010/main" val="113261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30BDF-6368-8E4F-9624-2780AA7FA9CC}"/>
              </a:ext>
            </a:extLst>
          </p:cNvPr>
          <p:cNvSpPr>
            <a:spLocks noGrp="1"/>
          </p:cNvSpPr>
          <p:nvPr>
            <p:ph type="title"/>
          </p:nvPr>
        </p:nvSpPr>
        <p:spPr/>
        <p:txBody>
          <a:bodyPr/>
          <a:lstStyle/>
          <a:p>
            <a:r>
              <a:rPr lang="it-IT" dirty="0" err="1"/>
              <a:t>Exercise</a:t>
            </a:r>
            <a:r>
              <a:rPr lang="it-IT" dirty="0"/>
              <a:t> 2: </a:t>
            </a:r>
            <a:r>
              <a:rPr lang="it-IT" dirty="0" err="1"/>
              <a:t>interacting</a:t>
            </a:r>
            <a:r>
              <a:rPr lang="it-IT" dirty="0"/>
              <a:t> with blockchain</a:t>
            </a:r>
          </a:p>
        </p:txBody>
      </p:sp>
      <p:sp>
        <p:nvSpPr>
          <p:cNvPr id="3" name="Segnaposto contenuto 2">
            <a:extLst>
              <a:ext uri="{FF2B5EF4-FFF2-40B4-BE49-F238E27FC236}">
                <a16:creationId xmlns:a16="http://schemas.microsoft.com/office/drawing/2014/main" id="{4581B712-B8AD-2742-9E3F-4EDDC83A1693}"/>
              </a:ext>
            </a:extLst>
          </p:cNvPr>
          <p:cNvSpPr>
            <a:spLocks noGrp="1"/>
          </p:cNvSpPr>
          <p:nvPr>
            <p:ph idx="1"/>
          </p:nvPr>
        </p:nvSpPr>
        <p:spPr/>
        <p:txBody>
          <a:bodyPr>
            <a:normAutofit/>
          </a:bodyPr>
          <a:lstStyle/>
          <a:p>
            <a:r>
              <a:rPr lang="it-IT" b="1" dirty="0" err="1"/>
              <a:t>We’ll</a:t>
            </a:r>
            <a:r>
              <a:rPr lang="it-IT" b="1" dirty="0"/>
              <a:t> </a:t>
            </a:r>
            <a:r>
              <a:rPr lang="it-IT" b="1" dirty="0" err="1"/>
              <a:t>move</a:t>
            </a:r>
            <a:r>
              <a:rPr lang="it-IT" b="1" dirty="0"/>
              <a:t> </a:t>
            </a:r>
            <a:r>
              <a:rPr lang="it-IT" b="1" dirty="0" err="1"/>
              <a:t>again</a:t>
            </a:r>
            <a:r>
              <a:rPr lang="it-IT" b="1" dirty="0"/>
              <a:t> to </a:t>
            </a:r>
            <a:r>
              <a:rPr lang="it-IT" b="1" dirty="0" err="1"/>
              <a:t>jupyter</a:t>
            </a:r>
            <a:r>
              <a:rPr lang="it-IT" b="1" dirty="0"/>
              <a:t> notebook for </a:t>
            </a:r>
            <a:r>
              <a:rPr lang="it-IT" b="1" dirty="0" err="1"/>
              <a:t>exercises</a:t>
            </a:r>
            <a:r>
              <a:rPr lang="it-IT" b="1" dirty="0"/>
              <a:t> on the blockchain </a:t>
            </a:r>
            <a:r>
              <a:rPr lang="it-IT" b="1" dirty="0" err="1"/>
              <a:t>interaction</a:t>
            </a:r>
            <a:r>
              <a:rPr lang="it-IT" b="1" dirty="0"/>
              <a:t>, </a:t>
            </a:r>
            <a:r>
              <a:rPr lang="it-IT" b="1" dirty="0" err="1"/>
              <a:t>plan</a:t>
            </a:r>
            <a:r>
              <a:rPr lang="it-IT" b="1" dirty="0"/>
              <a:t> </a:t>
            </a:r>
            <a:r>
              <a:rPr lang="it-IT" b="1" dirty="0" err="1"/>
              <a:t>is</a:t>
            </a:r>
            <a:r>
              <a:rPr lang="it-IT" b="1" dirty="0"/>
              <a:t>:</a:t>
            </a:r>
          </a:p>
          <a:p>
            <a:pPr lvl="1"/>
            <a:r>
              <a:rPr lang="it-IT" dirty="0"/>
              <a:t>To show </a:t>
            </a:r>
            <a:r>
              <a:rPr lang="it-IT" dirty="0" err="1"/>
              <a:t>how</a:t>
            </a:r>
            <a:r>
              <a:rPr lang="it-IT" dirty="0"/>
              <a:t> </a:t>
            </a:r>
            <a:r>
              <a:rPr lang="it-IT" dirty="0" err="1"/>
              <a:t>you</a:t>
            </a:r>
            <a:r>
              <a:rPr lang="it-IT" dirty="0"/>
              <a:t> can </a:t>
            </a:r>
            <a:r>
              <a:rPr lang="it-IT" dirty="0" err="1"/>
              <a:t>interact</a:t>
            </a:r>
            <a:r>
              <a:rPr lang="it-IT" dirty="0"/>
              <a:t> with the </a:t>
            </a:r>
            <a:r>
              <a:rPr lang="it-IT" dirty="0" err="1"/>
              <a:t>Ethereum</a:t>
            </a:r>
            <a:r>
              <a:rPr lang="it-IT" dirty="0"/>
              <a:t> Blockchain</a:t>
            </a:r>
          </a:p>
          <a:p>
            <a:pPr lvl="1"/>
            <a:r>
              <a:rPr lang="it-IT" dirty="0"/>
              <a:t>To </a:t>
            </a:r>
            <a:r>
              <a:rPr lang="it-IT" dirty="0" err="1"/>
              <a:t>teach</a:t>
            </a:r>
            <a:r>
              <a:rPr lang="it-IT" dirty="0"/>
              <a:t> </a:t>
            </a:r>
            <a:r>
              <a:rPr lang="it-IT" dirty="0" err="1"/>
              <a:t>you</a:t>
            </a:r>
            <a:r>
              <a:rPr lang="it-IT" dirty="0"/>
              <a:t> </a:t>
            </a:r>
            <a:r>
              <a:rPr lang="it-IT" dirty="0" err="1"/>
              <a:t>how</a:t>
            </a:r>
            <a:r>
              <a:rPr lang="it-IT" dirty="0"/>
              <a:t> to create and operate with </a:t>
            </a:r>
            <a:r>
              <a:rPr lang="it-IT" dirty="0" err="1"/>
              <a:t>your</a:t>
            </a:r>
            <a:r>
              <a:rPr lang="it-IT" dirty="0"/>
              <a:t> private </a:t>
            </a:r>
            <a:r>
              <a:rPr lang="it-IT" dirty="0" err="1"/>
              <a:t>key</a:t>
            </a:r>
            <a:r>
              <a:rPr lang="it-IT" dirty="0"/>
              <a:t>(</a:t>
            </a:r>
            <a:r>
              <a:rPr lang="it-IT" dirty="0" err="1"/>
              <a:t>s</a:t>
            </a:r>
            <a:r>
              <a:rPr lang="it-IT" dirty="0"/>
              <a:t>)</a:t>
            </a:r>
          </a:p>
          <a:p>
            <a:pPr lvl="1"/>
            <a:r>
              <a:rPr lang="it-IT" dirty="0"/>
              <a:t>How to create a/more </a:t>
            </a:r>
            <a:r>
              <a:rPr lang="it-IT" dirty="0" err="1"/>
              <a:t>than</a:t>
            </a:r>
            <a:r>
              <a:rPr lang="it-IT" dirty="0"/>
              <a:t> </a:t>
            </a:r>
            <a:r>
              <a:rPr lang="it-IT" dirty="0" err="1"/>
              <a:t>one</a:t>
            </a:r>
            <a:r>
              <a:rPr lang="it-IT" dirty="0"/>
              <a:t> public </a:t>
            </a:r>
            <a:r>
              <a:rPr lang="it-IT" dirty="0" err="1"/>
              <a:t>keys</a:t>
            </a:r>
            <a:r>
              <a:rPr lang="it-IT" dirty="0"/>
              <a:t> from </a:t>
            </a:r>
            <a:r>
              <a:rPr lang="it-IT" dirty="0" err="1"/>
              <a:t>it</a:t>
            </a:r>
            <a:r>
              <a:rPr lang="it-IT" dirty="0"/>
              <a:t>/</a:t>
            </a:r>
            <a:r>
              <a:rPr lang="it-IT" dirty="0" err="1"/>
              <a:t>them</a:t>
            </a:r>
            <a:endParaRPr lang="it-IT" dirty="0"/>
          </a:p>
          <a:p>
            <a:pPr lvl="1"/>
            <a:r>
              <a:rPr lang="it-IT" dirty="0"/>
              <a:t>How to </a:t>
            </a:r>
            <a:r>
              <a:rPr lang="it-IT" dirty="0" err="1"/>
              <a:t>chek</a:t>
            </a:r>
            <a:r>
              <a:rPr lang="it-IT" dirty="0"/>
              <a:t> </a:t>
            </a:r>
            <a:r>
              <a:rPr lang="it-IT" dirty="0" err="1"/>
              <a:t>your</a:t>
            </a:r>
            <a:r>
              <a:rPr lang="it-IT" dirty="0"/>
              <a:t> account balance</a:t>
            </a:r>
          </a:p>
          <a:p>
            <a:pPr lvl="1"/>
            <a:r>
              <a:rPr lang="it-IT" dirty="0"/>
              <a:t>How to </a:t>
            </a:r>
            <a:r>
              <a:rPr lang="it-IT" dirty="0" err="1"/>
              <a:t>safely</a:t>
            </a:r>
            <a:r>
              <a:rPr lang="it-IT" dirty="0"/>
              <a:t> </a:t>
            </a:r>
            <a:r>
              <a:rPr lang="it-IT" dirty="0" err="1"/>
              <a:t>send</a:t>
            </a:r>
            <a:r>
              <a:rPr lang="it-IT" dirty="0"/>
              <a:t> </a:t>
            </a:r>
            <a:r>
              <a:rPr lang="it-IT" dirty="0" err="1"/>
              <a:t>money</a:t>
            </a:r>
            <a:r>
              <a:rPr lang="it-IT" dirty="0"/>
              <a:t> to </a:t>
            </a:r>
            <a:r>
              <a:rPr lang="it-IT" dirty="0" err="1"/>
              <a:t>someone</a:t>
            </a:r>
            <a:r>
              <a:rPr lang="it-IT" dirty="0"/>
              <a:t> else in the world </a:t>
            </a:r>
            <a:r>
              <a:rPr lang="it-IT" dirty="0" err="1"/>
              <a:t>without</a:t>
            </a:r>
            <a:r>
              <a:rPr lang="it-IT" dirty="0"/>
              <a:t> </a:t>
            </a:r>
            <a:r>
              <a:rPr lang="it-IT" dirty="0" err="1"/>
              <a:t>third</a:t>
            </a:r>
            <a:r>
              <a:rPr lang="it-IT" dirty="0"/>
              <a:t> parties and </a:t>
            </a:r>
            <a:r>
              <a:rPr lang="it-IT" dirty="0" err="1"/>
              <a:t>without</a:t>
            </a:r>
            <a:r>
              <a:rPr lang="it-IT" dirty="0"/>
              <a:t> </a:t>
            </a:r>
            <a:r>
              <a:rPr lang="it-IT" dirty="0" err="1"/>
              <a:t>potentially</a:t>
            </a:r>
            <a:r>
              <a:rPr lang="it-IT" dirty="0"/>
              <a:t> </a:t>
            </a:r>
            <a:r>
              <a:rPr lang="it-IT" dirty="0" err="1"/>
              <a:t>knowing</a:t>
            </a:r>
            <a:r>
              <a:rPr lang="it-IT" dirty="0"/>
              <a:t> </a:t>
            </a:r>
            <a:r>
              <a:rPr lang="it-IT" dirty="0" err="1"/>
              <a:t>who</a:t>
            </a:r>
            <a:r>
              <a:rPr lang="it-IT" dirty="0"/>
              <a:t> he </a:t>
            </a:r>
            <a:r>
              <a:rPr lang="it-IT" dirty="0" err="1"/>
              <a:t>is</a:t>
            </a:r>
            <a:endParaRPr lang="it-IT" dirty="0"/>
          </a:p>
        </p:txBody>
      </p:sp>
    </p:spTree>
    <p:extLst>
      <p:ext uri="{BB962C8B-B14F-4D97-AF65-F5344CB8AC3E}">
        <p14:creationId xmlns:p14="http://schemas.microsoft.com/office/powerpoint/2010/main" val="94186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E36AB-5D2C-BA40-9E08-19B9BC9A77E2}"/>
              </a:ext>
            </a:extLst>
          </p:cNvPr>
          <p:cNvSpPr>
            <a:spLocks noGrp="1"/>
          </p:cNvSpPr>
          <p:nvPr>
            <p:ph type="title"/>
          </p:nvPr>
        </p:nvSpPr>
        <p:spPr/>
        <p:txBody>
          <a:bodyPr/>
          <a:lstStyle/>
          <a:p>
            <a:r>
              <a:rPr lang="it-IT" dirty="0"/>
              <a:t>From von </a:t>
            </a:r>
            <a:r>
              <a:rPr lang="it-IT" dirty="0" err="1"/>
              <a:t>Neumann</a:t>
            </a:r>
            <a:r>
              <a:rPr lang="it-IT" dirty="0"/>
              <a:t> machine to </a:t>
            </a:r>
            <a:r>
              <a:rPr lang="it-IT" dirty="0" err="1"/>
              <a:t>decentralized</a:t>
            </a:r>
            <a:r>
              <a:rPr lang="it-IT" dirty="0"/>
              <a:t> </a:t>
            </a:r>
            <a:r>
              <a:rPr lang="it-IT" dirty="0" err="1"/>
              <a:t>computation</a:t>
            </a:r>
            <a:endParaRPr lang="it-IT" dirty="0"/>
          </a:p>
        </p:txBody>
      </p:sp>
      <p:pic>
        <p:nvPicPr>
          <p:cNvPr id="8" name="Immagine 7" descr="Immagine che contiene screenshot, disegnando&#10;&#10;Descrizione generata automaticamente">
            <a:extLst>
              <a:ext uri="{FF2B5EF4-FFF2-40B4-BE49-F238E27FC236}">
                <a16:creationId xmlns:a16="http://schemas.microsoft.com/office/drawing/2014/main" id="{392014BC-A759-A849-89AB-3A0E73DB1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07" y="1971294"/>
            <a:ext cx="6175083" cy="3569970"/>
          </a:xfrm>
          <a:prstGeom prst="rect">
            <a:avLst/>
          </a:prstGeom>
        </p:spPr>
      </p:pic>
      <p:sp>
        <p:nvSpPr>
          <p:cNvPr id="9" name="CasellaDiTesto 8">
            <a:extLst>
              <a:ext uri="{FF2B5EF4-FFF2-40B4-BE49-F238E27FC236}">
                <a16:creationId xmlns:a16="http://schemas.microsoft.com/office/drawing/2014/main" id="{FD308005-8BEA-494D-AD43-6899C5953A7A}"/>
              </a:ext>
            </a:extLst>
          </p:cNvPr>
          <p:cNvSpPr txBox="1"/>
          <p:nvPr/>
        </p:nvSpPr>
        <p:spPr>
          <a:xfrm>
            <a:off x="214684" y="6496715"/>
            <a:ext cx="7269481" cy="246221"/>
          </a:xfrm>
          <a:prstGeom prst="rect">
            <a:avLst/>
          </a:prstGeom>
          <a:noFill/>
        </p:spPr>
        <p:txBody>
          <a:bodyPr wrap="square" rtlCol="0">
            <a:spAutoFit/>
          </a:bodyPr>
          <a:lstStyle/>
          <a:p>
            <a:r>
              <a:rPr lang="en-US" sz="1000" dirty="0"/>
              <a:t>Source: https://</a:t>
            </a:r>
            <a:r>
              <a:rPr lang="en-US" sz="1000" dirty="0" err="1"/>
              <a:t>commons.wikimedia.org</a:t>
            </a:r>
            <a:r>
              <a:rPr lang="en-US" sz="1000" dirty="0"/>
              <a:t>/wiki/</a:t>
            </a:r>
            <a:r>
              <a:rPr lang="en-US" sz="1000" dirty="0" err="1"/>
              <a:t>File:Von_Neumann_Architecture.svg</a:t>
            </a:r>
            <a:r>
              <a:rPr lang="en-US" sz="1000" dirty="0"/>
              <a:t>#/media/</a:t>
            </a:r>
            <a:r>
              <a:rPr lang="en-US" sz="1000" dirty="0" err="1"/>
              <a:t>File:Von_Neumann_Architecture.svg</a:t>
            </a:r>
            <a:endParaRPr lang="en-US" sz="1000" dirty="0"/>
          </a:p>
        </p:txBody>
      </p:sp>
      <p:sp>
        <p:nvSpPr>
          <p:cNvPr id="10" name="CasellaDiTesto 9">
            <a:extLst>
              <a:ext uri="{FF2B5EF4-FFF2-40B4-BE49-F238E27FC236}">
                <a16:creationId xmlns:a16="http://schemas.microsoft.com/office/drawing/2014/main" id="{4530FF59-2B16-2040-B530-57589CB8FD14}"/>
              </a:ext>
            </a:extLst>
          </p:cNvPr>
          <p:cNvSpPr txBox="1"/>
          <p:nvPr/>
        </p:nvSpPr>
        <p:spPr>
          <a:xfrm>
            <a:off x="7285382" y="2186618"/>
            <a:ext cx="37768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Basically any device which has a central memory, and a CPU can perform computation. </a:t>
            </a:r>
          </a:p>
          <a:p>
            <a:pPr marL="285750" indent="-285750">
              <a:buFont typeface="Arial" panose="020B0604020202020204" pitchFamily="34" charset="0"/>
              <a:buChar char="•"/>
            </a:pPr>
            <a:r>
              <a:rPr lang="en-US" dirty="0"/>
              <a:t>Information on how to perform it are stored in the memory</a:t>
            </a:r>
          </a:p>
          <a:p>
            <a:pPr marL="285750" indent="-285750">
              <a:buFont typeface="Arial" panose="020B0604020202020204" pitchFamily="34" charset="0"/>
              <a:buChar char="•"/>
            </a:pPr>
            <a:r>
              <a:rPr lang="en-US" dirty="0"/>
              <a:t>CPU reads the instructions and perform them</a:t>
            </a:r>
          </a:p>
          <a:p>
            <a:pPr marL="285750" indent="-285750">
              <a:buFont typeface="Arial" panose="020B0604020202020204" pitchFamily="34" charset="0"/>
              <a:buChar char="•"/>
            </a:pPr>
            <a:r>
              <a:rPr lang="en-US" dirty="0"/>
              <a:t>And stores its results back on the storage</a:t>
            </a:r>
          </a:p>
          <a:p>
            <a:pPr marL="285750" indent="-285750">
              <a:buFont typeface="Arial" panose="020B0604020202020204" pitchFamily="34" charset="0"/>
              <a:buChar char="•"/>
            </a:pPr>
            <a:r>
              <a:rPr lang="en-US" dirty="0"/>
              <a:t>They can be sent outside with an output device</a:t>
            </a:r>
          </a:p>
        </p:txBody>
      </p:sp>
    </p:spTree>
    <p:extLst>
      <p:ext uri="{BB962C8B-B14F-4D97-AF65-F5344CB8AC3E}">
        <p14:creationId xmlns:p14="http://schemas.microsoft.com/office/powerpoint/2010/main" val="395215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E36AB-5D2C-BA40-9E08-19B9BC9A77E2}"/>
              </a:ext>
            </a:extLst>
          </p:cNvPr>
          <p:cNvSpPr>
            <a:spLocks noGrp="1"/>
          </p:cNvSpPr>
          <p:nvPr>
            <p:ph type="title"/>
          </p:nvPr>
        </p:nvSpPr>
        <p:spPr/>
        <p:txBody>
          <a:bodyPr/>
          <a:lstStyle/>
          <a:p>
            <a:r>
              <a:rPr lang="it-IT" dirty="0"/>
              <a:t>From von </a:t>
            </a:r>
            <a:r>
              <a:rPr lang="it-IT" dirty="0" err="1"/>
              <a:t>Neumann</a:t>
            </a:r>
            <a:r>
              <a:rPr lang="it-IT" dirty="0"/>
              <a:t> machine to </a:t>
            </a:r>
            <a:r>
              <a:rPr lang="it-IT" dirty="0" err="1"/>
              <a:t>decentralized</a:t>
            </a:r>
            <a:r>
              <a:rPr lang="it-IT" dirty="0"/>
              <a:t> </a:t>
            </a:r>
            <a:r>
              <a:rPr lang="it-IT" dirty="0" err="1"/>
              <a:t>computation</a:t>
            </a:r>
            <a:r>
              <a:rPr lang="it-IT" dirty="0"/>
              <a:t>: </a:t>
            </a:r>
            <a:r>
              <a:rPr lang="it-IT" dirty="0" err="1"/>
              <a:t>Ethereum</a:t>
            </a:r>
            <a:r>
              <a:rPr lang="it-IT" dirty="0"/>
              <a:t> Virtual Machine</a:t>
            </a:r>
          </a:p>
        </p:txBody>
      </p:sp>
      <p:pic>
        <p:nvPicPr>
          <p:cNvPr id="8" name="Immagine 7" descr="Immagine che contiene screenshot, disegnando&#10;&#10;Descrizione generata automaticamente">
            <a:extLst>
              <a:ext uri="{FF2B5EF4-FFF2-40B4-BE49-F238E27FC236}">
                <a16:creationId xmlns:a16="http://schemas.microsoft.com/office/drawing/2014/main" id="{392014BC-A759-A849-89AB-3A0E73DB1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07" y="1971294"/>
            <a:ext cx="6175083" cy="3569970"/>
          </a:xfrm>
          <a:prstGeom prst="rect">
            <a:avLst/>
          </a:prstGeom>
        </p:spPr>
      </p:pic>
      <p:sp>
        <p:nvSpPr>
          <p:cNvPr id="9" name="CasellaDiTesto 8">
            <a:extLst>
              <a:ext uri="{FF2B5EF4-FFF2-40B4-BE49-F238E27FC236}">
                <a16:creationId xmlns:a16="http://schemas.microsoft.com/office/drawing/2014/main" id="{FD308005-8BEA-494D-AD43-6899C5953A7A}"/>
              </a:ext>
            </a:extLst>
          </p:cNvPr>
          <p:cNvSpPr txBox="1"/>
          <p:nvPr/>
        </p:nvSpPr>
        <p:spPr>
          <a:xfrm>
            <a:off x="214684" y="6496715"/>
            <a:ext cx="7269481" cy="246221"/>
          </a:xfrm>
          <a:prstGeom prst="rect">
            <a:avLst/>
          </a:prstGeom>
          <a:noFill/>
        </p:spPr>
        <p:txBody>
          <a:bodyPr wrap="square" rtlCol="0">
            <a:spAutoFit/>
          </a:bodyPr>
          <a:lstStyle/>
          <a:p>
            <a:r>
              <a:rPr lang="en-US" sz="1000" dirty="0"/>
              <a:t>Source: https://</a:t>
            </a:r>
            <a:r>
              <a:rPr lang="en-US" sz="1000" dirty="0" err="1"/>
              <a:t>commons.wikimedia.org</a:t>
            </a:r>
            <a:r>
              <a:rPr lang="en-US" sz="1000" dirty="0"/>
              <a:t>/wiki/</a:t>
            </a:r>
            <a:r>
              <a:rPr lang="en-US" sz="1000" dirty="0" err="1"/>
              <a:t>File:Von_Neumann_Architecture.svg</a:t>
            </a:r>
            <a:r>
              <a:rPr lang="en-US" sz="1000" dirty="0"/>
              <a:t>#/media/</a:t>
            </a:r>
            <a:r>
              <a:rPr lang="en-US" sz="1000" dirty="0" err="1"/>
              <a:t>File:Von_Neumann_Architecture.svg</a:t>
            </a:r>
            <a:endParaRPr lang="en-US" sz="1000" dirty="0"/>
          </a:p>
        </p:txBody>
      </p:sp>
      <p:sp>
        <p:nvSpPr>
          <p:cNvPr id="10" name="CasellaDiTesto 9">
            <a:extLst>
              <a:ext uri="{FF2B5EF4-FFF2-40B4-BE49-F238E27FC236}">
                <a16:creationId xmlns:a16="http://schemas.microsoft.com/office/drawing/2014/main" id="{4530FF59-2B16-2040-B530-57589CB8FD14}"/>
              </a:ext>
            </a:extLst>
          </p:cNvPr>
          <p:cNvSpPr txBox="1"/>
          <p:nvPr/>
        </p:nvSpPr>
        <p:spPr>
          <a:xfrm>
            <a:off x="7285382" y="2186618"/>
            <a:ext cx="377687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With a blockchain platform, we have a powerful decentralized, immutable, accessible and decentralized memory</a:t>
            </a:r>
          </a:p>
          <a:p>
            <a:pPr marL="285750" indent="-285750">
              <a:buFont typeface="Arial" panose="020B0604020202020204" pitchFamily="34" charset="0"/>
              <a:buChar char="•"/>
            </a:pPr>
            <a:r>
              <a:rPr lang="en-US" dirty="0"/>
              <a:t>We have all the CPU that we want (the nodes)</a:t>
            </a:r>
          </a:p>
          <a:p>
            <a:pPr marL="285750" indent="-285750">
              <a:buFont typeface="Arial" panose="020B0604020202020204" pitchFamily="34" charset="0"/>
              <a:buChar char="•"/>
            </a:pPr>
            <a:r>
              <a:rPr lang="en-US" dirty="0"/>
              <a:t>So why not make computations with them?</a:t>
            </a:r>
          </a:p>
          <a:p>
            <a:pPr marL="285750" indent="-285750">
              <a:buFont typeface="Arial" panose="020B0604020202020204" pitchFamily="34" charset="0"/>
              <a:buChar char="•"/>
            </a:pPr>
            <a:r>
              <a:rPr lang="en-US" dirty="0"/>
              <a:t>What if we use the blockchain not only for storing information, but also for storing programs that can be ran by the blockchain nodes, that will then write their outputs on the blockchain itself?</a:t>
            </a:r>
          </a:p>
        </p:txBody>
      </p:sp>
    </p:spTree>
    <p:extLst>
      <p:ext uri="{BB962C8B-B14F-4D97-AF65-F5344CB8AC3E}">
        <p14:creationId xmlns:p14="http://schemas.microsoft.com/office/powerpoint/2010/main" val="28190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de-DE"/>
              <a:t>Questions</a:t>
            </a:r>
            <a:endParaRPr lang="en-US"/>
          </a:p>
        </p:txBody>
      </p:sp>
      <p:sp>
        <p:nvSpPr>
          <p:cNvPr id="4" name="Date Placeholder 3">
            <a:extLst>
              <a:ext uri="{FF2B5EF4-FFF2-40B4-BE49-F238E27FC236}">
                <a16:creationId xmlns:a16="http://schemas.microsoft.com/office/drawing/2014/main" id="{28E3DFDA-DB9E-4313-923D-FE0F0736A585}"/>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14</a:t>
            </a:fld>
            <a:endParaRPr lang="en-US"/>
          </a:p>
        </p:txBody>
      </p:sp>
      <p:sp>
        <p:nvSpPr>
          <p:cNvPr id="7" name="CasellaDiTesto 6">
            <a:extLst>
              <a:ext uri="{FF2B5EF4-FFF2-40B4-BE49-F238E27FC236}">
                <a16:creationId xmlns:a16="http://schemas.microsoft.com/office/drawing/2014/main" id="{5AC16C83-0DA4-1A4B-A5A9-B5EC3D9E41DD}"/>
              </a:ext>
            </a:extLst>
          </p:cNvPr>
          <p:cNvSpPr txBox="1"/>
          <p:nvPr/>
        </p:nvSpPr>
        <p:spPr>
          <a:xfrm>
            <a:off x="2209800" y="3013501"/>
            <a:ext cx="7763256" cy="830997"/>
          </a:xfrm>
          <a:prstGeom prst="rect">
            <a:avLst/>
          </a:prstGeom>
          <a:noFill/>
        </p:spPr>
        <p:txBody>
          <a:bodyPr wrap="square" rtlCol="0">
            <a:spAutoFit/>
          </a:bodyPr>
          <a:lstStyle/>
          <a:p>
            <a:pPr algn="ctr"/>
            <a:r>
              <a:rPr lang="it-IT" sz="4800">
                <a:solidFill>
                  <a:schemeClr val="accent5"/>
                </a:solidFill>
              </a:rPr>
              <a:t>Your </a:t>
            </a:r>
            <a:r>
              <a:rPr lang="it-IT" sz="4800" err="1">
                <a:solidFill>
                  <a:schemeClr val="accent5"/>
                </a:solidFill>
              </a:rPr>
              <a:t>questions</a:t>
            </a:r>
            <a:r>
              <a:rPr lang="it-IT" sz="4800">
                <a:solidFill>
                  <a:schemeClr val="accent5"/>
                </a:solidFill>
              </a:rPr>
              <a:t>?</a:t>
            </a:r>
          </a:p>
        </p:txBody>
      </p:sp>
    </p:spTree>
    <p:extLst>
      <p:ext uri="{BB962C8B-B14F-4D97-AF65-F5344CB8AC3E}">
        <p14:creationId xmlns:p14="http://schemas.microsoft.com/office/powerpoint/2010/main" val="161099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de-DE" dirty="0"/>
              <a:t>The </a:t>
            </a:r>
            <a:r>
              <a:rPr lang="de-DE" dirty="0" err="1"/>
              <a:t>Ethereum</a:t>
            </a:r>
            <a:r>
              <a:rPr lang="de-DE" dirty="0"/>
              <a:t> Virtual </a:t>
            </a:r>
            <a:r>
              <a:rPr lang="de-DE" dirty="0" err="1"/>
              <a:t>Machine</a:t>
            </a:r>
            <a:r>
              <a:rPr lang="de-DE" dirty="0"/>
              <a:t>: smart </a:t>
            </a:r>
            <a:r>
              <a:rPr lang="de-DE" dirty="0" err="1"/>
              <a:t>contracts</a:t>
            </a:r>
            <a:endParaRPr lang="en-US" dirty="0"/>
          </a:p>
        </p:txBody>
      </p:sp>
      <p:sp>
        <p:nvSpPr>
          <p:cNvPr id="3" name="Content Placeholder 2">
            <a:extLst>
              <a:ext uri="{FF2B5EF4-FFF2-40B4-BE49-F238E27FC236}">
                <a16:creationId xmlns:a16="http://schemas.microsoft.com/office/drawing/2014/main" id="{B7B9430B-13FD-4C0E-A956-D87DD9224CD5}"/>
              </a:ext>
            </a:extLst>
          </p:cNvPr>
          <p:cNvSpPr>
            <a:spLocks noGrp="1"/>
          </p:cNvSpPr>
          <p:nvPr>
            <p:ph idx="1"/>
          </p:nvPr>
        </p:nvSpPr>
        <p:spPr>
          <a:xfrm>
            <a:off x="838200" y="1891330"/>
            <a:ext cx="10515600" cy="2948894"/>
          </a:xfrm>
        </p:spPr>
        <p:txBody>
          <a:bodyPr>
            <a:normAutofit fontScale="85000" lnSpcReduction="20000"/>
          </a:bodyPr>
          <a:lstStyle/>
          <a:p>
            <a:r>
              <a:rPr lang="en-US" dirty="0"/>
              <a:t>Ethereum Blockchain, first devised by </a:t>
            </a:r>
            <a:r>
              <a:rPr lang="en-US" dirty="0" err="1"/>
              <a:t>Vitalik</a:t>
            </a:r>
            <a:r>
              <a:rPr lang="en-US" dirty="0"/>
              <a:t> </a:t>
            </a:r>
            <a:r>
              <a:rPr lang="en-US" dirty="0" err="1"/>
              <a:t>Buterin</a:t>
            </a:r>
            <a:r>
              <a:rPr lang="en-US" dirty="0"/>
              <a:t> in 2013 (He was 19 years old) is a blockchain protocol capable to execute programs stored on its ledger.</a:t>
            </a:r>
          </a:p>
          <a:p>
            <a:r>
              <a:rPr lang="en-US" dirty="0"/>
              <a:t>Other than the classical blockchain actions, it is possible to upload entire ‘’programs’’ on it (called smart contracts) which will be executed by the mining nodes.</a:t>
            </a:r>
          </a:p>
          <a:p>
            <a:r>
              <a:rPr lang="en-US" dirty="0"/>
              <a:t>In practice, a lawyer would say you are signing a contract with the blockchain, in which you ask it to perform some actions in exchange of a payment! </a:t>
            </a:r>
          </a:p>
          <a:p>
            <a:r>
              <a:rPr lang="en-US" dirty="0"/>
              <a:t>The contract will be executed as it is (it is fully deterministic), so be careful and avoid bugs.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28E3DFDA-DB9E-4313-923D-FE0F0736A585}"/>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364606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de-DE" dirty="0"/>
              <a:t>The </a:t>
            </a:r>
            <a:r>
              <a:rPr lang="de-DE" dirty="0" err="1"/>
              <a:t>Ethereum</a:t>
            </a:r>
            <a:r>
              <a:rPr lang="de-DE" dirty="0"/>
              <a:t> Virtual </a:t>
            </a:r>
            <a:r>
              <a:rPr lang="de-DE" dirty="0" err="1"/>
              <a:t>Machine</a:t>
            </a:r>
            <a:r>
              <a:rPr lang="de-DE" dirty="0"/>
              <a:t>: smart </a:t>
            </a:r>
            <a:r>
              <a:rPr lang="de-DE" dirty="0" err="1"/>
              <a:t>contracts</a:t>
            </a:r>
            <a:endParaRPr lang="en-US" dirty="0"/>
          </a:p>
        </p:txBody>
      </p:sp>
      <p:sp>
        <p:nvSpPr>
          <p:cNvPr id="3" name="Content Placeholder 2">
            <a:extLst>
              <a:ext uri="{FF2B5EF4-FFF2-40B4-BE49-F238E27FC236}">
                <a16:creationId xmlns:a16="http://schemas.microsoft.com/office/drawing/2014/main" id="{B7B9430B-13FD-4C0E-A956-D87DD9224CD5}"/>
              </a:ext>
            </a:extLst>
          </p:cNvPr>
          <p:cNvSpPr>
            <a:spLocks noGrp="1"/>
          </p:cNvSpPr>
          <p:nvPr>
            <p:ph idx="1"/>
          </p:nvPr>
        </p:nvSpPr>
        <p:spPr>
          <a:xfrm>
            <a:off x="838200" y="1891330"/>
            <a:ext cx="10515600" cy="2948894"/>
          </a:xfrm>
        </p:spPr>
        <p:txBody>
          <a:bodyPr>
            <a:normAutofit/>
          </a:bodyPr>
          <a:lstStyle/>
          <a:p>
            <a:r>
              <a:rPr lang="en-US" dirty="0"/>
              <a:t>When created (instantiated) smart contracts become part of the blockchain operation. They are “installed” on an address, exactly equal to users’ ones, and can be accessed by anyone by means of </a:t>
            </a:r>
            <a:r>
              <a:rPr lang="en-US" dirty="0" err="1"/>
              <a:t>theyr</a:t>
            </a:r>
            <a:r>
              <a:rPr lang="en-US" dirty="0"/>
              <a:t> input/output functions</a:t>
            </a:r>
          </a:p>
          <a:p>
            <a:r>
              <a:rPr lang="en-US" dirty="0"/>
              <a:t>It is anyway possible to include in them instructions which limit the spectrum of addresses which can have access to some or all of they functionalities.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28E3DFDA-DB9E-4313-923D-FE0F0736A585}"/>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16</a:t>
            </a:fld>
            <a:endParaRPr lang="en-US"/>
          </a:p>
        </p:txBody>
      </p:sp>
    </p:spTree>
    <p:extLst>
      <p:ext uri="{BB962C8B-B14F-4D97-AF65-F5344CB8AC3E}">
        <p14:creationId xmlns:p14="http://schemas.microsoft.com/office/powerpoint/2010/main" val="257221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30BDF-6368-8E4F-9624-2780AA7FA9CC}"/>
              </a:ext>
            </a:extLst>
          </p:cNvPr>
          <p:cNvSpPr>
            <a:spLocks noGrp="1"/>
          </p:cNvSpPr>
          <p:nvPr>
            <p:ph type="title"/>
          </p:nvPr>
        </p:nvSpPr>
        <p:spPr/>
        <p:txBody>
          <a:bodyPr/>
          <a:lstStyle/>
          <a:p>
            <a:r>
              <a:rPr lang="it-IT" dirty="0" err="1"/>
              <a:t>Exercise</a:t>
            </a:r>
            <a:r>
              <a:rPr lang="it-IT" dirty="0"/>
              <a:t> 3: </a:t>
            </a:r>
            <a:r>
              <a:rPr lang="it-IT" dirty="0" err="1"/>
              <a:t>creating</a:t>
            </a:r>
            <a:r>
              <a:rPr lang="it-IT" dirty="0"/>
              <a:t> and </a:t>
            </a:r>
            <a:r>
              <a:rPr lang="it-IT" dirty="0" err="1"/>
              <a:t>interacting</a:t>
            </a:r>
            <a:r>
              <a:rPr lang="it-IT" dirty="0"/>
              <a:t> with smart </a:t>
            </a:r>
            <a:r>
              <a:rPr lang="it-IT" dirty="0" err="1"/>
              <a:t>contracts</a:t>
            </a:r>
            <a:endParaRPr lang="it-IT" dirty="0"/>
          </a:p>
        </p:txBody>
      </p:sp>
      <p:sp>
        <p:nvSpPr>
          <p:cNvPr id="3" name="Segnaposto contenuto 2">
            <a:extLst>
              <a:ext uri="{FF2B5EF4-FFF2-40B4-BE49-F238E27FC236}">
                <a16:creationId xmlns:a16="http://schemas.microsoft.com/office/drawing/2014/main" id="{4581B712-B8AD-2742-9E3F-4EDDC83A1693}"/>
              </a:ext>
            </a:extLst>
          </p:cNvPr>
          <p:cNvSpPr>
            <a:spLocks noGrp="1"/>
          </p:cNvSpPr>
          <p:nvPr>
            <p:ph idx="1"/>
          </p:nvPr>
        </p:nvSpPr>
        <p:spPr/>
        <p:txBody>
          <a:bodyPr>
            <a:normAutofit/>
          </a:bodyPr>
          <a:lstStyle/>
          <a:p>
            <a:r>
              <a:rPr lang="it-IT" b="1" dirty="0" err="1"/>
              <a:t>We’ll</a:t>
            </a:r>
            <a:r>
              <a:rPr lang="it-IT" b="1" dirty="0"/>
              <a:t> </a:t>
            </a:r>
            <a:r>
              <a:rPr lang="it-IT" b="1" dirty="0" err="1"/>
              <a:t>move</a:t>
            </a:r>
            <a:r>
              <a:rPr lang="it-IT" b="1" dirty="0"/>
              <a:t> </a:t>
            </a:r>
            <a:r>
              <a:rPr lang="it-IT" b="1" dirty="0" err="1"/>
              <a:t>again</a:t>
            </a:r>
            <a:r>
              <a:rPr lang="it-IT" b="1" dirty="0"/>
              <a:t> to </a:t>
            </a:r>
            <a:r>
              <a:rPr lang="it-IT" b="1" dirty="0" err="1"/>
              <a:t>jupyter</a:t>
            </a:r>
            <a:r>
              <a:rPr lang="it-IT" b="1" dirty="0"/>
              <a:t> notebook for </a:t>
            </a:r>
            <a:r>
              <a:rPr lang="it-IT" b="1" dirty="0" err="1"/>
              <a:t>exercises</a:t>
            </a:r>
            <a:r>
              <a:rPr lang="it-IT" b="1" dirty="0"/>
              <a:t> on the </a:t>
            </a:r>
            <a:r>
              <a:rPr lang="it-IT" b="1" dirty="0" err="1"/>
              <a:t>creation</a:t>
            </a:r>
            <a:r>
              <a:rPr lang="it-IT" b="1" dirty="0"/>
              <a:t> and </a:t>
            </a:r>
            <a:r>
              <a:rPr lang="it-IT" b="1" dirty="0" err="1"/>
              <a:t>interactions</a:t>
            </a:r>
            <a:r>
              <a:rPr lang="it-IT" b="1" dirty="0"/>
              <a:t> with smart </a:t>
            </a:r>
            <a:r>
              <a:rPr lang="it-IT" b="1" dirty="0" err="1"/>
              <a:t>contracts</a:t>
            </a:r>
            <a:r>
              <a:rPr lang="it-IT" b="1" dirty="0"/>
              <a:t>, </a:t>
            </a:r>
            <a:r>
              <a:rPr lang="it-IT" b="1" dirty="0" err="1"/>
              <a:t>plan</a:t>
            </a:r>
            <a:r>
              <a:rPr lang="it-IT" b="1" dirty="0"/>
              <a:t> </a:t>
            </a:r>
            <a:r>
              <a:rPr lang="it-IT" b="1" dirty="0" err="1"/>
              <a:t>is</a:t>
            </a:r>
            <a:r>
              <a:rPr lang="it-IT" b="1" dirty="0"/>
              <a:t>:</a:t>
            </a:r>
          </a:p>
          <a:p>
            <a:pPr lvl="1"/>
            <a:r>
              <a:rPr lang="it-IT" dirty="0"/>
              <a:t>To show </a:t>
            </a:r>
            <a:r>
              <a:rPr lang="it-IT" dirty="0" err="1"/>
              <a:t>how</a:t>
            </a:r>
            <a:r>
              <a:rPr lang="it-IT" dirty="0"/>
              <a:t> </a:t>
            </a:r>
            <a:r>
              <a:rPr lang="it-IT" dirty="0" err="1"/>
              <a:t>you</a:t>
            </a:r>
            <a:r>
              <a:rPr lang="it-IT" dirty="0"/>
              <a:t> can create a smart </a:t>
            </a:r>
            <a:r>
              <a:rPr lang="it-IT" dirty="0" err="1"/>
              <a:t>contract</a:t>
            </a:r>
            <a:endParaRPr lang="it-IT" dirty="0"/>
          </a:p>
          <a:p>
            <a:pPr lvl="1"/>
            <a:r>
              <a:rPr lang="it-IT" dirty="0"/>
              <a:t>To </a:t>
            </a:r>
            <a:r>
              <a:rPr lang="it-IT" dirty="0" err="1"/>
              <a:t>teach</a:t>
            </a:r>
            <a:r>
              <a:rPr lang="it-IT" dirty="0"/>
              <a:t> </a:t>
            </a:r>
            <a:r>
              <a:rPr lang="it-IT" dirty="0" err="1"/>
              <a:t>you</a:t>
            </a:r>
            <a:r>
              <a:rPr lang="it-IT" dirty="0"/>
              <a:t> </a:t>
            </a:r>
            <a:r>
              <a:rPr lang="it-IT" dirty="0" err="1"/>
              <a:t>how</a:t>
            </a:r>
            <a:r>
              <a:rPr lang="it-IT" dirty="0"/>
              <a:t> to </a:t>
            </a:r>
            <a:r>
              <a:rPr lang="it-IT" dirty="0" err="1"/>
              <a:t>interact</a:t>
            </a:r>
            <a:r>
              <a:rPr lang="it-IT" dirty="0"/>
              <a:t> with </a:t>
            </a:r>
            <a:r>
              <a:rPr lang="it-IT" dirty="0" err="1"/>
              <a:t>it</a:t>
            </a:r>
            <a:endParaRPr lang="it-IT" dirty="0"/>
          </a:p>
          <a:p>
            <a:pPr lvl="1"/>
            <a:r>
              <a:rPr lang="it-IT" dirty="0"/>
              <a:t>How to access </a:t>
            </a:r>
            <a:r>
              <a:rPr lang="it-IT" dirty="0" err="1"/>
              <a:t>their</a:t>
            </a:r>
            <a:r>
              <a:rPr lang="it-IT" dirty="0"/>
              <a:t> </a:t>
            </a:r>
            <a:r>
              <a:rPr lang="it-IT" dirty="0" err="1"/>
              <a:t>features</a:t>
            </a:r>
            <a:endParaRPr lang="it-IT" dirty="0"/>
          </a:p>
          <a:p>
            <a:pPr lvl="1"/>
            <a:r>
              <a:rPr lang="it-IT" dirty="0"/>
              <a:t>How to </a:t>
            </a:r>
            <a:r>
              <a:rPr lang="it-IT" dirty="0" err="1"/>
              <a:t>devise</a:t>
            </a:r>
            <a:r>
              <a:rPr lang="it-IT" dirty="0"/>
              <a:t> an </a:t>
            </a:r>
            <a:r>
              <a:rPr lang="it-IT" dirty="0" err="1"/>
              <a:t>automatic</a:t>
            </a:r>
            <a:r>
              <a:rPr lang="it-IT" dirty="0"/>
              <a:t> way to </a:t>
            </a:r>
            <a:r>
              <a:rPr lang="it-IT" dirty="0" err="1"/>
              <a:t>interact</a:t>
            </a:r>
            <a:r>
              <a:rPr lang="it-IT" dirty="0"/>
              <a:t> with a </a:t>
            </a:r>
            <a:r>
              <a:rPr lang="it-IT" dirty="0" err="1"/>
              <a:t>worldwide</a:t>
            </a:r>
            <a:r>
              <a:rPr lang="it-IT" dirty="0"/>
              <a:t> spread, </a:t>
            </a:r>
            <a:r>
              <a:rPr lang="it-IT" dirty="0" err="1"/>
              <a:t>immutable</a:t>
            </a:r>
            <a:r>
              <a:rPr lang="it-IT" dirty="0"/>
              <a:t>, </a:t>
            </a:r>
            <a:r>
              <a:rPr lang="it-IT" dirty="0" err="1"/>
              <a:t>trustless</a:t>
            </a:r>
            <a:r>
              <a:rPr lang="it-IT" dirty="0"/>
              <a:t> and </a:t>
            </a:r>
            <a:r>
              <a:rPr lang="it-IT" dirty="0" err="1"/>
              <a:t>decentralized</a:t>
            </a:r>
            <a:r>
              <a:rPr lang="it-IT" dirty="0"/>
              <a:t> </a:t>
            </a:r>
            <a:r>
              <a:rPr lang="it-IT" dirty="0" err="1"/>
              <a:t>virtual</a:t>
            </a:r>
            <a:r>
              <a:rPr lang="it-IT" dirty="0"/>
              <a:t> machine</a:t>
            </a:r>
          </a:p>
          <a:p>
            <a:pPr lvl="1"/>
            <a:r>
              <a:rPr lang="it-IT" dirty="0"/>
              <a:t>How to </a:t>
            </a:r>
            <a:r>
              <a:rPr lang="it-IT" dirty="0" err="1"/>
              <a:t>perform</a:t>
            </a:r>
            <a:r>
              <a:rPr lang="it-IT" dirty="0"/>
              <a:t> a </a:t>
            </a:r>
            <a:r>
              <a:rPr lang="it-IT" dirty="0" err="1"/>
              <a:t>simple</a:t>
            </a:r>
            <a:r>
              <a:rPr lang="it-IT" dirty="0"/>
              <a:t> </a:t>
            </a:r>
            <a:r>
              <a:rPr lang="it-IT" dirty="0" err="1"/>
              <a:t>auction</a:t>
            </a:r>
            <a:r>
              <a:rPr lang="it-IT" dirty="0"/>
              <a:t> </a:t>
            </a:r>
            <a:r>
              <a:rPr lang="it-IT" dirty="0" err="1"/>
              <a:t>without</a:t>
            </a:r>
            <a:r>
              <a:rPr lang="it-IT" dirty="0"/>
              <a:t> the </a:t>
            </a:r>
            <a:r>
              <a:rPr lang="it-IT" dirty="0" err="1"/>
              <a:t>need</a:t>
            </a:r>
            <a:r>
              <a:rPr lang="it-IT" dirty="0"/>
              <a:t> of </a:t>
            </a:r>
            <a:r>
              <a:rPr lang="it-IT" dirty="0" err="1"/>
              <a:t>guaranteeing</a:t>
            </a:r>
            <a:r>
              <a:rPr lang="it-IT" dirty="0"/>
              <a:t> </a:t>
            </a:r>
            <a:r>
              <a:rPr lang="it-IT" dirty="0" err="1"/>
              <a:t>third</a:t>
            </a:r>
            <a:r>
              <a:rPr lang="it-IT" dirty="0"/>
              <a:t> parties</a:t>
            </a:r>
          </a:p>
        </p:txBody>
      </p:sp>
    </p:spTree>
    <p:extLst>
      <p:ext uri="{BB962C8B-B14F-4D97-AF65-F5344CB8AC3E}">
        <p14:creationId xmlns:p14="http://schemas.microsoft.com/office/powerpoint/2010/main" val="361026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de-DE"/>
              <a:t>Questions</a:t>
            </a:r>
            <a:endParaRPr lang="en-US"/>
          </a:p>
        </p:txBody>
      </p:sp>
      <p:sp>
        <p:nvSpPr>
          <p:cNvPr id="4" name="Date Placeholder 3">
            <a:extLst>
              <a:ext uri="{FF2B5EF4-FFF2-40B4-BE49-F238E27FC236}">
                <a16:creationId xmlns:a16="http://schemas.microsoft.com/office/drawing/2014/main" id="{28E3DFDA-DB9E-4313-923D-FE0F0736A585}"/>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18</a:t>
            </a:fld>
            <a:endParaRPr lang="en-US"/>
          </a:p>
        </p:txBody>
      </p:sp>
      <p:sp>
        <p:nvSpPr>
          <p:cNvPr id="7" name="CasellaDiTesto 6">
            <a:extLst>
              <a:ext uri="{FF2B5EF4-FFF2-40B4-BE49-F238E27FC236}">
                <a16:creationId xmlns:a16="http://schemas.microsoft.com/office/drawing/2014/main" id="{5AC16C83-0DA4-1A4B-A5A9-B5EC3D9E41DD}"/>
              </a:ext>
            </a:extLst>
          </p:cNvPr>
          <p:cNvSpPr txBox="1"/>
          <p:nvPr/>
        </p:nvSpPr>
        <p:spPr>
          <a:xfrm>
            <a:off x="2209800" y="3013501"/>
            <a:ext cx="7763256" cy="830997"/>
          </a:xfrm>
          <a:prstGeom prst="rect">
            <a:avLst/>
          </a:prstGeom>
          <a:noFill/>
        </p:spPr>
        <p:txBody>
          <a:bodyPr wrap="square" rtlCol="0">
            <a:spAutoFit/>
          </a:bodyPr>
          <a:lstStyle/>
          <a:p>
            <a:pPr algn="ctr"/>
            <a:r>
              <a:rPr lang="it-IT" sz="4800">
                <a:solidFill>
                  <a:schemeClr val="accent5"/>
                </a:solidFill>
              </a:rPr>
              <a:t>Your </a:t>
            </a:r>
            <a:r>
              <a:rPr lang="it-IT" sz="4800" err="1">
                <a:solidFill>
                  <a:schemeClr val="accent5"/>
                </a:solidFill>
              </a:rPr>
              <a:t>questions</a:t>
            </a:r>
            <a:r>
              <a:rPr lang="it-IT" sz="4800">
                <a:solidFill>
                  <a:schemeClr val="accent5"/>
                </a:solidFill>
              </a:rPr>
              <a:t>?</a:t>
            </a:r>
          </a:p>
        </p:txBody>
      </p:sp>
    </p:spTree>
    <p:extLst>
      <p:ext uri="{BB962C8B-B14F-4D97-AF65-F5344CB8AC3E}">
        <p14:creationId xmlns:p14="http://schemas.microsoft.com/office/powerpoint/2010/main" val="159764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4" name="Date Placeholder 3">
            <a:extLst>
              <a:ext uri="{FF2B5EF4-FFF2-40B4-BE49-F238E27FC236}">
                <a16:creationId xmlns:a16="http://schemas.microsoft.com/office/drawing/2014/main" id="{A7361585-AF4D-4E5F-B0F9-731A7C227A1C}"/>
              </a:ext>
            </a:extLst>
          </p:cNvPr>
          <p:cNvSpPr>
            <a:spLocks noGrp="1"/>
          </p:cNvSpPr>
          <p:nvPr>
            <p:ph type="dt" sz="half" idx="10"/>
          </p:nvPr>
        </p:nvSpPr>
        <p:spPr/>
        <p:txBody>
          <a:bodyPr/>
          <a:lstStyle/>
          <a:p>
            <a:fld id="{6C0DEB90-4258-48EC-AB9C-1C4F47278A92}" type="datetime1">
              <a:rPr lang="en-US" smtClean="0"/>
              <a:t>5/24/20</a:t>
            </a:fld>
            <a:endParaRPr lang="en-US" dirty="0"/>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de-DE"/>
              <a:t>Content </a:t>
            </a:r>
            <a:r>
              <a:rPr lang="de-DE" err="1"/>
              <a:t>of</a:t>
            </a:r>
            <a:r>
              <a:rPr lang="de-DE"/>
              <a:t> </a:t>
            </a:r>
            <a:r>
              <a:rPr lang="de-DE" err="1"/>
              <a:t>the</a:t>
            </a:r>
            <a:r>
              <a:rPr lang="de-DE"/>
              <a:t> </a:t>
            </a:r>
            <a:r>
              <a:rPr lang="de-DE" err="1"/>
              <a:t>lecture</a:t>
            </a:r>
            <a:endParaRPr lang="en-US"/>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de-DE" dirty="0"/>
              <a:t>Interaction </a:t>
            </a:r>
            <a:r>
              <a:rPr lang="de-DE" dirty="0" err="1"/>
              <a:t>with</a:t>
            </a:r>
            <a:r>
              <a:rPr lang="de-DE" dirty="0"/>
              <a:t> </a:t>
            </a:r>
            <a:r>
              <a:rPr lang="de-DE" dirty="0" err="1"/>
              <a:t>blockchains</a:t>
            </a:r>
            <a:endParaRPr lang="de-DE" dirty="0"/>
          </a:p>
          <a:p>
            <a:pPr marL="514350" indent="-514350">
              <a:buAutoNum type="arabicPeriod"/>
            </a:pPr>
            <a:r>
              <a:rPr lang="de-DE" dirty="0" err="1"/>
              <a:t>Decentralized</a:t>
            </a:r>
            <a:r>
              <a:rPr lang="de-DE" dirty="0"/>
              <a:t> </a:t>
            </a:r>
            <a:r>
              <a:rPr lang="de-DE" dirty="0" err="1"/>
              <a:t>virtual</a:t>
            </a:r>
            <a:r>
              <a:rPr lang="de-DE" dirty="0"/>
              <a:t> </a:t>
            </a:r>
            <a:r>
              <a:rPr lang="de-DE" dirty="0" err="1"/>
              <a:t>machines</a:t>
            </a:r>
            <a:r>
              <a:rPr lang="de-DE" dirty="0"/>
              <a:t> (</a:t>
            </a:r>
            <a:r>
              <a:rPr lang="de-DE" dirty="0" err="1"/>
              <a:t>Ethereum</a:t>
            </a:r>
            <a:r>
              <a:rPr lang="de-DE" dirty="0"/>
              <a:t> platform)</a:t>
            </a:r>
          </a:p>
          <a:p>
            <a:pPr marL="514350" indent="-514350">
              <a:buAutoNum type="arabicPeriod"/>
            </a:pPr>
            <a:r>
              <a:rPr lang="de-DE" dirty="0"/>
              <a:t>Smart </a:t>
            </a:r>
            <a:r>
              <a:rPr lang="de-DE" dirty="0" err="1"/>
              <a:t>contracts</a:t>
            </a:r>
            <a:endParaRPr lang="de-DE" dirty="0"/>
          </a:p>
          <a:p>
            <a:pPr marL="514350" indent="-514350">
              <a:buAutoNum type="arabicPeriod"/>
            </a:pPr>
            <a:r>
              <a:rPr lang="de-DE" dirty="0" err="1"/>
              <a:t>Exercise</a:t>
            </a:r>
            <a:r>
              <a:rPr lang="de-DE" dirty="0"/>
              <a:t>: </a:t>
            </a:r>
            <a:r>
              <a:rPr lang="de-DE" dirty="0" err="1"/>
              <a:t>interaction</a:t>
            </a:r>
            <a:r>
              <a:rPr lang="de-DE" dirty="0"/>
              <a:t> </a:t>
            </a:r>
            <a:r>
              <a:rPr lang="de-DE" dirty="0" err="1"/>
              <a:t>with</a:t>
            </a:r>
            <a:r>
              <a:rPr lang="de-DE" dirty="0"/>
              <a:t> </a:t>
            </a:r>
            <a:r>
              <a:rPr lang="de-DE" dirty="0" err="1"/>
              <a:t>ethereum</a:t>
            </a:r>
            <a:r>
              <a:rPr lang="de-DE" dirty="0"/>
              <a:t> blockchain</a:t>
            </a:r>
          </a:p>
          <a:p>
            <a:pPr marL="514350" indent="-514350">
              <a:buAutoNum type="arabicPeriod"/>
            </a:pPr>
            <a:r>
              <a:rPr lang="de-DE" dirty="0" err="1"/>
              <a:t>Exercise</a:t>
            </a:r>
            <a:r>
              <a:rPr lang="de-DE" dirty="0"/>
              <a:t>: </a:t>
            </a:r>
            <a:r>
              <a:rPr lang="de-DE" dirty="0" err="1"/>
              <a:t>creation</a:t>
            </a:r>
            <a:r>
              <a:rPr lang="de-DE" dirty="0"/>
              <a:t> </a:t>
            </a:r>
            <a:r>
              <a:rPr lang="de-DE" dirty="0" err="1"/>
              <a:t>of</a:t>
            </a:r>
            <a:r>
              <a:rPr lang="de-DE" dirty="0"/>
              <a:t> smart </a:t>
            </a:r>
            <a:r>
              <a:rPr lang="de-DE" dirty="0" err="1"/>
              <a:t>contracts</a:t>
            </a:r>
            <a:r>
              <a:rPr lang="de-DE" dirty="0"/>
              <a:t> </a:t>
            </a:r>
            <a:r>
              <a:rPr lang="de-DE" dirty="0" err="1"/>
              <a:t>and</a:t>
            </a:r>
            <a:r>
              <a:rPr lang="de-DE" dirty="0"/>
              <a:t> </a:t>
            </a:r>
            <a:r>
              <a:rPr lang="de-DE" dirty="0" err="1"/>
              <a:t>interaction</a:t>
            </a:r>
            <a:r>
              <a:rPr lang="de-DE" dirty="0"/>
              <a:t> </a:t>
            </a:r>
            <a:r>
              <a:rPr lang="de-DE" dirty="0" err="1"/>
              <a:t>with</a:t>
            </a:r>
            <a:r>
              <a:rPr lang="de-DE" dirty="0"/>
              <a:t> </a:t>
            </a:r>
            <a:r>
              <a:rPr lang="de-DE" dirty="0" err="1"/>
              <a:t>them</a:t>
            </a:r>
            <a:endParaRPr lang="de-DE" dirty="0"/>
          </a:p>
          <a:p>
            <a:pPr marL="0" indent="0">
              <a:buNone/>
            </a:pPr>
            <a:endParaRPr lang="de-DE" dirty="0"/>
          </a:p>
        </p:txBody>
      </p:sp>
      <p:sp>
        <p:nvSpPr>
          <p:cNvPr id="4" name="Date Placeholder 3">
            <a:extLst>
              <a:ext uri="{FF2B5EF4-FFF2-40B4-BE49-F238E27FC236}">
                <a16:creationId xmlns:a16="http://schemas.microsoft.com/office/drawing/2014/main" id="{A0A0C7B8-FED6-42DD-AF19-A9924B3F8671}"/>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p:txBody>
          <a:bodyPr/>
          <a:lstStyle/>
          <a:p>
            <a:r>
              <a:rPr lang="it-IT" err="1"/>
              <a:t>What</a:t>
            </a:r>
            <a:r>
              <a:rPr lang="it-IT"/>
              <a:t> </a:t>
            </a:r>
            <a:r>
              <a:rPr lang="it-IT" err="1"/>
              <a:t>you</a:t>
            </a:r>
            <a:r>
              <a:rPr lang="it-IT"/>
              <a:t> </a:t>
            </a:r>
            <a:r>
              <a:rPr lang="it-IT" err="1"/>
              <a:t>should</a:t>
            </a:r>
            <a:r>
              <a:rPr lang="it-IT"/>
              <a:t> </a:t>
            </a:r>
            <a:r>
              <a:rPr lang="it-IT" err="1"/>
              <a:t>learn</a:t>
            </a:r>
            <a:r>
              <a:rPr lang="it-IT"/>
              <a:t> from </a:t>
            </a:r>
            <a:r>
              <a:rPr lang="it-IT" err="1"/>
              <a:t>this</a:t>
            </a:r>
            <a:r>
              <a:rPr lang="it-IT"/>
              <a:t> </a:t>
            </a:r>
            <a:r>
              <a:rPr lang="it-IT" err="1"/>
              <a:t>lesson</a:t>
            </a:r>
            <a:endParaRPr lang="it-IT"/>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p:txBody>
          <a:bodyPr/>
          <a:lstStyle/>
          <a:p>
            <a:r>
              <a:rPr lang="it-IT" dirty="0"/>
              <a:t>How to </a:t>
            </a:r>
            <a:r>
              <a:rPr lang="it-IT" dirty="0" err="1"/>
              <a:t>interact</a:t>
            </a:r>
            <a:r>
              <a:rPr lang="it-IT" dirty="0"/>
              <a:t> with a </a:t>
            </a:r>
            <a:r>
              <a:rPr lang="it-IT" dirty="0" err="1"/>
              <a:t>running</a:t>
            </a:r>
            <a:r>
              <a:rPr lang="it-IT" dirty="0"/>
              <a:t> blockchain</a:t>
            </a:r>
          </a:p>
          <a:p>
            <a:r>
              <a:rPr lang="it-IT" dirty="0"/>
              <a:t>How the </a:t>
            </a:r>
            <a:r>
              <a:rPr lang="it-IT" dirty="0" err="1"/>
              <a:t>technology</a:t>
            </a:r>
            <a:r>
              <a:rPr lang="it-IT" dirty="0"/>
              <a:t> </a:t>
            </a:r>
            <a:r>
              <a:rPr lang="it-IT" dirty="0" err="1"/>
              <a:t>allows</a:t>
            </a:r>
            <a:r>
              <a:rPr lang="it-IT" dirty="0"/>
              <a:t> for </a:t>
            </a:r>
            <a:r>
              <a:rPr lang="it-IT" dirty="0" err="1"/>
              <a:t>decentralized</a:t>
            </a:r>
            <a:r>
              <a:rPr lang="it-IT" dirty="0"/>
              <a:t> </a:t>
            </a:r>
            <a:r>
              <a:rPr lang="it-IT" dirty="0" err="1"/>
              <a:t>automated</a:t>
            </a:r>
            <a:r>
              <a:rPr lang="it-IT" dirty="0"/>
              <a:t> </a:t>
            </a:r>
            <a:r>
              <a:rPr lang="it-IT" dirty="0" err="1"/>
              <a:t>computation</a:t>
            </a:r>
            <a:r>
              <a:rPr lang="it-IT" dirty="0"/>
              <a:t> (smart </a:t>
            </a:r>
            <a:r>
              <a:rPr lang="it-IT" dirty="0" err="1"/>
              <a:t>contracts</a:t>
            </a:r>
            <a:r>
              <a:rPr lang="it-IT" dirty="0"/>
              <a:t>)</a:t>
            </a:r>
          </a:p>
          <a:p>
            <a:r>
              <a:rPr lang="it-IT" dirty="0"/>
              <a:t>Some </a:t>
            </a:r>
            <a:r>
              <a:rPr lang="it-IT" dirty="0" err="1"/>
              <a:t>warnings</a:t>
            </a:r>
            <a:r>
              <a:rPr lang="it-IT" dirty="0"/>
              <a:t> </a:t>
            </a:r>
            <a:r>
              <a:rPr lang="it-IT" dirty="0" err="1"/>
              <a:t>regarding</a:t>
            </a:r>
            <a:r>
              <a:rPr lang="it-IT" dirty="0"/>
              <a:t> to </a:t>
            </a:r>
            <a:r>
              <a:rPr lang="it-IT" dirty="0" err="1"/>
              <a:t>their</a:t>
            </a:r>
            <a:r>
              <a:rPr lang="it-IT" dirty="0"/>
              <a:t> </a:t>
            </a:r>
            <a:r>
              <a:rPr lang="it-IT" dirty="0" err="1"/>
              <a:t>capabilities</a:t>
            </a:r>
            <a:endParaRPr lang="it-IT" dirty="0"/>
          </a:p>
          <a:p>
            <a:r>
              <a:rPr lang="it-IT" dirty="0"/>
              <a:t>How to create a </a:t>
            </a:r>
            <a:r>
              <a:rPr lang="it-IT" dirty="0" err="1"/>
              <a:t>simple</a:t>
            </a:r>
            <a:r>
              <a:rPr lang="it-IT" dirty="0"/>
              <a:t> smart </a:t>
            </a:r>
            <a:r>
              <a:rPr lang="it-IT" dirty="0" err="1"/>
              <a:t>contract</a:t>
            </a:r>
            <a:r>
              <a:rPr lang="it-IT" dirty="0"/>
              <a:t> on </a:t>
            </a:r>
            <a:r>
              <a:rPr lang="it-IT" dirty="0" err="1"/>
              <a:t>Ethereum</a:t>
            </a:r>
            <a:r>
              <a:rPr lang="it-IT" dirty="0"/>
              <a:t> and </a:t>
            </a:r>
            <a:r>
              <a:rPr lang="it-IT" dirty="0" err="1"/>
              <a:t>how</a:t>
            </a:r>
            <a:r>
              <a:rPr lang="it-IT" dirty="0"/>
              <a:t> to </a:t>
            </a:r>
            <a:r>
              <a:rPr lang="it-IT" dirty="0" err="1"/>
              <a:t>interact</a:t>
            </a:r>
            <a:r>
              <a:rPr lang="it-IT" dirty="0"/>
              <a:t> with </a:t>
            </a:r>
            <a:r>
              <a:rPr lang="it-IT" dirty="0" err="1"/>
              <a:t>it</a:t>
            </a:r>
            <a:endParaRPr lang="it-IT" dirty="0"/>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C30B9-619F-1B44-B704-B1C703AF097F}"/>
              </a:ext>
            </a:extLst>
          </p:cNvPr>
          <p:cNvSpPr>
            <a:spLocks noGrp="1"/>
          </p:cNvSpPr>
          <p:nvPr>
            <p:ph type="title"/>
          </p:nvPr>
        </p:nvSpPr>
        <p:spPr/>
        <p:txBody>
          <a:bodyPr/>
          <a:lstStyle/>
          <a:p>
            <a:r>
              <a:rPr lang="en-US" dirty="0"/>
              <a:t>How to interact with a blockchain: get an account</a:t>
            </a:r>
          </a:p>
        </p:txBody>
      </p:sp>
      <p:sp>
        <p:nvSpPr>
          <p:cNvPr id="3" name="Segnaposto contenuto 2">
            <a:extLst>
              <a:ext uri="{FF2B5EF4-FFF2-40B4-BE49-F238E27FC236}">
                <a16:creationId xmlns:a16="http://schemas.microsoft.com/office/drawing/2014/main" id="{8D81C526-C9DC-0141-AAAB-8A24DB694B8F}"/>
              </a:ext>
            </a:extLst>
          </p:cNvPr>
          <p:cNvSpPr>
            <a:spLocks noGrp="1"/>
          </p:cNvSpPr>
          <p:nvPr>
            <p:ph idx="1"/>
          </p:nvPr>
        </p:nvSpPr>
        <p:spPr/>
        <p:txBody>
          <a:bodyPr/>
          <a:lstStyle/>
          <a:p>
            <a:r>
              <a:rPr lang="en-US" dirty="0"/>
              <a:t>Account on blockchains are represented by addresses. Each blockchain has an address standard which decides the address length and characteristics.</a:t>
            </a:r>
          </a:p>
          <a:p>
            <a:r>
              <a:rPr lang="en-US" dirty="0"/>
              <a:t>Address are unique identifiers: a user is an address. In reality, a single user can have more than one address, but different address will be treated by the blockchain as different users.</a:t>
            </a:r>
          </a:p>
          <a:p>
            <a:r>
              <a:rPr lang="en-US" dirty="0"/>
              <a:t>An address is public: once you have it, it will be your public identifier. As an example, other addresses will send money to your address!</a:t>
            </a:r>
          </a:p>
        </p:txBody>
      </p:sp>
    </p:spTree>
    <p:extLst>
      <p:ext uri="{BB962C8B-B14F-4D97-AF65-F5344CB8AC3E}">
        <p14:creationId xmlns:p14="http://schemas.microsoft.com/office/powerpoint/2010/main" val="322879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F2981-3F20-054D-9976-2BD91B8C06CC}"/>
              </a:ext>
            </a:extLst>
          </p:cNvPr>
          <p:cNvSpPr>
            <a:spLocks noGrp="1"/>
          </p:cNvSpPr>
          <p:nvPr>
            <p:ph type="title"/>
          </p:nvPr>
        </p:nvSpPr>
        <p:spPr/>
        <p:txBody>
          <a:bodyPr/>
          <a:lstStyle/>
          <a:p>
            <a:r>
              <a:rPr lang="en-US" dirty="0"/>
              <a:t>How to get an address</a:t>
            </a:r>
          </a:p>
        </p:txBody>
      </p:sp>
      <p:sp>
        <p:nvSpPr>
          <p:cNvPr id="3" name="Segnaposto contenuto 2">
            <a:extLst>
              <a:ext uri="{FF2B5EF4-FFF2-40B4-BE49-F238E27FC236}">
                <a16:creationId xmlns:a16="http://schemas.microsoft.com/office/drawing/2014/main" id="{291D2219-B3C2-8945-9105-BCA90211E9C7}"/>
              </a:ext>
            </a:extLst>
          </p:cNvPr>
          <p:cNvSpPr>
            <a:spLocks noGrp="1"/>
          </p:cNvSpPr>
          <p:nvPr>
            <p:ph idx="1"/>
          </p:nvPr>
        </p:nvSpPr>
        <p:spPr/>
        <p:txBody>
          <a:bodyPr>
            <a:normAutofit fontScale="85000" lnSpcReduction="20000"/>
          </a:bodyPr>
          <a:lstStyle/>
          <a:p>
            <a:r>
              <a:rPr lang="en-US" dirty="0"/>
              <a:t>Do you remember digital signature? We spoke about it in the previous lesson:</a:t>
            </a:r>
          </a:p>
          <a:p>
            <a:pPr lvl="1"/>
            <a:r>
              <a:rPr lang="en-US" dirty="0"/>
              <a:t>You have a private key x</a:t>
            </a:r>
          </a:p>
          <a:p>
            <a:pPr lvl="1"/>
            <a:r>
              <a:rPr lang="en-US" dirty="0"/>
              <a:t>From which (with some hashing procedure which is standard per each blockchain technology) you can get a public key y. It is easy to calculate y from x, but is nearly impossible to do the opposite.</a:t>
            </a:r>
          </a:p>
          <a:p>
            <a:pPr lvl="1"/>
            <a:r>
              <a:rPr lang="en-US" dirty="0"/>
              <a:t>With x, you can sign every digital message d by generating a string s, and whoever knows y can verify that you were the signer</a:t>
            </a:r>
          </a:p>
          <a:p>
            <a:r>
              <a:rPr lang="en-US" dirty="0"/>
              <a:t>Now, here comes the magic: you create a private key x (do it in a safe way!)</a:t>
            </a:r>
          </a:p>
          <a:p>
            <a:r>
              <a:rPr lang="en-US" dirty="0"/>
              <a:t>From it, calculate y and make it public. It will be your address! (almost, some blockchains make some other operations on it)</a:t>
            </a:r>
          </a:p>
          <a:p>
            <a:r>
              <a:rPr lang="en-US" dirty="0"/>
              <a:t>In this way, you are at the same time:</a:t>
            </a:r>
          </a:p>
          <a:p>
            <a:pPr lvl="1"/>
            <a:r>
              <a:rPr lang="en-US" dirty="0"/>
              <a:t>Saying you exist, and that all transactions headed to you should be sent at your address</a:t>
            </a:r>
          </a:p>
          <a:p>
            <a:pPr lvl="1"/>
            <a:r>
              <a:rPr lang="en-US" dirty="0"/>
              <a:t>You can digitally sign transactions coming from your address with your private key</a:t>
            </a:r>
          </a:p>
          <a:p>
            <a:endParaRPr lang="en-US" dirty="0"/>
          </a:p>
        </p:txBody>
      </p:sp>
    </p:spTree>
    <p:extLst>
      <p:ext uri="{BB962C8B-B14F-4D97-AF65-F5344CB8AC3E}">
        <p14:creationId xmlns:p14="http://schemas.microsoft.com/office/powerpoint/2010/main" val="227305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F2981-3F20-054D-9976-2BD91B8C06CC}"/>
              </a:ext>
            </a:extLst>
          </p:cNvPr>
          <p:cNvSpPr>
            <a:spLocks noGrp="1"/>
          </p:cNvSpPr>
          <p:nvPr>
            <p:ph type="title"/>
          </p:nvPr>
        </p:nvSpPr>
        <p:spPr/>
        <p:txBody>
          <a:bodyPr/>
          <a:lstStyle/>
          <a:p>
            <a:r>
              <a:rPr lang="en-US" dirty="0"/>
              <a:t>How to get an address</a:t>
            </a:r>
          </a:p>
        </p:txBody>
      </p:sp>
      <p:sp>
        <p:nvSpPr>
          <p:cNvPr id="3" name="Segnaposto contenuto 2">
            <a:extLst>
              <a:ext uri="{FF2B5EF4-FFF2-40B4-BE49-F238E27FC236}">
                <a16:creationId xmlns:a16="http://schemas.microsoft.com/office/drawing/2014/main" id="{291D2219-B3C2-8945-9105-BCA90211E9C7}"/>
              </a:ext>
            </a:extLst>
          </p:cNvPr>
          <p:cNvSpPr>
            <a:spLocks noGrp="1"/>
          </p:cNvSpPr>
          <p:nvPr>
            <p:ph idx="1"/>
          </p:nvPr>
        </p:nvSpPr>
        <p:spPr/>
        <p:txBody>
          <a:bodyPr>
            <a:normAutofit fontScale="92500" lnSpcReduction="10000"/>
          </a:bodyPr>
          <a:lstStyle/>
          <a:p>
            <a:r>
              <a:rPr lang="en-US" dirty="0"/>
              <a:t>Do you remember digital signature? We spoke about it in the previous lesson:</a:t>
            </a:r>
          </a:p>
          <a:p>
            <a:pPr lvl="1"/>
            <a:r>
              <a:rPr lang="en-US" dirty="0"/>
              <a:t>You have a private key x</a:t>
            </a:r>
          </a:p>
          <a:p>
            <a:pPr lvl="1"/>
            <a:r>
              <a:rPr lang="en-US" dirty="0"/>
              <a:t>From which (with some hashing procedure which is standard per each blockchain technology) you can get a public key y. It is easy to calculate y from x, but is nearly impossible to do the opposite.</a:t>
            </a:r>
          </a:p>
          <a:p>
            <a:pPr lvl="1"/>
            <a:r>
              <a:rPr lang="en-US" dirty="0"/>
              <a:t>With x, you can sign every digital message d by generating a string s, and whoever knows y can verify that you were the signer</a:t>
            </a:r>
          </a:p>
          <a:p>
            <a:r>
              <a:rPr lang="en-US" dirty="0"/>
              <a:t>Now, here comes the magic: you create a private key x (do it in a safe way!)</a:t>
            </a:r>
          </a:p>
          <a:p>
            <a:r>
              <a:rPr lang="en-US" dirty="0"/>
              <a:t>From it, calculate y and make it public. It will be your address! (almost, some blockchains make some other operations on it)</a:t>
            </a:r>
          </a:p>
          <a:p>
            <a:endParaRPr lang="en-US" dirty="0"/>
          </a:p>
        </p:txBody>
      </p:sp>
      <p:sp>
        <p:nvSpPr>
          <p:cNvPr id="4" name="CasellaDiTesto 3">
            <a:extLst>
              <a:ext uri="{FF2B5EF4-FFF2-40B4-BE49-F238E27FC236}">
                <a16:creationId xmlns:a16="http://schemas.microsoft.com/office/drawing/2014/main" id="{D13E1B80-6577-ED41-934E-FA87CC36CB7B}"/>
              </a:ext>
            </a:extLst>
          </p:cNvPr>
          <p:cNvSpPr txBox="1"/>
          <p:nvPr/>
        </p:nvSpPr>
        <p:spPr>
          <a:xfrm>
            <a:off x="2633870" y="6023113"/>
            <a:ext cx="7195930" cy="646331"/>
          </a:xfrm>
          <a:prstGeom prst="rect">
            <a:avLst/>
          </a:prstGeom>
          <a:noFill/>
        </p:spPr>
        <p:txBody>
          <a:bodyPr wrap="square" rtlCol="0">
            <a:spAutoFit/>
          </a:bodyPr>
          <a:lstStyle/>
          <a:p>
            <a:r>
              <a:rPr lang="en-US" dirty="0"/>
              <a:t>A very good description of digital signature protocols is given on the ‘’</a:t>
            </a:r>
            <a:r>
              <a:rPr lang="it-IT" dirty="0"/>
              <a:t> Digital </a:t>
            </a:r>
            <a:r>
              <a:rPr lang="it-IT" dirty="0" err="1"/>
              <a:t>Signature</a:t>
            </a:r>
            <a:r>
              <a:rPr lang="it-IT" dirty="0"/>
              <a:t> </a:t>
            </a:r>
            <a:r>
              <a:rPr lang="it-IT" dirty="0" err="1"/>
              <a:t>Algorithm</a:t>
            </a:r>
            <a:r>
              <a:rPr lang="it-IT" dirty="0"/>
              <a:t>’’ </a:t>
            </a:r>
            <a:r>
              <a:rPr lang="en-US" dirty="0"/>
              <a:t>Wikipedia page!</a:t>
            </a:r>
          </a:p>
        </p:txBody>
      </p:sp>
    </p:spTree>
    <p:extLst>
      <p:ext uri="{BB962C8B-B14F-4D97-AF65-F5344CB8AC3E}">
        <p14:creationId xmlns:p14="http://schemas.microsoft.com/office/powerpoint/2010/main" val="427895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23918-5F4A-4A45-8827-38F5AF73138C}"/>
              </a:ext>
            </a:extLst>
          </p:cNvPr>
          <p:cNvSpPr>
            <a:spLocks noGrp="1"/>
          </p:cNvSpPr>
          <p:nvPr>
            <p:ph type="title"/>
          </p:nvPr>
        </p:nvSpPr>
        <p:spPr/>
        <p:txBody>
          <a:bodyPr/>
          <a:lstStyle/>
          <a:p>
            <a:r>
              <a:rPr lang="it-IT" dirty="0"/>
              <a:t>Your </a:t>
            </a:r>
            <a:r>
              <a:rPr lang="it-IT" dirty="0" err="1"/>
              <a:t>address</a:t>
            </a:r>
            <a:r>
              <a:rPr lang="it-IT" dirty="0"/>
              <a:t> </a:t>
            </a:r>
            <a:r>
              <a:rPr lang="it-IT" dirty="0" err="1"/>
              <a:t>is</a:t>
            </a:r>
            <a:r>
              <a:rPr lang="it-IT" dirty="0"/>
              <a:t> the public </a:t>
            </a:r>
            <a:r>
              <a:rPr lang="it-IT" dirty="0" err="1"/>
              <a:t>key</a:t>
            </a:r>
            <a:r>
              <a:rPr lang="it-IT" dirty="0"/>
              <a:t> of </a:t>
            </a:r>
            <a:r>
              <a:rPr lang="it-IT" dirty="0" err="1"/>
              <a:t>your</a:t>
            </a:r>
            <a:r>
              <a:rPr lang="it-IT" dirty="0"/>
              <a:t> private </a:t>
            </a:r>
            <a:r>
              <a:rPr lang="it-IT" dirty="0" err="1"/>
              <a:t>key</a:t>
            </a:r>
            <a:r>
              <a:rPr lang="it-IT" dirty="0"/>
              <a:t>!</a:t>
            </a:r>
          </a:p>
        </p:txBody>
      </p:sp>
      <p:sp>
        <p:nvSpPr>
          <p:cNvPr id="3" name="Segnaposto contenuto 2">
            <a:extLst>
              <a:ext uri="{FF2B5EF4-FFF2-40B4-BE49-F238E27FC236}">
                <a16:creationId xmlns:a16="http://schemas.microsoft.com/office/drawing/2014/main" id="{2905789B-044B-0245-A67E-5C1D45201F64}"/>
              </a:ext>
            </a:extLst>
          </p:cNvPr>
          <p:cNvSpPr>
            <a:spLocks noGrp="1"/>
          </p:cNvSpPr>
          <p:nvPr>
            <p:ph idx="1"/>
          </p:nvPr>
        </p:nvSpPr>
        <p:spPr>
          <a:xfrm>
            <a:off x="838200" y="1891331"/>
            <a:ext cx="10515600" cy="2750244"/>
          </a:xfrm>
        </p:spPr>
        <p:txBody>
          <a:bodyPr>
            <a:normAutofit/>
          </a:bodyPr>
          <a:lstStyle/>
          <a:p>
            <a:pPr marL="0" indent="0">
              <a:buNone/>
            </a:pPr>
            <a:r>
              <a:rPr lang="en-US" dirty="0"/>
              <a:t>In this way, you are at the same time:</a:t>
            </a:r>
          </a:p>
          <a:p>
            <a:pPr lvl="1"/>
            <a:r>
              <a:rPr lang="en-US" dirty="0"/>
              <a:t>Saying you exist, and that all transactions headed to you should be sent at your address</a:t>
            </a:r>
          </a:p>
          <a:p>
            <a:pPr lvl="1"/>
            <a:r>
              <a:rPr lang="en-US" dirty="0"/>
              <a:t>Able to digitally sign transactions coming from your address with your private key</a:t>
            </a:r>
          </a:p>
          <a:p>
            <a:pPr lvl="1"/>
            <a:r>
              <a:rPr lang="en-US" dirty="0"/>
              <a:t>The other nodes of the network will be able to verify your digital signature by simply checking it with your address!</a:t>
            </a:r>
          </a:p>
        </p:txBody>
      </p:sp>
      <p:sp>
        <p:nvSpPr>
          <p:cNvPr id="5" name="CasellaDiTesto 4">
            <a:extLst>
              <a:ext uri="{FF2B5EF4-FFF2-40B4-BE49-F238E27FC236}">
                <a16:creationId xmlns:a16="http://schemas.microsoft.com/office/drawing/2014/main" id="{AD96A723-DDDD-8A4F-81A7-92F9FBC60FA2}"/>
              </a:ext>
            </a:extLst>
          </p:cNvPr>
          <p:cNvSpPr txBox="1"/>
          <p:nvPr/>
        </p:nvSpPr>
        <p:spPr>
          <a:xfrm>
            <a:off x="2554356" y="4463828"/>
            <a:ext cx="7951305" cy="2246769"/>
          </a:xfrm>
          <a:prstGeom prst="rect">
            <a:avLst/>
          </a:prstGeom>
          <a:noFill/>
        </p:spPr>
        <p:txBody>
          <a:bodyPr wrap="square" rtlCol="0">
            <a:spAutoFit/>
          </a:bodyPr>
          <a:lstStyle/>
          <a:p>
            <a:pPr algn="ctr"/>
            <a:r>
              <a:rPr lang="en-US" sz="2800" b="1" dirty="0">
                <a:solidFill>
                  <a:srgbClr val="FF0000"/>
                </a:solidFill>
              </a:rPr>
              <a:t>Beware! Losing access or control of your private key will </a:t>
            </a:r>
            <a:r>
              <a:rPr lang="en-US" sz="2800" b="1" dirty="0" err="1">
                <a:solidFill>
                  <a:srgbClr val="FF0000"/>
                </a:solidFill>
              </a:rPr>
              <a:t>unexorably</a:t>
            </a:r>
            <a:r>
              <a:rPr lang="en-US" sz="2800" b="1" dirty="0">
                <a:solidFill>
                  <a:srgbClr val="FF0000"/>
                </a:solidFill>
              </a:rPr>
              <a:t> lead to a loss of control of </a:t>
            </a:r>
            <a:r>
              <a:rPr lang="en-US" sz="2800" b="1" dirty="0" err="1">
                <a:solidFill>
                  <a:srgbClr val="FF0000"/>
                </a:solidFill>
              </a:rPr>
              <a:t>everyhting</a:t>
            </a:r>
            <a:r>
              <a:rPr lang="en-US" sz="2800" b="1" dirty="0">
                <a:solidFill>
                  <a:srgbClr val="FF0000"/>
                </a:solidFill>
              </a:rPr>
              <a:t> controlled by your address!</a:t>
            </a:r>
          </a:p>
          <a:p>
            <a:pPr algn="ctr"/>
            <a:r>
              <a:rPr lang="en-US" sz="2800" b="1" dirty="0">
                <a:solidFill>
                  <a:srgbClr val="FF0000"/>
                </a:solidFill>
              </a:rPr>
              <a:t>If you lose your address, you can always recalculate it from private key, but the opposite is impossible!</a:t>
            </a:r>
          </a:p>
        </p:txBody>
      </p:sp>
    </p:spTree>
    <p:extLst>
      <p:ext uri="{BB962C8B-B14F-4D97-AF65-F5344CB8AC3E}">
        <p14:creationId xmlns:p14="http://schemas.microsoft.com/office/powerpoint/2010/main" val="382680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de-DE"/>
              <a:t>Questions</a:t>
            </a:r>
            <a:endParaRPr lang="en-US"/>
          </a:p>
        </p:txBody>
      </p:sp>
      <p:sp>
        <p:nvSpPr>
          <p:cNvPr id="4" name="Date Placeholder 3">
            <a:extLst>
              <a:ext uri="{FF2B5EF4-FFF2-40B4-BE49-F238E27FC236}">
                <a16:creationId xmlns:a16="http://schemas.microsoft.com/office/drawing/2014/main" id="{28E3DFDA-DB9E-4313-923D-FE0F0736A585}"/>
              </a:ext>
            </a:extLst>
          </p:cNvPr>
          <p:cNvSpPr>
            <a:spLocks noGrp="1"/>
          </p:cNvSpPr>
          <p:nvPr>
            <p:ph type="dt" sz="half" idx="10"/>
          </p:nvPr>
        </p:nvSpPr>
        <p:spPr/>
        <p:txBody>
          <a:bodyPr/>
          <a:lstStyle/>
          <a:p>
            <a:fld id="{6C0DEB90-4258-48EC-AB9C-1C4F47278A92}" type="datetime1">
              <a:rPr lang="en-US" smtClean="0"/>
              <a:t>5/24/20</a:t>
            </a:fld>
            <a:endParaRPr lang="en-US"/>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9</a:t>
            </a:fld>
            <a:endParaRPr lang="en-US"/>
          </a:p>
        </p:txBody>
      </p:sp>
      <p:sp>
        <p:nvSpPr>
          <p:cNvPr id="7" name="CasellaDiTesto 6">
            <a:extLst>
              <a:ext uri="{FF2B5EF4-FFF2-40B4-BE49-F238E27FC236}">
                <a16:creationId xmlns:a16="http://schemas.microsoft.com/office/drawing/2014/main" id="{5AC16C83-0DA4-1A4B-A5A9-B5EC3D9E41DD}"/>
              </a:ext>
            </a:extLst>
          </p:cNvPr>
          <p:cNvSpPr txBox="1"/>
          <p:nvPr/>
        </p:nvSpPr>
        <p:spPr>
          <a:xfrm>
            <a:off x="2209800" y="3013501"/>
            <a:ext cx="7763256" cy="830997"/>
          </a:xfrm>
          <a:prstGeom prst="rect">
            <a:avLst/>
          </a:prstGeom>
          <a:noFill/>
        </p:spPr>
        <p:txBody>
          <a:bodyPr wrap="square" rtlCol="0">
            <a:spAutoFit/>
          </a:bodyPr>
          <a:lstStyle/>
          <a:p>
            <a:pPr algn="ctr"/>
            <a:r>
              <a:rPr lang="it-IT" sz="4800">
                <a:solidFill>
                  <a:schemeClr val="accent5"/>
                </a:solidFill>
              </a:rPr>
              <a:t>Your </a:t>
            </a:r>
            <a:r>
              <a:rPr lang="it-IT" sz="4800" err="1">
                <a:solidFill>
                  <a:schemeClr val="accent5"/>
                </a:solidFill>
              </a:rPr>
              <a:t>questions</a:t>
            </a:r>
            <a:r>
              <a:rPr lang="it-IT" sz="4800">
                <a:solidFill>
                  <a:schemeClr val="accent5"/>
                </a:solidFill>
              </a:rPr>
              <a:t>?</a:t>
            </a:r>
          </a:p>
        </p:txBody>
      </p:sp>
    </p:spTree>
    <p:extLst>
      <p:ext uri="{BB962C8B-B14F-4D97-AF65-F5344CB8AC3E}">
        <p14:creationId xmlns:p14="http://schemas.microsoft.com/office/powerpoint/2010/main" val="1357928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1429</Words>
  <Application>Microsoft Macintosh PowerPoint</Application>
  <PresentationFormat>Widescreen</PresentationFormat>
  <Paragraphs>110</Paragraphs>
  <Slides>19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Verdana</vt:lpstr>
      <vt:lpstr>Office Theme</vt:lpstr>
      <vt:lpstr>Lecture 2:   The Blockchain technology, technical functionalities</vt:lpstr>
      <vt:lpstr>Course material developed in collaboration with University of  Cagliari, University of Cyprus, University of Western Macedonia, Mines ParisTech, Technische Hochschule Ulm, Deloitte, WIP   with support from Erasmus+ </vt:lpstr>
      <vt:lpstr>Content of the lecture</vt:lpstr>
      <vt:lpstr>What you should learn from this lesson</vt:lpstr>
      <vt:lpstr>How to interact with a blockchain: get an account</vt:lpstr>
      <vt:lpstr>How to get an address</vt:lpstr>
      <vt:lpstr>How to get an address</vt:lpstr>
      <vt:lpstr>Your address is the public key of your private key!</vt:lpstr>
      <vt:lpstr>Questions</vt:lpstr>
      <vt:lpstr>What your address allows you to do (provided you have the corresponding private key)</vt:lpstr>
      <vt:lpstr>Exercise 2: interacting with blockchain</vt:lpstr>
      <vt:lpstr>From von Neumann machine to decentralized computation</vt:lpstr>
      <vt:lpstr>From von Neumann machine to decentralized computation: Ethereum Virtual Machine</vt:lpstr>
      <vt:lpstr>Questions</vt:lpstr>
      <vt:lpstr>The Ethereum Virtual Machine: smart contracts</vt:lpstr>
      <vt:lpstr>The Ethereum Virtual Machine: smart contracts</vt:lpstr>
      <vt:lpstr>Exercise 3: creating and interacting with smart contracts</vt:lpstr>
      <vt:lpstr>Questions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Mario Mureddu</cp:lastModifiedBy>
  <cp:revision>44</cp:revision>
  <dcterms:created xsi:type="dcterms:W3CDTF">2019-12-17T13:08:16Z</dcterms:created>
  <dcterms:modified xsi:type="dcterms:W3CDTF">2020-05-24T18:15:28Z</dcterms:modified>
</cp:coreProperties>
</file>