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5BED9"/>
    <a:srgbClr val="D2E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4"/>
    <p:restoredTop sz="96327"/>
  </p:normalViewPr>
  <p:slideViewPr>
    <p:cSldViewPr snapToGrid="0">
      <p:cViewPr>
        <p:scale>
          <a:sx n="135" d="100"/>
          <a:sy n="135" d="100"/>
        </p:scale>
        <p:origin x="5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00E2-63C4-827A-F782-6D98C0A5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A8D47-DD6A-D936-8DD9-3BA29D02A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52B7-780A-E339-C9EF-F49DE1C8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F376-D56B-01B2-50C3-567D0099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CA71-4BB7-B3E8-D7B0-5A9BC269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61AA-C824-4D3A-5931-6D48D058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2C63-AC7C-FB1C-FABD-782CA2378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18E7-2ED7-ACB4-EA38-FA3FDA4F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B195-4546-F57C-3EBD-9C1D7C1C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D043-9C33-1C04-8FAF-968A6BB8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9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E3323-2E94-08FC-FA74-507C04263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B2D3-C09B-23A9-30E1-023C0A77A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C256-117F-DF77-834D-F47BB135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DEA1-8562-36AE-9AD5-C879B65B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5C29-6F9B-9C15-BB55-7AB0EC67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3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4261-4A2A-82DA-F29C-4A23C561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E714-8B89-6D21-0ED9-98415F61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F1EF-61A8-7808-FE76-C2EDEB95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A7ABC-AD18-7E82-EC84-B9474904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FC4C-901F-E0B2-AD9B-C79F0E5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9254-BB68-040E-0903-8FE13218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65FFF-8481-0E91-FF5C-BB045270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0EF8-8966-BE4A-36DB-14D0E4EB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F863-8983-D39C-4182-80EEB74B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1133-9C2C-5ADB-24D4-FF4AE1E9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67CE-BE62-3962-EBE0-CA532212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41C9-270D-1C76-7792-21BDF9AE0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1BC3-5B96-8745-B869-BDA9DE920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D3CB4-766F-1C61-60C2-055F1181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A3425-D0EB-E9EC-6DC8-C8BBC217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04D13-4A01-F302-7316-F16B8F7D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BC86-6571-AFD8-736A-B385F25B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E677-4FBB-50F8-82F6-652D3F23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A38D-006C-FC33-B0A6-8E2B62055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DD9B9-3E49-102C-7534-D9422AE25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DF47F-FDE0-1CFE-200C-35395576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8D35-76EF-31BE-68D1-8507F5C1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5A2D1-E9E8-8AB7-723F-47A905C3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E2914-382E-6450-F7CE-85C4991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DDC6-DB02-A22E-37E3-1D98C454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3EC53-5822-18CC-A665-EC869394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0F79F-328B-EACB-C5B7-05C7F98B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EB773-D877-6DD1-C53A-7A6254C6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5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2631B-CCA6-460A-AFFB-B580E57A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D86A4-3D49-AB87-10BD-9AF93731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E9EF-9ADE-BBBA-2053-DDAA8E79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79DD-5C19-B1DF-7E98-1DFEF4F3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4A05-4B0C-2CB4-A07E-936672CC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A3BA-1DFC-BC7C-B01E-C0BE73A2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EE4C-A1A0-2003-2C69-FB7C57CB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48431-CA4F-6335-CE53-F50924CF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9FB6B-F772-FBD4-0EEF-59FF432D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1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B81B-4690-F22C-7130-572AD84D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C7BF3-6D77-024F-94A5-91F315D0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15648-98F8-E60E-60A7-80FB81F6D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07F9-161E-63F5-C33C-6DEACDDD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445F-C3B2-A1D6-3909-AC8CF09E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EEC2-E3D5-72B6-D22F-AB0A46E3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8F353-70DF-F1BE-1EBC-FBF1A985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9B29A-211C-E3C3-105A-95A001DA3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47CEE-B198-9C64-2AC7-57D493728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673A-323C-3B40-8612-636D5DAC4ED7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E737-A659-755C-CDA0-50A57BAC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833D-92CE-D836-760D-5B678513A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F1DE-B43A-DB45-8D14-ADE5A1EF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sv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5.jpe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8BA83-8A97-867D-F421-FBB11417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TORNJAK ARCHITECTURE WITH IAM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A76AEF-C557-3705-68CC-098F92F04677}"/>
              </a:ext>
            </a:extLst>
          </p:cNvPr>
          <p:cNvSpPr/>
          <p:nvPr/>
        </p:nvSpPr>
        <p:spPr>
          <a:xfrm>
            <a:off x="10412595" y="5308309"/>
            <a:ext cx="1200749" cy="1093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6DBF6429-587C-014C-DB46-8B9F49AEE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3" r="60223"/>
          <a:stretch/>
        </p:blipFill>
        <p:spPr>
          <a:xfrm>
            <a:off x="10412596" y="5290021"/>
            <a:ext cx="1200749" cy="11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0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A88B2A-7D9D-69FD-A902-55789EFF79D3}"/>
              </a:ext>
            </a:extLst>
          </p:cNvPr>
          <p:cNvGrpSpPr/>
          <p:nvPr/>
        </p:nvGrpSpPr>
        <p:grpSpPr>
          <a:xfrm>
            <a:off x="2782221" y="1782193"/>
            <a:ext cx="7371408" cy="4803088"/>
            <a:chOff x="1141850" y="3925670"/>
            <a:chExt cx="4691825" cy="2412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CCE710-1A6E-1661-B085-18D6533628A1}"/>
                </a:ext>
              </a:extLst>
            </p:cNvPr>
            <p:cNvSpPr/>
            <p:nvPr/>
          </p:nvSpPr>
          <p:spPr>
            <a:xfrm>
              <a:off x="1141850" y="3925670"/>
              <a:ext cx="2898190" cy="12917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432823-3A0C-3305-D56E-283226A82194}"/>
                </a:ext>
              </a:extLst>
            </p:cNvPr>
            <p:cNvSpPr/>
            <p:nvPr/>
          </p:nvSpPr>
          <p:spPr>
            <a:xfrm>
              <a:off x="2227496" y="4184552"/>
              <a:ext cx="1059105" cy="2743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Tornjak Server FE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0FB49F-1D02-F3F4-10C2-E4039F0F2F5F}"/>
                </a:ext>
              </a:extLst>
            </p:cNvPr>
            <p:cNvGrpSpPr/>
            <p:nvPr/>
          </p:nvGrpSpPr>
          <p:grpSpPr>
            <a:xfrm>
              <a:off x="5035954" y="4073090"/>
              <a:ext cx="797721" cy="791334"/>
              <a:chOff x="4913447" y="4052931"/>
              <a:chExt cx="913968" cy="1041553"/>
            </a:xfrm>
          </p:grpSpPr>
          <p:pic>
            <p:nvPicPr>
              <p:cNvPr id="41" name="Picture 2" descr="Identity and Access Management (IAM) - Everything You Need To Know">
                <a:extLst>
                  <a:ext uri="{FF2B5EF4-FFF2-40B4-BE49-F238E27FC236}">
                    <a16:creationId xmlns:a16="http://schemas.microsoft.com/office/drawing/2014/main" id="{2E53C7B2-0301-280A-0852-48F91695A4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772" t="49985" r="14982" b="6522"/>
              <a:stretch/>
            </p:blipFill>
            <p:spPr bwMode="auto">
              <a:xfrm>
                <a:off x="5169920" y="4122797"/>
                <a:ext cx="451899" cy="574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DFCEB1-9110-7B35-5B3C-C19A71899E12}"/>
                  </a:ext>
                </a:extLst>
              </p:cNvPr>
              <p:cNvSpPr txBox="1"/>
              <p:nvPr/>
            </p:nvSpPr>
            <p:spPr>
              <a:xfrm>
                <a:off x="5098310" y="4705082"/>
                <a:ext cx="544243" cy="274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IAM Server </a:t>
                </a:r>
              </a:p>
              <a:p>
                <a:pPr algn="ctr"/>
                <a:r>
                  <a:rPr lang="en-US" sz="1050" dirty="0"/>
                  <a:t>(Oauth 2.0)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C6AB262-CCDE-C7F6-BF87-CB5E323A16F3}"/>
                  </a:ext>
                </a:extLst>
              </p:cNvPr>
              <p:cNvSpPr/>
              <p:nvPr/>
            </p:nvSpPr>
            <p:spPr>
              <a:xfrm>
                <a:off x="4913447" y="4052931"/>
                <a:ext cx="913968" cy="10415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6EB4BA-4A25-FD05-15F0-38E6E81CFDD9}"/>
                </a:ext>
              </a:extLst>
            </p:cNvPr>
            <p:cNvGrpSpPr/>
            <p:nvPr/>
          </p:nvGrpSpPr>
          <p:grpSpPr>
            <a:xfrm>
              <a:off x="1187506" y="4008269"/>
              <a:ext cx="352162" cy="288770"/>
              <a:chOff x="-38841" y="4083336"/>
              <a:chExt cx="352162" cy="28877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8F6A5B-26AC-BCB5-BED2-4D72B3D711CD}"/>
                  </a:ext>
                </a:extLst>
              </p:cNvPr>
              <p:cNvSpPr/>
              <p:nvPr/>
            </p:nvSpPr>
            <p:spPr>
              <a:xfrm>
                <a:off x="-38841" y="4090756"/>
                <a:ext cx="352162" cy="2489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39" descr="Logo&#10;&#10;Description automatically generated">
                <a:extLst>
                  <a:ext uri="{FF2B5EF4-FFF2-40B4-BE49-F238E27FC236}">
                    <a16:creationId xmlns:a16="http://schemas.microsoft.com/office/drawing/2014/main" id="{87364743-40D7-E8B2-83BA-53F7CD793B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373" r="60223"/>
              <a:stretch/>
            </p:blipFill>
            <p:spPr>
              <a:xfrm>
                <a:off x="-38841" y="4083336"/>
                <a:ext cx="352162" cy="28877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CD5452-C84B-A902-92DE-DDD81C8BC591}"/>
                </a:ext>
              </a:extLst>
            </p:cNvPr>
            <p:cNvSpPr/>
            <p:nvPr/>
          </p:nvSpPr>
          <p:spPr>
            <a:xfrm>
              <a:off x="2227496" y="4864424"/>
              <a:ext cx="1493453" cy="274320"/>
            </a:xfrm>
            <a:prstGeom prst="rect">
              <a:avLst/>
            </a:prstGeom>
            <a:solidFill>
              <a:srgbClr val="0DA2C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Tornjak Server BE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C76514-3B20-C87E-D1D8-5F045A2F7C0F}"/>
                </a:ext>
              </a:extLst>
            </p:cNvPr>
            <p:cNvSpPr/>
            <p:nvPr/>
          </p:nvSpPr>
          <p:spPr>
            <a:xfrm>
              <a:off x="2227496" y="5352018"/>
              <a:ext cx="1493453" cy="274320"/>
            </a:xfrm>
            <a:prstGeom prst="rect">
              <a:avLst/>
            </a:prstGeom>
            <a:solidFill>
              <a:srgbClr val="9CCF2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SPIRE Server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4368F5-799E-531F-36EA-1D905A34D212}"/>
                </a:ext>
              </a:extLst>
            </p:cNvPr>
            <p:cNvSpPr/>
            <p:nvPr/>
          </p:nvSpPr>
          <p:spPr>
            <a:xfrm>
              <a:off x="2984027" y="5903718"/>
              <a:ext cx="1493453" cy="330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SPIRE Agent 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D28A7F-2585-D998-2F75-F5B050BFECB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2757048" y="4458872"/>
              <a:ext cx="4355" cy="40555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ACDB6E-993C-D82F-7312-248A9EFAE07C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974223" y="5138744"/>
              <a:ext cx="0" cy="213274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D2DE9371-A314-B941-0566-057A3BB75B34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rot="5400000">
              <a:off x="2426052" y="5355547"/>
              <a:ext cx="277380" cy="818962"/>
            </a:xfrm>
            <a:prstGeom prst="bentConnector3">
              <a:avLst>
                <a:gd name="adj1" fmla="val 59374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39184A-B689-1127-6A1C-B53BE3A7828C}"/>
                </a:ext>
              </a:extLst>
            </p:cNvPr>
            <p:cNvSpPr/>
            <p:nvPr/>
          </p:nvSpPr>
          <p:spPr>
            <a:xfrm>
              <a:off x="1358427" y="5740663"/>
              <a:ext cx="3251199" cy="5971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B15929-9EBF-2DB6-F5BF-094B408DA202}"/>
                </a:ext>
              </a:extLst>
            </p:cNvPr>
            <p:cNvSpPr txBox="1"/>
            <p:nvPr/>
          </p:nvSpPr>
          <p:spPr>
            <a:xfrm>
              <a:off x="3904720" y="5649485"/>
              <a:ext cx="542458" cy="139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Cluster 1</a:t>
              </a:r>
            </a:p>
          </p:txBody>
        </p:sp>
        <p:pic>
          <p:nvPicPr>
            <p:cNvPr id="20" name="Graphic 19" descr="Database with solid fill">
              <a:extLst>
                <a:ext uri="{FF2B5EF4-FFF2-40B4-BE49-F238E27FC236}">
                  <a16:creationId xmlns:a16="http://schemas.microsoft.com/office/drawing/2014/main" id="{C8B3BE3D-2EDF-50AB-1D1A-6B8A38A04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1919" y="4753813"/>
              <a:ext cx="477051" cy="495541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59DDEB-8F9E-8B8A-337C-B82C083F80C4}"/>
                </a:ext>
              </a:extLst>
            </p:cNvPr>
            <p:cNvCxnSpPr>
              <a:cxnSpLocks/>
              <a:stCxn id="10" idx="1"/>
              <a:endCxn id="20" idx="3"/>
            </p:cNvCxnSpPr>
            <p:nvPr/>
          </p:nvCxnSpPr>
          <p:spPr>
            <a:xfrm flipH="1">
              <a:off x="1988970" y="5001584"/>
              <a:ext cx="23852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DC39A-2AB5-71CD-F8C9-CD769F44D243}"/>
                </a:ext>
              </a:extLst>
            </p:cNvPr>
            <p:cNvSpPr txBox="1"/>
            <p:nvPr/>
          </p:nvSpPr>
          <p:spPr>
            <a:xfrm>
              <a:off x="2757048" y="4513188"/>
              <a:ext cx="785688" cy="27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API Calls </a:t>
              </a:r>
            </a:p>
            <a:p>
              <a:pPr algn="ctr"/>
              <a:r>
                <a:rPr lang="en-US" sz="1000" dirty="0"/>
                <a:t>+ </a:t>
              </a:r>
            </a:p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Access Token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813B0A-407D-7245-F588-07BB275E7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845" y="4377808"/>
              <a:ext cx="1630870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8B437B-20BE-DCB2-7755-179CB3CFCF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3845" y="4216396"/>
              <a:ext cx="1630870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86402C-EE65-0357-444F-294076DCD983}"/>
                </a:ext>
              </a:extLst>
            </p:cNvPr>
            <p:cNvSpPr txBox="1"/>
            <p:nvPr/>
          </p:nvSpPr>
          <p:spPr>
            <a:xfrm>
              <a:off x="4043827" y="4100394"/>
              <a:ext cx="648629" cy="12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Credentials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F7AEFB-7B48-D6F8-0EB3-0B5BFCDA5A9E}"/>
                </a:ext>
              </a:extLst>
            </p:cNvPr>
            <p:cNvSpPr txBox="1"/>
            <p:nvPr/>
          </p:nvSpPr>
          <p:spPr>
            <a:xfrm>
              <a:off x="3835355" y="4401765"/>
              <a:ext cx="1021153" cy="12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Access Token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80D0EC-3D16-FEAD-F6AD-F0FD8765C7B4}"/>
                </a:ext>
              </a:extLst>
            </p:cNvPr>
            <p:cNvSpPr txBox="1"/>
            <p:nvPr/>
          </p:nvSpPr>
          <p:spPr>
            <a:xfrm>
              <a:off x="4347025" y="5025611"/>
              <a:ext cx="542458" cy="278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Exposes JWKS </a:t>
              </a:r>
            </a:p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URL for token </a:t>
              </a:r>
            </a:p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verification</a:t>
              </a: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D58ADFF6-FEAA-D59A-CE76-3B0E6A446915}"/>
                </a:ext>
              </a:extLst>
            </p:cNvPr>
            <p:cNvCxnSpPr>
              <a:cxnSpLocks/>
              <a:stCxn id="10" idx="3"/>
              <a:endCxn id="43" idx="2"/>
            </p:cNvCxnSpPr>
            <p:nvPr/>
          </p:nvCxnSpPr>
          <p:spPr>
            <a:xfrm flipV="1">
              <a:off x="3720949" y="4864424"/>
              <a:ext cx="1713866" cy="137160"/>
            </a:xfrm>
            <a:prstGeom prst="bentConnector2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651BD2C5-6710-E4DE-1A3E-B35AA9481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881" y="4554978"/>
              <a:ext cx="140174" cy="157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C970D5F3-84A0-010F-65A9-CD2CDC9EF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795" y="4400489"/>
              <a:ext cx="140175" cy="157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CD6C3C-D35F-D733-CDDC-530CAF1818EB}"/>
                </a:ext>
              </a:extLst>
            </p:cNvPr>
            <p:cNvSpPr txBox="1"/>
            <p:nvPr/>
          </p:nvSpPr>
          <p:spPr>
            <a:xfrm>
              <a:off x="1367227" y="4693317"/>
              <a:ext cx="77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Tornjak Server DB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9A40BF8E-5157-20F4-1A94-3DE4245FFB15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16200000" flipH="1">
              <a:off x="3213798" y="5386762"/>
              <a:ext cx="277380" cy="756531"/>
            </a:xfrm>
            <a:prstGeom prst="bentConnector3">
              <a:avLst>
                <a:gd name="adj1" fmla="val 59374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B1E1F2-8DD3-1EB4-2D50-B4ACDAA2810E}"/>
                </a:ext>
              </a:extLst>
            </p:cNvPr>
            <p:cNvSpPr/>
            <p:nvPr/>
          </p:nvSpPr>
          <p:spPr>
            <a:xfrm>
              <a:off x="1408534" y="5903718"/>
              <a:ext cx="1493453" cy="330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SPIRE Agent A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1927274-B114-21D0-1B76-869E0E2AA4C1}"/>
              </a:ext>
            </a:extLst>
          </p:cNvPr>
          <p:cNvSpPr/>
          <p:nvPr/>
        </p:nvSpPr>
        <p:spPr>
          <a:xfrm>
            <a:off x="3696088" y="5271928"/>
            <a:ext cx="5108015" cy="118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A7945062-AE22-8445-3C9F-5B3B6197A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0241" y="675867"/>
            <a:ext cx="742821" cy="74282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BC11561-390E-F42A-60A1-D721DF076E65}"/>
              </a:ext>
            </a:extLst>
          </p:cNvPr>
          <p:cNvSpPr txBox="1"/>
          <p:nvPr/>
        </p:nvSpPr>
        <p:spPr>
          <a:xfrm>
            <a:off x="6884006" y="109124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User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97FAB0-F773-726D-23F9-F7FCA862ED4A}"/>
              </a:ext>
            </a:extLst>
          </p:cNvPr>
          <p:cNvCxnSpPr>
            <a:cxnSpLocks/>
          </p:cNvCxnSpPr>
          <p:nvPr/>
        </p:nvCxnSpPr>
        <p:spPr>
          <a:xfrm>
            <a:off x="6670528" y="1396484"/>
            <a:ext cx="0" cy="2237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7911A79-6E57-4405-636B-C9CD2A9516EB}"/>
              </a:ext>
            </a:extLst>
          </p:cNvPr>
          <p:cNvSpPr txBox="1"/>
          <p:nvPr/>
        </p:nvSpPr>
        <p:spPr>
          <a:xfrm>
            <a:off x="216667" y="154073"/>
            <a:ext cx="6151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dirty="0"/>
              <a:t>TORNJAK SERVER ARCHITECTURE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C2D61E-BEE5-9663-02C5-4D7A6782539E}"/>
              </a:ext>
            </a:extLst>
          </p:cNvPr>
          <p:cNvSpPr txBox="1"/>
          <p:nvPr/>
        </p:nvSpPr>
        <p:spPr>
          <a:xfrm>
            <a:off x="8048047" y="5081780"/>
            <a:ext cx="852265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Cluster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AA19B0-1B67-0C88-526A-C1A704B2BAFF}"/>
              </a:ext>
            </a:extLst>
          </p:cNvPr>
          <p:cNvSpPr txBox="1"/>
          <p:nvPr/>
        </p:nvSpPr>
        <p:spPr>
          <a:xfrm>
            <a:off x="5655756" y="434321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HostPath</a:t>
            </a:r>
            <a:r>
              <a:rPr lang="en-US" sz="1100" dirty="0"/>
              <a:t>/ Socket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D8206B0-7C50-6D19-DC0E-992005FD7537}"/>
              </a:ext>
            </a:extLst>
          </p:cNvPr>
          <p:cNvCxnSpPr>
            <a:stCxn id="45" idx="3"/>
            <a:endCxn id="43" idx="0"/>
          </p:cNvCxnSpPr>
          <p:nvPr/>
        </p:nvCxnSpPr>
        <p:spPr>
          <a:xfrm>
            <a:off x="7362022" y="1229743"/>
            <a:ext cx="2164951" cy="8459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31A12C0-497C-B49A-67D5-221602790446}"/>
              </a:ext>
            </a:extLst>
          </p:cNvPr>
          <p:cNvSpPr/>
          <p:nvPr/>
        </p:nvSpPr>
        <p:spPr>
          <a:xfrm>
            <a:off x="3407240" y="5734775"/>
            <a:ext cx="428780" cy="630042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C821D7-F8FF-63A4-EB35-179799B9EBEE}"/>
              </a:ext>
            </a:extLst>
          </p:cNvPr>
          <p:cNvSpPr txBox="1"/>
          <p:nvPr/>
        </p:nvSpPr>
        <p:spPr>
          <a:xfrm>
            <a:off x="2986595" y="1634909"/>
            <a:ext cx="18648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pc="300" dirty="0"/>
              <a:t>TORNJAK SERVER</a:t>
            </a:r>
          </a:p>
        </p:txBody>
      </p:sp>
    </p:spTree>
    <p:extLst>
      <p:ext uri="{BB962C8B-B14F-4D97-AF65-F5344CB8AC3E}">
        <p14:creationId xmlns:p14="http://schemas.microsoft.com/office/powerpoint/2010/main" val="195234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07436F72-BF1B-43CF-1A77-12A8AF34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101" y="711751"/>
            <a:ext cx="742821" cy="742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CF67F8-1ED5-0F78-A51B-B365C00FA6C4}"/>
              </a:ext>
            </a:extLst>
          </p:cNvPr>
          <p:cNvSpPr txBox="1"/>
          <p:nvPr/>
        </p:nvSpPr>
        <p:spPr>
          <a:xfrm>
            <a:off x="1141848" y="1298743"/>
            <a:ext cx="85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Manager/ </a:t>
            </a:r>
          </a:p>
          <a:p>
            <a:pPr algn="ctr"/>
            <a:r>
              <a:rPr lang="en-US" sz="1200" b="1" dirty="0"/>
              <a:t>Operator</a:t>
            </a:r>
          </a:p>
        </p:txBody>
      </p:sp>
      <p:sp>
        <p:nvSpPr>
          <p:cNvPr id="2164" name="TextBox 2163">
            <a:extLst>
              <a:ext uri="{FF2B5EF4-FFF2-40B4-BE49-F238E27FC236}">
                <a16:creationId xmlns:a16="http://schemas.microsoft.com/office/drawing/2014/main" id="{F86B2D0B-2F79-32A2-E47B-F803C5262B0B}"/>
              </a:ext>
            </a:extLst>
          </p:cNvPr>
          <p:cNvSpPr txBox="1"/>
          <p:nvPr/>
        </p:nvSpPr>
        <p:spPr>
          <a:xfrm>
            <a:off x="216667" y="52469"/>
            <a:ext cx="6648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dirty="0"/>
              <a:t>TORNJAK MANAGER ARCHITECTURE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D8FDB03-B04D-2A2D-AA86-1249CAF6EAC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5400000">
            <a:off x="3467551" y="2961353"/>
            <a:ext cx="2318893" cy="293800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7CACBF4-16BD-8A86-FEED-33BE5E12BDF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5400000">
            <a:off x="4461574" y="2348638"/>
            <a:ext cx="712155" cy="255669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23C957E-D49D-B537-25E9-BE8B1C747BFA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H="1" flipV="1">
            <a:off x="8493451" y="2026943"/>
            <a:ext cx="2777647" cy="3212654"/>
          </a:xfrm>
          <a:prstGeom prst="bentConnector3">
            <a:avLst>
              <a:gd name="adj1" fmla="val -8230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17C2328-1D7A-8B4D-1CC0-AA09F5562902}"/>
              </a:ext>
            </a:extLst>
          </p:cNvPr>
          <p:cNvCxnSpPr>
            <a:cxnSpLocks/>
            <a:stCxn id="5" idx="1"/>
            <a:endCxn id="11" idx="1"/>
          </p:cNvCxnSpPr>
          <p:nvPr/>
        </p:nvCxnSpPr>
        <p:spPr>
          <a:xfrm rot="10800000" flipH="1">
            <a:off x="1141849" y="2026944"/>
            <a:ext cx="2556699" cy="3200089"/>
          </a:xfrm>
          <a:prstGeom prst="bentConnector3">
            <a:avLst>
              <a:gd name="adj1" fmla="val -8941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1BA066-D0E0-8915-A6E4-37694EA8EB2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10922" y="1083162"/>
            <a:ext cx="17876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1625003-074D-BFA4-C5FD-67F9F802F347}"/>
              </a:ext>
            </a:extLst>
          </p:cNvPr>
          <p:cNvSpPr txBox="1"/>
          <p:nvPr/>
        </p:nvSpPr>
        <p:spPr>
          <a:xfrm>
            <a:off x="9571564" y="1796111"/>
            <a:ext cx="1493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Send Offline Token File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FA45E3-B773-63EB-6969-7796E7DD2160}"/>
              </a:ext>
            </a:extLst>
          </p:cNvPr>
          <p:cNvSpPr txBox="1"/>
          <p:nvPr/>
        </p:nvSpPr>
        <p:spPr>
          <a:xfrm>
            <a:off x="1700079" y="1796111"/>
            <a:ext cx="1493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Send Offline Token File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5366CA0-1B72-EDF2-E639-1041AAE55A74}"/>
              </a:ext>
            </a:extLst>
          </p:cNvPr>
          <p:cNvSpPr txBox="1"/>
          <p:nvPr/>
        </p:nvSpPr>
        <p:spPr>
          <a:xfrm>
            <a:off x="4346991" y="3411753"/>
            <a:ext cx="1493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API Calls </a:t>
            </a:r>
            <a:r>
              <a:rPr lang="en-US" sz="900" dirty="0"/>
              <a:t>+</a:t>
            </a:r>
            <a:r>
              <a:rPr lang="en-US" sz="900" dirty="0">
                <a:solidFill>
                  <a:schemeClr val="accent2"/>
                </a:solidFill>
              </a:rPr>
              <a:t> Offline Token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F7C2B9-C9C0-A919-23A0-6FA08FA13673}"/>
              </a:ext>
            </a:extLst>
          </p:cNvPr>
          <p:cNvSpPr txBox="1"/>
          <p:nvPr/>
        </p:nvSpPr>
        <p:spPr>
          <a:xfrm>
            <a:off x="6867191" y="3411753"/>
            <a:ext cx="1493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API Calls </a:t>
            </a:r>
            <a:r>
              <a:rPr lang="en-US" sz="900" dirty="0"/>
              <a:t>+</a:t>
            </a:r>
            <a:r>
              <a:rPr lang="en-US" sz="900" dirty="0">
                <a:solidFill>
                  <a:schemeClr val="accent2"/>
                </a:solidFill>
              </a:rPr>
              <a:t> Offline Token 2</a:t>
            </a:r>
          </a:p>
        </p:txBody>
      </p:sp>
      <p:pic>
        <p:nvPicPr>
          <p:cNvPr id="2238" name="Picture 10" descr="Icon-certificate - Manufacturing Person Icon - Free Transparent PNG  Download - PNGkey">
            <a:extLst>
              <a:ext uri="{FF2B5EF4-FFF2-40B4-BE49-F238E27FC236}">
                <a16:creationId xmlns:a16="http://schemas.microsoft.com/office/drawing/2014/main" id="{41F8598F-72C6-B076-20AB-02214AF2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72" y="1833722"/>
            <a:ext cx="117777" cy="1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3" name="Picture 10" descr="Icon-certificate - Manufacturing Person Icon - Free Transparent PNG  Download - PNGkey">
            <a:extLst>
              <a:ext uri="{FF2B5EF4-FFF2-40B4-BE49-F238E27FC236}">
                <a16:creationId xmlns:a16="http://schemas.microsoft.com/office/drawing/2014/main" id="{9C8480E0-9174-0A45-1A3B-A16C40167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816" y="1832261"/>
            <a:ext cx="117777" cy="1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4" name="Picture 10" descr="Icon-certificate - Manufacturing Person Icon - Free Transparent PNG  Download - PNGkey">
            <a:extLst>
              <a:ext uri="{FF2B5EF4-FFF2-40B4-BE49-F238E27FC236}">
                <a16:creationId xmlns:a16="http://schemas.microsoft.com/office/drawing/2014/main" id="{21045633-34BB-E1EB-C0F2-88854C68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24" y="3444917"/>
            <a:ext cx="117777" cy="1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Picture 10" descr="Icon-certificate - Manufacturing Person Icon - Free Transparent PNG  Download - PNGkey">
            <a:extLst>
              <a:ext uri="{FF2B5EF4-FFF2-40B4-BE49-F238E27FC236}">
                <a16:creationId xmlns:a16="http://schemas.microsoft.com/office/drawing/2014/main" id="{69A68F78-7807-B860-1BE2-6DAAB8BF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44" y="3440327"/>
            <a:ext cx="117777" cy="1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305BBCA-B8D1-E7D9-0DC5-9B0F71480ECF}"/>
              </a:ext>
            </a:extLst>
          </p:cNvPr>
          <p:cNvGrpSpPr/>
          <p:nvPr/>
        </p:nvGrpSpPr>
        <p:grpSpPr>
          <a:xfrm>
            <a:off x="3698549" y="657763"/>
            <a:ext cx="4794902" cy="2613147"/>
            <a:chOff x="3698549" y="657763"/>
            <a:chExt cx="4794902" cy="26131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D4D345-998C-F09D-C846-7B80C2DCB8D2}"/>
                </a:ext>
              </a:extLst>
            </p:cNvPr>
            <p:cNvSpPr/>
            <p:nvPr/>
          </p:nvSpPr>
          <p:spPr>
            <a:xfrm>
              <a:off x="3698549" y="782976"/>
              <a:ext cx="4794902" cy="248793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A56CC8-6EED-A88F-A295-A6AE9C01111A}"/>
                </a:ext>
              </a:extLst>
            </p:cNvPr>
            <p:cNvSpPr/>
            <p:nvPr/>
          </p:nvSpPr>
          <p:spPr>
            <a:xfrm>
              <a:off x="4392257" y="1213445"/>
              <a:ext cx="1493453" cy="277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Tornjak Manager FE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C155609-CE79-D856-D884-781744DB4BF1}"/>
                </a:ext>
              </a:extLst>
            </p:cNvPr>
            <p:cNvSpPr/>
            <p:nvPr/>
          </p:nvSpPr>
          <p:spPr>
            <a:xfrm>
              <a:off x="4392257" y="2291410"/>
              <a:ext cx="1493453" cy="277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Tornjak Manager BE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88AFF-85D9-1601-BE57-EB69D2109A58}"/>
                </a:ext>
              </a:extLst>
            </p:cNvPr>
            <p:cNvCxnSpPr>
              <a:cxnSpLocks/>
              <a:stCxn id="36" idx="2"/>
              <a:endCxn id="46" idx="0"/>
            </p:cNvCxnSpPr>
            <p:nvPr/>
          </p:nvCxnSpPr>
          <p:spPr>
            <a:xfrm>
              <a:off x="5138984" y="1490445"/>
              <a:ext cx="0" cy="80096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Graphic 48" descr="Database with solid fill">
              <a:extLst>
                <a:ext uri="{FF2B5EF4-FFF2-40B4-BE49-F238E27FC236}">
                  <a16:creationId xmlns:a16="http://schemas.microsoft.com/office/drawing/2014/main" id="{A7667659-2EC2-067B-1A14-399FFD228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32860" y="2133445"/>
              <a:ext cx="744699" cy="77356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FC6728-E7CE-A30F-2AF7-30008B50E65D}"/>
                </a:ext>
              </a:extLst>
            </p:cNvPr>
            <p:cNvSpPr txBox="1"/>
            <p:nvPr/>
          </p:nvSpPr>
          <p:spPr>
            <a:xfrm>
              <a:off x="4751516" y="1731320"/>
              <a:ext cx="7749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API Calls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E0D265-AC9B-3C50-9CFF-43DB4A921949}"/>
                </a:ext>
              </a:extLst>
            </p:cNvPr>
            <p:cNvSpPr txBox="1"/>
            <p:nvPr/>
          </p:nvSpPr>
          <p:spPr>
            <a:xfrm>
              <a:off x="6502380" y="2383744"/>
              <a:ext cx="149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accent2"/>
                  </a:solidFill>
                </a:rPr>
                <a:t>Offline Token 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accent2"/>
                  </a:solidFill>
                </a:rPr>
                <a:t>Offline Token 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0B8E3CB-955A-22D4-7452-6442A38FC03A}"/>
                </a:ext>
              </a:extLst>
            </p:cNvPr>
            <p:cNvSpPr txBox="1"/>
            <p:nvPr/>
          </p:nvSpPr>
          <p:spPr>
            <a:xfrm>
              <a:off x="5845981" y="1228836"/>
              <a:ext cx="1493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Upload Offline Token</a:t>
              </a:r>
            </a:p>
          </p:txBody>
        </p: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B00FAD25-95D4-89DB-C9B9-847E1E51F5EE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5459119" y="1459668"/>
              <a:ext cx="846091" cy="673777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F64B037-9FCB-0492-A7C6-464B08542131}"/>
                </a:ext>
              </a:extLst>
            </p:cNvPr>
            <p:cNvSpPr txBox="1"/>
            <p:nvPr/>
          </p:nvSpPr>
          <p:spPr>
            <a:xfrm>
              <a:off x="5932860" y="1634196"/>
              <a:ext cx="88967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Offline Token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F2EBC4-BB51-089D-EA66-DDAAF357AC7A}"/>
                </a:ext>
              </a:extLst>
            </p:cNvPr>
            <p:cNvSpPr txBox="1"/>
            <p:nvPr/>
          </p:nvSpPr>
          <p:spPr>
            <a:xfrm>
              <a:off x="5916443" y="2843089"/>
              <a:ext cx="7775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Manager DB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F9738A2-ED3D-F6FF-F932-91EA83861930}"/>
                </a:ext>
              </a:extLst>
            </p:cNvPr>
            <p:cNvGrpSpPr/>
            <p:nvPr/>
          </p:nvGrpSpPr>
          <p:grpSpPr>
            <a:xfrm>
              <a:off x="7915037" y="2682413"/>
              <a:ext cx="503057" cy="552183"/>
              <a:chOff x="4135113" y="5983162"/>
              <a:chExt cx="503057" cy="552183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EA3BC60-1A2F-3EEC-1772-575DD48AEA79}"/>
                  </a:ext>
                </a:extLst>
              </p:cNvPr>
              <p:cNvSpPr/>
              <p:nvPr/>
            </p:nvSpPr>
            <p:spPr>
              <a:xfrm>
                <a:off x="4135113" y="6029325"/>
                <a:ext cx="499882" cy="4554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Picture 86" descr="Logo&#10;&#10;Description automatically generated">
                <a:extLst>
                  <a:ext uri="{FF2B5EF4-FFF2-40B4-BE49-F238E27FC236}">
                    <a16:creationId xmlns:a16="http://schemas.microsoft.com/office/drawing/2014/main" id="{B42C1F1F-670D-B6E6-C023-4C19C2467D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9373" r="60223"/>
              <a:stretch/>
            </p:blipFill>
            <p:spPr>
              <a:xfrm>
                <a:off x="4138288" y="5983162"/>
                <a:ext cx="499882" cy="552183"/>
              </a:xfrm>
              <a:prstGeom prst="rect">
                <a:avLst/>
              </a:prstGeom>
            </p:spPr>
          </p:pic>
        </p:grpSp>
        <p:pic>
          <p:nvPicPr>
            <p:cNvPr id="2239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0518DF03-8FA4-FD17-7CE5-6EA5F5756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2472" y="1268887"/>
              <a:ext cx="117777" cy="16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0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3A38AE5E-4F76-900B-01B4-5A2FCC7CF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914" y="1665834"/>
              <a:ext cx="117777" cy="16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1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2AFC9E41-AF22-24DD-6ADC-489360970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658" y="2589408"/>
              <a:ext cx="117777" cy="16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2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0FAC8018-BCB0-416C-D9DA-DEFE1427C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658" y="2403376"/>
              <a:ext cx="117777" cy="16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46" name="Straight Arrow Connector 2245">
              <a:extLst>
                <a:ext uri="{FF2B5EF4-FFF2-40B4-BE49-F238E27FC236}">
                  <a16:creationId xmlns:a16="http://schemas.microsoft.com/office/drawing/2014/main" id="{C90D8E10-AC25-46E3-FD19-DE82900EC776}"/>
                </a:ext>
              </a:extLst>
            </p:cNvPr>
            <p:cNvCxnSpPr>
              <a:cxnSpLocks/>
            </p:cNvCxnSpPr>
            <p:nvPr/>
          </p:nvCxnSpPr>
          <p:spPr>
            <a:xfrm>
              <a:off x="5800053" y="2329021"/>
              <a:ext cx="295945" cy="141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88F99FD8-7D5A-EA82-84D5-386885D6130C}"/>
                </a:ext>
              </a:extLst>
            </p:cNvPr>
            <p:cNvCxnSpPr>
              <a:cxnSpLocks/>
              <a:stCxn id="46" idx="2"/>
              <a:endCxn id="11" idx="2"/>
            </p:cNvCxnSpPr>
            <p:nvPr/>
          </p:nvCxnSpPr>
          <p:spPr>
            <a:xfrm rot="16200000" flipH="1">
              <a:off x="5266242" y="2441152"/>
              <a:ext cx="702500" cy="957016"/>
            </a:xfrm>
            <a:prstGeom prst="bentConnector3">
              <a:avLst>
                <a:gd name="adj1" fmla="val 81607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454318-80B0-059D-E8D8-A66FA378EC46}"/>
                </a:ext>
              </a:extLst>
            </p:cNvPr>
            <p:cNvSpPr txBox="1"/>
            <p:nvPr/>
          </p:nvSpPr>
          <p:spPr>
            <a:xfrm>
              <a:off x="3989777" y="657763"/>
              <a:ext cx="2242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300" dirty="0"/>
                <a:t>TORNJAK MANAGER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D46265-8EA0-5FC8-E343-E78044492564}"/>
              </a:ext>
            </a:extLst>
          </p:cNvPr>
          <p:cNvGrpSpPr/>
          <p:nvPr/>
        </p:nvGrpSpPr>
        <p:grpSpPr>
          <a:xfrm>
            <a:off x="1141850" y="3844564"/>
            <a:ext cx="4794902" cy="2626435"/>
            <a:chOff x="1141850" y="3844564"/>
            <a:chExt cx="4794902" cy="26264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777D97-6A3C-6F79-54FB-3937260A8EA8}"/>
                </a:ext>
              </a:extLst>
            </p:cNvPr>
            <p:cNvSpPr/>
            <p:nvPr/>
          </p:nvSpPr>
          <p:spPr>
            <a:xfrm>
              <a:off x="1141850" y="3983065"/>
              <a:ext cx="4794902" cy="248793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5FB606-48EB-6553-4FD5-9DD7944ED543}"/>
                </a:ext>
              </a:extLst>
            </p:cNvPr>
            <p:cNvSpPr/>
            <p:nvPr/>
          </p:nvSpPr>
          <p:spPr>
            <a:xfrm>
              <a:off x="2227496" y="4184552"/>
              <a:ext cx="1493453" cy="2743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Tornjak Server FE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21693E-17B0-9EB0-1B4B-3C21C9C707CF}"/>
                </a:ext>
              </a:extLst>
            </p:cNvPr>
            <p:cNvSpPr txBox="1"/>
            <p:nvPr/>
          </p:nvSpPr>
          <p:spPr>
            <a:xfrm>
              <a:off x="1756496" y="3844564"/>
              <a:ext cx="11058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300" dirty="0"/>
                <a:t>SERVER 1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4321D5A-B730-6678-79E2-A50DCD70ED1A}"/>
                </a:ext>
              </a:extLst>
            </p:cNvPr>
            <p:cNvGrpSpPr/>
            <p:nvPr/>
          </p:nvGrpSpPr>
          <p:grpSpPr>
            <a:xfrm>
              <a:off x="5035954" y="4073090"/>
              <a:ext cx="797721" cy="791334"/>
              <a:chOff x="4913447" y="4052931"/>
              <a:chExt cx="913968" cy="1041553"/>
            </a:xfrm>
          </p:grpSpPr>
          <p:pic>
            <p:nvPicPr>
              <p:cNvPr id="61" name="Picture 2" descr="Identity and Access Management (IAM) - Everything You Need To Know">
                <a:extLst>
                  <a:ext uri="{FF2B5EF4-FFF2-40B4-BE49-F238E27FC236}">
                    <a16:creationId xmlns:a16="http://schemas.microsoft.com/office/drawing/2014/main" id="{F7A24658-52BC-9EC1-8546-EF7F77A742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772" t="49985" r="14982" b="6522"/>
              <a:stretch/>
            </p:blipFill>
            <p:spPr bwMode="auto">
              <a:xfrm>
                <a:off x="5169920" y="4122797"/>
                <a:ext cx="401021" cy="510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DE1FB0-A6FE-5252-D37A-F79C782058B9}"/>
                  </a:ext>
                </a:extLst>
              </p:cNvPr>
              <p:cNvSpPr txBox="1"/>
              <p:nvPr/>
            </p:nvSpPr>
            <p:spPr>
              <a:xfrm>
                <a:off x="4987316" y="4632819"/>
                <a:ext cx="766229" cy="415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IAM Server </a:t>
                </a:r>
              </a:p>
              <a:p>
                <a:pPr algn="ctr"/>
                <a:r>
                  <a:rPr lang="en-US" sz="800" dirty="0"/>
                  <a:t>(Oauth 2.0)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8A26E9B-005F-1F8B-0263-43BCDBD4E365}"/>
                  </a:ext>
                </a:extLst>
              </p:cNvPr>
              <p:cNvSpPr/>
              <p:nvPr/>
            </p:nvSpPr>
            <p:spPr>
              <a:xfrm>
                <a:off x="4913447" y="4052931"/>
                <a:ext cx="913968" cy="10415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B0DD11-8B87-B704-A3C8-F7A88BDDFDA0}"/>
                </a:ext>
              </a:extLst>
            </p:cNvPr>
            <p:cNvSpPr/>
            <p:nvPr/>
          </p:nvSpPr>
          <p:spPr>
            <a:xfrm>
              <a:off x="2227496" y="4864424"/>
              <a:ext cx="1493453" cy="274320"/>
            </a:xfrm>
            <a:prstGeom prst="rect">
              <a:avLst/>
            </a:prstGeom>
            <a:solidFill>
              <a:srgbClr val="0DA2C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Tornjak Server BE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1BDBDE2-110F-6EA8-1EFF-7461BF55EC4A}"/>
                </a:ext>
              </a:extLst>
            </p:cNvPr>
            <p:cNvSpPr/>
            <p:nvPr/>
          </p:nvSpPr>
          <p:spPr>
            <a:xfrm>
              <a:off x="2227496" y="5352018"/>
              <a:ext cx="1493453" cy="274320"/>
            </a:xfrm>
            <a:prstGeom prst="rect">
              <a:avLst/>
            </a:prstGeom>
            <a:solidFill>
              <a:srgbClr val="9CCF2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SPIRE Server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746390E-A6C9-6D11-C932-A60645DE39CD}"/>
                </a:ext>
              </a:extLst>
            </p:cNvPr>
            <p:cNvSpPr/>
            <p:nvPr/>
          </p:nvSpPr>
          <p:spPr>
            <a:xfrm>
              <a:off x="2984027" y="5903718"/>
              <a:ext cx="1493453" cy="330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SPIRE Agent B</a:t>
              </a:r>
            </a:p>
          </p:txBody>
        </p:sp>
        <p:cxnSp>
          <p:nvCxnSpPr>
            <p:cNvPr id="2051" name="Straight Arrow Connector 2050">
              <a:extLst>
                <a:ext uri="{FF2B5EF4-FFF2-40B4-BE49-F238E27FC236}">
                  <a16:creationId xmlns:a16="http://schemas.microsoft.com/office/drawing/2014/main" id="{CC93A091-03C5-BF4D-3D3A-CE323DD9091B}"/>
                </a:ext>
              </a:extLst>
            </p:cNvPr>
            <p:cNvCxnSpPr>
              <a:cxnSpLocks/>
              <a:stCxn id="55" idx="2"/>
              <a:endCxn id="114" idx="0"/>
            </p:cNvCxnSpPr>
            <p:nvPr/>
          </p:nvCxnSpPr>
          <p:spPr>
            <a:xfrm>
              <a:off x="2974223" y="4458872"/>
              <a:ext cx="0" cy="405552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4" name="Straight Arrow Connector 2053">
              <a:extLst>
                <a:ext uri="{FF2B5EF4-FFF2-40B4-BE49-F238E27FC236}">
                  <a16:creationId xmlns:a16="http://schemas.microsoft.com/office/drawing/2014/main" id="{F1E3956F-DDBF-4B0E-0209-11260080DDC0}"/>
                </a:ext>
              </a:extLst>
            </p:cNvPr>
            <p:cNvCxnSpPr>
              <a:cxnSpLocks/>
              <a:stCxn id="114" idx="2"/>
              <a:endCxn id="118" idx="0"/>
            </p:cNvCxnSpPr>
            <p:nvPr/>
          </p:nvCxnSpPr>
          <p:spPr>
            <a:xfrm>
              <a:off x="2974223" y="5138744"/>
              <a:ext cx="0" cy="213274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7" name="Elbow Connector 2056">
              <a:extLst>
                <a:ext uri="{FF2B5EF4-FFF2-40B4-BE49-F238E27FC236}">
                  <a16:creationId xmlns:a16="http://schemas.microsoft.com/office/drawing/2014/main" id="{AB69A7FB-2261-DA27-912F-1F33D07ED464}"/>
                </a:ext>
              </a:extLst>
            </p:cNvPr>
            <p:cNvCxnSpPr>
              <a:cxnSpLocks/>
              <a:stCxn id="118" idx="2"/>
              <a:endCxn id="122" idx="0"/>
            </p:cNvCxnSpPr>
            <p:nvPr/>
          </p:nvCxnSpPr>
          <p:spPr>
            <a:xfrm rot="5400000">
              <a:off x="2426052" y="5355547"/>
              <a:ext cx="277380" cy="818962"/>
            </a:xfrm>
            <a:prstGeom prst="bentConnector3">
              <a:avLst>
                <a:gd name="adj1" fmla="val 74135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4" name="Rectangle 2103">
              <a:extLst>
                <a:ext uri="{FF2B5EF4-FFF2-40B4-BE49-F238E27FC236}">
                  <a16:creationId xmlns:a16="http://schemas.microsoft.com/office/drawing/2014/main" id="{67567386-ECBF-9526-053C-DF7C96C6254E}"/>
                </a:ext>
              </a:extLst>
            </p:cNvPr>
            <p:cNvSpPr/>
            <p:nvPr/>
          </p:nvSpPr>
          <p:spPr>
            <a:xfrm>
              <a:off x="1358427" y="5740663"/>
              <a:ext cx="3251199" cy="5971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5" name="TextBox 2104">
              <a:extLst>
                <a:ext uri="{FF2B5EF4-FFF2-40B4-BE49-F238E27FC236}">
                  <a16:creationId xmlns:a16="http://schemas.microsoft.com/office/drawing/2014/main" id="{4DEDC412-026F-ECEB-19EA-80ED379E4B93}"/>
                </a:ext>
              </a:extLst>
            </p:cNvPr>
            <p:cNvSpPr txBox="1"/>
            <p:nvPr/>
          </p:nvSpPr>
          <p:spPr>
            <a:xfrm>
              <a:off x="3904720" y="5649485"/>
              <a:ext cx="61935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Cluster 1</a:t>
              </a:r>
            </a:p>
          </p:txBody>
        </p:sp>
        <p:pic>
          <p:nvPicPr>
            <p:cNvPr id="2106" name="Graphic 2105" descr="Database with solid fill">
              <a:extLst>
                <a:ext uri="{FF2B5EF4-FFF2-40B4-BE49-F238E27FC236}">
                  <a16:creationId xmlns:a16="http://schemas.microsoft.com/office/drawing/2014/main" id="{EA04369A-8854-0B26-6E15-8ED7948B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11919" y="4753813"/>
              <a:ext cx="477051" cy="495541"/>
            </a:xfrm>
            <a:prstGeom prst="rect">
              <a:avLst/>
            </a:prstGeom>
          </p:spPr>
        </p:pic>
        <p:cxnSp>
          <p:nvCxnSpPr>
            <p:cNvPr id="2114" name="Straight Arrow Connector 2113">
              <a:extLst>
                <a:ext uri="{FF2B5EF4-FFF2-40B4-BE49-F238E27FC236}">
                  <a16:creationId xmlns:a16="http://schemas.microsoft.com/office/drawing/2014/main" id="{262ED31B-2C1E-77F3-87C7-40C10A07BE46}"/>
                </a:ext>
              </a:extLst>
            </p:cNvPr>
            <p:cNvCxnSpPr>
              <a:cxnSpLocks/>
              <a:stCxn id="114" idx="1"/>
              <a:endCxn id="2106" idx="3"/>
            </p:cNvCxnSpPr>
            <p:nvPr/>
          </p:nvCxnSpPr>
          <p:spPr>
            <a:xfrm flipH="1">
              <a:off x="1988970" y="5001584"/>
              <a:ext cx="23852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18" name="TextBox 2117">
              <a:extLst>
                <a:ext uri="{FF2B5EF4-FFF2-40B4-BE49-F238E27FC236}">
                  <a16:creationId xmlns:a16="http://schemas.microsoft.com/office/drawing/2014/main" id="{7507B543-75B5-196D-CF8E-E0AAC2DEA50B}"/>
                </a:ext>
              </a:extLst>
            </p:cNvPr>
            <p:cNvSpPr txBox="1"/>
            <p:nvPr/>
          </p:nvSpPr>
          <p:spPr>
            <a:xfrm>
              <a:off x="3010575" y="4462485"/>
              <a:ext cx="6792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accent1"/>
                  </a:solidFill>
                </a:rPr>
                <a:t>API Calls </a:t>
              </a:r>
            </a:p>
            <a:p>
              <a:pPr algn="ctr"/>
              <a:r>
                <a:rPr lang="en-US" sz="700" dirty="0"/>
                <a:t>+ </a:t>
              </a:r>
            </a:p>
            <a:p>
              <a:pPr algn="ctr"/>
              <a:r>
                <a:rPr lang="en-US" sz="700" dirty="0">
                  <a:solidFill>
                    <a:srgbClr val="C00000"/>
                  </a:solidFill>
                </a:rPr>
                <a:t>Access Token</a:t>
              </a:r>
            </a:p>
          </p:txBody>
        </p:sp>
        <p:cxnSp>
          <p:nvCxnSpPr>
            <p:cNvPr id="2119" name="Straight Arrow Connector 2118">
              <a:extLst>
                <a:ext uri="{FF2B5EF4-FFF2-40B4-BE49-F238E27FC236}">
                  <a16:creationId xmlns:a16="http://schemas.microsoft.com/office/drawing/2014/main" id="{2DFF1A4D-EE92-B4F3-9F78-5C4C892E6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949" y="4377808"/>
              <a:ext cx="1315005" cy="5083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1" name="Straight Arrow Connector 2120">
              <a:extLst>
                <a:ext uri="{FF2B5EF4-FFF2-40B4-BE49-F238E27FC236}">
                  <a16:creationId xmlns:a16="http://schemas.microsoft.com/office/drawing/2014/main" id="{8840DB50-FB1A-D84D-1D1A-5B6FF09DB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949" y="4216396"/>
              <a:ext cx="1315003" cy="792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7" name="TextBox 2146">
              <a:extLst>
                <a:ext uri="{FF2B5EF4-FFF2-40B4-BE49-F238E27FC236}">
                  <a16:creationId xmlns:a16="http://schemas.microsoft.com/office/drawing/2014/main" id="{0C4F5E91-AE9C-750A-B183-C2D9AF9701C1}"/>
                </a:ext>
              </a:extLst>
            </p:cNvPr>
            <p:cNvSpPr txBox="1"/>
            <p:nvPr/>
          </p:nvSpPr>
          <p:spPr>
            <a:xfrm>
              <a:off x="3967420" y="4071283"/>
              <a:ext cx="648629" cy="20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C00000"/>
                  </a:solidFill>
                </a:rPr>
                <a:t>Credentials</a:t>
              </a:r>
            </a:p>
          </p:txBody>
        </p:sp>
        <p:sp>
          <p:nvSpPr>
            <p:cNvPr id="2154" name="TextBox 2153">
              <a:extLst>
                <a:ext uri="{FF2B5EF4-FFF2-40B4-BE49-F238E27FC236}">
                  <a16:creationId xmlns:a16="http://schemas.microsoft.com/office/drawing/2014/main" id="{9F0F1AF2-3B23-7331-139B-06A8D310EF98}"/>
                </a:ext>
              </a:extLst>
            </p:cNvPr>
            <p:cNvSpPr txBox="1"/>
            <p:nvPr/>
          </p:nvSpPr>
          <p:spPr>
            <a:xfrm>
              <a:off x="3793280" y="4370032"/>
              <a:ext cx="1021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C00000"/>
                  </a:solidFill>
                </a:rPr>
                <a:t>Access Token</a:t>
              </a:r>
            </a:p>
            <a:p>
              <a:pPr algn="ctr"/>
              <a:r>
                <a:rPr lang="en-US" sz="700" dirty="0">
                  <a:solidFill>
                    <a:srgbClr val="C00000"/>
                  </a:solidFill>
                </a:rPr>
                <a:t>&amp;</a:t>
              </a:r>
            </a:p>
            <a:p>
              <a:pPr algn="ctr"/>
              <a:r>
                <a:rPr lang="en-US" sz="700" dirty="0">
                  <a:solidFill>
                    <a:schemeClr val="accent2"/>
                  </a:solidFill>
                </a:rPr>
                <a:t>Offline Token</a:t>
              </a:r>
            </a:p>
            <a:p>
              <a:pPr algn="ctr"/>
              <a:r>
                <a:rPr lang="en-US" sz="700" dirty="0">
                  <a:solidFill>
                    <a:schemeClr val="accent2"/>
                  </a:solidFill>
                </a:rPr>
                <a:t> </a:t>
              </a:r>
              <a:r>
                <a:rPr lang="en-US" sz="700" dirty="0"/>
                <a:t>(If provided in scope)</a:t>
              </a:r>
            </a:p>
          </p:txBody>
        </p:sp>
        <p:grpSp>
          <p:nvGrpSpPr>
            <p:cNvPr id="2228" name="Group 2227">
              <a:extLst>
                <a:ext uri="{FF2B5EF4-FFF2-40B4-BE49-F238E27FC236}">
                  <a16:creationId xmlns:a16="http://schemas.microsoft.com/office/drawing/2014/main" id="{F1342E40-6199-FB97-F43D-042666C74045}"/>
                </a:ext>
              </a:extLst>
            </p:cNvPr>
            <p:cNvGrpSpPr/>
            <p:nvPr/>
          </p:nvGrpSpPr>
          <p:grpSpPr>
            <a:xfrm>
              <a:off x="3730753" y="5001128"/>
              <a:ext cx="1500007" cy="417669"/>
              <a:chOff x="4007030" y="4988701"/>
              <a:chExt cx="1500007" cy="417669"/>
            </a:xfrm>
          </p:grpSpPr>
          <p:sp>
            <p:nvSpPr>
              <p:cNvPr id="2156" name="TextBox 2155">
                <a:extLst>
                  <a:ext uri="{FF2B5EF4-FFF2-40B4-BE49-F238E27FC236}">
                    <a16:creationId xmlns:a16="http://schemas.microsoft.com/office/drawing/2014/main" id="{FDF3422D-7DCD-1C3A-062A-2CEBE478D217}"/>
                  </a:ext>
                </a:extLst>
              </p:cNvPr>
              <p:cNvSpPr txBox="1"/>
              <p:nvPr/>
            </p:nvSpPr>
            <p:spPr>
              <a:xfrm>
                <a:off x="4007030" y="4988701"/>
                <a:ext cx="71526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FF0000"/>
                    </a:solidFill>
                  </a:rPr>
                  <a:t>Exposes JWKS </a:t>
                </a:r>
              </a:p>
              <a:p>
                <a:r>
                  <a:rPr lang="en-US" sz="700" dirty="0">
                    <a:solidFill>
                      <a:srgbClr val="FF0000"/>
                    </a:solidFill>
                  </a:rPr>
                  <a:t>URL for token </a:t>
                </a:r>
              </a:p>
              <a:p>
                <a:r>
                  <a:rPr lang="en-US" sz="700" dirty="0">
                    <a:solidFill>
                      <a:srgbClr val="FF0000"/>
                    </a:solidFill>
                  </a:rPr>
                  <a:t>verification</a:t>
                </a:r>
              </a:p>
            </p:txBody>
          </p:sp>
          <p:sp>
            <p:nvSpPr>
              <p:cNvPr id="2157" name="TextBox 2156">
                <a:extLst>
                  <a:ext uri="{FF2B5EF4-FFF2-40B4-BE49-F238E27FC236}">
                    <a16:creationId xmlns:a16="http://schemas.microsoft.com/office/drawing/2014/main" id="{6AEE0420-4137-3D14-6EBF-C6FE3E0A03DA}"/>
                  </a:ext>
                </a:extLst>
              </p:cNvPr>
              <p:cNvSpPr txBox="1"/>
              <p:nvPr/>
            </p:nvSpPr>
            <p:spPr>
              <a:xfrm>
                <a:off x="4652316" y="4990872"/>
                <a:ext cx="85472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FF0000"/>
                    </a:solidFill>
                  </a:rPr>
                  <a:t>Use Offline Token </a:t>
                </a:r>
              </a:p>
              <a:p>
                <a:r>
                  <a:rPr lang="en-US" sz="700" dirty="0">
                    <a:solidFill>
                      <a:srgbClr val="FF0000"/>
                    </a:solidFill>
                  </a:rPr>
                  <a:t>to Exchange With </a:t>
                </a:r>
              </a:p>
              <a:p>
                <a:r>
                  <a:rPr lang="en-US" sz="700" dirty="0">
                    <a:solidFill>
                      <a:srgbClr val="FF0000"/>
                    </a:solidFill>
                  </a:rPr>
                  <a:t>an Access Token</a:t>
                </a:r>
              </a:p>
            </p:txBody>
          </p:sp>
          <p:sp>
            <p:nvSpPr>
              <p:cNvPr id="2159" name="TextBox 2158">
                <a:extLst>
                  <a:ext uri="{FF2B5EF4-FFF2-40B4-BE49-F238E27FC236}">
                    <a16:creationId xmlns:a16="http://schemas.microsoft.com/office/drawing/2014/main" id="{6E31E229-150C-ABBD-F37B-2191C477CC17}"/>
                  </a:ext>
                </a:extLst>
              </p:cNvPr>
              <p:cNvSpPr txBox="1"/>
              <p:nvPr/>
            </p:nvSpPr>
            <p:spPr>
              <a:xfrm>
                <a:off x="4538761" y="5037400"/>
                <a:ext cx="232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/</a:t>
                </a:r>
              </a:p>
            </p:txBody>
          </p:sp>
        </p:grpSp>
        <p:sp>
          <p:nvSpPr>
            <p:cNvPr id="2160" name="TextBox 2159">
              <a:extLst>
                <a:ext uri="{FF2B5EF4-FFF2-40B4-BE49-F238E27FC236}">
                  <a16:creationId xmlns:a16="http://schemas.microsoft.com/office/drawing/2014/main" id="{73D8D241-B3DC-7F61-5AC2-7FE9C9626603}"/>
                </a:ext>
              </a:extLst>
            </p:cNvPr>
            <p:cNvSpPr txBox="1"/>
            <p:nvPr/>
          </p:nvSpPr>
          <p:spPr>
            <a:xfrm>
              <a:off x="5065442" y="5501587"/>
              <a:ext cx="8547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Export Offline Token to Local Machine</a:t>
              </a:r>
            </a:p>
          </p:txBody>
        </p:sp>
        <p:sp>
          <p:nvSpPr>
            <p:cNvPr id="2166" name="Rectangle 2165">
              <a:extLst>
                <a:ext uri="{FF2B5EF4-FFF2-40B4-BE49-F238E27FC236}">
                  <a16:creationId xmlns:a16="http://schemas.microsoft.com/office/drawing/2014/main" id="{91394EC5-0C8B-B9B5-FE7D-E6A4C8EBF72F}"/>
                </a:ext>
              </a:extLst>
            </p:cNvPr>
            <p:cNvSpPr/>
            <p:nvPr/>
          </p:nvSpPr>
          <p:spPr>
            <a:xfrm>
              <a:off x="5024963" y="5501587"/>
              <a:ext cx="797722" cy="4067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229" name="Elbow Connector 2228">
              <a:extLst>
                <a:ext uri="{FF2B5EF4-FFF2-40B4-BE49-F238E27FC236}">
                  <a16:creationId xmlns:a16="http://schemas.microsoft.com/office/drawing/2014/main" id="{C4616169-C4A2-EB72-0E18-5953D56D1428}"/>
                </a:ext>
              </a:extLst>
            </p:cNvPr>
            <p:cNvCxnSpPr>
              <a:cxnSpLocks/>
              <a:stCxn id="114" idx="3"/>
              <a:endCxn id="63" idx="2"/>
            </p:cNvCxnSpPr>
            <p:nvPr/>
          </p:nvCxnSpPr>
          <p:spPr>
            <a:xfrm flipV="1">
              <a:off x="3720949" y="4864424"/>
              <a:ext cx="1713866" cy="137160"/>
            </a:xfrm>
            <a:prstGeom prst="bentConnector2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37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44B8ADD4-C361-3A9E-3446-2DED3213A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529" y="4684485"/>
              <a:ext cx="114784" cy="157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2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3F21221D-AA50-80A9-545D-B79930B54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605" y="4640360"/>
              <a:ext cx="117777" cy="16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3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DBB7FA90-1C71-43C7-B37E-A0F5FF24D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101" y="4405212"/>
              <a:ext cx="114784" cy="157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4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C49A8611-4C29-9CA5-6A86-7E1F38CF0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442" y="5554716"/>
              <a:ext cx="117777" cy="16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779E79-177E-55B0-5200-473144D747BE}"/>
                </a:ext>
              </a:extLst>
            </p:cNvPr>
            <p:cNvSpPr txBox="1"/>
            <p:nvPr/>
          </p:nvSpPr>
          <p:spPr>
            <a:xfrm>
              <a:off x="1378637" y="4457058"/>
              <a:ext cx="77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Tornjak Server DB</a:t>
              </a:r>
            </a:p>
          </p:txBody>
        </p:sp>
        <p:cxnSp>
          <p:nvCxnSpPr>
            <p:cNvPr id="2062" name="Elbow Connector 2061">
              <a:extLst>
                <a:ext uri="{FF2B5EF4-FFF2-40B4-BE49-F238E27FC236}">
                  <a16:creationId xmlns:a16="http://schemas.microsoft.com/office/drawing/2014/main" id="{92015B5A-7EB8-BACD-D6BB-42C94DB4E0F7}"/>
                </a:ext>
              </a:extLst>
            </p:cNvPr>
            <p:cNvCxnSpPr>
              <a:cxnSpLocks/>
              <a:stCxn id="118" idx="2"/>
              <a:endCxn id="121" idx="0"/>
            </p:cNvCxnSpPr>
            <p:nvPr/>
          </p:nvCxnSpPr>
          <p:spPr>
            <a:xfrm rot="16200000" flipH="1">
              <a:off x="3213798" y="5386762"/>
              <a:ext cx="277380" cy="756531"/>
            </a:xfrm>
            <a:prstGeom prst="bentConnector3">
              <a:avLst>
                <a:gd name="adj1" fmla="val 74135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F04660-3E74-1EC3-E620-2CF28F7763CD}"/>
                </a:ext>
              </a:extLst>
            </p:cNvPr>
            <p:cNvSpPr/>
            <p:nvPr/>
          </p:nvSpPr>
          <p:spPr>
            <a:xfrm>
              <a:off x="1408534" y="5903718"/>
              <a:ext cx="1493453" cy="330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SPIRE Agent 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9FDDF5-38CB-F126-8698-4097FC1CC9A9}"/>
              </a:ext>
            </a:extLst>
          </p:cNvPr>
          <p:cNvGrpSpPr/>
          <p:nvPr/>
        </p:nvGrpSpPr>
        <p:grpSpPr>
          <a:xfrm>
            <a:off x="6476196" y="3846908"/>
            <a:ext cx="4794902" cy="2636656"/>
            <a:chOff x="1141850" y="3834343"/>
            <a:chExt cx="4794902" cy="26366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FB246B-0EAA-4FEC-2FB3-1258C4CA1707}"/>
                </a:ext>
              </a:extLst>
            </p:cNvPr>
            <p:cNvSpPr/>
            <p:nvPr/>
          </p:nvSpPr>
          <p:spPr>
            <a:xfrm>
              <a:off x="1141850" y="3983065"/>
              <a:ext cx="4794902" cy="248793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F4900C-E471-2DBB-AD97-E2F6D93D0869}"/>
                </a:ext>
              </a:extLst>
            </p:cNvPr>
            <p:cNvSpPr/>
            <p:nvPr/>
          </p:nvSpPr>
          <p:spPr>
            <a:xfrm>
              <a:off x="2227496" y="4184552"/>
              <a:ext cx="1493453" cy="2743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Tornjak Server FE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0EBEB2-D960-0523-CC5D-E97B49242C05}"/>
                </a:ext>
              </a:extLst>
            </p:cNvPr>
            <p:cNvSpPr txBox="1"/>
            <p:nvPr/>
          </p:nvSpPr>
          <p:spPr>
            <a:xfrm>
              <a:off x="1680258" y="3834343"/>
              <a:ext cx="10966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300" dirty="0"/>
                <a:t>SERVER 2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B33278-4C27-E450-0DD4-E270CC2A5A4C}"/>
                </a:ext>
              </a:extLst>
            </p:cNvPr>
            <p:cNvGrpSpPr/>
            <p:nvPr/>
          </p:nvGrpSpPr>
          <p:grpSpPr>
            <a:xfrm>
              <a:off x="5035954" y="4073090"/>
              <a:ext cx="797721" cy="791334"/>
              <a:chOff x="4913447" y="4052931"/>
              <a:chExt cx="913968" cy="1041553"/>
            </a:xfrm>
          </p:grpSpPr>
          <p:pic>
            <p:nvPicPr>
              <p:cNvPr id="2251" name="Picture 2" descr="Identity and Access Management (IAM) - Everything You Need To Know">
                <a:extLst>
                  <a:ext uri="{FF2B5EF4-FFF2-40B4-BE49-F238E27FC236}">
                    <a16:creationId xmlns:a16="http://schemas.microsoft.com/office/drawing/2014/main" id="{D8A8C3A0-7FAE-5660-E505-D4CC6221B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772" t="49985" r="14982" b="6522"/>
              <a:stretch/>
            </p:blipFill>
            <p:spPr bwMode="auto">
              <a:xfrm>
                <a:off x="5169920" y="4122797"/>
                <a:ext cx="401021" cy="510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55" name="TextBox 2254">
                <a:extLst>
                  <a:ext uri="{FF2B5EF4-FFF2-40B4-BE49-F238E27FC236}">
                    <a16:creationId xmlns:a16="http://schemas.microsoft.com/office/drawing/2014/main" id="{7CB4DF94-0317-6F0B-E4C2-5035AC3BDC99}"/>
                  </a:ext>
                </a:extLst>
              </p:cNvPr>
              <p:cNvSpPr txBox="1"/>
              <p:nvPr/>
            </p:nvSpPr>
            <p:spPr>
              <a:xfrm>
                <a:off x="4987316" y="4632819"/>
                <a:ext cx="766229" cy="415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IAM Server </a:t>
                </a:r>
              </a:p>
              <a:p>
                <a:pPr algn="ctr"/>
                <a:r>
                  <a:rPr lang="en-US" sz="800" dirty="0"/>
                  <a:t>(Oauth 2.0)</a:t>
                </a:r>
              </a:p>
            </p:txBody>
          </p:sp>
          <p:sp>
            <p:nvSpPr>
              <p:cNvPr id="2280" name="Rectangle 2279">
                <a:extLst>
                  <a:ext uri="{FF2B5EF4-FFF2-40B4-BE49-F238E27FC236}">
                    <a16:creationId xmlns:a16="http://schemas.microsoft.com/office/drawing/2014/main" id="{616BBB65-8532-1578-CED5-A223ABA2F94B}"/>
                  </a:ext>
                </a:extLst>
              </p:cNvPr>
              <p:cNvSpPr/>
              <p:nvPr/>
            </p:nvSpPr>
            <p:spPr>
              <a:xfrm>
                <a:off x="4913447" y="4052931"/>
                <a:ext cx="913968" cy="10415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B1A3E57-C2EA-4704-B084-9EF1329BD619}"/>
                </a:ext>
              </a:extLst>
            </p:cNvPr>
            <p:cNvGrpSpPr/>
            <p:nvPr/>
          </p:nvGrpSpPr>
          <p:grpSpPr>
            <a:xfrm>
              <a:off x="1229491" y="4015278"/>
              <a:ext cx="416551" cy="429105"/>
              <a:chOff x="3144" y="4090345"/>
              <a:chExt cx="416551" cy="429105"/>
            </a:xfrm>
          </p:grpSpPr>
          <p:sp>
            <p:nvSpPr>
              <p:cNvPr id="2249" name="Rectangle 2248">
                <a:extLst>
                  <a:ext uri="{FF2B5EF4-FFF2-40B4-BE49-F238E27FC236}">
                    <a16:creationId xmlns:a16="http://schemas.microsoft.com/office/drawing/2014/main" id="{2666A6E2-C8A0-D3E8-93C4-E610D61FB5CE}"/>
                  </a:ext>
                </a:extLst>
              </p:cNvPr>
              <p:cNvSpPr/>
              <p:nvPr/>
            </p:nvSpPr>
            <p:spPr>
              <a:xfrm>
                <a:off x="3144" y="4090345"/>
                <a:ext cx="416551" cy="4291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50" name="Picture 2249" descr="Logo&#10;&#10;Description automatically generated">
                <a:extLst>
                  <a:ext uri="{FF2B5EF4-FFF2-40B4-BE49-F238E27FC236}">
                    <a16:creationId xmlns:a16="http://schemas.microsoft.com/office/drawing/2014/main" id="{6A092021-5ED2-41F2-7E95-ECE8A605A7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9373" r="60223"/>
              <a:stretch/>
            </p:blipFill>
            <p:spPr>
              <a:xfrm>
                <a:off x="14088" y="4090345"/>
                <a:ext cx="388462" cy="42910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053299-93FE-9992-9B3F-BCBF857B8611}"/>
                </a:ext>
              </a:extLst>
            </p:cNvPr>
            <p:cNvSpPr/>
            <p:nvPr/>
          </p:nvSpPr>
          <p:spPr>
            <a:xfrm>
              <a:off x="2227496" y="4864424"/>
              <a:ext cx="1493453" cy="274320"/>
            </a:xfrm>
            <a:prstGeom prst="rect">
              <a:avLst/>
            </a:prstGeom>
            <a:solidFill>
              <a:srgbClr val="0DA2C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Tornjak Server BE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4FED68-A8ED-544C-29F8-549ED435EC79}"/>
                </a:ext>
              </a:extLst>
            </p:cNvPr>
            <p:cNvSpPr/>
            <p:nvPr/>
          </p:nvSpPr>
          <p:spPr>
            <a:xfrm>
              <a:off x="2227496" y="5352018"/>
              <a:ext cx="1493453" cy="274320"/>
            </a:xfrm>
            <a:prstGeom prst="rect">
              <a:avLst/>
            </a:prstGeom>
            <a:solidFill>
              <a:srgbClr val="9CCF2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SPIRE Server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9BA080-CE49-154F-CF2D-FE356A2BDE9A}"/>
                </a:ext>
              </a:extLst>
            </p:cNvPr>
            <p:cNvSpPr/>
            <p:nvPr/>
          </p:nvSpPr>
          <p:spPr>
            <a:xfrm>
              <a:off x="2984027" y="5903718"/>
              <a:ext cx="1493453" cy="330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SPIRE Agent B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30FA06-8CD2-D9A7-02D0-AD3B7D8FBADA}"/>
                </a:ext>
              </a:extLst>
            </p:cNvPr>
            <p:cNvSpPr/>
            <p:nvPr/>
          </p:nvSpPr>
          <p:spPr>
            <a:xfrm>
              <a:off x="1408534" y="5903718"/>
              <a:ext cx="1493453" cy="330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SPIRE Agent 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7A2388-6068-C2C1-7FCA-403039F55013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2974223" y="4458872"/>
              <a:ext cx="0" cy="405552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FF0337A-6C9B-F279-9E64-4E55661678E0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2974223" y="5138744"/>
              <a:ext cx="0" cy="213274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030F15D-6374-930E-4DC2-FCA046B00F4D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rot="5400000">
              <a:off x="2426052" y="5355547"/>
              <a:ext cx="277380" cy="818962"/>
            </a:xfrm>
            <a:prstGeom prst="bentConnector3">
              <a:avLst>
                <a:gd name="adj1" fmla="val 74135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0AE8B6-B6BB-C44B-108E-B2C76C3B9BC9}"/>
                </a:ext>
              </a:extLst>
            </p:cNvPr>
            <p:cNvSpPr/>
            <p:nvPr/>
          </p:nvSpPr>
          <p:spPr>
            <a:xfrm>
              <a:off x="1358427" y="5740663"/>
              <a:ext cx="3251199" cy="5971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BD335-A515-7E9C-50ED-73E71F83FCCE}"/>
                </a:ext>
              </a:extLst>
            </p:cNvPr>
            <p:cNvSpPr txBox="1"/>
            <p:nvPr/>
          </p:nvSpPr>
          <p:spPr>
            <a:xfrm>
              <a:off x="3904720" y="5649485"/>
              <a:ext cx="61935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Cluster 1</a:t>
              </a:r>
            </a:p>
          </p:txBody>
        </p:sp>
        <p:pic>
          <p:nvPicPr>
            <p:cNvPr id="34" name="Graphic 33" descr="Database with solid fill">
              <a:extLst>
                <a:ext uri="{FF2B5EF4-FFF2-40B4-BE49-F238E27FC236}">
                  <a16:creationId xmlns:a16="http://schemas.microsoft.com/office/drawing/2014/main" id="{7E2D8894-512B-A5B8-8046-DC76302E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11919" y="4753813"/>
              <a:ext cx="477051" cy="495541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DC784DD-7681-70A9-82B8-86A9A13C90AA}"/>
                </a:ext>
              </a:extLst>
            </p:cNvPr>
            <p:cNvCxnSpPr>
              <a:cxnSpLocks/>
              <a:stCxn id="18" idx="1"/>
              <a:endCxn id="34" idx="3"/>
            </p:cNvCxnSpPr>
            <p:nvPr/>
          </p:nvCxnSpPr>
          <p:spPr>
            <a:xfrm flipH="1">
              <a:off x="1988970" y="5001584"/>
              <a:ext cx="23852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5A6CCF-DCE2-9725-C1C2-72B5BD45A6F6}"/>
                </a:ext>
              </a:extLst>
            </p:cNvPr>
            <p:cNvSpPr txBox="1"/>
            <p:nvPr/>
          </p:nvSpPr>
          <p:spPr>
            <a:xfrm>
              <a:off x="3010575" y="4462485"/>
              <a:ext cx="6792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accent1"/>
                  </a:solidFill>
                </a:rPr>
                <a:t>API Calls </a:t>
              </a:r>
            </a:p>
            <a:p>
              <a:pPr algn="ctr"/>
              <a:r>
                <a:rPr lang="en-US" sz="700" dirty="0"/>
                <a:t>+ </a:t>
              </a:r>
            </a:p>
            <a:p>
              <a:pPr algn="ctr"/>
              <a:r>
                <a:rPr lang="en-US" sz="700" dirty="0">
                  <a:solidFill>
                    <a:srgbClr val="C00000"/>
                  </a:solidFill>
                </a:rPr>
                <a:t>Access Token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B0A4758-58D2-A6F8-46FC-BDA294FEF7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949" y="4377808"/>
              <a:ext cx="1315005" cy="5083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F540191-F2DC-A4BC-FC4E-DA4ECF6FE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949" y="4216396"/>
              <a:ext cx="1315003" cy="792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F15009-32C9-1FCD-E8F1-94D4662B0D22}"/>
                </a:ext>
              </a:extLst>
            </p:cNvPr>
            <p:cNvSpPr txBox="1"/>
            <p:nvPr/>
          </p:nvSpPr>
          <p:spPr>
            <a:xfrm>
              <a:off x="3967420" y="4071283"/>
              <a:ext cx="648629" cy="20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C00000"/>
                  </a:solidFill>
                </a:rPr>
                <a:t>Credentials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0DF0607-C252-46B6-9F54-E5E55EA01FCF}"/>
                </a:ext>
              </a:extLst>
            </p:cNvPr>
            <p:cNvSpPr txBox="1"/>
            <p:nvPr/>
          </p:nvSpPr>
          <p:spPr>
            <a:xfrm>
              <a:off x="3793280" y="4370032"/>
              <a:ext cx="1021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C00000"/>
                  </a:solidFill>
                </a:rPr>
                <a:t>Access Token</a:t>
              </a:r>
            </a:p>
            <a:p>
              <a:pPr algn="ctr"/>
              <a:r>
                <a:rPr lang="en-US" sz="700" dirty="0">
                  <a:solidFill>
                    <a:srgbClr val="C00000"/>
                  </a:solidFill>
                </a:rPr>
                <a:t>&amp;</a:t>
              </a:r>
            </a:p>
            <a:p>
              <a:pPr algn="ctr"/>
              <a:r>
                <a:rPr lang="en-US" sz="700" dirty="0">
                  <a:solidFill>
                    <a:schemeClr val="accent2"/>
                  </a:solidFill>
                </a:rPr>
                <a:t>Offline Token</a:t>
              </a:r>
            </a:p>
            <a:p>
              <a:pPr algn="ctr"/>
              <a:r>
                <a:rPr lang="en-US" sz="700" dirty="0">
                  <a:solidFill>
                    <a:schemeClr val="accent2"/>
                  </a:solidFill>
                </a:rPr>
                <a:t> </a:t>
              </a:r>
              <a:r>
                <a:rPr lang="en-US" sz="700" dirty="0"/>
                <a:t>(If provided in scope)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F83C961-977B-868C-745F-3A908E65F336}"/>
                </a:ext>
              </a:extLst>
            </p:cNvPr>
            <p:cNvGrpSpPr/>
            <p:nvPr/>
          </p:nvGrpSpPr>
          <p:grpSpPr>
            <a:xfrm>
              <a:off x="3730753" y="5001128"/>
              <a:ext cx="1500007" cy="417669"/>
              <a:chOff x="4007030" y="4988701"/>
              <a:chExt cx="1500007" cy="417669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BE98F9-069B-AD6B-0C38-9327AE80D67C}"/>
                  </a:ext>
                </a:extLst>
              </p:cNvPr>
              <p:cNvSpPr txBox="1"/>
              <p:nvPr/>
            </p:nvSpPr>
            <p:spPr>
              <a:xfrm>
                <a:off x="4007030" y="4988701"/>
                <a:ext cx="71526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FF0000"/>
                    </a:solidFill>
                  </a:rPr>
                  <a:t>Exposes JWKS </a:t>
                </a:r>
              </a:p>
              <a:p>
                <a:r>
                  <a:rPr lang="en-US" sz="700" dirty="0">
                    <a:solidFill>
                      <a:srgbClr val="FF0000"/>
                    </a:solidFill>
                  </a:rPr>
                  <a:t>URL for token </a:t>
                </a:r>
              </a:p>
              <a:p>
                <a:r>
                  <a:rPr lang="en-US" sz="700" dirty="0">
                    <a:solidFill>
                      <a:srgbClr val="FF0000"/>
                    </a:solidFill>
                  </a:rPr>
                  <a:t>verification</a:t>
                </a:r>
              </a:p>
            </p:txBody>
          </p:sp>
          <p:sp>
            <p:nvSpPr>
              <p:cNvPr id="2247" name="TextBox 2246">
                <a:extLst>
                  <a:ext uri="{FF2B5EF4-FFF2-40B4-BE49-F238E27FC236}">
                    <a16:creationId xmlns:a16="http://schemas.microsoft.com/office/drawing/2014/main" id="{3FFCD9F3-C87D-A960-DDE7-EB747D26FCFF}"/>
                  </a:ext>
                </a:extLst>
              </p:cNvPr>
              <p:cNvSpPr txBox="1"/>
              <p:nvPr/>
            </p:nvSpPr>
            <p:spPr>
              <a:xfrm>
                <a:off x="4652316" y="4990872"/>
                <a:ext cx="85472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FF0000"/>
                    </a:solidFill>
                  </a:rPr>
                  <a:t>Use Offline Token </a:t>
                </a:r>
              </a:p>
              <a:p>
                <a:r>
                  <a:rPr lang="en-US" sz="700" dirty="0">
                    <a:solidFill>
                      <a:srgbClr val="FF0000"/>
                    </a:solidFill>
                  </a:rPr>
                  <a:t>to Exchange With </a:t>
                </a:r>
              </a:p>
              <a:p>
                <a:r>
                  <a:rPr lang="en-US" sz="700" dirty="0">
                    <a:solidFill>
                      <a:srgbClr val="FF0000"/>
                    </a:solidFill>
                  </a:rPr>
                  <a:t>an Access Token</a:t>
                </a:r>
              </a:p>
            </p:txBody>
          </p:sp>
          <p:sp>
            <p:nvSpPr>
              <p:cNvPr id="2248" name="TextBox 2247">
                <a:extLst>
                  <a:ext uri="{FF2B5EF4-FFF2-40B4-BE49-F238E27FC236}">
                    <a16:creationId xmlns:a16="http://schemas.microsoft.com/office/drawing/2014/main" id="{291EB4C5-7DB6-8B73-D539-12BBE629BFCC}"/>
                  </a:ext>
                </a:extLst>
              </p:cNvPr>
              <p:cNvSpPr txBox="1"/>
              <p:nvPr/>
            </p:nvSpPr>
            <p:spPr>
              <a:xfrm>
                <a:off x="4538761" y="5037400"/>
                <a:ext cx="232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/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FA15D3-7817-1047-CD81-51975101098A}"/>
                </a:ext>
              </a:extLst>
            </p:cNvPr>
            <p:cNvSpPr txBox="1"/>
            <p:nvPr/>
          </p:nvSpPr>
          <p:spPr>
            <a:xfrm>
              <a:off x="5065442" y="5501587"/>
              <a:ext cx="8547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Export Offline Token to Local Machine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0C98231-6ECA-C755-70CD-057224F6E783}"/>
                </a:ext>
              </a:extLst>
            </p:cNvPr>
            <p:cNvSpPr/>
            <p:nvPr/>
          </p:nvSpPr>
          <p:spPr>
            <a:xfrm>
              <a:off x="5024963" y="5501587"/>
              <a:ext cx="797722" cy="4067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4A5BF089-FC19-DDB6-83A9-562DBD0B9F70}"/>
                </a:ext>
              </a:extLst>
            </p:cNvPr>
            <p:cNvCxnSpPr>
              <a:cxnSpLocks/>
              <a:stCxn id="18" idx="3"/>
              <a:endCxn id="2280" idx="2"/>
            </p:cNvCxnSpPr>
            <p:nvPr/>
          </p:nvCxnSpPr>
          <p:spPr>
            <a:xfrm flipV="1">
              <a:off x="3720949" y="4864424"/>
              <a:ext cx="1713866" cy="137160"/>
            </a:xfrm>
            <a:prstGeom prst="bentConnector2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7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F92E0E59-CADD-C6F4-34EE-7E196F8A1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529" y="4684485"/>
              <a:ext cx="114784" cy="157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7598ACDF-8D6A-CCF2-7C42-E37C1C476B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605" y="4640360"/>
              <a:ext cx="117777" cy="16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E8BF390B-D806-E9ED-702E-AE21076CB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101" y="4405212"/>
              <a:ext cx="114784" cy="157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Icon-certificate - Manufacturing Person Icon - Free Transparent PNG  Download - PNGkey">
              <a:extLst>
                <a:ext uri="{FF2B5EF4-FFF2-40B4-BE49-F238E27FC236}">
                  <a16:creationId xmlns:a16="http://schemas.microsoft.com/office/drawing/2014/main" id="{775DD804-FF4C-1CB8-2429-11AA514C8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442" y="5554716"/>
              <a:ext cx="117777" cy="16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0B3978-DDA0-6839-76D8-971897FE5EBD}"/>
                </a:ext>
              </a:extLst>
            </p:cNvPr>
            <p:cNvSpPr txBox="1"/>
            <p:nvPr/>
          </p:nvSpPr>
          <p:spPr>
            <a:xfrm>
              <a:off x="1378637" y="4457058"/>
              <a:ext cx="77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Tornjak Server DB</a:t>
              </a:r>
            </a:p>
          </p:txBody>
        </p: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A1BAFDD3-1D6B-6CB2-8A6E-B0889F16FC28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rot="16200000" flipH="1">
              <a:off x="3213798" y="5386762"/>
              <a:ext cx="277380" cy="756531"/>
            </a:xfrm>
            <a:prstGeom prst="bentConnector3">
              <a:avLst>
                <a:gd name="adj1" fmla="val 74135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D3F7D04-3AF1-091E-2B61-0F8A963748FF}"/>
              </a:ext>
            </a:extLst>
          </p:cNvPr>
          <p:cNvSpPr/>
          <p:nvPr/>
        </p:nvSpPr>
        <p:spPr>
          <a:xfrm>
            <a:off x="1168101" y="4009769"/>
            <a:ext cx="416551" cy="429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B05D1D1-8D01-A95E-EEEE-F67E85888C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373" r="60223"/>
          <a:stretch/>
        </p:blipFill>
        <p:spPr>
          <a:xfrm>
            <a:off x="1181507" y="4001508"/>
            <a:ext cx="388462" cy="4291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FAD6A4-D563-94AF-0FEC-53C1182EC89B}"/>
              </a:ext>
            </a:extLst>
          </p:cNvPr>
          <p:cNvSpPr/>
          <p:nvPr/>
        </p:nvSpPr>
        <p:spPr>
          <a:xfrm>
            <a:off x="1532393" y="5589803"/>
            <a:ext cx="3251199" cy="59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6FDD3-053A-0E36-7CFF-F61EB102BA33}"/>
              </a:ext>
            </a:extLst>
          </p:cNvPr>
          <p:cNvSpPr txBox="1"/>
          <p:nvPr/>
        </p:nvSpPr>
        <p:spPr>
          <a:xfrm>
            <a:off x="4078686" y="5498625"/>
            <a:ext cx="61935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Cluster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826800-95B3-F6BA-70D2-6A250AD2E013}"/>
              </a:ext>
            </a:extLst>
          </p:cNvPr>
          <p:cNvSpPr/>
          <p:nvPr/>
        </p:nvSpPr>
        <p:spPr>
          <a:xfrm>
            <a:off x="6807691" y="5581759"/>
            <a:ext cx="3251199" cy="59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6" name="TextBox 2255">
            <a:extLst>
              <a:ext uri="{FF2B5EF4-FFF2-40B4-BE49-F238E27FC236}">
                <a16:creationId xmlns:a16="http://schemas.microsoft.com/office/drawing/2014/main" id="{8EA3504C-9923-8F60-327E-156677D40524}"/>
              </a:ext>
            </a:extLst>
          </p:cNvPr>
          <p:cNvSpPr txBox="1"/>
          <p:nvPr/>
        </p:nvSpPr>
        <p:spPr>
          <a:xfrm>
            <a:off x="9353984" y="5490581"/>
            <a:ext cx="61935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Cluster 2</a:t>
            </a:r>
          </a:p>
        </p:txBody>
      </p:sp>
      <p:pic>
        <p:nvPicPr>
          <p:cNvPr id="2260" name="Picture 2" descr="Identity and Access Management (IAM) - Everything You Need To Know">
            <a:extLst>
              <a:ext uri="{FF2B5EF4-FFF2-40B4-BE49-F238E27FC236}">
                <a16:creationId xmlns:a16="http://schemas.microsoft.com/office/drawing/2014/main" id="{0525A717-71CB-6A36-ED46-4D7B7D118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2" t="49985" r="14982" b="6522"/>
          <a:stretch/>
        </p:blipFill>
        <p:spPr bwMode="auto">
          <a:xfrm>
            <a:off x="2660751" y="767730"/>
            <a:ext cx="350015" cy="3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1" name="TextBox 2260">
            <a:extLst>
              <a:ext uri="{FF2B5EF4-FFF2-40B4-BE49-F238E27FC236}">
                <a16:creationId xmlns:a16="http://schemas.microsoft.com/office/drawing/2014/main" id="{F0FBDE0D-E5E9-A477-443F-22309F865FF2}"/>
              </a:ext>
            </a:extLst>
          </p:cNvPr>
          <p:cNvSpPr txBox="1"/>
          <p:nvPr/>
        </p:nvSpPr>
        <p:spPr>
          <a:xfrm>
            <a:off x="2501373" y="1155226"/>
            <a:ext cx="668773" cy="315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IAM Server </a:t>
            </a:r>
          </a:p>
          <a:p>
            <a:pPr algn="ctr"/>
            <a:r>
              <a:rPr lang="en-US" sz="800" dirty="0"/>
              <a:t>(Oauth 2.0)</a:t>
            </a:r>
          </a:p>
        </p:txBody>
      </p:sp>
      <p:sp>
        <p:nvSpPr>
          <p:cNvPr id="2262" name="Rectangle 2261">
            <a:extLst>
              <a:ext uri="{FF2B5EF4-FFF2-40B4-BE49-F238E27FC236}">
                <a16:creationId xmlns:a16="http://schemas.microsoft.com/office/drawing/2014/main" id="{0FA25B9F-73F0-5C98-2868-E7860643E8F2}"/>
              </a:ext>
            </a:extLst>
          </p:cNvPr>
          <p:cNvSpPr/>
          <p:nvPr/>
        </p:nvSpPr>
        <p:spPr>
          <a:xfrm>
            <a:off x="2436899" y="714648"/>
            <a:ext cx="797721" cy="79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78761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8696</TotalTime>
  <Words>247</Words>
  <Application>Microsoft Macintosh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TORNJAK ARCHITECTURE WITH IAM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TORNJAK ARCHITECTURE WITH IAM</dc:title>
  <dc:creator>Mohammed Munir Abdi</dc:creator>
  <cp:lastModifiedBy>Mohammed Munir Abdi</cp:lastModifiedBy>
  <cp:revision>14</cp:revision>
  <dcterms:created xsi:type="dcterms:W3CDTF">2023-02-08T18:57:45Z</dcterms:created>
  <dcterms:modified xsi:type="dcterms:W3CDTF">2023-02-22T16:31:22Z</dcterms:modified>
</cp:coreProperties>
</file>