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80" r:id="rId23"/>
    <p:sldId id="279" r:id="rId24"/>
    <p:sldId id="281" r:id="rId25"/>
    <p:sldId id="282" r:id="rId26"/>
    <p:sldId id="284"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965" autoAdjust="0"/>
  </p:normalViewPr>
  <p:slideViewPr>
    <p:cSldViewPr snapToGrid="0">
      <p:cViewPr varScale="1">
        <p:scale>
          <a:sx n="75" d="100"/>
          <a:sy n="75" d="100"/>
        </p:scale>
        <p:origin x="5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284D3-9922-4CAA-BBCA-05367DC9CC8F}" type="datetimeFigureOut">
              <a:rPr lang="zh-CN" altLang="en-US" smtClean="0"/>
              <a:t>2016/5/19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53FC7-9B62-4586-AC18-CE6C2AF870CB}" type="slidenum">
              <a:rPr lang="zh-CN" altLang="en-US" smtClean="0"/>
              <a:t>‹#›</a:t>
            </a:fld>
            <a:endParaRPr lang="zh-CN" altLang="en-US"/>
          </a:p>
        </p:txBody>
      </p:sp>
    </p:spTree>
    <p:extLst>
      <p:ext uri="{BB962C8B-B14F-4D97-AF65-F5344CB8AC3E}">
        <p14:creationId xmlns:p14="http://schemas.microsoft.com/office/powerpoint/2010/main" val="385543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范例代码：</a:t>
            </a:r>
          </a:p>
          <a:p>
            <a:pPr eaLnBrk="1" hangingPunct="1"/>
            <a:r>
              <a:rPr lang="en-US" altLang="zh-CN" sz="1200" dirty="0" smtClean="0"/>
              <a:t>function </a:t>
            </a:r>
            <a:r>
              <a:rPr lang="en-US" altLang="zh-CN" sz="1100" dirty="0" err="1" smtClean="0"/>
              <a:t>createXMLHttpRequest</a:t>
            </a:r>
            <a:r>
              <a:rPr lang="en-US" altLang="zh-CN" sz="1200" dirty="0" smtClean="0"/>
              <a:t>() {</a:t>
            </a:r>
          </a:p>
          <a:p>
            <a:pPr eaLnBrk="1" hangingPunct="1"/>
            <a:r>
              <a:rPr lang="en-US" altLang="zh-CN" sz="1200" dirty="0" smtClean="0"/>
              <a:t>    try {</a:t>
            </a:r>
          </a:p>
          <a:p>
            <a:pPr eaLnBrk="1" hangingPunct="1"/>
            <a:r>
              <a:rPr lang="en-US" altLang="zh-CN" sz="1200" dirty="0" smtClean="0"/>
              <a:t>         </a:t>
            </a:r>
            <a:r>
              <a:rPr lang="en-US" altLang="zh-CN" sz="1200" dirty="0" err="1" smtClean="0"/>
              <a:t>xmlHttp</a:t>
            </a:r>
            <a:r>
              <a:rPr lang="en-US" altLang="zh-CN" sz="1200" dirty="0" smtClean="0"/>
              <a:t> = new </a:t>
            </a:r>
            <a:r>
              <a:rPr lang="en-US" altLang="zh-CN" sz="1200" dirty="0" err="1" smtClean="0"/>
              <a:t>XMLHttpRequest</a:t>
            </a:r>
            <a:r>
              <a:rPr lang="en-US" altLang="zh-CN" sz="1200" dirty="0" smtClean="0"/>
              <a:t>();</a:t>
            </a:r>
          </a:p>
          <a:p>
            <a:pPr eaLnBrk="1" hangingPunct="1"/>
            <a:r>
              <a:rPr lang="en-US" altLang="zh-CN" sz="1200" dirty="0" smtClean="0"/>
              <a:t>    } catch (</a:t>
            </a:r>
            <a:r>
              <a:rPr lang="en-US" altLang="zh-CN" sz="1200" dirty="0" err="1" smtClean="0"/>
              <a:t>tryMS</a:t>
            </a:r>
            <a:r>
              <a:rPr lang="en-US" altLang="zh-CN" sz="1200" dirty="0" smtClean="0"/>
              <a:t>) {</a:t>
            </a:r>
          </a:p>
          <a:p>
            <a:pPr eaLnBrk="1" hangingPunct="1"/>
            <a:r>
              <a:rPr lang="en-US" altLang="zh-CN" sz="1200" dirty="0" smtClean="0"/>
              <a:t>        try {</a:t>
            </a:r>
          </a:p>
          <a:p>
            <a:pPr eaLnBrk="1" hangingPunct="1"/>
            <a:r>
              <a:rPr lang="en-US" altLang="zh-CN" sz="1200" dirty="0" smtClean="0"/>
              <a:t>             </a:t>
            </a:r>
            <a:r>
              <a:rPr lang="en-US" altLang="zh-CN" sz="1200" dirty="0" err="1" smtClean="0"/>
              <a:t>xmlHttp</a:t>
            </a:r>
            <a:r>
              <a:rPr lang="en-US" altLang="zh-CN" sz="1200" dirty="0" smtClean="0"/>
              <a:t> = new </a:t>
            </a:r>
            <a:r>
              <a:rPr lang="en-US" altLang="zh-CN" sz="1200" dirty="0" err="1" smtClean="0"/>
              <a:t>ActiveXObject</a:t>
            </a:r>
            <a:r>
              <a:rPr lang="en-US" altLang="zh-CN" sz="1200" dirty="0" smtClean="0"/>
              <a:t>("Msxml2.XMLHTTP");</a:t>
            </a:r>
          </a:p>
          <a:p>
            <a:pPr eaLnBrk="1" hangingPunct="1"/>
            <a:r>
              <a:rPr lang="en-US" altLang="zh-CN" sz="1200" dirty="0" smtClean="0"/>
              <a:t>        } catch (</a:t>
            </a:r>
            <a:r>
              <a:rPr lang="en-US" altLang="zh-CN" sz="1200" dirty="0" err="1" smtClean="0"/>
              <a:t>otherMS</a:t>
            </a:r>
            <a:r>
              <a:rPr lang="en-US" altLang="zh-CN" sz="1200" dirty="0" smtClean="0"/>
              <a:t>) {</a:t>
            </a:r>
          </a:p>
          <a:p>
            <a:pPr eaLnBrk="1" hangingPunct="1"/>
            <a:r>
              <a:rPr lang="en-US" altLang="zh-CN" sz="1200" dirty="0" smtClean="0"/>
              <a:t>            try {</a:t>
            </a:r>
          </a:p>
          <a:p>
            <a:pPr eaLnBrk="1" hangingPunct="1"/>
            <a:r>
              <a:rPr lang="en-US" altLang="zh-CN" sz="1200" dirty="0" smtClean="0"/>
              <a:t>                 </a:t>
            </a:r>
            <a:r>
              <a:rPr lang="en-US" altLang="zh-CN" sz="1200" dirty="0" err="1" smtClean="0"/>
              <a:t>xmlHttp</a:t>
            </a:r>
            <a:r>
              <a:rPr lang="en-US" altLang="zh-CN" sz="1200" dirty="0" smtClean="0"/>
              <a:t> = new </a:t>
            </a:r>
            <a:r>
              <a:rPr lang="en-US" altLang="zh-CN" sz="1200" dirty="0" err="1" smtClean="0"/>
              <a:t>ActiveXObject</a:t>
            </a:r>
            <a:r>
              <a:rPr lang="en-US" altLang="zh-CN" sz="1200" dirty="0" smtClean="0"/>
              <a:t>("</a:t>
            </a:r>
            <a:r>
              <a:rPr lang="en-US" altLang="zh-CN" sz="1200" dirty="0" err="1" smtClean="0"/>
              <a:t>Microsoft.XMLHTTP</a:t>
            </a:r>
            <a:r>
              <a:rPr lang="en-US" altLang="zh-CN" sz="1200" dirty="0" smtClean="0"/>
              <a:t>");</a:t>
            </a:r>
          </a:p>
          <a:p>
            <a:pPr eaLnBrk="1" hangingPunct="1"/>
            <a:r>
              <a:rPr lang="en-US" altLang="zh-CN" sz="1200" dirty="0" smtClean="0"/>
              <a:t>           } catch (failed) {</a:t>
            </a:r>
          </a:p>
          <a:p>
            <a:pPr eaLnBrk="1" hangingPunct="1"/>
            <a:r>
              <a:rPr lang="en-US" altLang="zh-CN" sz="1200" dirty="0" smtClean="0"/>
              <a:t>                 </a:t>
            </a:r>
            <a:r>
              <a:rPr lang="en-US" altLang="zh-CN" sz="1200" dirty="0" err="1" smtClean="0"/>
              <a:t>xmlHttp</a:t>
            </a:r>
            <a:r>
              <a:rPr lang="en-US" altLang="zh-CN" sz="1200" dirty="0" smtClean="0"/>
              <a:t> = null;</a:t>
            </a:r>
          </a:p>
          <a:p>
            <a:pPr eaLnBrk="1" hangingPunct="1"/>
            <a:r>
              <a:rPr lang="en-US" altLang="zh-CN" sz="1200" dirty="0" smtClean="0"/>
              <a:t>	        // </a:t>
            </a:r>
            <a:r>
              <a:rPr lang="zh-CN" altLang="en-US" sz="1200" dirty="0" smtClean="0"/>
              <a:t>这里可以报一个错误，无法获得 </a:t>
            </a:r>
            <a:r>
              <a:rPr lang="en-US" altLang="zh-CN" sz="1200" dirty="0" err="1" smtClean="0"/>
              <a:t>XMLHttpRequest</a:t>
            </a:r>
            <a:r>
              <a:rPr lang="zh-CN" altLang="en-US" sz="1200" dirty="0" smtClean="0"/>
              <a:t>对象	</a:t>
            </a:r>
          </a:p>
          <a:p>
            <a:pPr eaLnBrk="1" hangingPunct="1"/>
            <a:r>
              <a:rPr lang="zh-CN" altLang="en-US" sz="1200" dirty="0" smtClean="0"/>
              <a:t>           </a:t>
            </a:r>
            <a:r>
              <a:rPr lang="en-US" altLang="zh-CN" sz="1200" dirty="0" smtClean="0"/>
              <a:t>}</a:t>
            </a:r>
          </a:p>
          <a:p>
            <a:pPr eaLnBrk="1" hangingPunct="1"/>
            <a:r>
              <a:rPr lang="en-US" altLang="zh-CN" sz="1200" dirty="0" smtClean="0"/>
              <a:t>        }</a:t>
            </a:r>
          </a:p>
          <a:p>
            <a:pPr eaLnBrk="1" hangingPunct="1"/>
            <a:r>
              <a:rPr lang="en-US" altLang="zh-CN" sz="1200" dirty="0" smtClean="0"/>
              <a:t>     }</a:t>
            </a:r>
          </a:p>
          <a:p>
            <a:pPr eaLnBrk="1" hangingPunct="1"/>
            <a:r>
              <a:rPr lang="en-US" altLang="zh-CN" sz="1200" dirty="0" smtClean="0"/>
              <a:t>     return </a:t>
            </a:r>
            <a:r>
              <a:rPr lang="en-US" altLang="zh-CN" sz="1200" dirty="0" err="1" smtClean="0"/>
              <a:t>xmlHttp</a:t>
            </a:r>
            <a:r>
              <a:rPr lang="en-US" altLang="zh-CN" sz="1200" dirty="0" smtClean="0"/>
              <a:t>;</a:t>
            </a:r>
          </a:p>
          <a:p>
            <a:pPr eaLnBrk="1" hangingPunct="1"/>
            <a:r>
              <a:rPr lang="en-US" altLang="zh-CN" sz="1200" dirty="0" smtClean="0"/>
              <a:t>}</a:t>
            </a:r>
          </a:p>
          <a:p>
            <a:pPr eaLnBrk="1" hangingPunct="1"/>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AF753FC7-9B62-4586-AC18-CE6C2AF870CB}" type="slidenum">
              <a:rPr lang="zh-CN" altLang="en-US" smtClean="0"/>
              <a:t>10</a:t>
            </a:fld>
            <a:endParaRPr lang="zh-CN" altLang="en-US"/>
          </a:p>
        </p:txBody>
      </p:sp>
    </p:spTree>
    <p:extLst>
      <p:ext uri="{BB962C8B-B14F-4D97-AF65-F5344CB8AC3E}">
        <p14:creationId xmlns:p14="http://schemas.microsoft.com/office/powerpoint/2010/main" val="72001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&lt;script type=</a:t>
            </a:r>
            <a:r>
              <a:rPr lang="en-US" altLang="zh-CN" sz="1200" i="1" kern="1200" dirty="0" smtClean="0">
                <a:solidFill>
                  <a:schemeClr val="tx1"/>
                </a:solidFill>
                <a:latin typeface="+mn-lt"/>
                <a:ea typeface="+mn-ea"/>
                <a:cs typeface="+mn-cs"/>
              </a:rPr>
              <a:t>"text/</a:t>
            </a:r>
            <a:r>
              <a:rPr lang="en-US" altLang="zh-CN" sz="1200" i="1" kern="1200" dirty="0" err="1" smtClean="0">
                <a:solidFill>
                  <a:schemeClr val="tx1"/>
                </a:solidFill>
                <a:latin typeface="+mn-lt"/>
                <a:ea typeface="+mn-ea"/>
                <a:cs typeface="+mn-cs"/>
              </a:rPr>
              <a:t>javascript</a:t>
            </a:r>
            <a:r>
              <a:rPr lang="en-US" altLang="zh-CN" sz="1200" i="1" kern="1200" dirty="0" smtClean="0">
                <a:solidFill>
                  <a:schemeClr val="tx1"/>
                </a:solidFill>
                <a:latin typeface="+mn-lt"/>
                <a:ea typeface="+mn-ea"/>
                <a:cs typeface="+mn-cs"/>
              </a:rPr>
              <a:t>"&gt;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function </a:t>
            </a:r>
            <a:r>
              <a:rPr lang="en-US" altLang="zh-CN" sz="1200" b="1" kern="1200" dirty="0" err="1" smtClean="0">
                <a:solidFill>
                  <a:schemeClr val="tx1"/>
                </a:solidFill>
                <a:latin typeface="+mn-lt"/>
                <a:ea typeface="+mn-ea"/>
                <a:cs typeface="+mn-cs"/>
              </a:rPr>
              <a:t>createXMLHttpRequest</a:t>
            </a:r>
            <a:r>
              <a:rPr lang="en-US" altLang="zh-CN" sz="1200" b="1"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p>
          <a:p>
            <a:r>
              <a:rPr lang="en-US" altLang="zh-CN" sz="1200" kern="1200" dirty="0" smtClean="0">
                <a:solidFill>
                  <a:schemeClr val="tx1"/>
                </a:solidFill>
                <a:latin typeface="+mn-lt"/>
                <a:ea typeface="+mn-ea"/>
                <a:cs typeface="+mn-cs"/>
              </a:rPr>
              <a:t>   // Firefox, Opera 8.0+, Safari</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xmlHttp</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XMLHttpRequest</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 (e){</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xmlHttp</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ActiveXObject</a:t>
            </a:r>
            <a:r>
              <a:rPr lang="en-US" altLang="zh-CN" sz="1200" b="1" kern="1200" dirty="0" smtClean="0">
                <a:solidFill>
                  <a:schemeClr val="tx1"/>
                </a:solidFill>
                <a:latin typeface="+mn-lt"/>
                <a:ea typeface="+mn-ea"/>
                <a:cs typeface="+mn-cs"/>
              </a:rPr>
              <a:t>("Msxml2.XMLHTTP");</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 (e){</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xmlHttp</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ActiveXObject</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Microsoft.XMLHTTP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 (e){</a:t>
            </a:r>
          </a:p>
          <a:p>
            <a:r>
              <a:rPr lang="en-US" altLang="zh-CN" sz="1200" kern="1200" dirty="0" smtClean="0">
                <a:solidFill>
                  <a:schemeClr val="tx1"/>
                </a:solidFill>
                <a:latin typeface="+mn-lt"/>
                <a:ea typeface="+mn-ea"/>
                <a:cs typeface="+mn-cs"/>
              </a:rPr>
              <a:t>      alert("</a:t>
            </a:r>
            <a:r>
              <a:rPr lang="zh-CN" altLang="en-US" sz="1200" kern="1200" dirty="0" smtClean="0">
                <a:solidFill>
                  <a:schemeClr val="tx1"/>
                </a:solidFill>
                <a:latin typeface="+mn-lt"/>
                <a:ea typeface="+mn-ea"/>
                <a:cs typeface="+mn-cs"/>
              </a:rPr>
              <a:t>您的浏览器不支持</a:t>
            </a:r>
            <a:r>
              <a:rPr lang="en-US" altLang="zh-CN" sz="1200" kern="1200" dirty="0" smtClean="0">
                <a:solidFill>
                  <a:schemeClr val="tx1"/>
                </a:solidFill>
                <a:latin typeface="+mn-lt"/>
                <a:ea typeface="+mn-ea"/>
                <a:cs typeface="+mn-cs"/>
              </a:rPr>
              <a:t>AJAX</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return false;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function </a:t>
            </a:r>
            <a:r>
              <a:rPr lang="en-US" altLang="zh-CN" sz="1200" b="1" kern="1200" dirty="0" err="1" smtClean="0">
                <a:solidFill>
                  <a:schemeClr val="tx1"/>
                </a:solidFill>
                <a:latin typeface="+mn-lt"/>
                <a:ea typeface="+mn-ea"/>
                <a:cs typeface="+mn-cs"/>
              </a:rPr>
              <a:t>myclick</a:t>
            </a:r>
            <a:r>
              <a:rPr lang="en-US" altLang="zh-CN" sz="1200" b="1"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createXMLHttpRequest</a:t>
            </a:r>
            <a:r>
              <a:rPr lang="en-US" altLang="zh-CN" sz="1200"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var</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url</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js_test</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AjaxServlet?username</a:t>
            </a:r>
            <a:r>
              <a:rPr lang="en-US" altLang="zh-CN" sz="1200" b="1" kern="1200" dirty="0" smtClean="0">
                <a:solidFill>
                  <a:schemeClr val="tx1"/>
                </a:solidFill>
                <a:latin typeface="+mn-lt"/>
                <a:ea typeface="+mn-ea"/>
                <a:cs typeface="+mn-cs"/>
              </a:rPr>
              <a:t>=</a:t>
            </a:r>
            <a:r>
              <a:rPr lang="zh-CN" altLang="en-US" sz="1200" b="1" kern="1200" dirty="0" smtClean="0">
                <a:solidFill>
                  <a:schemeClr val="tx1"/>
                </a:solidFill>
                <a:latin typeface="+mn-lt"/>
                <a:ea typeface="+mn-ea"/>
                <a:cs typeface="+mn-cs"/>
              </a:rPr>
              <a:t>张三</a:t>
            </a:r>
            <a:r>
              <a:rPr lang="en-US" altLang="zh-CN" sz="1200" b="1"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xmlHttp.open</a:t>
            </a:r>
            <a:r>
              <a:rPr lang="en-US" altLang="zh-CN" sz="1200" kern="1200" dirty="0" smtClean="0">
                <a:solidFill>
                  <a:schemeClr val="tx1"/>
                </a:solidFill>
                <a:latin typeface="+mn-lt"/>
                <a:ea typeface="+mn-ea"/>
                <a:cs typeface="+mn-cs"/>
              </a:rPr>
              <a:t>("post", </a:t>
            </a:r>
            <a:r>
              <a:rPr lang="en-US" altLang="zh-CN" sz="1200" kern="1200" dirty="0" err="1" smtClean="0">
                <a:solidFill>
                  <a:schemeClr val="tx1"/>
                </a:solidFill>
                <a:latin typeface="+mn-lt"/>
                <a:ea typeface="+mn-ea"/>
                <a:cs typeface="+mn-cs"/>
              </a:rPr>
              <a:t>url</a:t>
            </a:r>
            <a:r>
              <a:rPr lang="en-US" altLang="zh-CN" sz="1200" kern="1200" dirty="0" smtClean="0">
                <a:solidFill>
                  <a:schemeClr val="tx1"/>
                </a:solidFill>
                <a:latin typeface="+mn-lt"/>
                <a:ea typeface="+mn-ea"/>
                <a:cs typeface="+mn-cs"/>
              </a:rPr>
              <a:t>, 'true');</a:t>
            </a:r>
          </a:p>
          <a:p>
            <a:r>
              <a:rPr lang="en-US" altLang="zh-CN" sz="1200" kern="1200" dirty="0" err="1" smtClean="0">
                <a:solidFill>
                  <a:schemeClr val="tx1"/>
                </a:solidFill>
                <a:latin typeface="+mn-lt"/>
                <a:ea typeface="+mn-ea"/>
                <a:cs typeface="+mn-cs"/>
              </a:rPr>
              <a:t>xmlHttp.send</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null);</a:t>
            </a:r>
          </a:p>
          <a:p>
            <a:r>
              <a:rPr lang="en-US" altLang="zh-CN" sz="1200" kern="1200" dirty="0" err="1" smtClean="0">
                <a:solidFill>
                  <a:schemeClr val="tx1"/>
                </a:solidFill>
                <a:latin typeface="+mn-lt"/>
                <a:ea typeface="+mn-ea"/>
                <a:cs typeface="+mn-cs"/>
              </a:rPr>
              <a:t>xmlHttp.onreadystatechange</a:t>
            </a:r>
            <a:r>
              <a:rPr lang="en-US" altLang="zh-CN" sz="1200" kern="1200" dirty="0" smtClean="0">
                <a:solidFill>
                  <a:schemeClr val="tx1"/>
                </a:solidFill>
                <a:latin typeface="+mn-lt"/>
                <a:ea typeface="+mn-ea"/>
                <a:cs typeface="+mn-cs"/>
              </a:rPr>
              <a:t> = _callback;</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function _callback(){</a:t>
            </a:r>
          </a:p>
          <a:p>
            <a:r>
              <a:rPr lang="en-US" altLang="zh-CN" sz="1200" b="1" kern="1200" dirty="0" smtClean="0">
                <a:solidFill>
                  <a:schemeClr val="tx1"/>
                </a:solidFill>
                <a:latin typeface="+mn-lt"/>
                <a:ea typeface="+mn-ea"/>
                <a:cs typeface="+mn-cs"/>
              </a:rPr>
              <a:t>if(</a:t>
            </a:r>
            <a:r>
              <a:rPr lang="en-US" altLang="zh-CN" sz="1200" b="1" kern="1200" dirty="0" err="1" smtClean="0">
                <a:solidFill>
                  <a:schemeClr val="tx1"/>
                </a:solidFill>
                <a:latin typeface="+mn-lt"/>
                <a:ea typeface="+mn-ea"/>
                <a:cs typeface="+mn-cs"/>
              </a:rPr>
              <a:t>xmlHttp.readyState</a:t>
            </a:r>
            <a:r>
              <a:rPr lang="en-US" altLang="zh-CN" sz="1200" b="1" kern="1200" dirty="0" smtClean="0">
                <a:solidFill>
                  <a:schemeClr val="tx1"/>
                </a:solidFill>
                <a:latin typeface="+mn-lt"/>
                <a:ea typeface="+mn-ea"/>
                <a:cs typeface="+mn-cs"/>
              </a:rPr>
              <a:t> == 4 &amp;&amp; </a:t>
            </a:r>
            <a:r>
              <a:rPr lang="en-US" altLang="zh-CN" sz="1200" b="1" kern="1200" dirty="0" err="1" smtClean="0">
                <a:solidFill>
                  <a:schemeClr val="tx1"/>
                </a:solidFill>
                <a:latin typeface="+mn-lt"/>
                <a:ea typeface="+mn-ea"/>
                <a:cs typeface="+mn-cs"/>
              </a:rPr>
              <a:t>xmlHttp.status</a:t>
            </a:r>
            <a:r>
              <a:rPr lang="en-US" altLang="zh-CN" sz="1200" b="1" kern="1200" dirty="0" smtClean="0">
                <a:solidFill>
                  <a:schemeClr val="tx1"/>
                </a:solidFill>
                <a:latin typeface="+mn-lt"/>
                <a:ea typeface="+mn-ea"/>
                <a:cs typeface="+mn-cs"/>
              </a:rPr>
              <a:t> == 200){</a:t>
            </a:r>
          </a:p>
          <a:p>
            <a:r>
              <a:rPr lang="en-US" altLang="zh-CN" sz="1200" b="1" kern="1200" dirty="0" err="1" smtClean="0">
                <a:solidFill>
                  <a:schemeClr val="tx1"/>
                </a:solidFill>
                <a:latin typeface="+mn-lt"/>
                <a:ea typeface="+mn-ea"/>
                <a:cs typeface="+mn-cs"/>
              </a:rPr>
              <a:t>var</a:t>
            </a:r>
            <a:r>
              <a:rPr lang="en-US" altLang="zh-CN" sz="1200" b="1" kern="1200" dirty="0" smtClean="0">
                <a:solidFill>
                  <a:schemeClr val="tx1"/>
                </a:solidFill>
                <a:latin typeface="+mn-lt"/>
                <a:ea typeface="+mn-ea"/>
                <a:cs typeface="+mn-cs"/>
              </a:rPr>
              <a:t> result = </a:t>
            </a:r>
            <a:r>
              <a:rPr lang="en-US" altLang="zh-CN" sz="1200" b="1" kern="1200" dirty="0" err="1" smtClean="0">
                <a:solidFill>
                  <a:schemeClr val="tx1"/>
                </a:solidFill>
                <a:latin typeface="+mn-lt"/>
                <a:ea typeface="+mn-ea"/>
                <a:cs typeface="+mn-cs"/>
              </a:rPr>
              <a:t>xmlHttp.responseText</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alert(result);</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&lt;/script&gt;</a:t>
            </a:r>
            <a:endParaRPr lang="zh-CN" altLang="en-US" dirty="0"/>
          </a:p>
        </p:txBody>
      </p:sp>
      <p:sp>
        <p:nvSpPr>
          <p:cNvPr id="4" name="灯片编号占位符 3"/>
          <p:cNvSpPr>
            <a:spLocks noGrp="1"/>
          </p:cNvSpPr>
          <p:nvPr>
            <p:ph type="sldNum" sz="quarter" idx="10"/>
          </p:nvPr>
        </p:nvSpPr>
        <p:spPr/>
        <p:txBody>
          <a:bodyPr/>
          <a:lstStyle/>
          <a:p>
            <a:fld id="{AF753FC7-9B62-4586-AC18-CE6C2AF870CB}" type="slidenum">
              <a:rPr lang="zh-CN" altLang="en-US" smtClean="0"/>
              <a:t>11</a:t>
            </a:fld>
            <a:endParaRPr lang="zh-CN" altLang="en-US"/>
          </a:p>
        </p:txBody>
      </p:sp>
    </p:spTree>
    <p:extLst>
      <p:ext uri="{BB962C8B-B14F-4D97-AF65-F5344CB8AC3E}">
        <p14:creationId xmlns:p14="http://schemas.microsoft.com/office/powerpoint/2010/main" val="136933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latin typeface="+mn-lt"/>
                <a:ea typeface="+mn-ea"/>
                <a:cs typeface="+mn-cs"/>
              </a:rPr>
              <a:t>function </a:t>
            </a:r>
            <a:r>
              <a:rPr lang="en-US" altLang="zh-CN" sz="1200" b="1" kern="1200" dirty="0" err="1" smtClean="0">
                <a:solidFill>
                  <a:schemeClr val="tx1"/>
                </a:solidFill>
                <a:latin typeface="+mn-lt"/>
                <a:ea typeface="+mn-ea"/>
                <a:cs typeface="+mn-cs"/>
              </a:rPr>
              <a:t>createXMLHttpRequest</a:t>
            </a:r>
            <a:r>
              <a:rPr lang="en-US" altLang="zh-CN" sz="1200" b="1"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p>
          <a:p>
            <a:r>
              <a:rPr lang="en-US" altLang="zh-CN" sz="1200" kern="1200" dirty="0" smtClean="0">
                <a:solidFill>
                  <a:schemeClr val="tx1"/>
                </a:solidFill>
                <a:latin typeface="+mn-lt"/>
                <a:ea typeface="+mn-ea"/>
                <a:cs typeface="+mn-cs"/>
              </a:rPr>
              <a:t>   // Firefox, Opera 8.0+, Safari</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xmlHttp</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XMLHttpRequest</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 (e){</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xmlHttp</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ActiveXObject</a:t>
            </a:r>
            <a:r>
              <a:rPr lang="en-US" altLang="zh-CN" sz="1200" b="1" kern="1200" dirty="0" smtClean="0">
                <a:solidFill>
                  <a:schemeClr val="tx1"/>
                </a:solidFill>
                <a:latin typeface="+mn-lt"/>
                <a:ea typeface="+mn-ea"/>
                <a:cs typeface="+mn-cs"/>
              </a:rPr>
              <a:t>("Msxml2.XMLHTTP");</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 (e){</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xmlHttp</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ActiveXObject</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Microsoft.XMLHTTP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 (e){</a:t>
            </a:r>
          </a:p>
          <a:p>
            <a:r>
              <a:rPr lang="en-US" altLang="zh-CN" sz="1200" kern="1200" dirty="0" smtClean="0">
                <a:solidFill>
                  <a:schemeClr val="tx1"/>
                </a:solidFill>
                <a:latin typeface="+mn-lt"/>
                <a:ea typeface="+mn-ea"/>
                <a:cs typeface="+mn-cs"/>
              </a:rPr>
              <a:t>      alert("</a:t>
            </a:r>
            <a:r>
              <a:rPr lang="zh-CN" altLang="en-US" sz="1200" kern="1200" dirty="0" smtClean="0">
                <a:solidFill>
                  <a:schemeClr val="tx1"/>
                </a:solidFill>
                <a:latin typeface="+mn-lt"/>
                <a:ea typeface="+mn-ea"/>
                <a:cs typeface="+mn-cs"/>
              </a:rPr>
              <a:t>您的浏览器不支持</a:t>
            </a:r>
            <a:r>
              <a:rPr lang="en-US" altLang="zh-CN" sz="1200" kern="1200" dirty="0" smtClean="0">
                <a:solidFill>
                  <a:schemeClr val="tx1"/>
                </a:solidFill>
                <a:latin typeface="+mn-lt"/>
                <a:ea typeface="+mn-ea"/>
                <a:cs typeface="+mn-cs"/>
              </a:rPr>
              <a:t>AJAX</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return false;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function </a:t>
            </a:r>
            <a:r>
              <a:rPr lang="en-US" altLang="zh-CN" sz="1200" b="1" kern="1200" dirty="0" err="1" smtClean="0">
                <a:solidFill>
                  <a:schemeClr val="tx1"/>
                </a:solidFill>
                <a:latin typeface="+mn-lt"/>
                <a:ea typeface="+mn-ea"/>
                <a:cs typeface="+mn-cs"/>
              </a:rPr>
              <a:t>myclick</a:t>
            </a:r>
            <a:r>
              <a:rPr lang="en-US" altLang="zh-CN" sz="1200" b="1"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createXMLHttpRequest</a:t>
            </a:r>
            <a:r>
              <a:rPr lang="en-US" altLang="zh-CN" sz="1200"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var</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url</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js_test</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AjaxServlet</a:t>
            </a:r>
            <a:r>
              <a:rPr lang="en-US" altLang="zh-CN" sz="1200" b="1"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xmlHttp.open</a:t>
            </a:r>
            <a:r>
              <a:rPr lang="en-US" altLang="zh-CN" sz="1200" kern="1200" dirty="0" smtClean="0">
                <a:solidFill>
                  <a:schemeClr val="tx1"/>
                </a:solidFill>
                <a:latin typeface="+mn-lt"/>
                <a:ea typeface="+mn-ea"/>
                <a:cs typeface="+mn-cs"/>
              </a:rPr>
              <a:t>("post", </a:t>
            </a:r>
            <a:r>
              <a:rPr lang="en-US" altLang="zh-CN" sz="1200" kern="1200" dirty="0" err="1" smtClean="0">
                <a:solidFill>
                  <a:schemeClr val="tx1"/>
                </a:solidFill>
                <a:latin typeface="+mn-lt"/>
                <a:ea typeface="+mn-ea"/>
                <a:cs typeface="+mn-cs"/>
              </a:rPr>
              <a:t>url</a:t>
            </a:r>
            <a:r>
              <a:rPr lang="en-US" altLang="zh-CN" sz="1200" kern="1200" dirty="0" smtClean="0">
                <a:solidFill>
                  <a:schemeClr val="tx1"/>
                </a:solidFill>
                <a:latin typeface="+mn-lt"/>
                <a:ea typeface="+mn-ea"/>
                <a:cs typeface="+mn-cs"/>
              </a:rPr>
              <a:t>, 'true');</a:t>
            </a:r>
          </a:p>
          <a:p>
            <a:r>
              <a:rPr lang="en-US" altLang="zh-CN" sz="1200" kern="1200" dirty="0" err="1" smtClean="0">
                <a:solidFill>
                  <a:schemeClr val="tx1"/>
                </a:solidFill>
                <a:latin typeface="+mn-lt"/>
                <a:ea typeface="+mn-ea"/>
                <a:cs typeface="+mn-cs"/>
              </a:rPr>
              <a:t>xmlHttp.setRequestHeader</a:t>
            </a:r>
            <a:r>
              <a:rPr lang="en-US" altLang="zh-CN" sz="1200" kern="1200" dirty="0" smtClean="0">
                <a:solidFill>
                  <a:schemeClr val="tx1"/>
                </a:solidFill>
                <a:latin typeface="+mn-lt"/>
                <a:ea typeface="+mn-ea"/>
                <a:cs typeface="+mn-cs"/>
              </a:rPr>
              <a:t>("content-type", "application/x-www-form-</a:t>
            </a:r>
            <a:r>
              <a:rPr lang="en-US" altLang="zh-CN" sz="1200" kern="1200" dirty="0" err="1" smtClean="0">
                <a:solidFill>
                  <a:schemeClr val="tx1"/>
                </a:solidFill>
                <a:latin typeface="+mn-lt"/>
                <a:ea typeface="+mn-ea"/>
                <a:cs typeface="+mn-cs"/>
              </a:rPr>
              <a:t>urlencoded</a:t>
            </a:r>
            <a:r>
              <a:rPr lang="en-US" altLang="zh-CN" sz="1200"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xmlHttp.send</a:t>
            </a:r>
            <a:r>
              <a:rPr lang="en-US" altLang="zh-CN" sz="1200" kern="1200" dirty="0" smtClean="0">
                <a:solidFill>
                  <a:schemeClr val="tx1"/>
                </a:solidFill>
                <a:latin typeface="+mn-lt"/>
                <a:ea typeface="+mn-ea"/>
                <a:cs typeface="+mn-cs"/>
              </a:rPr>
              <a:t>("username=</a:t>
            </a:r>
            <a:r>
              <a:rPr lang="zh-CN" altLang="en-US" sz="1200" kern="1200" dirty="0" smtClean="0">
                <a:solidFill>
                  <a:schemeClr val="tx1"/>
                </a:solidFill>
                <a:latin typeface="+mn-lt"/>
                <a:ea typeface="+mn-ea"/>
                <a:cs typeface="+mn-cs"/>
              </a:rPr>
              <a:t>李四</a:t>
            </a:r>
            <a:r>
              <a:rPr lang="en-US" altLang="zh-CN" sz="1200" kern="1200" dirty="0" smtClean="0">
                <a:solidFill>
                  <a:schemeClr val="tx1"/>
                </a:solidFill>
                <a:latin typeface="+mn-lt"/>
                <a:ea typeface="+mn-ea"/>
                <a:cs typeface="+mn-cs"/>
              </a:rPr>
              <a:t>&amp;age=1");</a:t>
            </a:r>
          </a:p>
          <a:p>
            <a:r>
              <a:rPr lang="en-US" altLang="zh-CN" sz="1200" kern="1200" dirty="0" err="1" smtClean="0">
                <a:solidFill>
                  <a:schemeClr val="tx1"/>
                </a:solidFill>
                <a:latin typeface="+mn-lt"/>
                <a:ea typeface="+mn-ea"/>
                <a:cs typeface="+mn-cs"/>
              </a:rPr>
              <a:t>xmlHttp.onreadystatechange</a:t>
            </a:r>
            <a:r>
              <a:rPr lang="en-US" altLang="zh-CN" sz="1200" kern="1200" dirty="0" smtClean="0">
                <a:solidFill>
                  <a:schemeClr val="tx1"/>
                </a:solidFill>
                <a:latin typeface="+mn-lt"/>
                <a:ea typeface="+mn-ea"/>
                <a:cs typeface="+mn-cs"/>
              </a:rPr>
              <a:t> = _callback;</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function _callback(){</a:t>
            </a:r>
          </a:p>
          <a:p>
            <a:r>
              <a:rPr lang="en-US" altLang="zh-CN" sz="1200" b="1" kern="1200" dirty="0" smtClean="0">
                <a:solidFill>
                  <a:schemeClr val="tx1"/>
                </a:solidFill>
                <a:latin typeface="+mn-lt"/>
                <a:ea typeface="+mn-ea"/>
                <a:cs typeface="+mn-cs"/>
              </a:rPr>
              <a:t>if(</a:t>
            </a:r>
            <a:r>
              <a:rPr lang="en-US" altLang="zh-CN" sz="1200" b="1" kern="1200" dirty="0" err="1" smtClean="0">
                <a:solidFill>
                  <a:schemeClr val="tx1"/>
                </a:solidFill>
                <a:latin typeface="+mn-lt"/>
                <a:ea typeface="+mn-ea"/>
                <a:cs typeface="+mn-cs"/>
              </a:rPr>
              <a:t>xmlHttp.readyState</a:t>
            </a:r>
            <a:r>
              <a:rPr lang="en-US" altLang="zh-CN" sz="1200" b="1" kern="1200" dirty="0" smtClean="0">
                <a:solidFill>
                  <a:schemeClr val="tx1"/>
                </a:solidFill>
                <a:latin typeface="+mn-lt"/>
                <a:ea typeface="+mn-ea"/>
                <a:cs typeface="+mn-cs"/>
              </a:rPr>
              <a:t> == 4 &amp;&amp; </a:t>
            </a:r>
            <a:r>
              <a:rPr lang="en-US" altLang="zh-CN" sz="1200" b="1" kern="1200" dirty="0" err="1" smtClean="0">
                <a:solidFill>
                  <a:schemeClr val="tx1"/>
                </a:solidFill>
                <a:latin typeface="+mn-lt"/>
                <a:ea typeface="+mn-ea"/>
                <a:cs typeface="+mn-cs"/>
              </a:rPr>
              <a:t>xmlHttp.status</a:t>
            </a:r>
            <a:r>
              <a:rPr lang="en-US" altLang="zh-CN" sz="1200" b="1" kern="1200" dirty="0" smtClean="0">
                <a:solidFill>
                  <a:schemeClr val="tx1"/>
                </a:solidFill>
                <a:latin typeface="+mn-lt"/>
                <a:ea typeface="+mn-ea"/>
                <a:cs typeface="+mn-cs"/>
              </a:rPr>
              <a:t> == 200){</a:t>
            </a:r>
          </a:p>
          <a:p>
            <a:r>
              <a:rPr lang="en-US" altLang="zh-CN" sz="1200" b="1" kern="1200" dirty="0" err="1" smtClean="0">
                <a:solidFill>
                  <a:schemeClr val="tx1"/>
                </a:solidFill>
                <a:latin typeface="+mn-lt"/>
                <a:ea typeface="+mn-ea"/>
                <a:cs typeface="+mn-cs"/>
              </a:rPr>
              <a:t>var</a:t>
            </a:r>
            <a:r>
              <a:rPr lang="en-US" altLang="zh-CN" sz="1200" b="1" kern="1200" dirty="0" smtClean="0">
                <a:solidFill>
                  <a:schemeClr val="tx1"/>
                </a:solidFill>
                <a:latin typeface="+mn-lt"/>
                <a:ea typeface="+mn-ea"/>
                <a:cs typeface="+mn-cs"/>
              </a:rPr>
              <a:t> result = </a:t>
            </a:r>
            <a:r>
              <a:rPr lang="en-US" altLang="zh-CN" sz="1200" b="1" kern="1200" dirty="0" err="1" smtClean="0">
                <a:solidFill>
                  <a:schemeClr val="tx1"/>
                </a:solidFill>
                <a:latin typeface="+mn-lt"/>
                <a:ea typeface="+mn-ea"/>
                <a:cs typeface="+mn-cs"/>
              </a:rPr>
              <a:t>xmlHttp.responseText</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alert(result);</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F753FC7-9B62-4586-AC18-CE6C2AF870CB}" type="slidenum">
              <a:rPr lang="zh-CN" altLang="en-US" smtClean="0"/>
              <a:t>15</a:t>
            </a:fld>
            <a:endParaRPr lang="zh-CN" altLang="en-US"/>
          </a:p>
        </p:txBody>
      </p:sp>
    </p:spTree>
    <p:extLst>
      <p:ext uri="{BB962C8B-B14F-4D97-AF65-F5344CB8AC3E}">
        <p14:creationId xmlns:p14="http://schemas.microsoft.com/office/powerpoint/2010/main" val="126195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&lt;script type=</a:t>
            </a:r>
            <a:r>
              <a:rPr lang="en-US" altLang="zh-CN" sz="1200" i="1" kern="1200" dirty="0" smtClean="0">
                <a:solidFill>
                  <a:schemeClr val="tx1"/>
                </a:solidFill>
                <a:latin typeface="+mn-lt"/>
                <a:ea typeface="+mn-ea"/>
                <a:cs typeface="+mn-cs"/>
              </a:rPr>
              <a:t>"text/</a:t>
            </a:r>
            <a:r>
              <a:rPr lang="en-US" altLang="zh-CN" sz="1200" i="1" kern="1200" dirty="0" err="1" smtClean="0">
                <a:solidFill>
                  <a:schemeClr val="tx1"/>
                </a:solidFill>
                <a:latin typeface="+mn-lt"/>
                <a:ea typeface="+mn-ea"/>
                <a:cs typeface="+mn-cs"/>
              </a:rPr>
              <a:t>javascript</a:t>
            </a:r>
            <a:r>
              <a:rPr lang="en-US" altLang="zh-CN" sz="1200" i="1" kern="1200" dirty="0" smtClean="0">
                <a:solidFill>
                  <a:schemeClr val="tx1"/>
                </a:solidFill>
                <a:latin typeface="+mn-lt"/>
                <a:ea typeface="+mn-ea"/>
                <a:cs typeface="+mn-cs"/>
              </a:rPr>
              <a:t>"&gt;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function </a:t>
            </a:r>
            <a:r>
              <a:rPr lang="en-US" altLang="zh-CN" sz="1200" b="1" kern="1200" dirty="0" err="1" smtClean="0">
                <a:solidFill>
                  <a:schemeClr val="tx1"/>
                </a:solidFill>
                <a:latin typeface="+mn-lt"/>
                <a:ea typeface="+mn-ea"/>
                <a:cs typeface="+mn-cs"/>
              </a:rPr>
              <a:t>createXMLHttpRequest</a:t>
            </a:r>
            <a:r>
              <a:rPr lang="en-US" altLang="zh-CN" sz="1200" b="1"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p>
          <a:p>
            <a:r>
              <a:rPr lang="en-US" altLang="zh-CN" sz="1200" kern="1200" dirty="0" smtClean="0">
                <a:solidFill>
                  <a:schemeClr val="tx1"/>
                </a:solidFill>
                <a:latin typeface="+mn-lt"/>
                <a:ea typeface="+mn-ea"/>
                <a:cs typeface="+mn-cs"/>
              </a:rPr>
              <a:t>   // Firefox, Opera 8.0+, Safari</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xmlHttp</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XMLHttpRequest</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 (e){</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xmlHttp</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ActiveXObject</a:t>
            </a:r>
            <a:r>
              <a:rPr lang="en-US" altLang="zh-CN" sz="1200" b="1" kern="1200" dirty="0" smtClean="0">
                <a:solidFill>
                  <a:schemeClr val="tx1"/>
                </a:solidFill>
                <a:latin typeface="+mn-lt"/>
                <a:ea typeface="+mn-ea"/>
                <a:cs typeface="+mn-cs"/>
              </a:rPr>
              <a:t>("Msxml2.XMLHTTP");</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 (e){</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xmlHttp</a:t>
            </a:r>
            <a:r>
              <a:rPr lang="en-US" altLang="zh-CN" sz="1200" kern="1200" dirty="0" smtClean="0">
                <a:solidFill>
                  <a:schemeClr val="tx1"/>
                </a:solidFill>
                <a:latin typeface="+mn-lt"/>
                <a:ea typeface="+mn-ea"/>
                <a:cs typeface="+mn-cs"/>
              </a:rPr>
              <a:t>=</a:t>
            </a:r>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ActiveXObject</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Microsoft.XMLHTTP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 (e){</a:t>
            </a:r>
          </a:p>
          <a:p>
            <a:r>
              <a:rPr lang="en-US" altLang="zh-CN" sz="1200" kern="1200" dirty="0" smtClean="0">
                <a:solidFill>
                  <a:schemeClr val="tx1"/>
                </a:solidFill>
                <a:latin typeface="+mn-lt"/>
                <a:ea typeface="+mn-ea"/>
                <a:cs typeface="+mn-cs"/>
              </a:rPr>
              <a:t>      alert("</a:t>
            </a:r>
            <a:r>
              <a:rPr lang="zh-CN" altLang="en-US" sz="1200" kern="1200" dirty="0" smtClean="0">
                <a:solidFill>
                  <a:schemeClr val="tx1"/>
                </a:solidFill>
                <a:latin typeface="+mn-lt"/>
                <a:ea typeface="+mn-ea"/>
                <a:cs typeface="+mn-cs"/>
              </a:rPr>
              <a:t>您的浏览器不支持</a:t>
            </a:r>
            <a:r>
              <a:rPr lang="en-US" altLang="zh-CN" sz="1200" kern="1200" dirty="0" smtClean="0">
                <a:solidFill>
                  <a:schemeClr val="tx1"/>
                </a:solidFill>
                <a:latin typeface="+mn-lt"/>
                <a:ea typeface="+mn-ea"/>
                <a:cs typeface="+mn-cs"/>
              </a:rPr>
              <a:t>AJAX</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return false;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function </a:t>
            </a:r>
            <a:r>
              <a:rPr lang="en-US" altLang="zh-CN" sz="1200" b="1" kern="1200" dirty="0" err="1" smtClean="0">
                <a:solidFill>
                  <a:schemeClr val="tx1"/>
                </a:solidFill>
                <a:latin typeface="+mn-lt"/>
                <a:ea typeface="+mn-ea"/>
                <a:cs typeface="+mn-cs"/>
              </a:rPr>
              <a:t>myclick</a:t>
            </a:r>
            <a:r>
              <a:rPr lang="en-US" altLang="zh-CN" sz="1200" b="1"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createXMLHttpRequest</a:t>
            </a:r>
            <a:r>
              <a:rPr lang="en-US" altLang="zh-CN" sz="1200"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var</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url</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js_test</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AjaxServlet</a:t>
            </a:r>
            <a:r>
              <a:rPr lang="en-US" altLang="zh-CN" sz="1200" b="1"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xmlHttp.open</a:t>
            </a:r>
            <a:r>
              <a:rPr lang="en-US" altLang="zh-CN" sz="1200" kern="1200" dirty="0" smtClean="0">
                <a:solidFill>
                  <a:schemeClr val="tx1"/>
                </a:solidFill>
                <a:latin typeface="+mn-lt"/>
                <a:ea typeface="+mn-ea"/>
                <a:cs typeface="+mn-cs"/>
              </a:rPr>
              <a:t>("post", </a:t>
            </a:r>
            <a:r>
              <a:rPr lang="en-US" altLang="zh-CN" sz="1200" kern="1200" dirty="0" err="1" smtClean="0">
                <a:solidFill>
                  <a:schemeClr val="tx1"/>
                </a:solidFill>
                <a:latin typeface="+mn-lt"/>
                <a:ea typeface="+mn-ea"/>
                <a:cs typeface="+mn-cs"/>
              </a:rPr>
              <a:t>url</a:t>
            </a:r>
            <a:r>
              <a:rPr lang="en-US" altLang="zh-CN" sz="1200" kern="1200" dirty="0" smtClean="0">
                <a:solidFill>
                  <a:schemeClr val="tx1"/>
                </a:solidFill>
                <a:latin typeface="+mn-lt"/>
                <a:ea typeface="+mn-ea"/>
                <a:cs typeface="+mn-cs"/>
              </a:rPr>
              <a:t>, 'true');</a:t>
            </a:r>
          </a:p>
          <a:p>
            <a:r>
              <a:rPr lang="en-US" altLang="zh-CN" sz="1200" kern="1200" dirty="0" err="1" smtClean="0">
                <a:solidFill>
                  <a:schemeClr val="tx1"/>
                </a:solidFill>
                <a:latin typeface="+mn-lt"/>
                <a:ea typeface="+mn-ea"/>
                <a:cs typeface="+mn-cs"/>
              </a:rPr>
              <a:t>xmlHttp.setRequestHeader</a:t>
            </a:r>
            <a:r>
              <a:rPr lang="en-US" altLang="zh-CN" sz="1200" kern="1200" dirty="0" smtClean="0">
                <a:solidFill>
                  <a:schemeClr val="tx1"/>
                </a:solidFill>
                <a:latin typeface="+mn-lt"/>
                <a:ea typeface="+mn-ea"/>
                <a:cs typeface="+mn-cs"/>
              </a:rPr>
              <a:t>("content-type", "application/x-www-form-</a:t>
            </a:r>
            <a:r>
              <a:rPr lang="en-US" altLang="zh-CN" sz="1200" kern="1200" dirty="0" err="1" smtClean="0">
                <a:solidFill>
                  <a:schemeClr val="tx1"/>
                </a:solidFill>
                <a:latin typeface="+mn-lt"/>
                <a:ea typeface="+mn-ea"/>
                <a:cs typeface="+mn-cs"/>
              </a:rPr>
              <a:t>urlencoded</a:t>
            </a:r>
            <a:r>
              <a:rPr lang="en-US" altLang="zh-CN" sz="1200" kern="1200" dirty="0" smtClean="0">
                <a:solidFill>
                  <a:schemeClr val="tx1"/>
                </a:solidFill>
                <a:latin typeface="+mn-lt"/>
                <a:ea typeface="+mn-ea"/>
                <a:cs typeface="+mn-cs"/>
              </a:rPr>
              <a:t>");</a:t>
            </a:r>
          </a:p>
          <a:p>
            <a:r>
              <a:rPr lang="en-US" altLang="zh-CN" sz="1200" kern="1200" dirty="0" err="1" smtClean="0">
                <a:solidFill>
                  <a:schemeClr val="tx1"/>
                </a:solidFill>
                <a:latin typeface="+mn-lt"/>
                <a:ea typeface="+mn-ea"/>
                <a:cs typeface="+mn-cs"/>
              </a:rPr>
              <a:t>xmlHttp.send</a:t>
            </a:r>
            <a:r>
              <a:rPr lang="en-US" altLang="zh-CN" sz="1200" kern="1200" dirty="0" smtClean="0">
                <a:solidFill>
                  <a:schemeClr val="tx1"/>
                </a:solidFill>
                <a:latin typeface="+mn-lt"/>
                <a:ea typeface="+mn-ea"/>
                <a:cs typeface="+mn-cs"/>
              </a:rPr>
              <a:t>("username=</a:t>
            </a:r>
            <a:r>
              <a:rPr lang="zh-CN" altLang="en-US" sz="1200" kern="1200" dirty="0" smtClean="0">
                <a:solidFill>
                  <a:schemeClr val="tx1"/>
                </a:solidFill>
                <a:latin typeface="+mn-lt"/>
                <a:ea typeface="+mn-ea"/>
                <a:cs typeface="+mn-cs"/>
              </a:rPr>
              <a:t>李四</a:t>
            </a:r>
            <a:r>
              <a:rPr lang="en-US" altLang="zh-CN" sz="1200" kern="1200" dirty="0" smtClean="0">
                <a:solidFill>
                  <a:schemeClr val="tx1"/>
                </a:solidFill>
                <a:latin typeface="+mn-lt"/>
                <a:ea typeface="+mn-ea"/>
                <a:cs typeface="+mn-cs"/>
              </a:rPr>
              <a:t>&amp;age=1");</a:t>
            </a:r>
          </a:p>
          <a:p>
            <a:r>
              <a:rPr lang="en-US" altLang="zh-CN" sz="1200" kern="1200" dirty="0" err="1" smtClean="0">
                <a:solidFill>
                  <a:schemeClr val="tx1"/>
                </a:solidFill>
                <a:latin typeface="+mn-lt"/>
                <a:ea typeface="+mn-ea"/>
                <a:cs typeface="+mn-cs"/>
              </a:rPr>
              <a:t>xmlHttp.onreadystatechange</a:t>
            </a:r>
            <a:r>
              <a:rPr lang="en-US" altLang="zh-CN" sz="1200" kern="1200" dirty="0" smtClean="0">
                <a:solidFill>
                  <a:schemeClr val="tx1"/>
                </a:solidFill>
                <a:latin typeface="+mn-lt"/>
                <a:ea typeface="+mn-ea"/>
                <a:cs typeface="+mn-cs"/>
              </a:rPr>
              <a:t> = _callback;</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function _callback(){</a:t>
            </a:r>
          </a:p>
          <a:p>
            <a:r>
              <a:rPr lang="en-US" altLang="zh-CN" sz="1200" b="1" kern="1200" dirty="0" smtClean="0">
                <a:solidFill>
                  <a:schemeClr val="tx1"/>
                </a:solidFill>
                <a:latin typeface="+mn-lt"/>
                <a:ea typeface="+mn-ea"/>
                <a:cs typeface="+mn-cs"/>
              </a:rPr>
              <a:t>if(</a:t>
            </a:r>
            <a:r>
              <a:rPr lang="en-US" altLang="zh-CN" sz="1200" b="1" kern="1200" dirty="0" err="1" smtClean="0">
                <a:solidFill>
                  <a:schemeClr val="tx1"/>
                </a:solidFill>
                <a:latin typeface="+mn-lt"/>
                <a:ea typeface="+mn-ea"/>
                <a:cs typeface="+mn-cs"/>
              </a:rPr>
              <a:t>xmlHttp.readyState</a:t>
            </a:r>
            <a:r>
              <a:rPr lang="en-US" altLang="zh-CN" sz="1200" b="1" kern="1200" dirty="0" smtClean="0">
                <a:solidFill>
                  <a:schemeClr val="tx1"/>
                </a:solidFill>
                <a:latin typeface="+mn-lt"/>
                <a:ea typeface="+mn-ea"/>
                <a:cs typeface="+mn-cs"/>
              </a:rPr>
              <a:t> == 4 &amp;&amp; </a:t>
            </a:r>
            <a:r>
              <a:rPr lang="en-US" altLang="zh-CN" sz="1200" b="1" kern="1200" dirty="0" err="1" smtClean="0">
                <a:solidFill>
                  <a:schemeClr val="tx1"/>
                </a:solidFill>
                <a:latin typeface="+mn-lt"/>
                <a:ea typeface="+mn-ea"/>
                <a:cs typeface="+mn-cs"/>
              </a:rPr>
              <a:t>xmlHttp.status</a:t>
            </a:r>
            <a:r>
              <a:rPr lang="en-US" altLang="zh-CN" sz="1200" b="1" kern="1200" dirty="0" smtClean="0">
                <a:solidFill>
                  <a:schemeClr val="tx1"/>
                </a:solidFill>
                <a:latin typeface="+mn-lt"/>
                <a:ea typeface="+mn-ea"/>
                <a:cs typeface="+mn-cs"/>
              </a:rPr>
              <a:t> == 200){</a:t>
            </a:r>
          </a:p>
          <a:p>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var</a:t>
            </a:r>
            <a:r>
              <a:rPr lang="en-US" altLang="zh-CN" sz="1200" kern="1200" dirty="0" smtClean="0">
                <a:solidFill>
                  <a:schemeClr val="tx1"/>
                </a:solidFill>
                <a:latin typeface="+mn-lt"/>
                <a:ea typeface="+mn-ea"/>
                <a:cs typeface="+mn-cs"/>
              </a:rPr>
              <a:t> result = </a:t>
            </a:r>
            <a:r>
              <a:rPr lang="en-US" altLang="zh-CN" sz="1200" kern="1200" dirty="0" err="1" smtClean="0">
                <a:solidFill>
                  <a:schemeClr val="tx1"/>
                </a:solidFill>
                <a:latin typeface="+mn-lt"/>
                <a:ea typeface="+mn-ea"/>
                <a:cs typeface="+mn-cs"/>
              </a:rPr>
              <a:t>xmlHttp.responseText</a:t>
            </a:r>
            <a:r>
              <a:rPr lang="en-US" altLang="zh-CN" sz="1200"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var</a:t>
            </a:r>
            <a:r>
              <a:rPr lang="en-US" altLang="zh-CN" sz="1200" b="1" kern="1200" dirty="0" smtClean="0">
                <a:solidFill>
                  <a:schemeClr val="tx1"/>
                </a:solidFill>
                <a:latin typeface="+mn-lt"/>
                <a:ea typeface="+mn-ea"/>
                <a:cs typeface="+mn-cs"/>
              </a:rPr>
              <a:t> result = </a:t>
            </a:r>
            <a:r>
              <a:rPr lang="en-US" altLang="zh-CN" sz="1200" b="1" kern="1200" dirty="0" err="1" smtClean="0">
                <a:solidFill>
                  <a:schemeClr val="tx1"/>
                </a:solidFill>
                <a:latin typeface="+mn-lt"/>
                <a:ea typeface="+mn-ea"/>
                <a:cs typeface="+mn-cs"/>
              </a:rPr>
              <a:t>xmlHttp.responseXML</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var</a:t>
            </a:r>
            <a:r>
              <a:rPr lang="en-US" altLang="zh-CN" sz="1200" b="1" kern="1200" dirty="0" smtClean="0">
                <a:solidFill>
                  <a:schemeClr val="tx1"/>
                </a:solidFill>
                <a:latin typeface="+mn-lt"/>
                <a:ea typeface="+mn-ea"/>
                <a:cs typeface="+mn-cs"/>
              </a:rPr>
              <a:t> fonts = </a:t>
            </a:r>
            <a:r>
              <a:rPr lang="en-US" altLang="zh-CN" sz="1200" b="1" kern="1200" dirty="0" err="1" smtClean="0">
                <a:solidFill>
                  <a:schemeClr val="tx1"/>
                </a:solidFill>
                <a:latin typeface="+mn-lt"/>
                <a:ea typeface="+mn-ea"/>
                <a:cs typeface="+mn-cs"/>
              </a:rPr>
              <a:t>result.getElementsByTagName</a:t>
            </a:r>
            <a:r>
              <a:rPr lang="en-US" altLang="zh-CN" sz="1200" b="1" kern="1200" dirty="0" smtClean="0">
                <a:solidFill>
                  <a:schemeClr val="tx1"/>
                </a:solidFill>
                <a:latin typeface="+mn-lt"/>
                <a:ea typeface="+mn-ea"/>
                <a:cs typeface="+mn-cs"/>
              </a:rPr>
              <a:t>('font');</a:t>
            </a:r>
          </a:p>
          <a:p>
            <a:r>
              <a:rPr lang="en-US" altLang="zh-CN" sz="1200" kern="1200" dirty="0" smtClean="0">
                <a:solidFill>
                  <a:schemeClr val="tx1"/>
                </a:solidFill>
                <a:latin typeface="+mn-lt"/>
                <a:ea typeface="+mn-ea"/>
                <a:cs typeface="+mn-cs"/>
              </a:rPr>
              <a:t>alert(fonts[0].</a:t>
            </a:r>
            <a:r>
              <a:rPr lang="en-US" altLang="zh-CN" sz="1200" kern="1200" dirty="0" err="1" smtClean="0">
                <a:solidFill>
                  <a:schemeClr val="tx1"/>
                </a:solidFill>
                <a:latin typeface="+mn-lt"/>
                <a:ea typeface="+mn-ea"/>
                <a:cs typeface="+mn-cs"/>
              </a:rPr>
              <a:t>innerHTML</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&lt;/script&gt;</a:t>
            </a:r>
            <a:endParaRPr lang="zh-CN" altLang="en-US" dirty="0"/>
          </a:p>
        </p:txBody>
      </p:sp>
      <p:sp>
        <p:nvSpPr>
          <p:cNvPr id="4" name="灯片编号占位符 3"/>
          <p:cNvSpPr>
            <a:spLocks noGrp="1"/>
          </p:cNvSpPr>
          <p:nvPr>
            <p:ph type="sldNum" sz="quarter" idx="10"/>
          </p:nvPr>
        </p:nvSpPr>
        <p:spPr/>
        <p:txBody>
          <a:bodyPr/>
          <a:lstStyle/>
          <a:p>
            <a:fld id="{AF753FC7-9B62-4586-AC18-CE6C2AF870CB}" type="slidenum">
              <a:rPr lang="zh-CN" altLang="en-US" smtClean="0"/>
              <a:t>16</a:t>
            </a:fld>
            <a:endParaRPr lang="zh-CN" altLang="en-US"/>
          </a:p>
        </p:txBody>
      </p:sp>
    </p:spTree>
    <p:extLst>
      <p:ext uri="{BB962C8B-B14F-4D97-AF65-F5344CB8AC3E}">
        <p14:creationId xmlns:p14="http://schemas.microsoft.com/office/powerpoint/2010/main" val="113759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30893764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18270829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2316156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95996" y="1434905"/>
            <a:ext cx="10515600" cy="858116"/>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795996" y="2391509"/>
            <a:ext cx="10515600" cy="399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页脚占位符 4"/>
          <p:cNvSpPr>
            <a:spLocks noGrp="1"/>
          </p:cNvSpPr>
          <p:nvPr>
            <p:ph type="ftr" sz="quarter" idx="11"/>
          </p:nvPr>
        </p:nvSpPr>
        <p:spPr>
          <a:xfrm>
            <a:off x="3996396" y="6492875"/>
            <a:ext cx="4114800" cy="365125"/>
          </a:xfrm>
        </p:spPr>
        <p:txBody>
          <a:bodyPr/>
          <a:lstStyle/>
          <a:p>
            <a:endParaRPr lang="zh-CN" altLang="en-US"/>
          </a:p>
        </p:txBody>
      </p:sp>
    </p:spTree>
    <p:extLst>
      <p:ext uri="{BB962C8B-B14F-4D97-AF65-F5344CB8AC3E}">
        <p14:creationId xmlns:p14="http://schemas.microsoft.com/office/powerpoint/2010/main" val="237152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3767554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5614268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6799039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2677" y="104037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4" name="页脚占位符 3"/>
          <p:cNvSpPr>
            <a:spLocks noGrp="1"/>
          </p:cNvSpPr>
          <p:nvPr>
            <p:ph type="ftr" sz="quarter" idx="11"/>
          </p:nvPr>
        </p:nvSpPr>
        <p:spPr>
          <a:xfrm>
            <a:off x="3883856" y="6546899"/>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29157663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3964883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39393273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0566E8-0A56-4B89-B828-F5484E7FA74C}" type="datetimeFigureOut">
              <a:rPr lang="zh-CN" altLang="en-US" smtClean="0"/>
              <a:t>2016/5/19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39008273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566E8-0A56-4B89-B828-F5484E7FA74C}" type="datetimeFigureOut">
              <a:rPr lang="zh-CN" altLang="en-US" smtClean="0"/>
              <a:t>2016/5/19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88F8-8690-4C65-823B-89F8886B5449}" type="slidenum">
              <a:rPr lang="zh-CN" altLang="en-US" smtClean="0"/>
              <a:t>‹#›</a:t>
            </a:fld>
            <a:endParaRPr lang="zh-CN" altLang="en-US"/>
          </a:p>
        </p:txBody>
      </p:sp>
    </p:spTree>
    <p:extLst>
      <p:ext uri="{BB962C8B-B14F-4D97-AF65-F5344CB8AC3E}">
        <p14:creationId xmlns:p14="http://schemas.microsoft.com/office/powerpoint/2010/main" val="989275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www.json.org/"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json-lib.sourceforge.net/"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052482" y="2944906"/>
            <a:ext cx="5661212" cy="22187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116853" y="3361790"/>
            <a:ext cx="3532470" cy="1384995"/>
          </a:xfrm>
          <a:prstGeom prst="rect">
            <a:avLst/>
          </a:prstGeom>
          <a:noFill/>
        </p:spPr>
        <p:txBody>
          <a:bodyPr wrap="square" rtlCol="0">
            <a:spAutoFit/>
          </a:bodyPr>
          <a:lstStyle/>
          <a:p>
            <a:r>
              <a:rPr lang="en-US" altLang="zh-CN" sz="4800" dirty="0" smtClean="0"/>
              <a:t>	Ajax</a:t>
            </a:r>
          </a:p>
          <a:p>
            <a:r>
              <a:rPr lang="zh-CN" altLang="en-US" sz="3600" dirty="0"/>
              <a:t>主讲</a:t>
            </a:r>
            <a:r>
              <a:rPr lang="zh-CN" altLang="en-US" sz="3600" dirty="0" smtClean="0"/>
              <a:t>人：任亮</a:t>
            </a:r>
            <a:endParaRPr lang="zh-CN" altLang="en-US" sz="3600" dirty="0"/>
          </a:p>
        </p:txBody>
      </p:sp>
    </p:spTree>
    <p:extLst>
      <p:ext uri="{BB962C8B-B14F-4D97-AF65-F5344CB8AC3E}">
        <p14:creationId xmlns:p14="http://schemas.microsoft.com/office/powerpoint/2010/main" val="3936209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5554085" cy="646331"/>
          </a:xfrm>
          <a:prstGeom prst="rect">
            <a:avLst/>
          </a:prstGeom>
        </p:spPr>
        <p:txBody>
          <a:bodyPr wrap="none">
            <a:spAutoFit/>
          </a:bodyPr>
          <a:lstStyle/>
          <a:p>
            <a:r>
              <a:rPr lang="en-US" altLang="zh-CN" sz="3600" dirty="0" smtClean="0"/>
              <a:t>8.</a:t>
            </a:r>
            <a:r>
              <a:rPr lang="zh-CN" altLang="en-US" sz="3600" dirty="0" smtClean="0"/>
              <a:t>创建</a:t>
            </a:r>
            <a:r>
              <a:rPr lang="en-US" altLang="zh-CN" sz="3600" dirty="0" err="1" smtClean="0"/>
              <a:t>XMLHttpRequest</a:t>
            </a:r>
            <a:r>
              <a:rPr lang="zh-CN" altLang="en-US" sz="3600" dirty="0" smtClean="0"/>
              <a:t>对象</a:t>
            </a:r>
            <a:endParaRPr lang="zh-CN" altLang="en-US" sz="3600" dirty="0"/>
          </a:p>
        </p:txBody>
      </p:sp>
      <p:sp>
        <p:nvSpPr>
          <p:cNvPr id="4" name="矩形 3"/>
          <p:cNvSpPr/>
          <p:nvPr/>
        </p:nvSpPr>
        <p:spPr>
          <a:xfrm>
            <a:off x="1501588" y="2578731"/>
            <a:ext cx="9121587" cy="2677656"/>
          </a:xfrm>
          <a:prstGeom prst="rect">
            <a:avLst/>
          </a:prstGeom>
        </p:spPr>
        <p:txBody>
          <a:bodyPr wrap="square">
            <a:spAutoFit/>
          </a:bodyPr>
          <a:lstStyle/>
          <a:p>
            <a:r>
              <a:rPr lang="zh-CN" altLang="en-US" sz="2800" dirty="0" smtClean="0"/>
              <a:t>不同浏览器提供不同的支持</a:t>
            </a:r>
          </a:p>
          <a:p>
            <a:r>
              <a:rPr lang="en-US" altLang="zh-CN" sz="2800" dirty="0" smtClean="0"/>
              <a:t>IE</a:t>
            </a:r>
            <a:r>
              <a:rPr lang="zh-CN" altLang="en-US" sz="2800" dirty="0" smtClean="0"/>
              <a:t>浏览器</a:t>
            </a:r>
          </a:p>
          <a:p>
            <a:pPr lvl="1"/>
            <a:r>
              <a:rPr lang="en-US" altLang="zh-CN" sz="2800" dirty="0" smtClean="0"/>
              <a:t>new </a:t>
            </a:r>
            <a:r>
              <a:rPr lang="en-US" altLang="zh-CN" sz="2800" dirty="0" err="1" smtClean="0"/>
              <a:t>ActiveXObject</a:t>
            </a:r>
            <a:r>
              <a:rPr lang="en-US" altLang="zh-CN" sz="2800" dirty="0" smtClean="0"/>
              <a:t>("Msxml2.XMLHTTP");</a:t>
            </a:r>
          </a:p>
          <a:p>
            <a:pPr lvl="1"/>
            <a:r>
              <a:rPr lang="en-US" altLang="zh-CN" sz="2800" dirty="0" smtClean="0"/>
              <a:t>new </a:t>
            </a:r>
            <a:r>
              <a:rPr lang="en-US" altLang="zh-CN" sz="2800" dirty="0" err="1" smtClean="0"/>
              <a:t>ActiveXObject</a:t>
            </a:r>
            <a:r>
              <a:rPr lang="en-US" altLang="zh-CN" sz="2800" dirty="0" smtClean="0"/>
              <a:t>("</a:t>
            </a:r>
            <a:r>
              <a:rPr lang="en-US" altLang="zh-CN" sz="2800" dirty="0" err="1" smtClean="0"/>
              <a:t>Microsoft.XMLHTTP</a:t>
            </a:r>
            <a:r>
              <a:rPr lang="en-US" altLang="zh-CN" sz="2800" dirty="0" smtClean="0"/>
              <a:t>");</a:t>
            </a:r>
          </a:p>
          <a:p>
            <a:r>
              <a:rPr lang="zh-CN" altLang="en-US" sz="2800" dirty="0" smtClean="0"/>
              <a:t>其它浏览器（火狐）</a:t>
            </a:r>
          </a:p>
          <a:p>
            <a:pPr lvl="1"/>
            <a:r>
              <a:rPr lang="en-US" altLang="zh-CN" sz="2800" dirty="0" smtClean="0"/>
              <a:t>new </a:t>
            </a:r>
            <a:r>
              <a:rPr lang="en-US" altLang="zh-CN" sz="2800" dirty="0" err="1" smtClean="0"/>
              <a:t>XMLHttpRequest</a:t>
            </a:r>
            <a:r>
              <a:rPr lang="en-US" altLang="zh-CN" sz="2800" dirty="0" smtClean="0"/>
              <a:t>();</a:t>
            </a:r>
          </a:p>
        </p:txBody>
      </p:sp>
    </p:spTree>
    <p:extLst>
      <p:ext uri="{BB962C8B-B14F-4D97-AF65-F5344CB8AC3E}">
        <p14:creationId xmlns:p14="http://schemas.microsoft.com/office/powerpoint/2010/main" val="805884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4968989" cy="646331"/>
          </a:xfrm>
          <a:prstGeom prst="rect">
            <a:avLst/>
          </a:prstGeom>
        </p:spPr>
        <p:txBody>
          <a:bodyPr wrap="none">
            <a:spAutoFit/>
          </a:bodyPr>
          <a:lstStyle/>
          <a:p>
            <a:r>
              <a:rPr lang="en-US" altLang="zh-CN" sz="3600" dirty="0" smtClean="0"/>
              <a:t>8.1 </a:t>
            </a:r>
            <a:r>
              <a:rPr lang="en-US" altLang="zh-CN" sz="3600" dirty="0" err="1" smtClean="0"/>
              <a:t>XMLHttpRequest</a:t>
            </a:r>
            <a:r>
              <a:rPr lang="zh-CN" altLang="en-US" sz="3600" dirty="0" smtClean="0"/>
              <a:t>对象</a:t>
            </a:r>
            <a:endParaRPr lang="zh-CN" altLang="en-US" sz="3600" dirty="0"/>
          </a:p>
        </p:txBody>
      </p:sp>
      <p:sp>
        <p:nvSpPr>
          <p:cNvPr id="3" name="矩形 2"/>
          <p:cNvSpPr/>
          <p:nvPr/>
        </p:nvSpPr>
        <p:spPr>
          <a:xfrm>
            <a:off x="1461247" y="2344133"/>
            <a:ext cx="9874624" cy="3687163"/>
          </a:xfrm>
          <a:prstGeom prst="rect">
            <a:avLst/>
          </a:prstGeom>
        </p:spPr>
        <p:txBody>
          <a:bodyPr wrap="square">
            <a:spAutoFit/>
          </a:bodyPr>
          <a:lstStyle/>
          <a:p>
            <a:pPr>
              <a:lnSpc>
                <a:spcPct val="80000"/>
              </a:lnSpc>
            </a:pPr>
            <a:r>
              <a:rPr lang="zh-CN" altLang="en-US" sz="2200" dirty="0" smtClean="0"/>
              <a:t>方法</a:t>
            </a:r>
          </a:p>
          <a:p>
            <a:pPr lvl="1">
              <a:lnSpc>
                <a:spcPct val="80000"/>
              </a:lnSpc>
            </a:pPr>
            <a:r>
              <a:rPr lang="en-US" altLang="zh-CN" sz="2400" dirty="0" smtClean="0">
                <a:solidFill>
                  <a:srgbClr val="FF0000"/>
                </a:solidFill>
              </a:rPr>
              <a:t>open(</a:t>
            </a:r>
            <a:r>
              <a:rPr lang="en-US" altLang="zh-CN" sz="2400" dirty="0" err="1" smtClean="0">
                <a:solidFill>
                  <a:srgbClr val="FF0000"/>
                </a:solidFill>
              </a:rPr>
              <a:t>method,url</a:t>
            </a:r>
            <a:r>
              <a:rPr lang="en-US" altLang="zh-CN" sz="2400" dirty="0" smtClean="0">
                <a:solidFill>
                  <a:srgbClr val="FF0000"/>
                </a:solidFill>
              </a:rPr>
              <a:t>, </a:t>
            </a:r>
            <a:r>
              <a:rPr lang="en-US" altLang="zh-CN" sz="2400" dirty="0" err="1" smtClean="0">
                <a:solidFill>
                  <a:srgbClr val="FF0000"/>
                </a:solidFill>
                <a:cs typeface="Times New Roman" panose="02020603050405020304" pitchFamily="18" charset="0"/>
              </a:rPr>
              <a:t>asynch</a:t>
            </a:r>
            <a:r>
              <a:rPr lang="en-US" altLang="zh-CN" sz="2400" dirty="0" smtClean="0">
                <a:solidFill>
                  <a:srgbClr val="FF0000"/>
                </a:solidFill>
              </a:rPr>
              <a:t>)</a:t>
            </a:r>
            <a:r>
              <a:rPr lang="en-US" altLang="zh-CN" sz="2400" dirty="0" smtClean="0"/>
              <a:t> </a:t>
            </a:r>
            <a:r>
              <a:rPr lang="zh-CN" altLang="en-US" sz="2400" dirty="0" smtClean="0"/>
              <a:t>：建立对服务器的调用</a:t>
            </a:r>
          </a:p>
          <a:p>
            <a:pPr lvl="1">
              <a:lnSpc>
                <a:spcPct val="80000"/>
              </a:lnSpc>
            </a:pPr>
            <a:r>
              <a:rPr lang="en-US" altLang="zh-CN" sz="2400" dirty="0" smtClean="0">
                <a:solidFill>
                  <a:srgbClr val="FF0000"/>
                </a:solidFill>
              </a:rPr>
              <a:t>send(content)</a:t>
            </a:r>
            <a:r>
              <a:rPr lang="en-US" altLang="zh-CN" sz="2400" dirty="0" smtClean="0"/>
              <a:t> </a:t>
            </a:r>
            <a:r>
              <a:rPr lang="zh-CN" altLang="en-US" sz="2400" dirty="0" smtClean="0"/>
              <a:t>：向服务器发送请求</a:t>
            </a:r>
          </a:p>
          <a:p>
            <a:pPr>
              <a:lnSpc>
                <a:spcPct val="80000"/>
              </a:lnSpc>
            </a:pPr>
            <a:r>
              <a:rPr lang="zh-CN" altLang="en-US" sz="2200" dirty="0" smtClean="0"/>
              <a:t>属性</a:t>
            </a:r>
          </a:p>
          <a:p>
            <a:pPr lvl="1">
              <a:lnSpc>
                <a:spcPct val="80000"/>
              </a:lnSpc>
            </a:pPr>
            <a:r>
              <a:rPr lang="en-US" altLang="zh-CN" sz="2200" dirty="0" err="1" smtClean="0">
                <a:solidFill>
                  <a:srgbClr val="FF0000"/>
                </a:solidFill>
              </a:rPr>
              <a:t>onreadystatechange</a:t>
            </a:r>
            <a:r>
              <a:rPr lang="en-US" altLang="zh-CN" sz="2200" dirty="0" smtClean="0"/>
              <a:t> </a:t>
            </a:r>
            <a:r>
              <a:rPr lang="zh-CN" altLang="en-US" sz="2200" dirty="0" smtClean="0"/>
              <a:t>：状态回调函数</a:t>
            </a:r>
          </a:p>
          <a:p>
            <a:pPr lvl="1">
              <a:lnSpc>
                <a:spcPct val="80000"/>
              </a:lnSpc>
            </a:pPr>
            <a:r>
              <a:rPr lang="en-US" altLang="zh-CN" sz="2200" dirty="0" err="1" smtClean="0">
                <a:solidFill>
                  <a:srgbClr val="FF0000"/>
                </a:solidFill>
              </a:rPr>
              <a:t>responseText</a:t>
            </a:r>
            <a:r>
              <a:rPr lang="en-US" altLang="zh-CN" sz="2200" dirty="0" smtClean="0">
                <a:solidFill>
                  <a:srgbClr val="FF0000"/>
                </a:solidFill>
              </a:rPr>
              <a:t>/</a:t>
            </a:r>
            <a:r>
              <a:rPr lang="en-US" altLang="zh-CN" sz="2200" dirty="0" err="1" smtClean="0">
                <a:solidFill>
                  <a:srgbClr val="FF0000"/>
                </a:solidFill>
              </a:rPr>
              <a:t>responseXML</a:t>
            </a:r>
            <a:r>
              <a:rPr lang="en-US" altLang="zh-CN" sz="2200" dirty="0" smtClean="0"/>
              <a:t> </a:t>
            </a:r>
            <a:r>
              <a:rPr lang="zh-CN" altLang="en-US" sz="2200" dirty="0" smtClean="0"/>
              <a:t>：服务器的响应字符串</a:t>
            </a:r>
          </a:p>
          <a:p>
            <a:pPr lvl="1">
              <a:lnSpc>
                <a:spcPct val="80000"/>
              </a:lnSpc>
            </a:pPr>
            <a:r>
              <a:rPr lang="en-US" altLang="zh-CN" sz="2200" dirty="0" smtClean="0">
                <a:solidFill>
                  <a:srgbClr val="FF0000"/>
                </a:solidFill>
              </a:rPr>
              <a:t>status</a:t>
            </a:r>
            <a:r>
              <a:rPr lang="zh-CN" altLang="en-US" sz="2200" dirty="0" smtClean="0"/>
              <a:t>：服务器返回的</a:t>
            </a:r>
            <a:r>
              <a:rPr lang="en-US" altLang="zh-CN" sz="2200" dirty="0" smtClean="0"/>
              <a:t>HTTP</a:t>
            </a:r>
            <a:r>
              <a:rPr lang="zh-CN" altLang="en-US" sz="2200" dirty="0" smtClean="0"/>
              <a:t>状态码</a:t>
            </a:r>
          </a:p>
          <a:p>
            <a:pPr lvl="1">
              <a:lnSpc>
                <a:spcPct val="80000"/>
              </a:lnSpc>
            </a:pPr>
            <a:r>
              <a:rPr lang="en-US" altLang="zh-CN" sz="2200" dirty="0" err="1" smtClean="0">
                <a:solidFill>
                  <a:srgbClr val="FF0000"/>
                </a:solidFill>
              </a:rPr>
              <a:t>statusText</a:t>
            </a:r>
            <a:r>
              <a:rPr lang="en-US" altLang="zh-CN" sz="2200" dirty="0" smtClean="0"/>
              <a:t>:  </a:t>
            </a:r>
            <a:r>
              <a:rPr lang="zh-CN" altLang="en-US" sz="2200" dirty="0" smtClean="0"/>
              <a:t>服务器返回的</a:t>
            </a:r>
            <a:r>
              <a:rPr lang="en-US" altLang="zh-CN" sz="2200" dirty="0" smtClean="0"/>
              <a:t>HTTP</a:t>
            </a:r>
            <a:r>
              <a:rPr lang="zh-CN" altLang="en-US" sz="2200" dirty="0" smtClean="0"/>
              <a:t>状态信息  </a:t>
            </a:r>
          </a:p>
          <a:p>
            <a:pPr lvl="1">
              <a:lnSpc>
                <a:spcPct val="80000"/>
              </a:lnSpc>
            </a:pPr>
            <a:r>
              <a:rPr lang="en-US" altLang="zh-CN" sz="2200" dirty="0" err="1" smtClean="0">
                <a:solidFill>
                  <a:srgbClr val="FF0000"/>
                </a:solidFill>
              </a:rPr>
              <a:t>readyState</a:t>
            </a:r>
            <a:r>
              <a:rPr lang="en-US" altLang="zh-CN" sz="2200" dirty="0" smtClean="0"/>
              <a:t> </a:t>
            </a:r>
            <a:r>
              <a:rPr lang="zh-CN" altLang="en-US" sz="2200" dirty="0" smtClean="0"/>
              <a:t>：对象状态</a:t>
            </a:r>
          </a:p>
          <a:p>
            <a:pPr lvl="2">
              <a:lnSpc>
                <a:spcPct val="80000"/>
              </a:lnSpc>
            </a:pPr>
            <a:r>
              <a:rPr lang="en-US" altLang="zh-CN" dirty="0"/>
              <a:t>0 = </a:t>
            </a:r>
            <a:r>
              <a:rPr lang="zh-CN" altLang="en-US" dirty="0"/>
              <a:t>未初始化		</a:t>
            </a:r>
            <a:endParaRPr lang="en-US" altLang="zh-CN" dirty="0" smtClean="0"/>
          </a:p>
          <a:p>
            <a:pPr lvl="2">
              <a:lnSpc>
                <a:spcPct val="80000"/>
              </a:lnSpc>
            </a:pPr>
            <a:r>
              <a:rPr lang="en-US" altLang="zh-CN" dirty="0" smtClean="0"/>
              <a:t>1 </a:t>
            </a:r>
            <a:r>
              <a:rPr lang="en-US" altLang="zh-CN" dirty="0"/>
              <a:t>= </a:t>
            </a:r>
            <a:r>
              <a:rPr lang="zh-CN" altLang="en-US" dirty="0"/>
              <a:t>正在加载</a:t>
            </a:r>
          </a:p>
          <a:p>
            <a:pPr lvl="2">
              <a:lnSpc>
                <a:spcPct val="80000"/>
              </a:lnSpc>
            </a:pPr>
            <a:r>
              <a:rPr lang="en-US" altLang="zh-CN" dirty="0"/>
              <a:t>2 = </a:t>
            </a:r>
            <a:r>
              <a:rPr lang="zh-CN" altLang="en-US" dirty="0"/>
              <a:t>已加载                 </a:t>
            </a:r>
            <a:endParaRPr lang="en-US" altLang="zh-CN" dirty="0" smtClean="0"/>
          </a:p>
          <a:p>
            <a:pPr lvl="2">
              <a:lnSpc>
                <a:spcPct val="80000"/>
              </a:lnSpc>
            </a:pPr>
            <a:r>
              <a:rPr lang="en-US" altLang="zh-CN" dirty="0" smtClean="0"/>
              <a:t>3 </a:t>
            </a:r>
            <a:r>
              <a:rPr lang="en-US" altLang="zh-CN" dirty="0"/>
              <a:t>= </a:t>
            </a:r>
            <a:r>
              <a:rPr lang="zh-CN" altLang="en-US" dirty="0"/>
              <a:t>交互中</a:t>
            </a:r>
          </a:p>
          <a:p>
            <a:pPr lvl="2">
              <a:lnSpc>
                <a:spcPct val="80000"/>
              </a:lnSpc>
            </a:pPr>
            <a:r>
              <a:rPr lang="en-US" altLang="zh-CN" dirty="0"/>
              <a:t>4 = </a:t>
            </a:r>
            <a:r>
              <a:rPr lang="zh-CN" altLang="en-US" dirty="0"/>
              <a:t>完成</a:t>
            </a:r>
          </a:p>
        </p:txBody>
      </p:sp>
    </p:spTree>
    <p:extLst>
      <p:ext uri="{BB962C8B-B14F-4D97-AF65-F5344CB8AC3E}">
        <p14:creationId xmlns:p14="http://schemas.microsoft.com/office/powerpoint/2010/main" val="548056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7337265" cy="646331"/>
          </a:xfrm>
          <a:prstGeom prst="rect">
            <a:avLst/>
          </a:prstGeom>
        </p:spPr>
        <p:txBody>
          <a:bodyPr wrap="none">
            <a:spAutoFit/>
          </a:bodyPr>
          <a:lstStyle/>
          <a:p>
            <a:r>
              <a:rPr lang="en-US" altLang="zh-CN" sz="3600" dirty="0" smtClean="0"/>
              <a:t>8.2 </a:t>
            </a:r>
            <a:r>
              <a:rPr lang="zh-CN" altLang="en-US" sz="3600" dirty="0" smtClean="0"/>
              <a:t>将状态触发器绑定到一个方法上</a:t>
            </a:r>
            <a:endParaRPr lang="zh-CN" altLang="en-US" sz="3600" dirty="0"/>
          </a:p>
        </p:txBody>
      </p:sp>
      <p:sp>
        <p:nvSpPr>
          <p:cNvPr id="3" name="矩形 2"/>
          <p:cNvSpPr/>
          <p:nvPr/>
        </p:nvSpPr>
        <p:spPr>
          <a:xfrm>
            <a:off x="1461247" y="2344133"/>
            <a:ext cx="9874624" cy="3704989"/>
          </a:xfrm>
          <a:prstGeom prst="rect">
            <a:avLst/>
          </a:prstGeom>
        </p:spPr>
        <p:txBody>
          <a:bodyPr wrap="square">
            <a:spAutoFit/>
          </a:bodyPr>
          <a:lstStyle/>
          <a:p>
            <a:r>
              <a:rPr lang="en-US" altLang="zh-CN" sz="2700" dirty="0" err="1" smtClean="0"/>
              <a:t>var</a:t>
            </a:r>
            <a:r>
              <a:rPr lang="en-US" altLang="zh-CN" sz="2700" dirty="0" smtClean="0"/>
              <a:t> </a:t>
            </a:r>
            <a:r>
              <a:rPr lang="en-US" altLang="zh-CN" sz="2700" dirty="0" err="1" smtClean="0"/>
              <a:t>xmlHttp</a:t>
            </a:r>
            <a:r>
              <a:rPr lang="en-US" altLang="zh-CN" sz="2700" dirty="0" smtClean="0"/>
              <a:t>;</a:t>
            </a:r>
          </a:p>
          <a:p>
            <a:r>
              <a:rPr lang="en-US" altLang="zh-CN" sz="2700" dirty="0" err="1" smtClean="0"/>
              <a:t>createXMLHttpRequest</a:t>
            </a:r>
            <a:r>
              <a:rPr lang="en-US" altLang="zh-CN" sz="2700" dirty="0" smtClean="0"/>
              <a:t>()</a:t>
            </a:r>
          </a:p>
          <a:p>
            <a:r>
              <a:rPr lang="en-US" altLang="zh-CN" sz="2700" dirty="0" smtClean="0"/>
              <a:t>… </a:t>
            </a:r>
          </a:p>
          <a:p>
            <a:r>
              <a:rPr lang="en-US" altLang="zh-CN" sz="2700" dirty="0" err="1" smtClean="0"/>
              <a:t>xmlHttp.onreadystatechange</a:t>
            </a:r>
            <a:r>
              <a:rPr lang="en-US" altLang="zh-CN" sz="2700" dirty="0" smtClean="0"/>
              <a:t> = callback;</a:t>
            </a:r>
          </a:p>
          <a:p>
            <a:r>
              <a:rPr lang="zh-CN" altLang="en-US" sz="2700" dirty="0" smtClean="0"/>
              <a:t>这里的</a:t>
            </a:r>
            <a:r>
              <a:rPr lang="en-US" altLang="zh-CN" sz="2700" dirty="0" smtClean="0"/>
              <a:t>callback</a:t>
            </a:r>
            <a:r>
              <a:rPr lang="zh-CN" altLang="en-US" sz="2700" dirty="0" smtClean="0"/>
              <a:t>是回调函数的方法名</a:t>
            </a:r>
          </a:p>
          <a:p>
            <a:r>
              <a:rPr lang="en-US" altLang="zh-CN" sz="2700" dirty="0" smtClean="0"/>
              <a:t>function callback(){</a:t>
            </a:r>
          </a:p>
          <a:p>
            <a:pPr lvl="1"/>
            <a:r>
              <a:rPr lang="en-US" altLang="zh-CN" sz="3100" dirty="0" smtClean="0"/>
              <a:t>… …</a:t>
            </a:r>
          </a:p>
          <a:p>
            <a:r>
              <a:rPr lang="en-US" altLang="zh-CN" sz="2700" dirty="0" smtClean="0"/>
              <a:t>}</a:t>
            </a:r>
          </a:p>
          <a:p>
            <a:pPr>
              <a:lnSpc>
                <a:spcPct val="80000"/>
              </a:lnSpc>
            </a:pPr>
            <a:endParaRPr lang="zh-CN" altLang="en-US" dirty="0"/>
          </a:p>
        </p:txBody>
      </p:sp>
    </p:spTree>
    <p:extLst>
      <p:ext uri="{BB962C8B-B14F-4D97-AF65-F5344CB8AC3E}">
        <p14:creationId xmlns:p14="http://schemas.microsoft.com/office/powerpoint/2010/main" val="489279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7337265" cy="646331"/>
          </a:xfrm>
          <a:prstGeom prst="rect">
            <a:avLst/>
          </a:prstGeom>
        </p:spPr>
        <p:txBody>
          <a:bodyPr wrap="none">
            <a:spAutoFit/>
          </a:bodyPr>
          <a:lstStyle/>
          <a:p>
            <a:r>
              <a:rPr lang="en-US" altLang="zh-CN" sz="3600" dirty="0" smtClean="0"/>
              <a:t>8.3 </a:t>
            </a:r>
            <a:r>
              <a:rPr lang="zh-CN" altLang="en-US" sz="3600" dirty="0" smtClean="0"/>
              <a:t>将状态触发器绑定到一个方法上</a:t>
            </a:r>
            <a:endParaRPr lang="zh-CN" altLang="en-US" sz="3600" dirty="0"/>
          </a:p>
        </p:txBody>
      </p:sp>
      <p:sp>
        <p:nvSpPr>
          <p:cNvPr id="3" name="矩形 2"/>
          <p:cNvSpPr/>
          <p:nvPr/>
        </p:nvSpPr>
        <p:spPr>
          <a:xfrm>
            <a:off x="1461247" y="2344133"/>
            <a:ext cx="9874624" cy="2175339"/>
          </a:xfrm>
          <a:prstGeom prst="rect">
            <a:avLst/>
          </a:prstGeom>
        </p:spPr>
        <p:txBody>
          <a:bodyPr wrap="square">
            <a:spAutoFit/>
          </a:bodyPr>
          <a:lstStyle/>
          <a:p>
            <a:pPr>
              <a:lnSpc>
                <a:spcPct val="90000"/>
              </a:lnSpc>
            </a:pPr>
            <a:r>
              <a:rPr lang="en-US" altLang="zh-CN" dirty="0" smtClean="0">
                <a:solidFill>
                  <a:srgbClr val="FF0000"/>
                </a:solidFill>
              </a:rPr>
              <a:t>open</a:t>
            </a:r>
            <a:r>
              <a:rPr lang="en-US" altLang="zh-CN" dirty="0" smtClean="0"/>
              <a:t>(</a:t>
            </a:r>
            <a:r>
              <a:rPr lang="en-US" altLang="zh-CN" dirty="0" err="1" smtClean="0"/>
              <a:t>method,url</a:t>
            </a:r>
            <a:r>
              <a:rPr lang="en-US" altLang="zh-CN" dirty="0" smtClean="0"/>
              <a:t>, </a:t>
            </a:r>
            <a:r>
              <a:rPr lang="en-US" altLang="zh-CN" dirty="0" err="1" smtClean="0">
                <a:cs typeface="Times New Roman" panose="02020603050405020304" pitchFamily="18" charset="0"/>
              </a:rPr>
              <a:t>asynch</a:t>
            </a:r>
            <a:r>
              <a:rPr lang="en-US" altLang="zh-CN" dirty="0" smtClean="0"/>
              <a:t>)</a:t>
            </a:r>
          </a:p>
          <a:p>
            <a:pPr lvl="1">
              <a:lnSpc>
                <a:spcPct val="90000"/>
              </a:lnSpc>
            </a:pPr>
            <a:r>
              <a:rPr lang="zh-CN" altLang="en-US" dirty="0" smtClean="0"/>
              <a:t>其中</a:t>
            </a:r>
            <a:r>
              <a:rPr lang="en-US" altLang="zh-CN" dirty="0" smtClean="0"/>
              <a:t>method</a:t>
            </a:r>
            <a:r>
              <a:rPr lang="zh-CN" altLang="en-US" dirty="0" smtClean="0"/>
              <a:t>表示</a:t>
            </a:r>
            <a:r>
              <a:rPr lang="en-US" altLang="zh-CN" dirty="0" smtClean="0"/>
              <a:t>HTTP</a:t>
            </a:r>
            <a:r>
              <a:rPr lang="zh-CN" altLang="en-US" dirty="0" smtClean="0"/>
              <a:t>调用方法，一般使用</a:t>
            </a:r>
            <a:r>
              <a:rPr lang="en-US" altLang="zh-CN" dirty="0" smtClean="0"/>
              <a:t>"GET"</a:t>
            </a:r>
            <a:r>
              <a:rPr lang="zh-CN" altLang="en-US" dirty="0" smtClean="0"/>
              <a:t>，</a:t>
            </a:r>
            <a:r>
              <a:rPr lang="en-US" altLang="zh-CN" dirty="0" smtClean="0"/>
              <a:t>"POST"</a:t>
            </a:r>
          </a:p>
          <a:p>
            <a:pPr lvl="1">
              <a:lnSpc>
                <a:spcPct val="90000"/>
              </a:lnSpc>
            </a:pPr>
            <a:r>
              <a:rPr lang="en-US" altLang="zh-CN" dirty="0" err="1" smtClean="0"/>
              <a:t>url</a:t>
            </a:r>
            <a:r>
              <a:rPr lang="zh-CN" altLang="en-US" dirty="0" smtClean="0"/>
              <a:t>表示调用的服务器的地址</a:t>
            </a:r>
          </a:p>
          <a:p>
            <a:pPr lvl="1">
              <a:lnSpc>
                <a:spcPct val="90000"/>
              </a:lnSpc>
            </a:pPr>
            <a:r>
              <a:rPr lang="en-US" altLang="zh-CN" dirty="0" err="1" smtClean="0"/>
              <a:t>asynch</a:t>
            </a:r>
            <a:r>
              <a:rPr lang="zh-CN" altLang="en-US" dirty="0" smtClean="0"/>
              <a:t>表示是否采用异步方式，</a:t>
            </a:r>
            <a:r>
              <a:rPr lang="en-US" altLang="zh-CN" dirty="0" smtClean="0"/>
              <a:t>true</a:t>
            </a:r>
            <a:r>
              <a:rPr lang="zh-CN" altLang="en-US" dirty="0" smtClean="0"/>
              <a:t>表示异步，一般这个参数不写</a:t>
            </a:r>
          </a:p>
          <a:p>
            <a:pPr>
              <a:lnSpc>
                <a:spcPct val="90000"/>
              </a:lnSpc>
            </a:pPr>
            <a:r>
              <a:rPr lang="zh-CN" altLang="en-US" dirty="0" smtClean="0"/>
              <a:t>范例代码</a:t>
            </a:r>
          </a:p>
          <a:p>
            <a:pPr lvl="1">
              <a:lnSpc>
                <a:spcPct val="90000"/>
              </a:lnSpc>
            </a:pPr>
            <a:r>
              <a:rPr lang="en-US" altLang="zh-CN" sz="2200" dirty="0" err="1" smtClean="0"/>
              <a:t>xmlHttp.open</a:t>
            </a:r>
            <a:r>
              <a:rPr lang="en-US" altLang="zh-CN" sz="2200" dirty="0" smtClean="0"/>
              <a:t>("POST", "</a:t>
            </a:r>
            <a:r>
              <a:rPr lang="en-US" altLang="zh-CN" sz="2200" dirty="0" err="1" smtClean="0"/>
              <a:t>url</a:t>
            </a:r>
            <a:r>
              <a:rPr lang="en-US" altLang="zh-CN" sz="2200" dirty="0" smtClean="0"/>
              <a:t>");</a:t>
            </a:r>
          </a:p>
          <a:p>
            <a:pPr lvl="1">
              <a:lnSpc>
                <a:spcPct val="90000"/>
              </a:lnSpc>
            </a:pPr>
            <a:r>
              <a:rPr lang="en-US" altLang="zh-CN" sz="2200" dirty="0" err="1" smtClean="0"/>
              <a:t>xmlHttp.open</a:t>
            </a:r>
            <a:r>
              <a:rPr lang="en-US" altLang="zh-CN" sz="2200" dirty="0" smtClean="0"/>
              <a:t>("GET", "</a:t>
            </a:r>
            <a:r>
              <a:rPr lang="en-US" altLang="zh-CN" sz="2200" dirty="0" err="1" smtClean="0"/>
              <a:t>url?name</a:t>
            </a:r>
            <a:r>
              <a:rPr lang="en-US" altLang="zh-CN" sz="2200" dirty="0" smtClean="0"/>
              <a:t>=</a:t>
            </a:r>
            <a:r>
              <a:rPr lang="en-US" altLang="zh-CN" sz="2200" dirty="0" err="1" smtClean="0"/>
              <a:t>xxx&amp;pwd</a:t>
            </a:r>
            <a:r>
              <a:rPr lang="en-US" altLang="zh-CN" sz="2200" dirty="0" smtClean="0"/>
              <a:t>=xxx");</a:t>
            </a:r>
          </a:p>
          <a:p>
            <a:pPr>
              <a:lnSpc>
                <a:spcPct val="80000"/>
              </a:lnSpc>
            </a:pPr>
            <a:endParaRPr lang="zh-CN" altLang="en-US" dirty="0"/>
          </a:p>
        </p:txBody>
      </p:sp>
    </p:spTree>
    <p:extLst>
      <p:ext uri="{BB962C8B-B14F-4D97-AF65-F5344CB8AC3E}">
        <p14:creationId xmlns:p14="http://schemas.microsoft.com/office/powerpoint/2010/main" val="3410543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7337265" cy="646331"/>
          </a:xfrm>
          <a:prstGeom prst="rect">
            <a:avLst/>
          </a:prstGeom>
        </p:spPr>
        <p:txBody>
          <a:bodyPr wrap="none">
            <a:spAutoFit/>
          </a:bodyPr>
          <a:lstStyle/>
          <a:p>
            <a:r>
              <a:rPr lang="en-US" altLang="zh-CN" sz="3600" dirty="0" smtClean="0"/>
              <a:t>8.4 </a:t>
            </a:r>
            <a:r>
              <a:rPr lang="zh-CN" altLang="en-US" sz="3600" dirty="0" smtClean="0"/>
              <a:t>将状态触发器绑定到一个方法上</a:t>
            </a:r>
            <a:endParaRPr lang="zh-CN" altLang="en-US" sz="3600" dirty="0"/>
          </a:p>
        </p:txBody>
      </p:sp>
      <p:sp>
        <p:nvSpPr>
          <p:cNvPr id="3" name="矩形 2"/>
          <p:cNvSpPr/>
          <p:nvPr/>
        </p:nvSpPr>
        <p:spPr>
          <a:xfrm>
            <a:off x="1461247" y="2344133"/>
            <a:ext cx="9874624" cy="3704989"/>
          </a:xfrm>
          <a:prstGeom prst="rect">
            <a:avLst/>
          </a:prstGeom>
        </p:spPr>
        <p:txBody>
          <a:bodyPr wrap="square">
            <a:spAutoFit/>
          </a:bodyPr>
          <a:lstStyle/>
          <a:p>
            <a:r>
              <a:rPr lang="en-US" altLang="zh-CN" sz="2700" dirty="0" err="1" smtClean="0"/>
              <a:t>var</a:t>
            </a:r>
            <a:r>
              <a:rPr lang="en-US" altLang="zh-CN" sz="2700" dirty="0" smtClean="0"/>
              <a:t> </a:t>
            </a:r>
            <a:r>
              <a:rPr lang="en-US" altLang="zh-CN" sz="2700" dirty="0" err="1" smtClean="0"/>
              <a:t>xmlHttp</a:t>
            </a:r>
            <a:r>
              <a:rPr lang="en-US" altLang="zh-CN" sz="2700" dirty="0" smtClean="0"/>
              <a:t>;</a:t>
            </a:r>
          </a:p>
          <a:p>
            <a:r>
              <a:rPr lang="en-US" altLang="zh-CN" sz="2700" dirty="0" err="1" smtClean="0"/>
              <a:t>createXMLHttpRequest</a:t>
            </a:r>
            <a:r>
              <a:rPr lang="en-US" altLang="zh-CN" sz="2700" dirty="0" smtClean="0"/>
              <a:t>()</a:t>
            </a:r>
          </a:p>
          <a:p>
            <a:r>
              <a:rPr lang="en-US" altLang="zh-CN" sz="2700" dirty="0" smtClean="0"/>
              <a:t>… </a:t>
            </a:r>
          </a:p>
          <a:p>
            <a:r>
              <a:rPr lang="en-US" altLang="zh-CN" sz="2700" dirty="0" err="1" smtClean="0"/>
              <a:t>xmlHttp.onreadystatechange</a:t>
            </a:r>
            <a:r>
              <a:rPr lang="en-US" altLang="zh-CN" sz="2700" dirty="0" smtClean="0"/>
              <a:t> = callback;</a:t>
            </a:r>
          </a:p>
          <a:p>
            <a:r>
              <a:rPr lang="zh-CN" altLang="en-US" sz="2700" dirty="0" smtClean="0"/>
              <a:t>这里的</a:t>
            </a:r>
            <a:r>
              <a:rPr lang="en-US" altLang="zh-CN" sz="2700" dirty="0" smtClean="0"/>
              <a:t>callback</a:t>
            </a:r>
            <a:r>
              <a:rPr lang="zh-CN" altLang="en-US" sz="2700" dirty="0" smtClean="0"/>
              <a:t>是回调函数的方法名</a:t>
            </a:r>
          </a:p>
          <a:p>
            <a:r>
              <a:rPr lang="en-US" altLang="zh-CN" sz="2700" dirty="0" smtClean="0"/>
              <a:t>function callback(){</a:t>
            </a:r>
          </a:p>
          <a:p>
            <a:pPr lvl="1"/>
            <a:r>
              <a:rPr lang="en-US" altLang="zh-CN" sz="3100" dirty="0" smtClean="0"/>
              <a:t>… …</a:t>
            </a:r>
          </a:p>
          <a:p>
            <a:r>
              <a:rPr lang="en-US" altLang="zh-CN" sz="2700" dirty="0" smtClean="0"/>
              <a:t>}</a:t>
            </a:r>
          </a:p>
          <a:p>
            <a:pPr>
              <a:lnSpc>
                <a:spcPct val="80000"/>
              </a:lnSpc>
            </a:pPr>
            <a:endParaRPr lang="zh-CN" altLang="en-US" dirty="0"/>
          </a:p>
        </p:txBody>
      </p:sp>
    </p:spTree>
    <p:extLst>
      <p:ext uri="{BB962C8B-B14F-4D97-AF65-F5344CB8AC3E}">
        <p14:creationId xmlns:p14="http://schemas.microsoft.com/office/powerpoint/2010/main" val="3810571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5028941" cy="646331"/>
          </a:xfrm>
          <a:prstGeom prst="rect">
            <a:avLst/>
          </a:prstGeom>
        </p:spPr>
        <p:txBody>
          <a:bodyPr wrap="none">
            <a:spAutoFit/>
          </a:bodyPr>
          <a:lstStyle/>
          <a:p>
            <a:r>
              <a:rPr lang="en-US" altLang="zh-CN" sz="3600" dirty="0" smtClean="0"/>
              <a:t>8.5 </a:t>
            </a:r>
            <a:r>
              <a:rPr lang="zh-CN" altLang="zh-CN" sz="3600" dirty="0" smtClean="0"/>
              <a:t>向服务器端发送数据</a:t>
            </a:r>
            <a:endParaRPr lang="zh-CN" altLang="en-US" sz="3600" dirty="0"/>
          </a:p>
        </p:txBody>
      </p:sp>
      <p:sp>
        <p:nvSpPr>
          <p:cNvPr id="4" name="矩形 3"/>
          <p:cNvSpPr/>
          <p:nvPr/>
        </p:nvSpPr>
        <p:spPr>
          <a:xfrm>
            <a:off x="1435100" y="2426038"/>
            <a:ext cx="7721600" cy="2677656"/>
          </a:xfrm>
          <a:prstGeom prst="rect">
            <a:avLst/>
          </a:prstGeom>
        </p:spPr>
        <p:txBody>
          <a:bodyPr wrap="square">
            <a:spAutoFit/>
          </a:bodyPr>
          <a:lstStyle/>
          <a:p>
            <a:r>
              <a:rPr lang="en-US" altLang="zh-CN" sz="2400" dirty="0" smtClean="0"/>
              <a:t>GET</a:t>
            </a:r>
            <a:r>
              <a:rPr lang="zh-CN" altLang="en-US" sz="2400" dirty="0" smtClean="0"/>
              <a:t>方式提交</a:t>
            </a:r>
          </a:p>
          <a:p>
            <a:pPr lvl="1"/>
            <a:r>
              <a:rPr lang="zh-CN" altLang="en-US" sz="2400" dirty="0" smtClean="0"/>
              <a:t>数据在</a:t>
            </a:r>
            <a:r>
              <a:rPr lang="en-US" altLang="zh-CN" sz="2400" dirty="0" smtClean="0"/>
              <a:t>URL</a:t>
            </a:r>
            <a:r>
              <a:rPr lang="zh-CN" altLang="en-US" sz="2400" dirty="0" smtClean="0"/>
              <a:t>上</a:t>
            </a:r>
          </a:p>
          <a:p>
            <a:pPr lvl="1"/>
            <a:r>
              <a:rPr lang="en-US" altLang="zh-CN" sz="2400" dirty="0" err="1" smtClean="0"/>
              <a:t>xmlHttp.send</a:t>
            </a:r>
            <a:r>
              <a:rPr lang="en-US" altLang="zh-CN" sz="2400" dirty="0" smtClean="0"/>
              <a:t>(null);</a:t>
            </a:r>
          </a:p>
          <a:p>
            <a:r>
              <a:rPr lang="en-US" altLang="zh-CN" sz="2400" dirty="0" smtClean="0"/>
              <a:t>POST</a:t>
            </a:r>
            <a:r>
              <a:rPr lang="zh-CN" altLang="en-US" sz="2400" dirty="0" smtClean="0"/>
              <a:t>方式提交</a:t>
            </a:r>
          </a:p>
          <a:p>
            <a:pPr lvl="1"/>
            <a:r>
              <a:rPr lang="en-US" altLang="zh-CN" sz="2400" dirty="0" err="1" smtClean="0"/>
              <a:t>xmlHttp.setRequestHeader</a:t>
            </a:r>
            <a:r>
              <a:rPr lang="en-US" altLang="zh-CN" sz="2400" dirty="0" smtClean="0"/>
              <a:t>("CONTENT-TYPE",</a:t>
            </a:r>
          </a:p>
          <a:p>
            <a:pPr lvl="1"/>
            <a:r>
              <a:rPr lang="en-US" altLang="zh-CN" sz="2400" dirty="0" smtClean="0"/>
              <a:t>"application/x-www-form-</a:t>
            </a:r>
            <a:r>
              <a:rPr lang="en-US" altLang="zh-CN" sz="2400" dirty="0" err="1" smtClean="0"/>
              <a:t>urlencoded</a:t>
            </a:r>
            <a:r>
              <a:rPr lang="en-US" altLang="zh-CN" sz="2400" dirty="0" smtClean="0"/>
              <a:t>");</a:t>
            </a:r>
          </a:p>
          <a:p>
            <a:pPr lvl="1"/>
            <a:r>
              <a:rPr lang="en-US" altLang="zh-CN" sz="2400" dirty="0" err="1" smtClean="0"/>
              <a:t>xmlHttp.send</a:t>
            </a:r>
            <a:r>
              <a:rPr lang="en-US" altLang="zh-CN" sz="2400" dirty="0" smtClean="0"/>
              <a:t>("name=</a:t>
            </a:r>
            <a:r>
              <a:rPr lang="en-US" altLang="zh-CN" sz="2400" dirty="0" err="1" smtClean="0"/>
              <a:t>xxx&amp;pwd</a:t>
            </a:r>
            <a:r>
              <a:rPr lang="en-US" altLang="zh-CN" sz="2400" dirty="0" smtClean="0"/>
              <a:t>=xxx");</a:t>
            </a:r>
          </a:p>
        </p:txBody>
      </p:sp>
    </p:spTree>
    <p:extLst>
      <p:ext uri="{BB962C8B-B14F-4D97-AF65-F5344CB8AC3E}">
        <p14:creationId xmlns:p14="http://schemas.microsoft.com/office/powerpoint/2010/main" val="2888724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6875600" cy="646331"/>
          </a:xfrm>
          <a:prstGeom prst="rect">
            <a:avLst/>
          </a:prstGeom>
        </p:spPr>
        <p:txBody>
          <a:bodyPr wrap="none">
            <a:spAutoFit/>
          </a:bodyPr>
          <a:lstStyle/>
          <a:p>
            <a:r>
              <a:rPr lang="en-US" altLang="zh-CN" sz="3600" dirty="0" smtClean="0"/>
              <a:t>8.6 </a:t>
            </a:r>
            <a:r>
              <a:rPr lang="zh-CN" altLang="zh-CN" sz="3600" dirty="0" smtClean="0"/>
              <a:t>在回调函数中对数据进行处理</a:t>
            </a:r>
            <a:endParaRPr lang="zh-CN" altLang="en-US" sz="3600" dirty="0"/>
          </a:p>
        </p:txBody>
      </p:sp>
      <p:sp>
        <p:nvSpPr>
          <p:cNvPr id="4" name="矩形 3"/>
          <p:cNvSpPr/>
          <p:nvPr/>
        </p:nvSpPr>
        <p:spPr>
          <a:xfrm>
            <a:off x="1435100" y="2426038"/>
            <a:ext cx="8610600" cy="3133165"/>
          </a:xfrm>
          <a:prstGeom prst="rect">
            <a:avLst/>
          </a:prstGeom>
        </p:spPr>
        <p:txBody>
          <a:bodyPr wrap="square">
            <a:spAutoFit/>
          </a:bodyPr>
          <a:lstStyle/>
          <a:p>
            <a:pPr lvl="1">
              <a:lnSpc>
                <a:spcPct val="80000"/>
              </a:lnSpc>
            </a:pPr>
            <a:r>
              <a:rPr lang="zh-CN" altLang="en-US" sz="2200" dirty="0" smtClean="0"/>
              <a:t>function 回调函数(){</a:t>
            </a:r>
          </a:p>
          <a:p>
            <a:pPr lvl="1">
              <a:lnSpc>
                <a:spcPct val="80000"/>
              </a:lnSpc>
            </a:pPr>
            <a:r>
              <a:rPr lang="zh-CN" altLang="en-US" sz="2200" dirty="0" smtClean="0"/>
              <a:t>	if(</a:t>
            </a:r>
            <a:r>
              <a:rPr lang="en-US" altLang="zh-CN" sz="2200" dirty="0" err="1" smtClean="0"/>
              <a:t>xmlHttp</a:t>
            </a:r>
            <a:r>
              <a:rPr lang="zh-CN" altLang="en-US" sz="2200" dirty="0" smtClean="0"/>
              <a:t>.readyState == 4) { //如果响应完成</a:t>
            </a:r>
          </a:p>
          <a:p>
            <a:pPr lvl="1">
              <a:lnSpc>
                <a:spcPct val="80000"/>
              </a:lnSpc>
            </a:pPr>
            <a:r>
              <a:rPr lang="zh-CN" altLang="en-US" sz="2200" dirty="0" smtClean="0"/>
              <a:t>	        if(</a:t>
            </a:r>
            <a:r>
              <a:rPr lang="en-US" altLang="zh-CN" sz="2200" dirty="0" err="1" smtClean="0"/>
              <a:t>xmlHttp</a:t>
            </a:r>
            <a:r>
              <a:rPr lang="zh-CN" altLang="en-US" sz="2200" dirty="0" smtClean="0"/>
              <a:t>.status == 200) {//如果返回成功</a:t>
            </a:r>
          </a:p>
          <a:p>
            <a:pPr lvl="1">
              <a:lnSpc>
                <a:spcPct val="80000"/>
              </a:lnSpc>
            </a:pPr>
            <a:r>
              <a:rPr lang="zh-CN" altLang="en-US" sz="2200" dirty="0" smtClean="0"/>
              <a:t>                … </a:t>
            </a:r>
          </a:p>
          <a:p>
            <a:pPr lvl="1">
              <a:lnSpc>
                <a:spcPct val="80000"/>
              </a:lnSpc>
            </a:pPr>
            <a:r>
              <a:rPr lang="zh-CN" altLang="en-US" sz="2200" dirty="0" smtClean="0"/>
              <a:t>	        }</a:t>
            </a:r>
          </a:p>
          <a:p>
            <a:pPr lvl="1">
              <a:lnSpc>
                <a:spcPct val="80000"/>
              </a:lnSpc>
            </a:pPr>
            <a:r>
              <a:rPr lang="zh-CN" altLang="en-US" sz="2200" dirty="0" smtClean="0"/>
              <a:t>	}</a:t>
            </a:r>
          </a:p>
          <a:p>
            <a:pPr lvl="1">
              <a:lnSpc>
                <a:spcPct val="80000"/>
              </a:lnSpc>
            </a:pPr>
            <a:r>
              <a:rPr lang="zh-CN" altLang="en-US" sz="2200" dirty="0" smtClean="0"/>
              <a:t>}</a:t>
            </a:r>
          </a:p>
          <a:p>
            <a:pPr>
              <a:lnSpc>
                <a:spcPct val="80000"/>
              </a:lnSpc>
            </a:pPr>
            <a:r>
              <a:rPr lang="zh-CN" altLang="en-US" sz="2700" dirty="0" smtClean="0"/>
              <a:t>常用的服务器返回数据格式</a:t>
            </a:r>
          </a:p>
          <a:p>
            <a:pPr lvl="1">
              <a:lnSpc>
                <a:spcPct val="80000"/>
              </a:lnSpc>
            </a:pPr>
            <a:r>
              <a:rPr lang="en-US" altLang="zh-CN" sz="2200" dirty="0" smtClean="0"/>
              <a:t>HTML</a:t>
            </a:r>
            <a:r>
              <a:rPr lang="zh-CN" altLang="en-US" sz="2200" dirty="0" smtClean="0"/>
              <a:t>片段</a:t>
            </a:r>
          </a:p>
          <a:p>
            <a:pPr lvl="1">
              <a:lnSpc>
                <a:spcPct val="80000"/>
              </a:lnSpc>
            </a:pPr>
            <a:r>
              <a:rPr lang="en-US" altLang="zh-CN" sz="2200" dirty="0" smtClean="0"/>
              <a:t>JSON</a:t>
            </a:r>
            <a:r>
              <a:rPr lang="zh-CN" altLang="en-US" sz="2200" dirty="0" smtClean="0"/>
              <a:t>格式的数据</a:t>
            </a:r>
          </a:p>
          <a:p>
            <a:pPr lvl="1">
              <a:lnSpc>
                <a:spcPct val="80000"/>
              </a:lnSpc>
            </a:pPr>
            <a:r>
              <a:rPr lang="en-US" altLang="zh-CN" sz="2200" dirty="0" smtClean="0"/>
              <a:t>XML</a:t>
            </a:r>
            <a:r>
              <a:rPr lang="zh-CN" altLang="en-US" sz="2200" dirty="0" smtClean="0"/>
              <a:t>格式的数据</a:t>
            </a:r>
          </a:p>
        </p:txBody>
      </p:sp>
    </p:spTree>
    <p:extLst>
      <p:ext uri="{BB962C8B-B14F-4D97-AF65-F5344CB8AC3E}">
        <p14:creationId xmlns:p14="http://schemas.microsoft.com/office/powerpoint/2010/main" val="3881521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6413935" cy="646331"/>
          </a:xfrm>
          <a:prstGeom prst="rect">
            <a:avLst/>
          </a:prstGeom>
        </p:spPr>
        <p:txBody>
          <a:bodyPr wrap="none">
            <a:spAutoFit/>
          </a:bodyPr>
          <a:lstStyle/>
          <a:p>
            <a:r>
              <a:rPr lang="en-US" altLang="zh-CN" sz="3600" dirty="0" smtClean="0"/>
              <a:t>8.7 </a:t>
            </a:r>
            <a:r>
              <a:rPr lang="zh-CN" altLang="zh-CN" sz="3600" dirty="0" smtClean="0"/>
              <a:t>练习：验证用户名是否有效</a:t>
            </a:r>
            <a:endParaRPr lang="zh-CN" altLang="en-US" sz="3600" dirty="0"/>
          </a:p>
        </p:txBody>
      </p:sp>
      <p:sp>
        <p:nvSpPr>
          <p:cNvPr id="3" name="矩形 2"/>
          <p:cNvSpPr/>
          <p:nvPr/>
        </p:nvSpPr>
        <p:spPr>
          <a:xfrm>
            <a:off x="1143000" y="2587536"/>
            <a:ext cx="8458200" cy="1815882"/>
          </a:xfrm>
          <a:prstGeom prst="rect">
            <a:avLst/>
          </a:prstGeom>
        </p:spPr>
        <p:txBody>
          <a:bodyPr wrap="square">
            <a:spAutoFit/>
          </a:bodyPr>
          <a:lstStyle/>
          <a:p>
            <a:r>
              <a:rPr lang="en-US" altLang="zh-CN" dirty="0" smtClean="0"/>
              <a:t>         </a:t>
            </a:r>
            <a:r>
              <a:rPr lang="en-US" altLang="zh-CN" sz="2800" dirty="0" smtClean="0"/>
              <a:t>HTML</a:t>
            </a:r>
            <a:r>
              <a:rPr lang="zh-CN" altLang="en-US" sz="2800" dirty="0" smtClean="0"/>
              <a:t>片段的数据处理</a:t>
            </a:r>
          </a:p>
          <a:p>
            <a:pPr lvl="1"/>
            <a:r>
              <a:rPr lang="zh-CN" altLang="en-US" sz="2800" dirty="0" smtClean="0"/>
              <a:t>通过</a:t>
            </a:r>
            <a:r>
              <a:rPr lang="en-US" altLang="zh-CN" sz="2800" dirty="0" err="1" smtClean="0"/>
              <a:t>xmlHttp.responseText</a:t>
            </a:r>
            <a:r>
              <a:rPr lang="zh-CN" altLang="en-US" sz="2800" dirty="0" smtClean="0"/>
              <a:t>获得返回数据</a:t>
            </a:r>
          </a:p>
          <a:p>
            <a:pPr lvl="1"/>
            <a:r>
              <a:rPr lang="zh-CN" altLang="en-US" sz="2800" dirty="0" smtClean="0">
                <a:solidFill>
                  <a:srgbClr val="FF0000"/>
                </a:solidFill>
              </a:rPr>
              <a:t>通过</a:t>
            </a:r>
            <a:r>
              <a:rPr lang="en-US" altLang="zh-CN" sz="2800" dirty="0" smtClean="0">
                <a:solidFill>
                  <a:srgbClr val="FF0000"/>
                </a:solidFill>
              </a:rPr>
              <a:t>DOM</a:t>
            </a:r>
            <a:r>
              <a:rPr lang="zh-CN" altLang="en-US" sz="2800" dirty="0" smtClean="0">
                <a:solidFill>
                  <a:srgbClr val="FF0000"/>
                </a:solidFill>
              </a:rPr>
              <a:t>查找获得元素</a:t>
            </a:r>
          </a:p>
          <a:p>
            <a:pPr lvl="1"/>
            <a:r>
              <a:rPr lang="zh-CN" altLang="en-US" sz="2800" dirty="0" smtClean="0">
                <a:solidFill>
                  <a:srgbClr val="FF0000"/>
                </a:solidFill>
              </a:rPr>
              <a:t>调用元素的 </a:t>
            </a:r>
            <a:r>
              <a:rPr lang="en-US" altLang="zh-CN" sz="2800" dirty="0" err="1" smtClean="0">
                <a:solidFill>
                  <a:srgbClr val="FF0000"/>
                </a:solidFill>
              </a:rPr>
              <a:t>innerHTML</a:t>
            </a:r>
            <a:r>
              <a:rPr lang="zh-CN" altLang="en-US" sz="2800" dirty="0" smtClean="0">
                <a:solidFill>
                  <a:srgbClr val="FF0000"/>
                </a:solidFill>
              </a:rPr>
              <a:t>进行操作</a:t>
            </a:r>
          </a:p>
        </p:txBody>
      </p:sp>
    </p:spTree>
    <p:extLst>
      <p:ext uri="{BB962C8B-B14F-4D97-AF65-F5344CB8AC3E}">
        <p14:creationId xmlns:p14="http://schemas.microsoft.com/office/powerpoint/2010/main" val="449005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1503425" cy="646331"/>
          </a:xfrm>
          <a:prstGeom prst="rect">
            <a:avLst/>
          </a:prstGeom>
        </p:spPr>
        <p:txBody>
          <a:bodyPr wrap="none">
            <a:spAutoFit/>
          </a:bodyPr>
          <a:lstStyle/>
          <a:p>
            <a:r>
              <a:rPr lang="en-US" altLang="zh-CN" sz="3600" dirty="0" smtClean="0"/>
              <a:t>9.JSON</a:t>
            </a:r>
          </a:p>
        </p:txBody>
      </p:sp>
      <p:sp>
        <p:nvSpPr>
          <p:cNvPr id="4" name="矩形 3"/>
          <p:cNvSpPr/>
          <p:nvPr/>
        </p:nvSpPr>
        <p:spPr>
          <a:xfrm>
            <a:off x="1280824" y="2499938"/>
            <a:ext cx="9969500" cy="1643527"/>
          </a:xfrm>
          <a:prstGeom prst="rect">
            <a:avLst/>
          </a:prstGeom>
        </p:spPr>
        <p:txBody>
          <a:bodyPr wrap="square">
            <a:spAutoFit/>
          </a:bodyPr>
          <a:lstStyle/>
          <a:p>
            <a:pPr>
              <a:lnSpc>
                <a:spcPct val="90000"/>
              </a:lnSpc>
            </a:pPr>
            <a:r>
              <a:rPr lang="zh-CN" altLang="zh-CN" sz="2800" dirty="0" smtClean="0"/>
              <a:t>JSON(JavaScript Object Notation) 是一种轻量级的数据交换格式。 易于人阅读和编写。同时也易于机器解析和生成。 这些特性使JSON成为理想的数据交换语言。</a:t>
            </a:r>
          </a:p>
          <a:p>
            <a:pPr>
              <a:lnSpc>
                <a:spcPct val="90000"/>
              </a:lnSpc>
            </a:pPr>
            <a:r>
              <a:rPr lang="zh-CN" altLang="zh-CN" sz="2800" dirty="0" smtClean="0"/>
              <a:t>官网 </a:t>
            </a:r>
            <a:r>
              <a:rPr lang="zh-CN" altLang="zh-CN" sz="2800" dirty="0" smtClean="0">
                <a:hlinkClick r:id="rId2"/>
              </a:rPr>
              <a:t>http://www.json.org/</a:t>
            </a:r>
            <a:endParaRPr lang="zh-CN" altLang="zh-CN" sz="2800" dirty="0"/>
          </a:p>
        </p:txBody>
      </p:sp>
    </p:spTree>
    <p:extLst>
      <p:ext uri="{BB962C8B-B14F-4D97-AF65-F5344CB8AC3E}">
        <p14:creationId xmlns:p14="http://schemas.microsoft.com/office/powerpoint/2010/main" val="6883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3684022" cy="646331"/>
          </a:xfrm>
          <a:prstGeom prst="rect">
            <a:avLst/>
          </a:prstGeom>
        </p:spPr>
        <p:txBody>
          <a:bodyPr wrap="none">
            <a:spAutoFit/>
          </a:bodyPr>
          <a:lstStyle/>
          <a:p>
            <a:r>
              <a:rPr lang="en-US" altLang="zh-CN" sz="3600" dirty="0" smtClean="0"/>
              <a:t>9.2 JSON</a:t>
            </a:r>
            <a:r>
              <a:rPr lang="zh-CN" altLang="en-US" sz="3600" dirty="0" smtClean="0"/>
              <a:t>的结构</a:t>
            </a:r>
            <a:r>
              <a:rPr lang="zh-CN" altLang="en-US" sz="3600" dirty="0"/>
              <a:t>一</a:t>
            </a:r>
            <a:endParaRPr lang="en-US" altLang="zh-CN" sz="3600" dirty="0" smtClean="0"/>
          </a:p>
        </p:txBody>
      </p:sp>
      <p:sp>
        <p:nvSpPr>
          <p:cNvPr id="3" name="矩形 2"/>
          <p:cNvSpPr/>
          <p:nvPr/>
        </p:nvSpPr>
        <p:spPr>
          <a:xfrm>
            <a:off x="1500607" y="2382222"/>
            <a:ext cx="6719468" cy="400110"/>
          </a:xfrm>
          <a:prstGeom prst="rect">
            <a:avLst/>
          </a:prstGeom>
        </p:spPr>
        <p:txBody>
          <a:bodyPr wrap="none">
            <a:spAutoFit/>
          </a:bodyPr>
          <a:lstStyle/>
          <a:p>
            <a:r>
              <a:rPr lang="zh-CN" altLang="zh-CN" sz="2000" dirty="0" smtClean="0"/>
              <a:t>“名称/值”对的集合（A collection of name/value pairs）。</a:t>
            </a:r>
            <a:endParaRPr lang="zh-CN" altLang="en-US" sz="2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2826266"/>
            <a:ext cx="58293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95374" y="4362966"/>
            <a:ext cx="9636125" cy="923330"/>
          </a:xfrm>
          <a:prstGeom prst="rect">
            <a:avLst/>
          </a:prstGeom>
        </p:spPr>
        <p:txBody>
          <a:bodyPr wrap="square">
            <a:spAutoFit/>
          </a:bodyPr>
          <a:lstStyle/>
          <a:p>
            <a:pPr lvl="1"/>
            <a:r>
              <a:rPr lang="zh-CN" altLang="zh-CN" dirty="0"/>
              <a:t>对象是一个无序的“‘名称/值’对”集合。一个对象以</a:t>
            </a:r>
            <a:r>
              <a:rPr lang="zh-CN" altLang="zh-CN" dirty="0" smtClean="0"/>
              <a:t>“{”开</a:t>
            </a:r>
            <a:r>
              <a:rPr lang="zh-CN" altLang="zh-CN" dirty="0"/>
              <a:t>始</a:t>
            </a:r>
            <a:r>
              <a:rPr lang="zh-CN" altLang="zh-CN" dirty="0" smtClean="0"/>
              <a:t>，“}”结</a:t>
            </a:r>
            <a:r>
              <a:rPr lang="zh-CN" altLang="zh-CN" dirty="0"/>
              <a:t>束。每个“名称”后跟一个</a:t>
            </a:r>
            <a:r>
              <a:rPr lang="zh-CN" altLang="zh-CN" dirty="0" smtClean="0"/>
              <a:t>“:”</a:t>
            </a:r>
            <a:r>
              <a:rPr lang="en-US" altLang="zh-CN" dirty="0" smtClean="0"/>
              <a:t>,</a:t>
            </a:r>
            <a:r>
              <a:rPr lang="zh-CN" altLang="zh-CN" dirty="0" smtClean="0"/>
              <a:t>“‘</a:t>
            </a:r>
            <a:r>
              <a:rPr lang="zh-CN" altLang="zh-CN" dirty="0"/>
              <a:t>名称/值’ 对”之间使用</a:t>
            </a:r>
            <a:r>
              <a:rPr lang="zh-CN" altLang="zh-CN" dirty="0" smtClean="0"/>
              <a:t>“,”分</a:t>
            </a:r>
            <a:r>
              <a:rPr lang="zh-CN" altLang="zh-CN" dirty="0"/>
              <a:t>隔。</a:t>
            </a:r>
          </a:p>
          <a:p>
            <a:pPr lvl="1"/>
            <a:r>
              <a:rPr lang="zh-CN" altLang="zh-CN" dirty="0"/>
              <a:t>示例：var json = {“name”:”Jack”,”age”:90,”Marray”:true};</a:t>
            </a:r>
            <a:r>
              <a:rPr lang="zh-CN" altLang="zh-CN" dirty="0" smtClean="0"/>
              <a:t> </a:t>
            </a:r>
            <a:endParaRPr lang="zh-CN" altLang="zh-CN" dirty="0"/>
          </a:p>
        </p:txBody>
      </p:sp>
    </p:spTree>
    <p:extLst>
      <p:ext uri="{BB962C8B-B14F-4D97-AF65-F5344CB8AC3E}">
        <p14:creationId xmlns:p14="http://schemas.microsoft.com/office/powerpoint/2010/main" val="566415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6740" y="2467271"/>
            <a:ext cx="7077635" cy="2677656"/>
          </a:xfrm>
          <a:prstGeom prst="rect">
            <a:avLst/>
          </a:prstGeom>
        </p:spPr>
        <p:txBody>
          <a:bodyPr wrap="square">
            <a:spAutoFit/>
          </a:bodyPr>
          <a:lstStyle/>
          <a:p>
            <a:r>
              <a:rPr lang="en-US" altLang="zh-CN" sz="2800" b="1" dirty="0" smtClean="0"/>
              <a:t>AJAX = Asynchronous JavaScript and XML</a:t>
            </a:r>
          </a:p>
          <a:p>
            <a:r>
              <a:rPr lang="zh-CN" altLang="en-US" sz="2800" b="1" dirty="0" smtClean="0"/>
              <a:t>一种日渐流行的</a:t>
            </a:r>
            <a:r>
              <a:rPr lang="en-US" altLang="zh-CN" sz="2800" b="1" dirty="0" smtClean="0"/>
              <a:t>Web</a:t>
            </a:r>
            <a:r>
              <a:rPr lang="zh-CN" altLang="en-US" sz="2800" b="1" dirty="0" smtClean="0"/>
              <a:t>编程方式</a:t>
            </a:r>
          </a:p>
          <a:p>
            <a:pPr lvl="1"/>
            <a:r>
              <a:rPr lang="en-US" altLang="zh-CN" sz="2800" b="1" dirty="0" smtClean="0"/>
              <a:t>Better</a:t>
            </a:r>
          </a:p>
          <a:p>
            <a:pPr lvl="1"/>
            <a:r>
              <a:rPr lang="en-US" altLang="zh-CN" sz="2800" b="1" dirty="0" smtClean="0"/>
              <a:t>Faster</a:t>
            </a:r>
          </a:p>
          <a:p>
            <a:pPr lvl="1"/>
            <a:r>
              <a:rPr lang="en-US" altLang="zh-CN" sz="2800" b="1" dirty="0" smtClean="0"/>
              <a:t>User-Friendly</a:t>
            </a:r>
          </a:p>
          <a:p>
            <a:r>
              <a:rPr lang="zh-CN" altLang="en-US" sz="2800" b="1" dirty="0" smtClean="0"/>
              <a:t>不是一种新的编程语言</a:t>
            </a:r>
          </a:p>
        </p:txBody>
      </p:sp>
      <p:sp>
        <p:nvSpPr>
          <p:cNvPr id="3" name="文本框 2"/>
          <p:cNvSpPr txBox="1"/>
          <p:nvPr/>
        </p:nvSpPr>
        <p:spPr>
          <a:xfrm>
            <a:off x="1156447" y="1546412"/>
            <a:ext cx="2774029" cy="646331"/>
          </a:xfrm>
          <a:prstGeom prst="rect">
            <a:avLst/>
          </a:prstGeom>
          <a:noFill/>
        </p:spPr>
        <p:txBody>
          <a:bodyPr wrap="none" rtlCol="0">
            <a:spAutoFit/>
          </a:bodyPr>
          <a:lstStyle/>
          <a:p>
            <a:r>
              <a:rPr lang="en-US" altLang="zh-CN" sz="3600" dirty="0" smtClean="0"/>
              <a:t>1. </a:t>
            </a:r>
            <a:r>
              <a:rPr lang="zh-CN" altLang="en-US" sz="3600" dirty="0" smtClean="0"/>
              <a:t>什么是</a:t>
            </a:r>
            <a:r>
              <a:rPr lang="en-US" altLang="zh-CN" sz="3600" dirty="0" smtClean="0"/>
              <a:t>ajax</a:t>
            </a:r>
            <a:endParaRPr lang="zh-CN" altLang="en-US" sz="3600" dirty="0"/>
          </a:p>
        </p:txBody>
      </p:sp>
    </p:spTree>
    <p:extLst>
      <p:ext uri="{BB962C8B-B14F-4D97-AF65-F5344CB8AC3E}">
        <p14:creationId xmlns:p14="http://schemas.microsoft.com/office/powerpoint/2010/main" val="1111973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3684022" cy="646331"/>
          </a:xfrm>
          <a:prstGeom prst="rect">
            <a:avLst/>
          </a:prstGeom>
        </p:spPr>
        <p:txBody>
          <a:bodyPr wrap="none">
            <a:spAutoFit/>
          </a:bodyPr>
          <a:lstStyle/>
          <a:p>
            <a:r>
              <a:rPr lang="en-US" altLang="zh-CN" sz="3600" dirty="0" smtClean="0"/>
              <a:t>9.3 JSON</a:t>
            </a:r>
            <a:r>
              <a:rPr lang="zh-CN" altLang="en-US" sz="3600" dirty="0" smtClean="0"/>
              <a:t>的结构二</a:t>
            </a:r>
            <a:endParaRPr lang="en-US" altLang="zh-CN" sz="3600" dirty="0" smtClean="0"/>
          </a:p>
        </p:txBody>
      </p:sp>
      <p:sp>
        <p:nvSpPr>
          <p:cNvPr id="4" name="矩形 3"/>
          <p:cNvSpPr/>
          <p:nvPr/>
        </p:nvSpPr>
        <p:spPr>
          <a:xfrm>
            <a:off x="520700" y="2446060"/>
            <a:ext cx="10883900" cy="954107"/>
          </a:xfrm>
          <a:prstGeom prst="rect">
            <a:avLst/>
          </a:prstGeom>
        </p:spPr>
        <p:txBody>
          <a:bodyPr wrap="square">
            <a:spAutoFit/>
          </a:bodyPr>
          <a:lstStyle/>
          <a:p>
            <a:r>
              <a:rPr lang="en-US" altLang="zh-CN" sz="2000" dirty="0" smtClean="0"/>
              <a:t>	</a:t>
            </a:r>
            <a:r>
              <a:rPr lang="zh-CN" altLang="zh-CN" sz="2000" dirty="0" smtClean="0"/>
              <a:t>值的有序列表（An ordered list of values）。在大部分语言中，它被理解为数组（array）。</a:t>
            </a:r>
          </a:p>
          <a:p>
            <a:pPr lvl="1"/>
            <a:r>
              <a:rPr lang="zh-CN" altLang="zh-CN" dirty="0"/>
              <a:t>数组是值（value）的有序集合。一个数组以</a:t>
            </a:r>
            <a:r>
              <a:rPr lang="zh-CN" altLang="zh-CN" dirty="0" smtClean="0"/>
              <a:t>“[”开</a:t>
            </a:r>
            <a:r>
              <a:rPr lang="zh-CN" altLang="zh-CN" dirty="0"/>
              <a:t>始</a:t>
            </a:r>
            <a:r>
              <a:rPr lang="zh-CN" altLang="zh-CN" dirty="0" smtClean="0"/>
              <a:t>，“]”结</a:t>
            </a:r>
            <a:r>
              <a:rPr lang="zh-CN" altLang="zh-CN" dirty="0"/>
              <a:t>束。值之间使用</a:t>
            </a:r>
            <a:r>
              <a:rPr lang="zh-CN" altLang="zh-CN" dirty="0" smtClean="0"/>
              <a:t>“,”分</a:t>
            </a:r>
            <a:r>
              <a:rPr lang="zh-CN" altLang="zh-CN" dirty="0"/>
              <a:t>隔。 </a:t>
            </a:r>
          </a:p>
          <a:p>
            <a:pPr lvl="1"/>
            <a:r>
              <a:rPr lang="zh-CN" altLang="zh-CN" dirty="0"/>
              <a:t>示例：var json = [“Jack”,”Rose”,”Tom”,89,true,false];</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3835400"/>
            <a:ext cx="59436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786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8424" y="1561211"/>
            <a:ext cx="7071167" cy="646331"/>
          </a:xfrm>
          <a:prstGeom prst="rect">
            <a:avLst/>
          </a:prstGeom>
        </p:spPr>
        <p:txBody>
          <a:bodyPr wrap="none">
            <a:spAutoFit/>
          </a:bodyPr>
          <a:lstStyle/>
          <a:p>
            <a:r>
              <a:rPr lang="en-US" altLang="zh-CN" sz="3600" dirty="0" smtClean="0"/>
              <a:t>10 JSON</a:t>
            </a:r>
            <a:r>
              <a:rPr lang="zh-CN" altLang="en-US" sz="3600" dirty="0" smtClean="0"/>
              <a:t>在</a:t>
            </a:r>
            <a:r>
              <a:rPr lang="en-US" altLang="zh-CN" sz="3600" dirty="0" smtClean="0"/>
              <a:t>java</a:t>
            </a:r>
            <a:r>
              <a:rPr lang="zh-CN" altLang="en-US" sz="3600" dirty="0" smtClean="0"/>
              <a:t>代码中的处理</a:t>
            </a:r>
            <a:r>
              <a:rPr lang="en-US" altLang="zh-CN" sz="3600" dirty="0" err="1" smtClean="0"/>
              <a:t>json</a:t>
            </a:r>
            <a:r>
              <a:rPr lang="en-US" altLang="zh-CN" sz="3600" dirty="0" smtClean="0"/>
              <a:t>-lib</a:t>
            </a:r>
          </a:p>
        </p:txBody>
      </p:sp>
      <p:sp>
        <p:nvSpPr>
          <p:cNvPr id="3" name="矩形 2"/>
          <p:cNvSpPr/>
          <p:nvPr/>
        </p:nvSpPr>
        <p:spPr>
          <a:xfrm>
            <a:off x="1128424" y="2445129"/>
            <a:ext cx="10212676" cy="3342453"/>
          </a:xfrm>
          <a:prstGeom prst="rect">
            <a:avLst/>
          </a:prstGeom>
        </p:spPr>
        <p:txBody>
          <a:bodyPr wrap="square">
            <a:spAutoFit/>
          </a:bodyPr>
          <a:lstStyle/>
          <a:p>
            <a:pPr>
              <a:lnSpc>
                <a:spcPct val="80000"/>
              </a:lnSpc>
            </a:pPr>
            <a:r>
              <a:rPr lang="zh-CN" altLang="zh-CN" sz="2400" dirty="0" smtClean="0"/>
              <a:t>JSON-lib 是一个java类库</a:t>
            </a:r>
          </a:p>
          <a:p>
            <a:pPr lvl="1">
              <a:lnSpc>
                <a:spcPct val="80000"/>
              </a:lnSpc>
            </a:pPr>
            <a:r>
              <a:rPr lang="zh-CN" altLang="zh-CN" sz="2400" dirty="0" smtClean="0"/>
              <a:t>转换 javabeans, maps, collections, java arrays 和 XML 成为json 格式数据 </a:t>
            </a:r>
          </a:p>
          <a:p>
            <a:pPr lvl="1">
              <a:lnSpc>
                <a:spcPct val="80000"/>
              </a:lnSpc>
            </a:pPr>
            <a:r>
              <a:rPr lang="zh-CN" altLang="zh-CN" sz="2400" dirty="0" smtClean="0"/>
              <a:t>转换json格式数据 成为 javabeans 对象</a:t>
            </a:r>
          </a:p>
          <a:p>
            <a:pPr>
              <a:lnSpc>
                <a:spcPct val="80000"/>
              </a:lnSpc>
            </a:pPr>
            <a:r>
              <a:rPr lang="zh-CN" altLang="zh-CN" sz="2400" dirty="0" smtClean="0"/>
              <a:t>官网 </a:t>
            </a:r>
            <a:r>
              <a:rPr lang="zh-CN" altLang="zh-CN" sz="2400" dirty="0" smtClean="0">
                <a:hlinkClick r:id="rId2"/>
              </a:rPr>
              <a:t>http://json-lib.sourceforge.net/</a:t>
            </a:r>
            <a:endParaRPr lang="zh-CN" altLang="zh-CN" sz="2400" dirty="0" smtClean="0"/>
          </a:p>
          <a:p>
            <a:pPr>
              <a:lnSpc>
                <a:spcPct val="80000"/>
              </a:lnSpc>
            </a:pPr>
            <a:endParaRPr lang="zh-CN" altLang="zh-CN" sz="2400" dirty="0" smtClean="0"/>
          </a:p>
          <a:p>
            <a:pPr>
              <a:lnSpc>
                <a:spcPct val="80000"/>
              </a:lnSpc>
            </a:pPr>
            <a:r>
              <a:rPr lang="zh-CN" altLang="zh-CN" sz="2400" dirty="0" smtClean="0"/>
              <a:t>需要jar包</a:t>
            </a:r>
          </a:p>
          <a:p>
            <a:pPr lvl="1">
              <a:lnSpc>
                <a:spcPct val="80000"/>
              </a:lnSpc>
            </a:pPr>
            <a:r>
              <a:rPr lang="zh-CN" altLang="zh-CN" sz="2400" dirty="0" smtClean="0"/>
              <a:t>jakarta commons-lang 2.5 </a:t>
            </a:r>
          </a:p>
          <a:p>
            <a:pPr lvl="1">
              <a:lnSpc>
                <a:spcPct val="80000"/>
              </a:lnSpc>
            </a:pPr>
            <a:r>
              <a:rPr lang="zh-CN" altLang="zh-CN" sz="2400" dirty="0" smtClean="0"/>
              <a:t>jakarta commons-beanutils 1.8.0 </a:t>
            </a:r>
          </a:p>
          <a:p>
            <a:pPr lvl="1">
              <a:lnSpc>
                <a:spcPct val="80000"/>
              </a:lnSpc>
            </a:pPr>
            <a:r>
              <a:rPr lang="zh-CN" altLang="zh-CN" sz="2400" dirty="0" smtClean="0"/>
              <a:t>jakarta commons-collections 3.2.1 </a:t>
            </a:r>
          </a:p>
          <a:p>
            <a:pPr lvl="1">
              <a:lnSpc>
                <a:spcPct val="80000"/>
              </a:lnSpc>
            </a:pPr>
            <a:r>
              <a:rPr lang="zh-CN" altLang="zh-CN" sz="2400" dirty="0" smtClean="0"/>
              <a:t>jakarta commons-logging 1.1.1 </a:t>
            </a:r>
          </a:p>
          <a:p>
            <a:pPr lvl="1">
              <a:lnSpc>
                <a:spcPct val="80000"/>
              </a:lnSpc>
            </a:pPr>
            <a:r>
              <a:rPr lang="zh-CN" altLang="zh-CN" sz="2400" dirty="0" smtClean="0"/>
              <a:t>ezmorph 1.0.6 </a:t>
            </a:r>
            <a:endParaRPr lang="zh-CN" altLang="zh-CN" sz="2400" dirty="0"/>
          </a:p>
        </p:txBody>
      </p:sp>
    </p:spTree>
    <p:extLst>
      <p:ext uri="{BB962C8B-B14F-4D97-AF65-F5344CB8AC3E}">
        <p14:creationId xmlns:p14="http://schemas.microsoft.com/office/powerpoint/2010/main" val="1056845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8424" y="1561211"/>
            <a:ext cx="7039106" cy="646331"/>
          </a:xfrm>
          <a:prstGeom prst="rect">
            <a:avLst/>
          </a:prstGeom>
        </p:spPr>
        <p:txBody>
          <a:bodyPr wrap="none">
            <a:spAutoFit/>
          </a:bodyPr>
          <a:lstStyle/>
          <a:p>
            <a:r>
              <a:rPr lang="en-US" altLang="zh-CN" sz="3600" dirty="0" smtClean="0"/>
              <a:t>10.2</a:t>
            </a:r>
            <a:r>
              <a:rPr lang="zh-CN" altLang="zh-CN" sz="3600" dirty="0" smtClean="0"/>
              <a:t>将JavaBean/Map解析成JSON串</a:t>
            </a:r>
            <a:endParaRPr lang="en-US" altLang="zh-CN" sz="3600" dirty="0" smtClean="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2692400"/>
            <a:ext cx="5368925" cy="3086400"/>
          </a:xfrm>
          <a:prstGeom prst="rect">
            <a:avLst/>
          </a:prstGeom>
          <a:noFill/>
          <a:ln w="9525" cmpd="sng">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025" y="4713288"/>
            <a:ext cx="5311775" cy="1065512"/>
          </a:xfrm>
          <a:prstGeom prst="rect">
            <a:avLst/>
          </a:prstGeom>
          <a:noFill/>
          <a:ln w="9525" cmpd="sng">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6169025" y="4235600"/>
            <a:ext cx="877163" cy="369332"/>
          </a:xfrm>
          <a:prstGeom prst="rect">
            <a:avLst/>
          </a:prstGeom>
          <a:noFill/>
        </p:spPr>
        <p:txBody>
          <a:bodyPr wrap="none" rtlCol="0">
            <a:spAutoFit/>
          </a:bodyPr>
          <a:lstStyle/>
          <a:p>
            <a:r>
              <a:rPr lang="zh-CN" altLang="en-US" dirty="0"/>
              <a:t>结</a:t>
            </a:r>
            <a:r>
              <a:rPr lang="zh-CN" altLang="en-US" dirty="0" smtClean="0"/>
              <a:t>果：</a:t>
            </a:r>
            <a:endParaRPr lang="zh-CN" altLang="en-US" dirty="0"/>
          </a:p>
        </p:txBody>
      </p:sp>
    </p:spTree>
    <p:extLst>
      <p:ext uri="{BB962C8B-B14F-4D97-AF65-F5344CB8AC3E}">
        <p14:creationId xmlns:p14="http://schemas.microsoft.com/office/powerpoint/2010/main" val="425470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8424" y="1561211"/>
            <a:ext cx="6578596" cy="646331"/>
          </a:xfrm>
          <a:prstGeom prst="rect">
            <a:avLst/>
          </a:prstGeom>
        </p:spPr>
        <p:txBody>
          <a:bodyPr wrap="none">
            <a:spAutoFit/>
          </a:bodyPr>
          <a:lstStyle/>
          <a:p>
            <a:r>
              <a:rPr lang="en-US" altLang="zh-CN" sz="3600" dirty="0" smtClean="0"/>
              <a:t>10.1 </a:t>
            </a:r>
            <a:r>
              <a:rPr lang="zh-CN" altLang="zh-CN" sz="3600" dirty="0" smtClean="0"/>
              <a:t>将</a:t>
            </a:r>
            <a:r>
              <a:rPr lang="zh-CN" altLang="zh-CN" sz="3600" dirty="0" smtClean="0"/>
              <a:t>Array</a:t>
            </a:r>
            <a:r>
              <a:rPr lang="zh-CN" altLang="en-US" sz="3600" dirty="0" smtClean="0"/>
              <a:t>和集合</a:t>
            </a:r>
            <a:r>
              <a:rPr lang="zh-CN" altLang="zh-CN" sz="3600" dirty="0" smtClean="0"/>
              <a:t>解</a:t>
            </a:r>
            <a:r>
              <a:rPr lang="zh-CN" altLang="zh-CN" sz="3600" dirty="0" smtClean="0"/>
              <a:t>析成json串</a:t>
            </a:r>
            <a:endParaRPr lang="en-US" altLang="zh-CN" sz="3600" dirty="0" smtClean="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825" y="2309142"/>
            <a:ext cx="4251083" cy="4053558"/>
          </a:xfrm>
          <a:prstGeom prst="rect">
            <a:avLst/>
          </a:prstGeom>
          <a:noFill/>
          <a:ln w="9525" cmpd="sng">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5181600"/>
            <a:ext cx="3276600" cy="1042988"/>
          </a:xfrm>
          <a:prstGeom prst="rect">
            <a:avLst/>
          </a:prstGeom>
          <a:noFill/>
          <a:ln w="9525" cmpd="sng">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5981700" y="4660900"/>
            <a:ext cx="877163" cy="369332"/>
          </a:xfrm>
          <a:prstGeom prst="rect">
            <a:avLst/>
          </a:prstGeom>
          <a:noFill/>
        </p:spPr>
        <p:txBody>
          <a:bodyPr wrap="none" rtlCol="0">
            <a:spAutoFit/>
          </a:bodyPr>
          <a:lstStyle/>
          <a:p>
            <a:r>
              <a:rPr lang="zh-CN" altLang="en-US" dirty="0"/>
              <a:t>结</a:t>
            </a:r>
            <a:r>
              <a:rPr lang="zh-CN" altLang="en-US" dirty="0" smtClean="0"/>
              <a:t>果：</a:t>
            </a:r>
            <a:endParaRPr lang="zh-CN" altLang="en-US" dirty="0"/>
          </a:p>
        </p:txBody>
      </p:sp>
    </p:spTree>
    <p:extLst>
      <p:ext uri="{BB962C8B-B14F-4D97-AF65-F5344CB8AC3E}">
        <p14:creationId xmlns:p14="http://schemas.microsoft.com/office/powerpoint/2010/main" val="1124933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8424" y="1561211"/>
            <a:ext cx="5887061" cy="646331"/>
          </a:xfrm>
          <a:prstGeom prst="rect">
            <a:avLst/>
          </a:prstGeom>
        </p:spPr>
        <p:txBody>
          <a:bodyPr wrap="none">
            <a:spAutoFit/>
          </a:bodyPr>
          <a:lstStyle/>
          <a:p>
            <a:r>
              <a:rPr lang="en-US" altLang="zh-CN" sz="3600" dirty="0" smtClean="0"/>
              <a:t>10.3 </a:t>
            </a:r>
            <a:r>
              <a:rPr lang="zh-CN" altLang="zh-CN" sz="3600" dirty="0" smtClean="0"/>
              <a:t>使用JsonConfig过虑属性</a:t>
            </a:r>
            <a:endParaRPr lang="en-US" altLang="zh-CN" sz="3600" dirty="0" smtClean="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2344738"/>
            <a:ext cx="6305550" cy="2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314450" y="5363122"/>
            <a:ext cx="5968301" cy="369332"/>
          </a:xfrm>
          <a:prstGeom prst="rect">
            <a:avLst/>
          </a:prstGeom>
        </p:spPr>
        <p:txBody>
          <a:bodyPr wrap="none">
            <a:spAutoFit/>
          </a:bodyPr>
          <a:lstStyle/>
          <a:p>
            <a:r>
              <a:rPr lang="zh-CN" altLang="zh-CN" dirty="0" smtClean="0"/>
              <a:t>输出结果为：{“id”:“A001”}，注意，没有name属性。</a:t>
            </a:r>
            <a:endParaRPr lang="zh-CN" altLang="zh-CN" dirty="0"/>
          </a:p>
        </p:txBody>
      </p:sp>
    </p:spTree>
    <p:extLst>
      <p:ext uri="{BB962C8B-B14F-4D97-AF65-F5344CB8AC3E}">
        <p14:creationId xmlns:p14="http://schemas.microsoft.com/office/powerpoint/2010/main" val="1300460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8424" y="1561211"/>
            <a:ext cx="6495689" cy="646331"/>
          </a:xfrm>
          <a:prstGeom prst="rect">
            <a:avLst/>
          </a:prstGeom>
        </p:spPr>
        <p:txBody>
          <a:bodyPr wrap="none">
            <a:spAutoFit/>
          </a:bodyPr>
          <a:lstStyle/>
          <a:p>
            <a:r>
              <a:rPr lang="en-US" altLang="zh-CN" sz="3600" dirty="0" smtClean="0"/>
              <a:t>10.4 </a:t>
            </a:r>
            <a:r>
              <a:rPr lang="zh-CN" altLang="zh-CN" sz="3600" dirty="0" smtClean="0"/>
              <a:t>将json串转成JavaBean/Map</a:t>
            </a:r>
            <a:endParaRPr lang="en-US" altLang="zh-CN" sz="3600" dirty="0"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624138"/>
            <a:ext cx="9395972" cy="315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667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8424" y="1561211"/>
            <a:ext cx="5262979" cy="646331"/>
          </a:xfrm>
          <a:prstGeom prst="rect">
            <a:avLst/>
          </a:prstGeom>
        </p:spPr>
        <p:txBody>
          <a:bodyPr wrap="none">
            <a:spAutoFit/>
          </a:bodyPr>
          <a:lstStyle/>
          <a:p>
            <a:r>
              <a:rPr lang="en-US" altLang="zh-CN" sz="3600" dirty="0" smtClean="0"/>
              <a:t>10.4 </a:t>
            </a:r>
            <a:r>
              <a:rPr lang="zh-CN" altLang="zh-CN" sz="3600" dirty="0" smtClean="0"/>
              <a:t>将</a:t>
            </a:r>
            <a:r>
              <a:rPr lang="zh-CN" altLang="en-US" sz="3600" dirty="0"/>
              <a:t>字符</a:t>
            </a:r>
            <a:r>
              <a:rPr lang="zh-CN" altLang="en-US" sz="3600" dirty="0" smtClean="0"/>
              <a:t>串转换成集合</a:t>
            </a:r>
            <a:endParaRPr lang="en-US" altLang="zh-CN" sz="3600" dirty="0" smtClean="0"/>
          </a:p>
        </p:txBody>
      </p:sp>
      <p:sp>
        <p:nvSpPr>
          <p:cNvPr id="3" name="矩形 2"/>
          <p:cNvSpPr/>
          <p:nvPr/>
        </p:nvSpPr>
        <p:spPr>
          <a:xfrm>
            <a:off x="1128424" y="2438043"/>
            <a:ext cx="8674100" cy="3970318"/>
          </a:xfrm>
          <a:prstGeom prst="rect">
            <a:avLst/>
          </a:prstGeom>
        </p:spPr>
        <p:txBody>
          <a:bodyPr wrap="square">
            <a:spAutoFit/>
          </a:bodyPr>
          <a:lstStyle/>
          <a:p>
            <a:r>
              <a:rPr lang="en-US" altLang="zh-CN" dirty="0">
                <a:solidFill>
                  <a:srgbClr val="3F7F5F"/>
                </a:solidFill>
                <a:latin typeface="Courier New" panose="02070309020205020404" pitchFamily="49" charset="0"/>
              </a:rPr>
              <a:t>//</a:t>
            </a:r>
            <a:r>
              <a:rPr lang="zh-CN" altLang="en-US" dirty="0">
                <a:solidFill>
                  <a:srgbClr val="3F7F5F"/>
                </a:solidFill>
                <a:latin typeface="Courier New" panose="02070309020205020404" pitchFamily="49" charset="0"/>
              </a:rPr>
              <a:t>要转换的字符串</a:t>
            </a:r>
          </a:p>
          <a:p>
            <a:r>
              <a:rPr lang="en-US" altLang="zh-CN" dirty="0">
                <a:solidFill>
                  <a:srgbClr val="000000"/>
                </a:solidFill>
                <a:latin typeface="Courier New" panose="02070309020205020404" pitchFamily="49" charset="0"/>
              </a:rPr>
              <a:t>String </a:t>
            </a:r>
            <a:r>
              <a:rPr lang="en-US" altLang="zh-CN" dirty="0" err="1">
                <a:solidFill>
                  <a:srgbClr val="000000"/>
                </a:solidFill>
                <a:latin typeface="Courier New" panose="02070309020205020404" pitchFamily="49" charset="0"/>
              </a:rPr>
              <a:t>str</a:t>
            </a:r>
            <a:r>
              <a:rPr lang="en-US" altLang="zh-CN" dirty="0">
                <a:solidFill>
                  <a:srgbClr val="000000"/>
                </a:solidFill>
                <a:latin typeface="Courier New" panose="02070309020205020404" pitchFamily="49" charset="0"/>
              </a:rPr>
              <a:t>  = </a:t>
            </a:r>
            <a:r>
              <a:rPr lang="en-US" altLang="zh-CN" dirty="0">
                <a:solidFill>
                  <a:srgbClr val="2A00FF"/>
                </a:solidFill>
                <a:latin typeface="Courier New" panose="02070309020205020404" pitchFamily="49" charset="0"/>
              </a:rPr>
              <a:t>"[{\"age\":23,\"password\":\"</a:t>
            </a:r>
            <a:r>
              <a:rPr lang="en-US" altLang="zh-CN" dirty="0" err="1">
                <a:solidFill>
                  <a:srgbClr val="2A00FF"/>
                </a:solidFill>
                <a:latin typeface="Courier New" panose="02070309020205020404" pitchFamily="49" charset="0"/>
              </a:rPr>
              <a:t>ggg</a:t>
            </a:r>
            <a:r>
              <a:rPr lang="en-US" altLang="zh-CN" dirty="0">
                <a:solidFill>
                  <a:srgbClr val="2A00FF"/>
                </a:solidFill>
                <a:latin typeface="Courier New" panose="02070309020205020404" pitchFamily="49" charset="0"/>
              </a:rPr>
              <a:t>\",\"username\":\"</a:t>
            </a:r>
            <a:r>
              <a:rPr lang="en-US" altLang="zh-CN" dirty="0" err="1">
                <a:solidFill>
                  <a:srgbClr val="2A00FF"/>
                </a:solidFill>
                <a:latin typeface="Courier New" panose="02070309020205020404" pitchFamily="49" charset="0"/>
              </a:rPr>
              <a:t>aaa</a:t>
            </a:r>
            <a:r>
              <a:rPr lang="en-US" altLang="zh-CN" dirty="0">
                <a:solidFill>
                  <a:srgbClr val="2A00FF"/>
                </a:solidFill>
                <a:latin typeface="Courier New" panose="02070309020205020404" pitchFamily="49" charset="0"/>
              </a:rPr>
              <a:t>\"},"</a:t>
            </a:r>
          </a:p>
          <a:p>
            <a:r>
              <a:rPr lang="en-US" altLang="zh-CN" dirty="0">
                <a:solidFill>
                  <a:srgbClr val="000000"/>
                </a:solidFill>
                <a:latin typeface="Courier New" panose="02070309020205020404" pitchFamily="49" charset="0"/>
              </a:rPr>
              <a:t>+ </a:t>
            </a:r>
            <a:r>
              <a:rPr lang="en-US" altLang="zh-CN" dirty="0">
                <a:solidFill>
                  <a:srgbClr val="2A00FF"/>
                </a:solidFill>
                <a:latin typeface="Courier New" panose="02070309020205020404" pitchFamily="49" charset="0"/>
              </a:rPr>
              <a:t>"{\"age\":23,\"password\":\"</a:t>
            </a:r>
            <a:r>
              <a:rPr lang="en-US" altLang="zh-CN" dirty="0" err="1">
                <a:solidFill>
                  <a:srgbClr val="2A00FF"/>
                </a:solidFill>
                <a:latin typeface="Courier New" panose="02070309020205020404" pitchFamily="49" charset="0"/>
              </a:rPr>
              <a:t>ggg</a:t>
            </a:r>
            <a:r>
              <a:rPr lang="en-US" altLang="zh-CN" dirty="0">
                <a:solidFill>
                  <a:srgbClr val="2A00FF"/>
                </a:solidFill>
                <a:latin typeface="Courier New" panose="02070309020205020404" pitchFamily="49" charset="0"/>
              </a:rPr>
              <a:t>\",\"username\":\"</a:t>
            </a:r>
            <a:r>
              <a:rPr lang="en-US" altLang="zh-CN" dirty="0" err="1">
                <a:solidFill>
                  <a:srgbClr val="2A00FF"/>
                </a:solidFill>
                <a:latin typeface="Courier New" panose="02070309020205020404" pitchFamily="49" charset="0"/>
              </a:rPr>
              <a:t>aaa</a:t>
            </a:r>
            <a:r>
              <a:rPr lang="en-US" altLang="zh-CN" dirty="0">
                <a:solidFill>
                  <a:srgbClr val="2A00FF"/>
                </a:solidFill>
                <a:latin typeface="Courier New" panose="02070309020205020404" pitchFamily="49" charset="0"/>
              </a:rPr>
              <a:t>\"}]"</a:t>
            </a:r>
            <a:r>
              <a:rPr lang="en-US" altLang="zh-CN" dirty="0">
                <a:solidFill>
                  <a:srgbClr val="000000"/>
                </a:solidFill>
                <a:latin typeface="Courier New" panose="02070309020205020404" pitchFamily="49" charset="0"/>
              </a:rPr>
              <a:t>;</a:t>
            </a:r>
          </a:p>
          <a:p>
            <a:r>
              <a:rPr lang="en-US" altLang="zh-CN" dirty="0">
                <a:solidFill>
                  <a:srgbClr val="3F7F5F"/>
                </a:solidFill>
                <a:latin typeface="Courier New" panose="02070309020205020404" pitchFamily="49" charset="0"/>
              </a:rPr>
              <a:t>//</a:t>
            </a:r>
            <a:r>
              <a:rPr lang="zh-CN" altLang="en-US" dirty="0">
                <a:solidFill>
                  <a:srgbClr val="3F7F5F"/>
                </a:solidFill>
                <a:latin typeface="Courier New" panose="02070309020205020404" pitchFamily="49" charset="0"/>
              </a:rPr>
              <a:t>把字符串转换成</a:t>
            </a:r>
            <a:r>
              <a:rPr lang="en-US" altLang="zh-CN" u="sng" dirty="0" err="1">
                <a:solidFill>
                  <a:srgbClr val="3F7F5F"/>
                </a:solidFill>
                <a:latin typeface="Courier New" panose="02070309020205020404" pitchFamily="49" charset="0"/>
              </a:rPr>
              <a:t>json</a:t>
            </a:r>
            <a:r>
              <a:rPr lang="zh-CN" altLang="en-US" u="sng" dirty="0">
                <a:solidFill>
                  <a:srgbClr val="3F7F5F"/>
                </a:solidFill>
                <a:latin typeface="Courier New" panose="02070309020205020404" pitchFamily="49" charset="0"/>
              </a:rPr>
              <a:t>数组</a:t>
            </a:r>
          </a:p>
          <a:p>
            <a:r>
              <a:rPr lang="en-US" altLang="zh-CN" dirty="0" err="1">
                <a:solidFill>
                  <a:srgbClr val="000000"/>
                </a:solidFill>
                <a:latin typeface="Courier New" panose="02070309020205020404" pitchFamily="49" charset="0"/>
              </a:rPr>
              <a:t>JSONArray</a:t>
            </a:r>
            <a:r>
              <a:rPr lang="en-US" altLang="zh-CN" dirty="0">
                <a:solidFill>
                  <a:srgbClr val="000000"/>
                </a:solidFill>
                <a:latin typeface="Courier New" panose="02070309020205020404" pitchFamily="49" charset="0"/>
              </a:rPr>
              <a:t> ja = </a:t>
            </a:r>
            <a:r>
              <a:rPr lang="en-US" altLang="zh-CN" dirty="0" err="1">
                <a:solidFill>
                  <a:srgbClr val="000000"/>
                </a:solidFill>
                <a:latin typeface="Courier New" panose="02070309020205020404" pitchFamily="49" charset="0"/>
              </a:rPr>
              <a:t>JSONArray.</a:t>
            </a:r>
            <a:r>
              <a:rPr lang="en-US" altLang="zh-CN" i="1" dirty="0" err="1">
                <a:solidFill>
                  <a:srgbClr val="000000"/>
                </a:solidFill>
                <a:latin typeface="Courier New" panose="02070309020205020404" pitchFamily="49" charset="0"/>
              </a:rPr>
              <a:t>fromObject</a:t>
            </a:r>
            <a:r>
              <a:rPr lang="en-US" altLang="zh-CN" i="1" dirty="0">
                <a:solidFill>
                  <a:srgbClr val="000000"/>
                </a:solidFill>
                <a:latin typeface="Courier New" panose="02070309020205020404" pitchFamily="49" charset="0"/>
              </a:rPr>
              <a:t>(</a:t>
            </a:r>
            <a:r>
              <a:rPr lang="en-US" altLang="zh-CN" i="1" dirty="0" err="1">
                <a:solidFill>
                  <a:srgbClr val="000000"/>
                </a:solidFill>
                <a:latin typeface="Courier New" panose="02070309020205020404" pitchFamily="49" charset="0"/>
              </a:rPr>
              <a:t>str</a:t>
            </a:r>
            <a:r>
              <a:rPr lang="en-US" altLang="zh-CN" i="1" dirty="0">
                <a:solidFill>
                  <a:srgbClr val="000000"/>
                </a:solidFill>
                <a:latin typeface="Courier New" panose="02070309020205020404" pitchFamily="49" charset="0"/>
              </a:rPr>
              <a:t>);</a:t>
            </a:r>
          </a:p>
          <a:p>
            <a:r>
              <a:rPr lang="en-US" altLang="zh-CN" dirty="0">
                <a:solidFill>
                  <a:srgbClr val="3F7F5F"/>
                </a:solidFill>
                <a:latin typeface="Courier New" panose="02070309020205020404" pitchFamily="49" charset="0"/>
              </a:rPr>
              <a:t>//</a:t>
            </a:r>
            <a:r>
              <a:rPr lang="zh-CN" altLang="en-US" dirty="0">
                <a:solidFill>
                  <a:srgbClr val="3F7F5F"/>
                </a:solidFill>
                <a:latin typeface="Courier New" panose="02070309020205020404" pitchFamily="49" charset="0"/>
              </a:rPr>
              <a:t>创建</a:t>
            </a:r>
            <a:r>
              <a:rPr lang="en-US" altLang="zh-CN" u="sng" dirty="0" err="1">
                <a:solidFill>
                  <a:srgbClr val="3F7F5F"/>
                </a:solidFill>
                <a:latin typeface="Courier New" panose="02070309020205020404" pitchFamily="49" charset="0"/>
              </a:rPr>
              <a:t>json</a:t>
            </a:r>
            <a:r>
              <a:rPr lang="zh-CN" altLang="en-US" u="sng" dirty="0">
                <a:solidFill>
                  <a:srgbClr val="3F7F5F"/>
                </a:solidFill>
                <a:latin typeface="Courier New" panose="02070309020205020404" pitchFamily="49" charset="0"/>
              </a:rPr>
              <a:t>的配置对象</a:t>
            </a:r>
          </a:p>
          <a:p>
            <a:r>
              <a:rPr lang="en-US" altLang="zh-CN" dirty="0" err="1">
                <a:solidFill>
                  <a:srgbClr val="000000"/>
                </a:solidFill>
                <a:latin typeface="Courier New" panose="02070309020205020404" pitchFamily="49" charset="0"/>
              </a:rPr>
              <a:t>JsonConfig</a:t>
            </a:r>
            <a:r>
              <a:rPr lang="en-US" altLang="zh-CN" dirty="0">
                <a:solidFill>
                  <a:srgbClr val="000000"/>
                </a:solidFill>
                <a:latin typeface="Courier New" panose="02070309020205020404" pitchFamily="49" charset="0"/>
              </a:rPr>
              <a:t> </a:t>
            </a:r>
            <a:r>
              <a:rPr lang="en-US" altLang="zh-CN" dirty="0" err="1">
                <a:solidFill>
                  <a:srgbClr val="000000"/>
                </a:solidFill>
                <a:latin typeface="Courier New" panose="02070309020205020404" pitchFamily="49" charset="0"/>
              </a:rPr>
              <a:t>jc</a:t>
            </a:r>
            <a:r>
              <a:rPr lang="en-US" altLang="zh-CN" dirty="0">
                <a:solidFill>
                  <a:srgbClr val="000000"/>
                </a:solidFill>
                <a:latin typeface="Courier New" panose="02070309020205020404" pitchFamily="49" charset="0"/>
              </a:rPr>
              <a:t> = </a:t>
            </a:r>
            <a:r>
              <a:rPr lang="en-US" altLang="zh-CN" b="1" dirty="0">
                <a:solidFill>
                  <a:srgbClr val="7F0055"/>
                </a:solidFill>
                <a:latin typeface="Courier New" panose="02070309020205020404" pitchFamily="49" charset="0"/>
              </a:rPr>
              <a:t>new</a:t>
            </a:r>
            <a:r>
              <a:rPr lang="en-US" altLang="zh-CN" b="1" dirty="0">
                <a:solidFill>
                  <a:srgbClr val="000000"/>
                </a:solidFill>
                <a:latin typeface="Courier New" panose="02070309020205020404" pitchFamily="49" charset="0"/>
              </a:rPr>
              <a:t> </a:t>
            </a:r>
            <a:r>
              <a:rPr lang="en-US" altLang="zh-CN" b="1" dirty="0" err="1">
                <a:solidFill>
                  <a:srgbClr val="000000"/>
                </a:solidFill>
                <a:latin typeface="Courier New" panose="02070309020205020404" pitchFamily="49" charset="0"/>
              </a:rPr>
              <a:t>JsonConfig</a:t>
            </a:r>
            <a:r>
              <a:rPr lang="en-US" altLang="zh-CN" b="1" dirty="0">
                <a:solidFill>
                  <a:srgbClr val="000000"/>
                </a:solidFill>
                <a:latin typeface="Courier New" panose="02070309020205020404" pitchFamily="49" charset="0"/>
              </a:rPr>
              <a:t>();</a:t>
            </a:r>
          </a:p>
          <a:p>
            <a:r>
              <a:rPr lang="en-US" altLang="zh-CN" dirty="0">
                <a:solidFill>
                  <a:srgbClr val="3F7F5F"/>
                </a:solidFill>
                <a:latin typeface="Courier New" panose="02070309020205020404" pitchFamily="49" charset="0"/>
              </a:rPr>
              <a:t>//</a:t>
            </a:r>
            <a:r>
              <a:rPr lang="zh-CN" altLang="en-US" dirty="0">
                <a:solidFill>
                  <a:srgbClr val="3F7F5F"/>
                </a:solidFill>
                <a:latin typeface="Courier New" panose="02070309020205020404" pitchFamily="49" charset="0"/>
              </a:rPr>
              <a:t>设置要转换的类</a:t>
            </a:r>
          </a:p>
          <a:p>
            <a:r>
              <a:rPr lang="en-US" altLang="zh-CN" dirty="0" err="1">
                <a:solidFill>
                  <a:srgbClr val="000000"/>
                </a:solidFill>
                <a:latin typeface="Courier New" panose="02070309020205020404" pitchFamily="49" charset="0"/>
              </a:rPr>
              <a:t>jc.setRootClass</a:t>
            </a:r>
            <a:r>
              <a:rPr lang="en-US" altLang="zh-CN" dirty="0">
                <a:solidFill>
                  <a:srgbClr val="000000"/>
                </a:solidFill>
                <a:latin typeface="Courier New" panose="02070309020205020404" pitchFamily="49" charset="0"/>
              </a:rPr>
              <a:t>(</a:t>
            </a:r>
            <a:r>
              <a:rPr lang="en-US" altLang="zh-CN" dirty="0" err="1">
                <a:solidFill>
                  <a:srgbClr val="000000"/>
                </a:solidFill>
                <a:latin typeface="Courier New" panose="02070309020205020404" pitchFamily="49" charset="0"/>
              </a:rPr>
              <a:t>Person.</a:t>
            </a:r>
            <a:r>
              <a:rPr lang="en-US" altLang="zh-CN" b="1" dirty="0" err="1">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a:t>
            </a:r>
          </a:p>
          <a:p>
            <a:r>
              <a:rPr lang="en-US" altLang="zh-CN" dirty="0">
                <a:solidFill>
                  <a:srgbClr val="3F7F5F"/>
                </a:solidFill>
                <a:latin typeface="Courier New" panose="02070309020205020404" pitchFamily="49" charset="0"/>
              </a:rPr>
              <a:t>//</a:t>
            </a:r>
            <a:r>
              <a:rPr lang="zh-CN" altLang="en-US" dirty="0">
                <a:solidFill>
                  <a:srgbClr val="3F7F5F"/>
                </a:solidFill>
                <a:latin typeface="Courier New" panose="02070309020205020404" pitchFamily="49" charset="0"/>
              </a:rPr>
              <a:t>把字符串转换成</a:t>
            </a:r>
            <a:r>
              <a:rPr lang="en-US" altLang="zh-CN" dirty="0" err="1">
                <a:solidFill>
                  <a:srgbClr val="3F7F5F"/>
                </a:solidFill>
                <a:latin typeface="Courier New" panose="02070309020205020404" pitchFamily="49" charset="0"/>
              </a:rPr>
              <a:t>personList</a:t>
            </a:r>
            <a:r>
              <a:rPr lang="zh-CN" altLang="en-US" dirty="0">
                <a:solidFill>
                  <a:srgbClr val="3F7F5F"/>
                </a:solidFill>
                <a:latin typeface="Courier New" panose="02070309020205020404" pitchFamily="49" charset="0"/>
              </a:rPr>
              <a:t>的集合</a:t>
            </a:r>
          </a:p>
          <a:p>
            <a:r>
              <a:rPr lang="en-US" altLang="zh-CN" dirty="0">
                <a:solidFill>
                  <a:srgbClr val="000000"/>
                </a:solidFill>
                <a:latin typeface="Courier New" panose="02070309020205020404" pitchFamily="49" charset="0"/>
              </a:rPr>
              <a:t>List&lt;Person&gt; </a:t>
            </a:r>
            <a:r>
              <a:rPr lang="en-US" altLang="zh-CN" dirty="0" err="1">
                <a:solidFill>
                  <a:srgbClr val="000000"/>
                </a:solidFill>
                <a:latin typeface="Courier New" panose="02070309020205020404" pitchFamily="49" charset="0"/>
              </a:rPr>
              <a:t>personList</a:t>
            </a:r>
            <a:r>
              <a:rPr lang="en-US" altLang="zh-CN" dirty="0">
                <a:solidFill>
                  <a:srgbClr val="000000"/>
                </a:solidFill>
                <a:latin typeface="Courier New" panose="02070309020205020404" pitchFamily="49" charset="0"/>
              </a:rPr>
              <a:t> = </a:t>
            </a:r>
            <a:r>
              <a:rPr lang="en-US" altLang="zh-CN" u="sng" dirty="0">
                <a:solidFill>
                  <a:srgbClr val="000000"/>
                </a:solidFill>
                <a:latin typeface="Courier New" panose="02070309020205020404" pitchFamily="49" charset="0"/>
              </a:rPr>
              <a:t>(List&lt;Person&gt;) </a:t>
            </a:r>
            <a:r>
              <a:rPr lang="en-US" altLang="zh-CN" u="sng" dirty="0" err="1">
                <a:solidFill>
                  <a:srgbClr val="000000"/>
                </a:solidFill>
                <a:latin typeface="Courier New" panose="02070309020205020404" pitchFamily="49" charset="0"/>
              </a:rPr>
              <a:t>JSONSerializer.</a:t>
            </a:r>
            <a:r>
              <a:rPr lang="en-US" altLang="zh-CN" i="1" u="sng" dirty="0" err="1">
                <a:solidFill>
                  <a:srgbClr val="000000"/>
                </a:solidFill>
                <a:latin typeface="Courier New" panose="02070309020205020404" pitchFamily="49" charset="0"/>
              </a:rPr>
              <a:t>toJava</a:t>
            </a:r>
            <a:r>
              <a:rPr lang="en-US" altLang="zh-CN" i="1" u="sng" dirty="0">
                <a:solidFill>
                  <a:srgbClr val="000000"/>
                </a:solidFill>
                <a:latin typeface="Courier New" panose="02070309020205020404" pitchFamily="49" charset="0"/>
              </a:rPr>
              <a:t>(ja, </a:t>
            </a:r>
            <a:r>
              <a:rPr lang="en-US" altLang="zh-CN" i="1" u="sng" dirty="0" err="1">
                <a:solidFill>
                  <a:srgbClr val="000000"/>
                </a:solidFill>
                <a:latin typeface="Courier New" panose="02070309020205020404" pitchFamily="49" charset="0"/>
              </a:rPr>
              <a:t>jc</a:t>
            </a:r>
            <a:r>
              <a:rPr lang="en-US" altLang="zh-CN" i="1" u="sng" dirty="0">
                <a:solidFill>
                  <a:srgbClr val="000000"/>
                </a:solidFill>
                <a:latin typeface="Courier New" panose="02070309020205020404" pitchFamily="49" charset="0"/>
              </a:rPr>
              <a:t>);</a:t>
            </a:r>
          </a:p>
          <a:p>
            <a:r>
              <a:rPr lang="en-US" altLang="zh-CN" dirty="0" err="1">
                <a:solidFill>
                  <a:srgbClr val="000000"/>
                </a:solidFill>
                <a:latin typeface="Courier New" panose="02070309020205020404" pitchFamily="49" charset="0"/>
              </a:rPr>
              <a:t>System.</a:t>
            </a:r>
            <a:r>
              <a:rPr lang="en-US" altLang="zh-CN" i="1" dirty="0" err="1">
                <a:solidFill>
                  <a:srgbClr val="0000C0"/>
                </a:solidFill>
                <a:latin typeface="Courier New" panose="02070309020205020404" pitchFamily="49" charset="0"/>
              </a:rPr>
              <a:t>out</a:t>
            </a:r>
            <a:r>
              <a:rPr lang="en-US" altLang="zh-CN" i="1" dirty="0" err="1">
                <a:solidFill>
                  <a:srgbClr val="000000"/>
                </a:solidFill>
                <a:latin typeface="Courier New" panose="02070309020205020404" pitchFamily="49" charset="0"/>
              </a:rPr>
              <a:t>.println</a:t>
            </a:r>
            <a:r>
              <a:rPr lang="en-US" altLang="zh-CN" i="1" dirty="0">
                <a:solidFill>
                  <a:srgbClr val="000000"/>
                </a:solidFill>
                <a:latin typeface="Courier New" panose="02070309020205020404" pitchFamily="49" charset="0"/>
              </a:rPr>
              <a:t>(</a:t>
            </a:r>
            <a:r>
              <a:rPr lang="en-US" altLang="zh-CN" i="1" dirty="0" err="1">
                <a:solidFill>
                  <a:srgbClr val="000000"/>
                </a:solidFill>
                <a:latin typeface="Courier New" panose="02070309020205020404" pitchFamily="49" charset="0"/>
              </a:rPr>
              <a:t>personList</a:t>
            </a:r>
            <a:r>
              <a:rPr lang="en-US" altLang="zh-CN" i="1" dirty="0">
                <a:solidFill>
                  <a:srgbClr val="000000"/>
                </a:solidFill>
                <a:latin typeface="Courier New" panose="02070309020205020404" pitchFamily="49" charset="0"/>
              </a:rPr>
              <a:t>);</a:t>
            </a:r>
            <a:endParaRPr lang="zh-CN" altLang="en-US" dirty="0"/>
          </a:p>
        </p:txBody>
      </p:sp>
    </p:spTree>
    <p:extLst>
      <p:ext uri="{BB962C8B-B14F-4D97-AF65-F5344CB8AC3E}">
        <p14:creationId xmlns:p14="http://schemas.microsoft.com/office/powerpoint/2010/main" val="1976402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8424" y="1561211"/>
            <a:ext cx="6789551" cy="646331"/>
          </a:xfrm>
          <a:prstGeom prst="rect">
            <a:avLst/>
          </a:prstGeom>
        </p:spPr>
        <p:txBody>
          <a:bodyPr wrap="none">
            <a:spAutoFit/>
          </a:bodyPr>
          <a:lstStyle/>
          <a:p>
            <a:r>
              <a:rPr lang="en-US" altLang="zh-CN" sz="3600" dirty="0" smtClean="0"/>
              <a:t>10.4 </a:t>
            </a:r>
            <a:r>
              <a:rPr lang="zh-CN" altLang="en-US" sz="3600" dirty="0"/>
              <a:t>使</a:t>
            </a:r>
            <a:r>
              <a:rPr lang="zh-CN" altLang="en-US" sz="3600" dirty="0" smtClean="0"/>
              <a:t>用</a:t>
            </a:r>
            <a:r>
              <a:rPr lang="en-US" altLang="zh-CN" sz="3600" dirty="0" smtClean="0"/>
              <a:t>ajax</a:t>
            </a:r>
            <a:r>
              <a:rPr lang="zh-CN" altLang="en-US" sz="3600" dirty="0" smtClean="0"/>
              <a:t>和</a:t>
            </a:r>
            <a:r>
              <a:rPr lang="en-US" altLang="zh-CN" sz="3600" dirty="0" err="1" smtClean="0"/>
              <a:t>json</a:t>
            </a:r>
            <a:r>
              <a:rPr lang="zh-CN" altLang="en-US" sz="3600" dirty="0" smtClean="0"/>
              <a:t>来做菜单联动</a:t>
            </a:r>
            <a:endParaRPr lang="en-US" altLang="zh-CN" sz="3600" dirty="0" smtClean="0"/>
          </a:p>
        </p:txBody>
      </p:sp>
    </p:spTree>
    <p:extLst>
      <p:ext uri="{BB962C8B-B14F-4D97-AF65-F5344CB8AC3E}">
        <p14:creationId xmlns:p14="http://schemas.microsoft.com/office/powerpoint/2010/main" val="992231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9245" y="2652006"/>
            <a:ext cx="8256495" cy="2031325"/>
          </a:xfrm>
          <a:prstGeom prst="rect">
            <a:avLst/>
          </a:prstGeom>
        </p:spPr>
        <p:txBody>
          <a:bodyPr wrap="square">
            <a:spAutoFit/>
          </a:bodyPr>
          <a:lstStyle/>
          <a:p>
            <a:pPr>
              <a:lnSpc>
                <a:spcPct val="90000"/>
              </a:lnSpc>
            </a:pPr>
            <a:r>
              <a:rPr lang="zh-CN" altLang="zh-CN" sz="2800" dirty="0" smtClean="0"/>
              <a:t>基于标准的表示技术，使用</a:t>
            </a:r>
            <a:r>
              <a:rPr lang="zh-CN" altLang="zh-CN" sz="2800" dirty="0" smtClean="0">
                <a:solidFill>
                  <a:srgbClr val="FF0000"/>
                </a:solidFill>
              </a:rPr>
              <a:t>XHTML</a:t>
            </a:r>
            <a:r>
              <a:rPr lang="zh-CN" altLang="zh-CN" sz="2800" dirty="0" smtClean="0"/>
              <a:t>和</a:t>
            </a:r>
            <a:r>
              <a:rPr lang="zh-CN" altLang="zh-CN" sz="2800" dirty="0" smtClean="0">
                <a:solidFill>
                  <a:srgbClr val="FF0000"/>
                </a:solidFill>
              </a:rPr>
              <a:t>CSS </a:t>
            </a:r>
          </a:p>
          <a:p>
            <a:pPr>
              <a:lnSpc>
                <a:spcPct val="90000"/>
              </a:lnSpc>
            </a:pPr>
            <a:r>
              <a:rPr lang="zh-CN" altLang="zh-CN" sz="2800" dirty="0" smtClean="0"/>
              <a:t>动态显示和交互技术，使用</a:t>
            </a:r>
            <a:r>
              <a:rPr lang="zh-CN" altLang="zh-CN" sz="2800" dirty="0" smtClean="0">
                <a:solidFill>
                  <a:srgbClr val="FF0000"/>
                </a:solidFill>
              </a:rPr>
              <a:t>Document Object Model</a:t>
            </a:r>
            <a:r>
              <a:rPr lang="zh-CN" altLang="zh-CN" sz="2800" dirty="0" smtClean="0"/>
              <a:t> </a:t>
            </a:r>
          </a:p>
          <a:p>
            <a:pPr>
              <a:lnSpc>
                <a:spcPct val="90000"/>
              </a:lnSpc>
            </a:pPr>
            <a:r>
              <a:rPr lang="zh-CN" altLang="zh-CN" sz="2800" dirty="0" smtClean="0"/>
              <a:t>数据交换和操作技术，使用</a:t>
            </a:r>
            <a:r>
              <a:rPr lang="zh-CN" altLang="zh-CN" sz="2800" dirty="0" smtClean="0">
                <a:solidFill>
                  <a:srgbClr val="FF0000"/>
                </a:solidFill>
              </a:rPr>
              <a:t>XML</a:t>
            </a:r>
            <a:r>
              <a:rPr lang="zh-CN" altLang="zh-CN" sz="2800" dirty="0" smtClean="0"/>
              <a:t>和</a:t>
            </a:r>
            <a:r>
              <a:rPr lang="en-US" altLang="zh-CN" sz="2800" dirty="0">
                <a:solidFill>
                  <a:srgbClr val="FF0000"/>
                </a:solidFill>
              </a:rPr>
              <a:t>JSON</a:t>
            </a:r>
            <a:r>
              <a:rPr lang="zh-CN" altLang="zh-CN" sz="2800" dirty="0" smtClean="0"/>
              <a:t> </a:t>
            </a:r>
          </a:p>
          <a:p>
            <a:pPr>
              <a:lnSpc>
                <a:spcPct val="90000"/>
              </a:lnSpc>
            </a:pPr>
            <a:r>
              <a:rPr lang="zh-CN" altLang="zh-CN" sz="2800" dirty="0" smtClean="0"/>
              <a:t>异步数据获取技术，使用</a:t>
            </a:r>
            <a:r>
              <a:rPr lang="zh-CN" altLang="zh-CN" sz="2800" dirty="0" smtClean="0">
                <a:solidFill>
                  <a:srgbClr val="FF0000"/>
                </a:solidFill>
              </a:rPr>
              <a:t>XMLHttpRequest</a:t>
            </a:r>
            <a:r>
              <a:rPr lang="zh-CN" altLang="zh-CN" sz="2800" dirty="0" smtClean="0"/>
              <a:t> </a:t>
            </a:r>
          </a:p>
          <a:p>
            <a:pPr>
              <a:lnSpc>
                <a:spcPct val="90000"/>
              </a:lnSpc>
            </a:pPr>
            <a:r>
              <a:rPr lang="zh-CN" altLang="zh-CN" sz="2800" dirty="0" smtClean="0"/>
              <a:t>而</a:t>
            </a:r>
            <a:r>
              <a:rPr lang="zh-CN" altLang="zh-CN" sz="2800" dirty="0" smtClean="0">
                <a:solidFill>
                  <a:srgbClr val="FF0000"/>
                </a:solidFill>
              </a:rPr>
              <a:t>JavaScript</a:t>
            </a:r>
            <a:r>
              <a:rPr lang="zh-CN" altLang="zh-CN" sz="2800" dirty="0" smtClean="0"/>
              <a:t>将以上都结合在一起</a:t>
            </a:r>
          </a:p>
        </p:txBody>
      </p:sp>
      <p:pic>
        <p:nvPicPr>
          <p:cNvPr id="6" name="Picture 4" descr="jj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276" y="2764930"/>
            <a:ext cx="12668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172765" y="1550004"/>
            <a:ext cx="5704703" cy="646331"/>
          </a:xfrm>
          <a:prstGeom prst="rect">
            <a:avLst/>
          </a:prstGeom>
        </p:spPr>
        <p:txBody>
          <a:bodyPr wrap="none">
            <a:spAutoFit/>
          </a:bodyPr>
          <a:lstStyle/>
          <a:p>
            <a:r>
              <a:rPr lang="en-US" altLang="zh-CN" sz="3600" dirty="0" smtClean="0"/>
              <a:t>2. </a:t>
            </a:r>
            <a:r>
              <a:rPr lang="zh-CN" altLang="en-US" sz="3600" dirty="0" smtClean="0"/>
              <a:t>定义者</a:t>
            </a:r>
            <a:r>
              <a:rPr lang="en-US" altLang="zh-CN" sz="3600" dirty="0" smtClean="0"/>
              <a:t>Jesse James Garrett</a:t>
            </a:r>
            <a:endParaRPr lang="zh-CN" altLang="en-US" sz="3600" dirty="0"/>
          </a:p>
        </p:txBody>
      </p:sp>
    </p:spTree>
    <p:extLst>
      <p:ext uri="{BB962C8B-B14F-4D97-AF65-F5344CB8AC3E}">
        <p14:creationId xmlns:p14="http://schemas.microsoft.com/office/powerpoint/2010/main" val="4239334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5595571" cy="646331"/>
          </a:xfrm>
          <a:prstGeom prst="rect">
            <a:avLst/>
          </a:prstGeom>
        </p:spPr>
        <p:txBody>
          <a:bodyPr wrap="none">
            <a:spAutoFit/>
          </a:bodyPr>
          <a:lstStyle/>
          <a:p>
            <a:r>
              <a:rPr lang="en-US" altLang="zh-CN" sz="3600" dirty="0" smtClean="0"/>
              <a:t>3.</a:t>
            </a:r>
            <a:r>
              <a:rPr lang="zh-CN" altLang="zh-CN" sz="3600" dirty="0" smtClean="0"/>
              <a:t>传统 web交互方式 </a:t>
            </a:r>
            <a:r>
              <a:rPr lang="zh-CN" altLang="zh-CN" sz="3600" dirty="0" smtClean="0">
                <a:latin typeface="Arial" panose="020B0604020202020204" pitchFamily="34" charset="0"/>
              </a:rPr>
              <a:t>–</a:t>
            </a:r>
            <a:r>
              <a:rPr lang="zh-CN" altLang="zh-CN" sz="3600" dirty="0" smtClean="0"/>
              <a:t> 同步</a:t>
            </a:r>
            <a:endParaRPr lang="zh-CN" altLang="en-US" sz="3600" dirty="0"/>
          </a:p>
        </p:txBody>
      </p:sp>
      <p:pic>
        <p:nvPicPr>
          <p:cNvPr id="3" name="图片 2"/>
          <p:cNvPicPr>
            <a:picLocks noChangeAspect="1"/>
          </p:cNvPicPr>
          <p:nvPr/>
        </p:nvPicPr>
        <p:blipFill>
          <a:blip r:embed="rId2"/>
          <a:stretch>
            <a:fillRect/>
          </a:stretch>
        </p:blipFill>
        <p:spPr>
          <a:xfrm>
            <a:off x="810177" y="2345391"/>
            <a:ext cx="8252460" cy="3463738"/>
          </a:xfrm>
          <a:prstGeom prst="rect">
            <a:avLst/>
          </a:prstGeom>
        </p:spPr>
      </p:pic>
      <p:sp>
        <p:nvSpPr>
          <p:cNvPr id="4" name="矩形 3"/>
          <p:cNvSpPr/>
          <p:nvPr/>
        </p:nvSpPr>
        <p:spPr>
          <a:xfrm>
            <a:off x="9277790" y="3657164"/>
            <a:ext cx="2563225" cy="1631216"/>
          </a:xfrm>
          <a:prstGeom prst="rect">
            <a:avLst/>
          </a:prstGeom>
        </p:spPr>
        <p:txBody>
          <a:bodyPr wrap="square">
            <a:spAutoFit/>
          </a:bodyPr>
          <a:lstStyle/>
          <a:p>
            <a:r>
              <a:rPr lang="zh-CN" altLang="en-US" sz="2000" dirty="0" smtClean="0"/>
              <a:t>必须有页面的跳转，同一个客户端对服务器的请求必须一次请求完毕才能执行下一次请求</a:t>
            </a:r>
            <a:endParaRPr lang="zh-CN" altLang="en-US" sz="2000" dirty="0"/>
          </a:p>
        </p:txBody>
      </p:sp>
    </p:spTree>
    <p:extLst>
      <p:ext uri="{BB962C8B-B14F-4D97-AF65-F5344CB8AC3E}">
        <p14:creationId xmlns:p14="http://schemas.microsoft.com/office/powerpoint/2010/main" val="97463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6618800" cy="646331"/>
          </a:xfrm>
          <a:prstGeom prst="rect">
            <a:avLst/>
          </a:prstGeom>
        </p:spPr>
        <p:txBody>
          <a:bodyPr wrap="none">
            <a:spAutoFit/>
          </a:bodyPr>
          <a:lstStyle/>
          <a:p>
            <a:r>
              <a:rPr lang="en-US" altLang="zh-CN" sz="3600" dirty="0" smtClean="0"/>
              <a:t>4. </a:t>
            </a:r>
            <a:r>
              <a:rPr lang="zh-CN" altLang="zh-CN" sz="3600" dirty="0" smtClean="0"/>
              <a:t>AJAX支持 web交互方式 </a:t>
            </a:r>
            <a:r>
              <a:rPr lang="zh-CN" altLang="zh-CN" sz="3600" dirty="0" smtClean="0">
                <a:latin typeface="Arial" panose="020B0604020202020204" pitchFamily="34" charset="0"/>
              </a:rPr>
              <a:t>–</a:t>
            </a:r>
            <a:r>
              <a:rPr lang="zh-CN" altLang="zh-CN" sz="3600" dirty="0" smtClean="0"/>
              <a:t> 异步</a:t>
            </a:r>
            <a:endParaRPr lang="zh-CN" altLang="en-US" sz="3600" dirty="0"/>
          </a:p>
        </p:txBody>
      </p:sp>
      <p:pic>
        <p:nvPicPr>
          <p:cNvPr id="5" name="图片 4"/>
          <p:cNvPicPr>
            <a:picLocks noChangeAspect="1"/>
          </p:cNvPicPr>
          <p:nvPr/>
        </p:nvPicPr>
        <p:blipFill>
          <a:blip r:embed="rId2"/>
          <a:stretch>
            <a:fillRect/>
          </a:stretch>
        </p:blipFill>
        <p:spPr>
          <a:xfrm>
            <a:off x="475940" y="2417388"/>
            <a:ext cx="9218829" cy="3606894"/>
          </a:xfrm>
          <a:prstGeom prst="rect">
            <a:avLst/>
          </a:prstGeom>
        </p:spPr>
      </p:pic>
      <p:sp>
        <p:nvSpPr>
          <p:cNvPr id="6" name="矩形 5"/>
          <p:cNvSpPr/>
          <p:nvPr/>
        </p:nvSpPr>
        <p:spPr>
          <a:xfrm>
            <a:off x="9829241" y="3535958"/>
            <a:ext cx="1847547" cy="1938992"/>
          </a:xfrm>
          <a:prstGeom prst="rect">
            <a:avLst/>
          </a:prstGeom>
        </p:spPr>
        <p:txBody>
          <a:bodyPr wrap="square">
            <a:spAutoFit/>
          </a:bodyPr>
          <a:lstStyle/>
          <a:p>
            <a:r>
              <a:rPr lang="zh-CN" altLang="en-US" sz="2000" dirty="0" smtClean="0"/>
              <a:t>无需页面的跳转，同一个客户端，每个请求之间没有顺序。返回的是数据。</a:t>
            </a:r>
            <a:endParaRPr lang="zh-CN" altLang="en-US" sz="2000" dirty="0"/>
          </a:p>
        </p:txBody>
      </p:sp>
    </p:spTree>
    <p:extLst>
      <p:ext uri="{BB962C8B-B14F-4D97-AF65-F5344CB8AC3E}">
        <p14:creationId xmlns:p14="http://schemas.microsoft.com/office/powerpoint/2010/main" val="3880389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6618800" cy="646331"/>
          </a:xfrm>
          <a:prstGeom prst="rect">
            <a:avLst/>
          </a:prstGeom>
        </p:spPr>
        <p:txBody>
          <a:bodyPr wrap="none">
            <a:spAutoFit/>
          </a:bodyPr>
          <a:lstStyle/>
          <a:p>
            <a:r>
              <a:rPr lang="en-US" altLang="zh-CN" sz="3600" dirty="0" smtClean="0"/>
              <a:t>5. </a:t>
            </a:r>
            <a:r>
              <a:rPr lang="zh-CN" altLang="zh-CN" sz="3600" dirty="0" smtClean="0"/>
              <a:t>AJAX支持 web交互方式 </a:t>
            </a:r>
            <a:r>
              <a:rPr lang="zh-CN" altLang="zh-CN" sz="3600" dirty="0" smtClean="0">
                <a:latin typeface="Arial" panose="020B0604020202020204" pitchFamily="34" charset="0"/>
              </a:rPr>
              <a:t>–</a:t>
            </a:r>
            <a:r>
              <a:rPr lang="zh-CN" altLang="zh-CN" sz="3600" dirty="0" smtClean="0"/>
              <a:t> 异步</a:t>
            </a:r>
            <a:endParaRPr lang="zh-CN" altLang="en-US" sz="3600" dirty="0"/>
          </a:p>
        </p:txBody>
      </p:sp>
      <p:pic>
        <p:nvPicPr>
          <p:cNvPr id="5" name="图片 4"/>
          <p:cNvPicPr>
            <a:picLocks noChangeAspect="1"/>
          </p:cNvPicPr>
          <p:nvPr/>
        </p:nvPicPr>
        <p:blipFill>
          <a:blip r:embed="rId2"/>
          <a:stretch>
            <a:fillRect/>
          </a:stretch>
        </p:blipFill>
        <p:spPr>
          <a:xfrm>
            <a:off x="475940" y="2417388"/>
            <a:ext cx="9218829" cy="3606894"/>
          </a:xfrm>
          <a:prstGeom prst="rect">
            <a:avLst/>
          </a:prstGeom>
        </p:spPr>
      </p:pic>
      <p:sp>
        <p:nvSpPr>
          <p:cNvPr id="6" name="矩形 5"/>
          <p:cNvSpPr/>
          <p:nvPr/>
        </p:nvSpPr>
        <p:spPr>
          <a:xfrm>
            <a:off x="9829241" y="3535958"/>
            <a:ext cx="1847547" cy="1938992"/>
          </a:xfrm>
          <a:prstGeom prst="rect">
            <a:avLst/>
          </a:prstGeom>
        </p:spPr>
        <p:txBody>
          <a:bodyPr wrap="square">
            <a:spAutoFit/>
          </a:bodyPr>
          <a:lstStyle/>
          <a:p>
            <a:r>
              <a:rPr lang="zh-CN" altLang="en-US" sz="2000" dirty="0" smtClean="0"/>
              <a:t>无需页面的跳转，同一个客户端，每个请求之间没有顺序。返回的是数据。</a:t>
            </a:r>
            <a:endParaRPr lang="zh-CN" altLang="en-US" sz="2000" dirty="0"/>
          </a:p>
        </p:txBody>
      </p:sp>
    </p:spTree>
    <p:extLst>
      <p:ext uri="{BB962C8B-B14F-4D97-AF65-F5344CB8AC3E}">
        <p14:creationId xmlns:p14="http://schemas.microsoft.com/office/powerpoint/2010/main" val="1105016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6852838" cy="646331"/>
          </a:xfrm>
          <a:prstGeom prst="rect">
            <a:avLst/>
          </a:prstGeom>
        </p:spPr>
        <p:txBody>
          <a:bodyPr wrap="none">
            <a:spAutoFit/>
          </a:bodyPr>
          <a:lstStyle/>
          <a:p>
            <a:r>
              <a:rPr lang="en-US" altLang="zh-CN" sz="3600" dirty="0" smtClean="0"/>
              <a:t>5.1 </a:t>
            </a:r>
            <a:r>
              <a:rPr lang="zh-CN" altLang="zh-CN" sz="3600" dirty="0" smtClean="0"/>
              <a:t>AJAX支持 web交互方式 </a:t>
            </a:r>
            <a:r>
              <a:rPr lang="zh-CN" altLang="zh-CN" sz="3600" dirty="0" smtClean="0">
                <a:latin typeface="Arial" panose="020B0604020202020204" pitchFamily="34" charset="0"/>
              </a:rPr>
              <a:t>–</a:t>
            </a:r>
            <a:r>
              <a:rPr lang="zh-CN" altLang="zh-CN" sz="3600" dirty="0" smtClean="0"/>
              <a:t> 异步</a:t>
            </a:r>
            <a:endParaRPr lang="zh-CN" altLang="en-US" sz="3600" dirty="0"/>
          </a:p>
        </p:txBody>
      </p:sp>
      <p:pic>
        <p:nvPicPr>
          <p:cNvPr id="7" name="图片 6"/>
          <p:cNvPicPr>
            <a:picLocks noChangeAspect="1"/>
          </p:cNvPicPr>
          <p:nvPr/>
        </p:nvPicPr>
        <p:blipFill>
          <a:blip r:embed="rId2"/>
          <a:stretch>
            <a:fillRect/>
          </a:stretch>
        </p:blipFill>
        <p:spPr>
          <a:xfrm>
            <a:off x="1163673" y="2500455"/>
            <a:ext cx="5292742" cy="3429697"/>
          </a:xfrm>
          <a:prstGeom prst="rect">
            <a:avLst/>
          </a:prstGeom>
        </p:spPr>
      </p:pic>
      <p:sp>
        <p:nvSpPr>
          <p:cNvPr id="3" name="文本框 2"/>
          <p:cNvSpPr txBox="1"/>
          <p:nvPr/>
        </p:nvSpPr>
        <p:spPr>
          <a:xfrm>
            <a:off x="7232709" y="3283915"/>
            <a:ext cx="3877985" cy="1569660"/>
          </a:xfrm>
          <a:prstGeom prst="rect">
            <a:avLst/>
          </a:prstGeom>
          <a:noFill/>
        </p:spPr>
        <p:txBody>
          <a:bodyPr wrap="none" rtlCol="0">
            <a:spAutoFit/>
          </a:bodyPr>
          <a:lstStyle/>
          <a:p>
            <a:r>
              <a:rPr lang="zh-CN" altLang="en-US" sz="2400" dirty="0" smtClean="0">
                <a:solidFill>
                  <a:srgbClr val="FF0000"/>
                </a:solidFill>
              </a:rPr>
              <a:t>用户注册时最典型的例子：</a:t>
            </a:r>
            <a:endParaRPr lang="en-US" altLang="zh-CN" sz="2400" dirty="0" smtClean="0">
              <a:solidFill>
                <a:srgbClr val="FF0000"/>
              </a:solidFill>
            </a:endParaRPr>
          </a:p>
          <a:p>
            <a:r>
              <a:rPr lang="zh-CN" altLang="en-US" sz="2400" dirty="0">
                <a:solidFill>
                  <a:srgbClr val="FF0000"/>
                </a:solidFill>
              </a:rPr>
              <a:t>用户</a:t>
            </a:r>
            <a:r>
              <a:rPr lang="zh-CN" altLang="en-US" sz="2400" dirty="0" smtClean="0">
                <a:solidFill>
                  <a:srgbClr val="FF0000"/>
                </a:solidFill>
              </a:rPr>
              <a:t>名重复，</a:t>
            </a:r>
            <a:endParaRPr lang="en-US" altLang="zh-CN" sz="2400" dirty="0" smtClean="0">
              <a:solidFill>
                <a:srgbClr val="FF0000"/>
              </a:solidFill>
            </a:endParaRPr>
          </a:p>
          <a:p>
            <a:r>
              <a:rPr lang="zh-CN" altLang="en-US" sz="2400" dirty="0">
                <a:solidFill>
                  <a:srgbClr val="FF0000"/>
                </a:solidFill>
              </a:rPr>
              <a:t>手</a:t>
            </a:r>
            <a:r>
              <a:rPr lang="zh-CN" altLang="en-US" sz="2400" dirty="0" smtClean="0">
                <a:solidFill>
                  <a:srgbClr val="FF0000"/>
                </a:solidFill>
              </a:rPr>
              <a:t>机号是否可用</a:t>
            </a:r>
            <a:endParaRPr lang="en-US" altLang="zh-CN" sz="2400" dirty="0" smtClean="0">
              <a:solidFill>
                <a:srgbClr val="FF0000"/>
              </a:solidFill>
            </a:endParaRPr>
          </a:p>
          <a:p>
            <a:r>
              <a:rPr lang="zh-CN" altLang="en-US" sz="2400" dirty="0">
                <a:solidFill>
                  <a:srgbClr val="FF0000"/>
                </a:solidFill>
              </a:rPr>
              <a:t>邮</a:t>
            </a:r>
            <a:r>
              <a:rPr lang="zh-CN" altLang="en-US" sz="2400" dirty="0" smtClean="0">
                <a:solidFill>
                  <a:srgbClr val="FF0000"/>
                </a:solidFill>
              </a:rPr>
              <a:t>箱是否重复</a:t>
            </a:r>
            <a:endParaRPr lang="zh-CN" altLang="en-US" sz="2400" dirty="0">
              <a:solidFill>
                <a:srgbClr val="FF0000"/>
              </a:solidFill>
            </a:endParaRPr>
          </a:p>
        </p:txBody>
      </p:sp>
    </p:spTree>
    <p:extLst>
      <p:ext uri="{BB962C8B-B14F-4D97-AF65-F5344CB8AC3E}">
        <p14:creationId xmlns:p14="http://schemas.microsoft.com/office/powerpoint/2010/main" val="487584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2482283" cy="646331"/>
          </a:xfrm>
          <a:prstGeom prst="rect">
            <a:avLst/>
          </a:prstGeom>
        </p:spPr>
        <p:txBody>
          <a:bodyPr wrap="none">
            <a:spAutoFit/>
          </a:bodyPr>
          <a:lstStyle/>
          <a:p>
            <a:r>
              <a:rPr lang="en-US" altLang="zh-CN" sz="3600" dirty="0" smtClean="0"/>
              <a:t>6. </a:t>
            </a:r>
            <a:r>
              <a:rPr lang="zh-CN" altLang="zh-CN" sz="3600" dirty="0" smtClean="0"/>
              <a:t>AJAX</a:t>
            </a:r>
            <a:r>
              <a:rPr lang="zh-CN" altLang="en-US" sz="3600" dirty="0" smtClean="0"/>
              <a:t>应用</a:t>
            </a:r>
            <a:endParaRPr lang="zh-CN" altLang="en-US" sz="36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25610" t="29025" r="1596" b="4707"/>
          <a:stretch>
            <a:fillRect/>
          </a:stretch>
        </p:blipFill>
        <p:spPr bwMode="auto">
          <a:xfrm>
            <a:off x="5917420" y="2480236"/>
            <a:ext cx="5373547" cy="37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16106" y="2958353"/>
            <a:ext cx="4801314" cy="1200329"/>
          </a:xfrm>
          <a:prstGeom prst="rect">
            <a:avLst/>
          </a:prstGeom>
          <a:noFill/>
        </p:spPr>
        <p:txBody>
          <a:bodyPr wrap="none" rtlCol="0">
            <a:spAutoFit/>
          </a:bodyPr>
          <a:lstStyle/>
          <a:p>
            <a:r>
              <a:rPr lang="zh-CN" altLang="en-US" sz="2400" dirty="0" smtClean="0"/>
              <a:t>在</a:t>
            </a:r>
            <a:r>
              <a:rPr lang="en-US" altLang="zh-CN" sz="2400" dirty="0" smtClean="0"/>
              <a:t>Google</a:t>
            </a:r>
            <a:r>
              <a:rPr lang="zh-CN" altLang="en-US" sz="2400" dirty="0" smtClean="0"/>
              <a:t>地图中应用</a:t>
            </a:r>
            <a:endParaRPr lang="en-US" altLang="zh-CN" sz="2400" dirty="0" smtClean="0"/>
          </a:p>
          <a:p>
            <a:r>
              <a:rPr lang="zh-CN" altLang="en-US" sz="2400" dirty="0"/>
              <a:t>文本</a:t>
            </a:r>
            <a:r>
              <a:rPr lang="zh-CN" altLang="en-US" sz="2400" dirty="0" smtClean="0"/>
              <a:t>框输入下拉提示</a:t>
            </a:r>
            <a:endParaRPr lang="en-US" altLang="zh-CN" sz="2400" dirty="0" smtClean="0"/>
          </a:p>
          <a:p>
            <a:r>
              <a:rPr lang="zh-CN" altLang="en-US" sz="2400" dirty="0" smtClean="0"/>
              <a:t>在各个系统中做无页面刷新的请求</a:t>
            </a:r>
            <a:endParaRPr lang="zh-CN" altLang="en-US" sz="2400" dirty="0"/>
          </a:p>
        </p:txBody>
      </p:sp>
    </p:spTree>
    <p:extLst>
      <p:ext uri="{BB962C8B-B14F-4D97-AF65-F5344CB8AC3E}">
        <p14:creationId xmlns:p14="http://schemas.microsoft.com/office/powerpoint/2010/main" val="292577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0824" y="1523111"/>
            <a:ext cx="3405612" cy="646331"/>
          </a:xfrm>
          <a:prstGeom prst="rect">
            <a:avLst/>
          </a:prstGeom>
        </p:spPr>
        <p:txBody>
          <a:bodyPr wrap="none">
            <a:spAutoFit/>
          </a:bodyPr>
          <a:lstStyle/>
          <a:p>
            <a:r>
              <a:rPr lang="en-US" altLang="zh-CN" sz="3600" dirty="0" smtClean="0"/>
              <a:t>7. </a:t>
            </a:r>
            <a:r>
              <a:rPr lang="zh-CN" altLang="zh-CN" sz="3600" dirty="0" smtClean="0"/>
              <a:t>AJA</a:t>
            </a:r>
            <a:r>
              <a:rPr lang="en-US" altLang="zh-CN" sz="3600" dirty="0" smtClean="0"/>
              <a:t>X</a:t>
            </a:r>
            <a:r>
              <a:rPr lang="zh-CN" altLang="en-US" sz="3600" dirty="0"/>
              <a:t>开</a:t>
            </a:r>
            <a:r>
              <a:rPr lang="zh-CN" altLang="en-US" sz="3600" dirty="0" smtClean="0"/>
              <a:t>发步骤</a:t>
            </a:r>
            <a:endParaRPr lang="zh-CN" altLang="en-US" sz="3600" dirty="0"/>
          </a:p>
        </p:txBody>
      </p:sp>
      <p:sp>
        <p:nvSpPr>
          <p:cNvPr id="3" name="矩形 2"/>
          <p:cNvSpPr/>
          <p:nvPr/>
        </p:nvSpPr>
        <p:spPr>
          <a:xfrm>
            <a:off x="1396389" y="2690336"/>
            <a:ext cx="6537376" cy="2246769"/>
          </a:xfrm>
          <a:prstGeom prst="rect">
            <a:avLst/>
          </a:prstGeom>
        </p:spPr>
        <p:txBody>
          <a:bodyPr wrap="square">
            <a:spAutoFit/>
          </a:bodyPr>
          <a:lstStyle/>
          <a:p>
            <a:r>
              <a:rPr lang="en-US" altLang="zh-CN" sz="2800" dirty="0" smtClean="0"/>
              <a:t>1.</a:t>
            </a:r>
            <a:r>
              <a:rPr lang="zh-CN" altLang="en-US" sz="2800" dirty="0" smtClean="0"/>
              <a:t>创建</a:t>
            </a:r>
            <a:r>
              <a:rPr lang="en-US" altLang="zh-CN" sz="2800" dirty="0" err="1" smtClean="0"/>
              <a:t>XMLHttpRequest</a:t>
            </a:r>
            <a:r>
              <a:rPr lang="zh-CN" altLang="en-US" sz="2800" dirty="0" smtClean="0"/>
              <a:t>对象</a:t>
            </a:r>
          </a:p>
          <a:p>
            <a:r>
              <a:rPr lang="en-US" altLang="zh-CN" sz="2800" dirty="0" smtClean="0"/>
              <a:t>2.</a:t>
            </a:r>
            <a:r>
              <a:rPr lang="zh-CN" altLang="en-US" sz="2800" dirty="0" smtClean="0"/>
              <a:t>将状态触发器绑定到一个函数</a:t>
            </a:r>
          </a:p>
          <a:p>
            <a:r>
              <a:rPr lang="en-US" altLang="zh-CN" sz="2800" dirty="0" smtClean="0"/>
              <a:t>3.</a:t>
            </a:r>
            <a:r>
              <a:rPr lang="zh-CN" altLang="en-US" sz="2800" dirty="0" smtClean="0"/>
              <a:t>使用</a:t>
            </a:r>
            <a:r>
              <a:rPr lang="en-US" altLang="zh-CN" sz="2800" dirty="0" smtClean="0"/>
              <a:t>open</a:t>
            </a:r>
            <a:r>
              <a:rPr lang="zh-CN" altLang="en-US" sz="2800" dirty="0" smtClean="0"/>
              <a:t>方法建立与服务器的连接</a:t>
            </a:r>
          </a:p>
          <a:p>
            <a:r>
              <a:rPr lang="en-US" altLang="zh-CN" sz="2800" dirty="0" smtClean="0"/>
              <a:t>4.</a:t>
            </a:r>
            <a:r>
              <a:rPr lang="zh-CN" altLang="en-US" sz="2800" dirty="0" smtClean="0"/>
              <a:t>向服务器端发送数据</a:t>
            </a:r>
          </a:p>
          <a:p>
            <a:r>
              <a:rPr lang="en-US" altLang="zh-CN" sz="2800" dirty="0" smtClean="0"/>
              <a:t>5.</a:t>
            </a:r>
            <a:r>
              <a:rPr lang="zh-CN" altLang="en-US" sz="2800" dirty="0" smtClean="0"/>
              <a:t>在回调函数中对返回数据进行处理</a:t>
            </a:r>
          </a:p>
        </p:txBody>
      </p:sp>
    </p:spTree>
    <p:extLst>
      <p:ext uri="{BB962C8B-B14F-4D97-AF65-F5344CB8AC3E}">
        <p14:creationId xmlns:p14="http://schemas.microsoft.com/office/powerpoint/2010/main" val="2443645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拓薪教育ppt母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拓薪教育ppt母版</Template>
  <TotalTime>843</TotalTime>
  <Words>1790</Words>
  <Application>Microsoft Office PowerPoint</Application>
  <PresentationFormat>宽屏</PresentationFormat>
  <Paragraphs>284</Paragraphs>
  <Slides>27</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宋体</vt:lpstr>
      <vt:lpstr>Arial</vt:lpstr>
      <vt:lpstr>Calibri</vt:lpstr>
      <vt:lpstr>Calibri Light</vt:lpstr>
      <vt:lpstr>Courier New</vt:lpstr>
      <vt:lpstr>Times New Roman</vt:lpstr>
      <vt:lpstr>拓薪教育ppt母版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renliang</dc:creator>
  <cp:lastModifiedBy>renliang</cp:lastModifiedBy>
  <cp:revision>21</cp:revision>
  <dcterms:created xsi:type="dcterms:W3CDTF">2016-02-27T03:43:50Z</dcterms:created>
  <dcterms:modified xsi:type="dcterms:W3CDTF">2016-05-19T11:16:10Z</dcterms:modified>
</cp:coreProperties>
</file>