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  <p:sldId id="258" r:id="rId7"/>
    <p:sldId id="273" r:id="rId8"/>
    <p:sldId id="259" r:id="rId9"/>
    <p:sldId id="275" r:id="rId10"/>
    <p:sldId id="277" r:id="rId11"/>
    <p:sldId id="276" r:id="rId12"/>
    <p:sldId id="278" r:id="rId13"/>
    <p:sldId id="274" r:id="rId14"/>
    <p:sldId id="279" r:id="rId15"/>
    <p:sldId id="280" r:id="rId16"/>
    <p:sldId id="281" r:id="rId17"/>
    <p:sldId id="285" r:id="rId18"/>
    <p:sldId id="282" r:id="rId19"/>
    <p:sldId id="283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2" r:id="rId33"/>
    <p:sldId id="303" r:id="rId34"/>
    <p:sldId id="306" r:id="rId35"/>
    <p:sldId id="304" r:id="rId36"/>
    <p:sldId id="260" r:id="rId37"/>
    <p:sldId id="305" r:id="rId38"/>
    <p:sldId id="261" r:id="rId39"/>
    <p:sldId id="267" r:id="rId40"/>
    <p:sldId id="307" r:id="rId41"/>
    <p:sldId id="308" r:id="rId42"/>
    <p:sldId id="309" r:id="rId43"/>
    <p:sldId id="310" r:id="rId44"/>
    <p:sldId id="269" r:id="rId45"/>
    <p:sldId id="268" r:id="rId46"/>
    <p:sldId id="311" r:id="rId47"/>
    <p:sldId id="312" r:id="rId48"/>
    <p:sldId id="313" r:id="rId49"/>
    <p:sldId id="26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6A9D-5B23-4A25-9418-27AD7DB85EAF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814A-FDA4-4F41-A5F2-FAB0CDEF6C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Office_Word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aspectCaffeine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2514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5" name="4 Rectángulo redondeado"/>
          <p:cNvSpPr/>
          <p:nvPr/>
        </p:nvSpPr>
        <p:spPr>
          <a:xfrm>
            <a:off x="3863273" y="2514600"/>
            <a:ext cx="990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6" name="6 Conector recto de flecha"/>
          <p:cNvCxnSpPr/>
          <p:nvPr/>
        </p:nvCxnSpPr>
        <p:spPr>
          <a:xfrm rot="16200000" flipH="1">
            <a:off x="2991595" y="1575967"/>
            <a:ext cx="11160" cy="2022336"/>
          </a:xfrm>
          <a:prstGeom prst="curvedConnector3">
            <a:avLst>
              <a:gd name="adj1" fmla="val -2648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6096000" y="2667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8" name="11 Conector recto de flecha"/>
          <p:cNvCxnSpPr/>
          <p:nvPr/>
        </p:nvCxnSpPr>
        <p:spPr>
          <a:xfrm rot="16200000" flipH="1">
            <a:off x="5448953" y="1852564"/>
            <a:ext cx="163559" cy="1643860"/>
          </a:xfrm>
          <a:prstGeom prst="curvedConnector3">
            <a:avLst>
              <a:gd name="adj1" fmla="val -187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2362200" y="51054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0" name="15 Conector recto de flecha"/>
          <p:cNvCxnSpPr/>
          <p:nvPr/>
        </p:nvCxnSpPr>
        <p:spPr>
          <a:xfrm rot="5400000">
            <a:off x="4924542" y="3615274"/>
            <a:ext cx="329033" cy="2852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8 Conector recto de flecha"/>
          <p:cNvCxnSpPr/>
          <p:nvPr/>
        </p:nvCxnSpPr>
        <p:spPr>
          <a:xfrm rot="5400000" flipH="1" flipV="1">
            <a:off x="2393063" y="3240323"/>
            <a:ext cx="2157833" cy="17731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5715000" y="4267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3" name="28 Conector recto de flecha"/>
          <p:cNvCxnSpPr/>
          <p:nvPr/>
        </p:nvCxnSpPr>
        <p:spPr>
          <a:xfrm rot="5400000">
            <a:off x="6248400" y="3543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ConflictChecker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Permite conocer si un </a:t>
            </a:r>
            <a:r>
              <a:rPr lang="es-CO" dirty="0" err="1" smtClean="0"/>
              <a:t>advice</a:t>
            </a:r>
            <a:r>
              <a:rPr lang="es-CO" dirty="0" smtClean="0"/>
              <a:t> puede ser ejecutado después de otro, sin problemas de conflictos</a:t>
            </a:r>
            <a:endParaRPr lang="en-US" dirty="0"/>
          </a:p>
        </p:txBody>
      </p:sp>
      <p:pic>
        <p:nvPicPr>
          <p:cNvPr id="4108" name="Picture 12" descr="C:\Documents and Settings\Manuel\Local Settings\Temporary Internet Files\Content.IE5\EYISPPF3\MCj028745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1892174" cy="2498756"/>
          </a:xfrm>
          <a:prstGeom prst="rect">
            <a:avLst/>
          </a:prstGeom>
          <a:noFill/>
        </p:spPr>
      </p:pic>
      <p:sp>
        <p:nvSpPr>
          <p:cNvPr id="6" name="5 Rectángulo redondeado"/>
          <p:cNvSpPr/>
          <p:nvPr/>
        </p:nvSpPr>
        <p:spPr>
          <a:xfrm>
            <a:off x="914400" y="33528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Nuevo </a:t>
            </a:r>
            <a:r>
              <a:rPr lang="es-CO" dirty="0" err="1" smtClean="0"/>
              <a:t>Advice</a:t>
            </a:r>
            <a:endParaRPr lang="en-US" dirty="0"/>
          </a:p>
        </p:txBody>
      </p:sp>
      <p:grpSp>
        <p:nvGrpSpPr>
          <p:cNvPr id="3" name="11 Grupo"/>
          <p:cNvGrpSpPr/>
          <p:nvPr/>
        </p:nvGrpSpPr>
        <p:grpSpPr>
          <a:xfrm>
            <a:off x="685800" y="5029200"/>
            <a:ext cx="2209800" cy="1524000"/>
            <a:chOff x="685800" y="3657600"/>
            <a:chExt cx="2209800" cy="1524000"/>
          </a:xfrm>
        </p:grpSpPr>
        <p:sp>
          <p:nvSpPr>
            <p:cNvPr id="7" name="6 Rectángulo redondeado"/>
            <p:cNvSpPr/>
            <p:nvPr/>
          </p:nvSpPr>
          <p:spPr>
            <a:xfrm>
              <a:off x="685800" y="3657600"/>
              <a:ext cx="1600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Nuevo </a:t>
              </a:r>
              <a:r>
                <a:rPr lang="es-CO" dirty="0" err="1" smtClean="0"/>
                <a:t>Advice</a:t>
              </a:r>
              <a:endParaRPr lang="en-US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838200" y="3810000"/>
              <a:ext cx="1600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Nuevo </a:t>
              </a:r>
              <a:r>
                <a:rPr lang="es-CO" dirty="0" err="1" smtClean="0"/>
                <a:t>Advice</a:t>
              </a:r>
              <a:endParaRPr lang="en-US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990600" y="3962400"/>
              <a:ext cx="1600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Nuevo </a:t>
              </a:r>
              <a:r>
                <a:rPr lang="es-CO" dirty="0" err="1" smtClean="0"/>
                <a:t>Advice</a:t>
              </a:r>
              <a:endParaRPr lang="en-US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1143000" y="4114800"/>
              <a:ext cx="1600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Nuevo </a:t>
              </a:r>
              <a:r>
                <a:rPr lang="es-CO" dirty="0" err="1" smtClean="0"/>
                <a:t>Advice</a:t>
              </a:r>
              <a:endParaRPr lang="en-US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1295400" y="4267200"/>
              <a:ext cx="1600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Advices</a:t>
              </a:r>
              <a:r>
                <a:rPr lang="es-CO" dirty="0" smtClean="0"/>
                <a:t> Existentes</a:t>
              </a:r>
              <a:endParaRPr lang="en-US" dirty="0"/>
            </a:p>
          </p:txBody>
        </p:sp>
      </p:grpSp>
      <p:pic>
        <p:nvPicPr>
          <p:cNvPr id="5123" name="Picture 3" descr="C:\Documents and Settings\Manuel\Local Settings\Temporary Internet Files\Content.IE5\3QTCPP9R\MCj0432531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19600"/>
            <a:ext cx="457057" cy="457057"/>
          </a:xfrm>
          <a:prstGeom prst="rect">
            <a:avLst/>
          </a:prstGeom>
          <a:noFill/>
        </p:spPr>
      </p:pic>
      <p:sp>
        <p:nvSpPr>
          <p:cNvPr id="15" name="14 Rectángulo redondeado"/>
          <p:cNvSpPr/>
          <p:nvPr/>
        </p:nvSpPr>
        <p:spPr>
          <a:xfrm>
            <a:off x="6553200" y="5029200"/>
            <a:ext cx="1600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705600" y="3124200"/>
            <a:ext cx="1600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858000" y="5334000"/>
            <a:ext cx="1600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}</a:t>
            </a:r>
            <a:endParaRPr lang="en-US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7010400" y="3429000"/>
            <a:ext cx="1600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Advices</a:t>
            </a:r>
            <a:r>
              <a:rPr lang="es-CO" dirty="0" smtClean="0"/>
              <a:t> Conflictivos</a:t>
            </a:r>
            <a:endParaRPr lang="en-U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7162800" y="5638800"/>
            <a:ext cx="1600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Advices</a:t>
            </a:r>
            <a:r>
              <a:rPr lang="es-CO" dirty="0" smtClean="0"/>
              <a:t> No conflictivos</a:t>
            </a:r>
            <a:endParaRPr lang="en-US" dirty="0"/>
          </a:p>
        </p:txBody>
      </p:sp>
      <p:pic>
        <p:nvPicPr>
          <p:cNvPr id="20" name="Picture 3" descr="C:\Documents and Settings\Manuel\Local Settings\Temporary Internet Files\Content.IE5\3QTCPP9R\MCj0432531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648200"/>
            <a:ext cx="457057" cy="457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2514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5" name="4 Rectángulo redondeado"/>
          <p:cNvSpPr/>
          <p:nvPr/>
        </p:nvSpPr>
        <p:spPr>
          <a:xfrm>
            <a:off x="3863273" y="2514600"/>
            <a:ext cx="9906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6" name="6 Conector recto de flecha"/>
          <p:cNvCxnSpPr/>
          <p:nvPr/>
        </p:nvCxnSpPr>
        <p:spPr>
          <a:xfrm rot="16200000" flipH="1">
            <a:off x="2991595" y="1575967"/>
            <a:ext cx="11160" cy="2022336"/>
          </a:xfrm>
          <a:prstGeom prst="curvedConnector3">
            <a:avLst>
              <a:gd name="adj1" fmla="val -2648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6096000" y="2667000"/>
            <a:ext cx="1752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8" name="11 Conector recto de flecha"/>
          <p:cNvCxnSpPr/>
          <p:nvPr/>
        </p:nvCxnSpPr>
        <p:spPr>
          <a:xfrm rot="16200000" flipH="1">
            <a:off x="5448953" y="1852564"/>
            <a:ext cx="163559" cy="1643860"/>
          </a:xfrm>
          <a:prstGeom prst="curvedConnector3">
            <a:avLst>
              <a:gd name="adj1" fmla="val -187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2819400" y="4267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0" name="15 Conector recto de flecha"/>
          <p:cNvCxnSpPr>
            <a:endCxn id="9" idx="3"/>
          </p:cNvCxnSpPr>
          <p:nvPr/>
        </p:nvCxnSpPr>
        <p:spPr>
          <a:xfrm rot="10800000">
            <a:off x="4343400" y="4610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8 Conector recto de flecha"/>
          <p:cNvCxnSpPr>
            <a:stCxn id="9" idx="0"/>
          </p:cNvCxnSpPr>
          <p:nvPr/>
        </p:nvCxnSpPr>
        <p:spPr>
          <a:xfrm rot="5400000" flipH="1" flipV="1">
            <a:off x="3360388" y="3269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5715000" y="4267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3" name="28 Conector recto de flecha"/>
          <p:cNvCxnSpPr/>
          <p:nvPr/>
        </p:nvCxnSpPr>
        <p:spPr>
          <a:xfrm rot="5400000">
            <a:off x="6248400" y="3543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685800" y="52578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Nuevo </a:t>
            </a:r>
            <a:r>
              <a:rPr lang="es-CO" dirty="0" err="1" smtClean="0"/>
              <a:t>Advice</a:t>
            </a:r>
            <a:endParaRPr lang="en-US" dirty="0"/>
          </a:p>
        </p:txBody>
      </p:sp>
      <p:cxnSp>
        <p:nvCxnSpPr>
          <p:cNvPr id="18" name="17 Conector recto de flecha"/>
          <p:cNvCxnSpPr>
            <a:stCxn id="16" idx="0"/>
            <a:endCxn id="4" idx="2"/>
          </p:cNvCxnSpPr>
          <p:nvPr/>
        </p:nvCxnSpPr>
        <p:spPr>
          <a:xfrm rot="5400000" flipH="1" flipV="1">
            <a:off x="350486" y="4107214"/>
            <a:ext cx="2286000" cy="151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9" idx="2"/>
          </p:cNvCxnSpPr>
          <p:nvPr/>
        </p:nvCxnSpPr>
        <p:spPr>
          <a:xfrm flipV="1">
            <a:off x="2286000" y="4953000"/>
            <a:ext cx="1295400" cy="647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</a:t>
            </a:r>
            <a:r>
              <a:rPr lang="es-CO" dirty="0" err="1" smtClean="0"/>
              <a:t>spanning</a:t>
            </a:r>
            <a:r>
              <a:rPr lang="es-CO" dirty="0" smtClean="0"/>
              <a:t> </a:t>
            </a:r>
            <a:r>
              <a:rPr lang="es-CO" dirty="0" err="1" smtClean="0"/>
              <a:t>tree</a:t>
            </a:r>
            <a:r>
              <a:rPr lang="es-CO" dirty="0" smtClean="0"/>
              <a:t> es utilizado para realizar la ejecución de los </a:t>
            </a:r>
            <a:r>
              <a:rPr lang="es-CO" dirty="0" err="1" smtClean="0"/>
              <a:t>advices</a:t>
            </a:r>
            <a:endParaRPr lang="es-CO" dirty="0" smtClean="0"/>
          </a:p>
          <a:p>
            <a:r>
              <a:rPr lang="es-CO" dirty="0" smtClean="0"/>
              <a:t>Se ejecutan los </a:t>
            </a:r>
            <a:r>
              <a:rPr lang="es-CO" dirty="0" err="1" smtClean="0"/>
              <a:t>advices</a:t>
            </a:r>
            <a:r>
              <a:rPr lang="es-CO" dirty="0" smtClean="0"/>
              <a:t> por niveles en el árbol</a:t>
            </a:r>
          </a:p>
          <a:p>
            <a:r>
              <a:rPr lang="es-CO" dirty="0" smtClean="0"/>
              <a:t>Se arma utilizando una variación de </a:t>
            </a:r>
            <a:r>
              <a:rPr lang="es-CO" dirty="0" err="1" smtClean="0"/>
              <a:t>Wilson’s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r>
              <a:rPr lang="es-CO" dirty="0" smtClean="0"/>
              <a:t>, que utiliza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Walk</a:t>
            </a:r>
            <a:r>
              <a:rPr lang="es-CO" dirty="0" smtClean="0"/>
              <a:t>.</a:t>
            </a:r>
          </a:p>
          <a:p>
            <a:r>
              <a:rPr lang="es-CO" dirty="0" smtClean="0"/>
              <a:t>Este algoritmo garantiza que se encuentran todos los arboles de recubrimiento con la misma probabilidad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s-CO" dirty="0" smtClean="0"/>
              <a:t>Seleccionar cualquier nodo al azar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s-CO" dirty="0" smtClean="0"/>
              <a:t>Seleccionar cualquier nodo al azar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114800" y="16002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s-CO" dirty="0" smtClean="0"/>
              <a:t>Del escogido, seleccionar </a:t>
            </a:r>
            <a:r>
              <a:rPr lang="es-CO" dirty="0" smtClean="0"/>
              <a:t>cualquier nodo al azar con los que se tiene arco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escogido, seleccionar cualquier nodo al azar con los que se tiene arco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114800" y="16002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733800" y="25908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2"/>
            <a:endCxn id="5" idx="0"/>
          </p:cNvCxnSpPr>
          <p:nvPr/>
        </p:nvCxnSpPr>
        <p:spPr>
          <a:xfrm rot="5400000">
            <a:off x="43815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Maquinas de Estado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escogido, seleccionar cualquier nodo al azar con los que se tiene arco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escogido, seleccionar cualquier nodo al azar con los que se tiene arco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114800" y="16002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733800" y="25908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2"/>
            <a:endCxn id="5" idx="0"/>
          </p:cNvCxnSpPr>
          <p:nvPr/>
        </p:nvCxnSpPr>
        <p:spPr>
          <a:xfrm rot="5400000">
            <a:off x="43815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3810000" y="3733800"/>
            <a:ext cx="16002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9" name="8 Conector recto de flecha"/>
          <p:cNvCxnSpPr>
            <a:stCxn id="5" idx="2"/>
            <a:endCxn id="6" idx="0"/>
          </p:cNvCxnSpPr>
          <p:nvPr/>
        </p:nvCxnSpPr>
        <p:spPr>
          <a:xfrm rot="5400000">
            <a:off x="4343400" y="3467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escogido, seleccionar cualquier nodo al azar con los que se tiene arco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puede seleccionar un nodo</a:t>
            </a:r>
            <a:r>
              <a:rPr kumimoji="0" lang="es-C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ya se encuentre en el árbol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18 Señal de prohibido"/>
          <p:cNvSpPr/>
          <p:nvPr/>
        </p:nvSpPr>
        <p:spPr>
          <a:xfrm>
            <a:off x="3810000" y="3048000"/>
            <a:ext cx="990600" cy="10668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114800" y="2362199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733800" y="3352799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2"/>
            <a:endCxn id="5" idx="0"/>
          </p:cNvCxnSpPr>
          <p:nvPr/>
        </p:nvCxnSpPr>
        <p:spPr>
          <a:xfrm rot="5400000">
            <a:off x="4381500" y="3124199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3810000" y="4495799"/>
            <a:ext cx="16002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9" name="8 Conector recto de flecha"/>
          <p:cNvCxnSpPr>
            <a:stCxn id="5" idx="2"/>
            <a:endCxn id="6" idx="0"/>
          </p:cNvCxnSpPr>
          <p:nvPr/>
        </p:nvCxnSpPr>
        <p:spPr>
          <a:xfrm rot="5400000">
            <a:off x="4343400" y="4229099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ruz"/>
          <p:cNvSpPr/>
          <p:nvPr/>
        </p:nvSpPr>
        <p:spPr>
          <a:xfrm rot="2650083">
            <a:off x="2830417" y="1535017"/>
            <a:ext cx="3733800" cy="3733800"/>
          </a:xfrm>
          <a:prstGeom prst="plus">
            <a:avLst>
              <a:gd name="adj" fmla="val 4466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s-CO" dirty="0" smtClean="0"/>
              <a:t>Seleccionar cualquier nodo al azar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s-CO" dirty="0" smtClean="0"/>
              <a:t>Seleccionar cualquier nodo al azar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733800" y="1828800"/>
            <a:ext cx="1600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s-CO" dirty="0" smtClean="0"/>
              <a:t>Del escogido, seleccionar </a:t>
            </a:r>
            <a:r>
              <a:rPr lang="es-CO" dirty="0" smtClean="0"/>
              <a:t>cualquier nodo al azar con los que se tiene arco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AspectedElement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Representante del elemento donde se quiere colocar el aspecto</a:t>
            </a:r>
          </a:p>
          <a:p>
            <a:r>
              <a:rPr lang="es-CO" dirty="0" smtClean="0"/>
              <a:t>Tiene información acerca del proceso, del elemento y de la transición donde fue colocado</a:t>
            </a:r>
          </a:p>
          <a:p>
            <a:r>
              <a:rPr lang="es-CO" dirty="0" smtClean="0"/>
              <a:t>El elemento debe proveer mecanismos para obtener los valores de sus atributos.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643774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escogido, seleccionar cualquier nodo al azar con los que se tiene arco</a:t>
            </a:r>
            <a:endParaRPr kumimoji="0" lang="es-C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81400" y="1905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90800" y="2895600"/>
            <a:ext cx="1524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9" name="8 Conector recto de flecha"/>
          <p:cNvCxnSpPr>
            <a:stCxn id="5" idx="2"/>
            <a:endCxn id="6" idx="0"/>
          </p:cNvCxnSpPr>
          <p:nvPr/>
        </p:nvCxnSpPr>
        <p:spPr>
          <a:xfrm rot="5400000">
            <a:off x="3714750" y="2152650"/>
            <a:ext cx="3810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815273" y="3276600"/>
            <a:ext cx="1371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advice1</a:t>
            </a:r>
            <a:endParaRPr lang="en-US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3863273" y="32766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3"/>
            <a:endCxn id="6" idx="1"/>
          </p:cNvCxnSpPr>
          <p:nvPr/>
        </p:nvCxnSpPr>
        <p:spPr>
          <a:xfrm>
            <a:off x="2186873" y="3505200"/>
            <a:ext cx="1676400" cy="38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6096000" y="3429000"/>
            <a:ext cx="1752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3"/>
            <a:endCxn id="8" idx="1"/>
          </p:cNvCxnSpPr>
          <p:nvPr/>
        </p:nvCxnSpPr>
        <p:spPr>
          <a:xfrm>
            <a:off x="4853873" y="3543300"/>
            <a:ext cx="1242127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2819400" y="5029200"/>
            <a:ext cx="1524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11" name="15 Conector recto de flecha"/>
          <p:cNvCxnSpPr>
            <a:endCxn id="10" idx="3"/>
          </p:cNvCxnSpPr>
          <p:nvPr/>
        </p:nvCxnSpPr>
        <p:spPr>
          <a:xfrm rot="10800000">
            <a:off x="4343400" y="5372100"/>
            <a:ext cx="2171702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8 Conector recto de flecha"/>
          <p:cNvCxnSpPr>
            <a:stCxn id="10" idx="0"/>
          </p:cNvCxnSpPr>
          <p:nvPr/>
        </p:nvCxnSpPr>
        <p:spPr>
          <a:xfrm rot="5400000" flipH="1" flipV="1">
            <a:off x="3360388" y="4031014"/>
            <a:ext cx="1219199" cy="7771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5715000" y="5029200"/>
            <a:ext cx="1600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advice2</a:t>
            </a:r>
            <a:endParaRPr lang="en-US" dirty="0"/>
          </a:p>
        </p:txBody>
      </p:sp>
      <p:cxnSp>
        <p:nvCxnSpPr>
          <p:cNvPr id="14" name="28 Conector recto de flecha"/>
          <p:cNvCxnSpPr/>
          <p:nvPr/>
        </p:nvCxnSpPr>
        <p:spPr>
          <a:xfrm rot="5400000">
            <a:off x="6248400" y="4305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457200" y="5486400"/>
            <a:ext cx="16002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cxnSp>
        <p:nvCxnSpPr>
          <p:cNvPr id="16" name="17 Conector recto de flecha"/>
          <p:cNvCxnSpPr>
            <a:stCxn id="15" idx="0"/>
            <a:endCxn id="4" idx="2"/>
          </p:cNvCxnSpPr>
          <p:nvPr/>
        </p:nvCxnSpPr>
        <p:spPr>
          <a:xfrm rot="5400000" flipH="1" flipV="1">
            <a:off x="502886" y="4488214"/>
            <a:ext cx="1752600" cy="2437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5" idx="3"/>
            <a:endCxn id="10" idx="1"/>
          </p:cNvCxnSpPr>
          <p:nvPr/>
        </p:nvCxnSpPr>
        <p:spPr>
          <a:xfrm flipV="1">
            <a:off x="2057400" y="53721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 Marcador de contenido"/>
          <p:cNvSpPr txBox="1">
            <a:spLocks/>
          </p:cNvSpPr>
          <p:nvPr/>
        </p:nvSpPr>
        <p:spPr>
          <a:xfrm>
            <a:off x="457200" y="1600201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 escogido, seleccionar cualquier nodo al azar con los que se tiene arco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SpanningTree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81400" y="1905000"/>
            <a:ext cx="17526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advice5</a:t>
            </a:r>
            <a:endParaRPr lang="en-U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590800" y="2895600"/>
            <a:ext cx="1524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advice4</a:t>
            </a:r>
            <a:endParaRPr lang="en-US" dirty="0"/>
          </a:p>
        </p:txBody>
      </p:sp>
      <p:cxnSp>
        <p:nvCxnSpPr>
          <p:cNvPr id="9" name="8 Conector recto de flecha"/>
          <p:cNvCxnSpPr>
            <a:stCxn id="5" idx="2"/>
            <a:endCxn id="6" idx="0"/>
          </p:cNvCxnSpPr>
          <p:nvPr/>
        </p:nvCxnSpPr>
        <p:spPr>
          <a:xfrm rot="5400000">
            <a:off x="3714750" y="2152650"/>
            <a:ext cx="3810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2743200" y="3962400"/>
            <a:ext cx="990600" cy="533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advice</a:t>
            </a:r>
            <a:r>
              <a:rPr lang="es-CO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Advice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Contiene las instrucciones que se deben ejecutar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Advice</a:t>
            </a:r>
            <a:endParaRPr lang="en-US" dirty="0"/>
          </a:p>
        </p:txBody>
      </p:sp>
      <p:sp>
        <p:nvSpPr>
          <p:cNvPr id="5" name="4 Elipse"/>
          <p:cNvSpPr/>
          <p:nvPr/>
        </p:nvSpPr>
        <p:spPr>
          <a:xfrm>
            <a:off x="815273" y="25146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Inactive</a:t>
            </a:r>
            <a:endParaRPr lang="en-US" dirty="0" smtClean="0"/>
          </a:p>
        </p:txBody>
      </p:sp>
      <p:sp>
        <p:nvSpPr>
          <p:cNvPr id="6" name="5 Elipse"/>
          <p:cNvSpPr/>
          <p:nvPr/>
        </p:nvSpPr>
        <p:spPr>
          <a:xfrm>
            <a:off x="3863273" y="2514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init</a:t>
            </a:r>
            <a:endParaRPr lang="en-US" dirty="0"/>
          </a:p>
        </p:txBody>
      </p:sp>
      <p:cxnSp>
        <p:nvCxnSpPr>
          <p:cNvPr id="7" name="6 Conector recto de flecha"/>
          <p:cNvCxnSpPr>
            <a:stCxn id="5" idx="7"/>
            <a:endCxn id="6" idx="1"/>
          </p:cNvCxnSpPr>
          <p:nvPr/>
        </p:nvCxnSpPr>
        <p:spPr>
          <a:xfrm rot="16200000" flipH="1">
            <a:off x="2991595" y="1575967"/>
            <a:ext cx="11160" cy="2022336"/>
          </a:xfrm>
          <a:prstGeom prst="curvedConnector3">
            <a:avLst>
              <a:gd name="adj1" fmla="val -2648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491673" y="1905000"/>
            <a:ext cx="146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9" name="8 Elipse"/>
          <p:cNvSpPr/>
          <p:nvPr/>
        </p:nvSpPr>
        <p:spPr>
          <a:xfrm>
            <a:off x="5844473" y="28956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executing</a:t>
            </a:r>
            <a:endParaRPr lang="en-US" dirty="0"/>
          </a:p>
        </p:txBody>
      </p:sp>
      <p:cxnSp>
        <p:nvCxnSpPr>
          <p:cNvPr id="10" name="11 Conector recto de flecha"/>
          <p:cNvCxnSpPr>
            <a:stCxn id="6" idx="7"/>
            <a:endCxn id="9" idx="1"/>
          </p:cNvCxnSpPr>
          <p:nvPr/>
        </p:nvCxnSpPr>
        <p:spPr>
          <a:xfrm rot="16200000" flipH="1">
            <a:off x="5197730" y="2103787"/>
            <a:ext cx="392159" cy="1370014"/>
          </a:xfrm>
          <a:prstGeom prst="curvedConnector3">
            <a:avLst>
              <a:gd name="adj1" fmla="val -78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920673" y="2133600"/>
            <a:ext cx="20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err="1" smtClean="0"/>
              <a:t>executeAdvice</a:t>
            </a:r>
            <a:endParaRPr lang="en-US" dirty="0"/>
          </a:p>
        </p:txBody>
      </p:sp>
      <p:sp>
        <p:nvSpPr>
          <p:cNvPr id="12" name="11 Elipse"/>
          <p:cNvSpPr/>
          <p:nvPr/>
        </p:nvSpPr>
        <p:spPr>
          <a:xfrm>
            <a:off x="4168073" y="47244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Finalizing</a:t>
            </a:r>
            <a:endParaRPr lang="en-US" dirty="0"/>
          </a:p>
        </p:txBody>
      </p:sp>
      <p:cxnSp>
        <p:nvCxnSpPr>
          <p:cNvPr id="13" name="15 Conector recto de flecha"/>
          <p:cNvCxnSpPr>
            <a:stCxn id="9" idx="4"/>
            <a:endCxn id="12" idx="7"/>
          </p:cNvCxnSpPr>
          <p:nvPr/>
        </p:nvCxnSpPr>
        <p:spPr>
          <a:xfrm rot="5400000">
            <a:off x="5396915" y="3577174"/>
            <a:ext cx="1319633" cy="11756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225473" y="4191000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err="1" smtClean="0"/>
              <a:t>adviceExecuted</a:t>
            </a:r>
            <a:endParaRPr lang="en-US" dirty="0"/>
          </a:p>
        </p:txBody>
      </p:sp>
      <p:cxnSp>
        <p:nvCxnSpPr>
          <p:cNvPr id="15" name="18 Conector recto de flecha"/>
          <p:cNvCxnSpPr>
            <a:stCxn id="12" idx="1"/>
            <a:endCxn id="6" idx="4"/>
          </p:cNvCxnSpPr>
          <p:nvPr/>
        </p:nvCxnSpPr>
        <p:spPr>
          <a:xfrm rot="16200000" flipV="1">
            <a:off x="3486500" y="3920074"/>
            <a:ext cx="1776833" cy="32685"/>
          </a:xfrm>
          <a:prstGeom prst="curvedConnector3">
            <a:avLst>
              <a:gd name="adj1" fmla="val 485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720273" y="3810000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finalized</a:t>
            </a:r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867400" y="1371600"/>
            <a:ext cx="168129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ExecuteAdvice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8" name="17 Conector recto"/>
          <p:cNvCxnSpPr>
            <a:stCxn id="17" idx="1"/>
          </p:cNvCxnSpPr>
          <p:nvPr/>
        </p:nvCxnSpPr>
        <p:spPr bwMode="auto">
          <a:xfrm rot="10800000" flipV="1">
            <a:off x="5181600" y="1556266"/>
            <a:ext cx="685800" cy="7297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Elementos más básicos de un aspecto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Instruction</a:t>
            </a:r>
            <a:endParaRPr lang="en-US" dirty="0"/>
          </a:p>
        </p:txBody>
      </p:sp>
      <p:sp>
        <p:nvSpPr>
          <p:cNvPr id="5" name="4 Elipse"/>
          <p:cNvSpPr/>
          <p:nvPr/>
        </p:nvSpPr>
        <p:spPr>
          <a:xfrm>
            <a:off x="815273" y="25146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Inactive</a:t>
            </a:r>
            <a:endParaRPr lang="en-US" dirty="0" smtClean="0"/>
          </a:p>
        </p:txBody>
      </p:sp>
      <p:sp>
        <p:nvSpPr>
          <p:cNvPr id="6" name="5 Elipse"/>
          <p:cNvSpPr/>
          <p:nvPr/>
        </p:nvSpPr>
        <p:spPr>
          <a:xfrm>
            <a:off x="3863273" y="2514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init</a:t>
            </a:r>
            <a:endParaRPr lang="en-US" dirty="0"/>
          </a:p>
        </p:txBody>
      </p:sp>
      <p:cxnSp>
        <p:nvCxnSpPr>
          <p:cNvPr id="7" name="6 Conector recto de flecha"/>
          <p:cNvCxnSpPr>
            <a:stCxn id="5" idx="7"/>
            <a:endCxn id="6" idx="1"/>
          </p:cNvCxnSpPr>
          <p:nvPr/>
        </p:nvCxnSpPr>
        <p:spPr>
          <a:xfrm rot="16200000" flipH="1">
            <a:off x="2991595" y="1575967"/>
            <a:ext cx="11160" cy="2022336"/>
          </a:xfrm>
          <a:prstGeom prst="curvedConnector3">
            <a:avLst>
              <a:gd name="adj1" fmla="val -2648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5844473" y="28956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executing</a:t>
            </a:r>
            <a:endParaRPr lang="en-US" dirty="0"/>
          </a:p>
        </p:txBody>
      </p:sp>
      <p:cxnSp>
        <p:nvCxnSpPr>
          <p:cNvPr id="9" name="11 Conector recto de flecha"/>
          <p:cNvCxnSpPr>
            <a:stCxn id="6" idx="7"/>
            <a:endCxn id="8" idx="1"/>
          </p:cNvCxnSpPr>
          <p:nvPr/>
        </p:nvCxnSpPr>
        <p:spPr>
          <a:xfrm rot="16200000" flipH="1">
            <a:off x="5197730" y="2103787"/>
            <a:ext cx="392159" cy="1370014"/>
          </a:xfrm>
          <a:prstGeom prst="curvedConnector3">
            <a:avLst>
              <a:gd name="adj1" fmla="val -78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920673" y="2133600"/>
            <a:ext cx="23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err="1" smtClean="0"/>
              <a:t>executeInstrucion</a:t>
            </a:r>
            <a:endParaRPr lang="en-US" dirty="0"/>
          </a:p>
        </p:txBody>
      </p:sp>
      <p:sp>
        <p:nvSpPr>
          <p:cNvPr id="11" name="10 Elipse"/>
          <p:cNvSpPr/>
          <p:nvPr/>
        </p:nvSpPr>
        <p:spPr>
          <a:xfrm>
            <a:off x="4168073" y="47244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Finalizing</a:t>
            </a:r>
            <a:endParaRPr lang="en-US" dirty="0"/>
          </a:p>
        </p:txBody>
      </p:sp>
      <p:cxnSp>
        <p:nvCxnSpPr>
          <p:cNvPr id="12" name="15 Conector recto de flecha"/>
          <p:cNvCxnSpPr>
            <a:stCxn id="8" idx="4"/>
            <a:endCxn id="11" idx="7"/>
          </p:cNvCxnSpPr>
          <p:nvPr/>
        </p:nvCxnSpPr>
        <p:spPr>
          <a:xfrm rot="5400000">
            <a:off x="5396915" y="3577174"/>
            <a:ext cx="1319633" cy="11756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225473" y="4191000"/>
            <a:ext cx="25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err="1" smtClean="0"/>
              <a:t>instructionExecuted</a:t>
            </a:r>
            <a:endParaRPr lang="en-US" dirty="0"/>
          </a:p>
        </p:txBody>
      </p:sp>
      <p:cxnSp>
        <p:nvCxnSpPr>
          <p:cNvPr id="14" name="18 Conector recto de flecha"/>
          <p:cNvCxnSpPr>
            <a:stCxn id="11" idx="1"/>
            <a:endCxn id="6" idx="4"/>
          </p:cNvCxnSpPr>
          <p:nvPr/>
        </p:nvCxnSpPr>
        <p:spPr>
          <a:xfrm rot="16200000" flipV="1">
            <a:off x="3486500" y="3920074"/>
            <a:ext cx="1776833" cy="32685"/>
          </a:xfrm>
          <a:prstGeom prst="curvedConnector3">
            <a:avLst>
              <a:gd name="adj1" fmla="val 485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720273" y="3810000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finalized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91673" y="1905000"/>
            <a:ext cx="146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867400" y="1371600"/>
            <a:ext cx="207306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ExecuteInstruction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8" name="17 Conector recto"/>
          <p:cNvCxnSpPr>
            <a:stCxn id="17" idx="1"/>
          </p:cNvCxnSpPr>
          <p:nvPr/>
        </p:nvCxnSpPr>
        <p:spPr bwMode="auto">
          <a:xfrm rot="10800000" flipV="1">
            <a:off x="5181600" y="1556266"/>
            <a:ext cx="685800" cy="7297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Lenguaje de Aspectos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Aspected</a:t>
            </a:r>
            <a:r>
              <a:rPr lang="es-CO" dirty="0" smtClean="0"/>
              <a:t> </a:t>
            </a:r>
            <a:r>
              <a:rPr lang="es-CO" dirty="0" err="1" smtClean="0"/>
              <a:t>Element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2819400" y="2133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Init</a:t>
            </a:r>
            <a:endParaRPr lang="en-US" dirty="0"/>
          </a:p>
        </p:txBody>
      </p:sp>
      <p:sp>
        <p:nvSpPr>
          <p:cNvPr id="7" name="6 Elipse"/>
          <p:cNvSpPr/>
          <p:nvPr/>
        </p:nvSpPr>
        <p:spPr>
          <a:xfrm>
            <a:off x="4495800" y="4191000"/>
            <a:ext cx="1981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Executing</a:t>
            </a:r>
            <a:endParaRPr lang="en-US" dirty="0"/>
          </a:p>
        </p:txBody>
      </p:sp>
      <p:cxnSp>
        <p:nvCxnSpPr>
          <p:cNvPr id="9" name="8 Conector recto de flecha"/>
          <p:cNvCxnSpPr>
            <a:stCxn id="4" idx="6"/>
            <a:endCxn id="7" idx="0"/>
          </p:cNvCxnSpPr>
          <p:nvPr/>
        </p:nvCxnSpPr>
        <p:spPr>
          <a:xfrm>
            <a:off x="3733800" y="2362200"/>
            <a:ext cx="1752600" cy="1828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800600" y="2362200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</a:t>
            </a:r>
            <a:r>
              <a:rPr lang="en-US" dirty="0"/>
              <a:t> </a:t>
            </a:r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20" name="19 Conector recto de flecha"/>
          <p:cNvCxnSpPr>
            <a:stCxn id="7" idx="1"/>
            <a:endCxn id="4" idx="3"/>
          </p:cNvCxnSpPr>
          <p:nvPr/>
        </p:nvCxnSpPr>
        <p:spPr>
          <a:xfrm rot="16200000" flipV="1">
            <a:off x="2991412" y="2485745"/>
            <a:ext cx="1756429" cy="18326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981200" y="35814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</a:t>
            </a:r>
            <a:r>
              <a:rPr lang="en-US" dirty="0" smtClean="0"/>
              <a:t> </a:t>
            </a:r>
            <a:r>
              <a:rPr lang="en-US" dirty="0" smtClean="0"/>
              <a:t>finish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Lenguage</a:t>
            </a:r>
            <a:r>
              <a:rPr lang="es-CO" dirty="0" smtClean="0"/>
              <a:t> de aspectos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Información del elemento donde se coloca el aspecto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3400" y="3276600"/>
          <a:ext cx="8366125" cy="2865438"/>
        </p:xfrm>
        <a:graphic>
          <a:graphicData uri="http://schemas.openxmlformats.org/presentationml/2006/ole">
            <p:oleObj spid="_x0000_s7170" name="Documento" r:id="rId3" imgW="6302481" imgH="216381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Lenguage</a:t>
            </a:r>
            <a:r>
              <a:rPr lang="es-CO" dirty="0" smtClean="0"/>
              <a:t> de aspectos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Información de la transición donde se va a colocar el aspecto, tipo de </a:t>
            </a:r>
            <a:r>
              <a:rPr lang="es-CO" dirty="0" err="1" smtClean="0"/>
              <a:t>Transition</a:t>
            </a:r>
            <a:r>
              <a:rPr lang="es-CO" dirty="0" smtClean="0"/>
              <a:t> </a:t>
            </a:r>
            <a:r>
              <a:rPr lang="es-CO" dirty="0" err="1" smtClean="0"/>
              <a:t>point</a:t>
            </a:r>
            <a:r>
              <a:rPr lang="es-CO" dirty="0" smtClean="0"/>
              <a:t> y la máquina de estado de este último.-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3400" y="3276600"/>
          <a:ext cx="8366125" cy="2865438"/>
        </p:xfrm>
        <a:graphic>
          <a:graphicData uri="http://schemas.openxmlformats.org/presentationml/2006/ole">
            <p:oleObj spid="_x0000_s8194" name="Documento" r:id="rId3" imgW="6302481" imgH="216381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Lenguage</a:t>
            </a:r>
            <a:r>
              <a:rPr lang="es-CO" dirty="0" smtClean="0"/>
              <a:t> de aspectos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Nombre del </a:t>
            </a:r>
            <a:r>
              <a:rPr lang="es-CO" dirty="0" err="1" smtClean="0"/>
              <a:t>advice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3400" y="3276600"/>
          <a:ext cx="8366125" cy="2865438"/>
        </p:xfrm>
        <a:graphic>
          <a:graphicData uri="http://schemas.openxmlformats.org/presentationml/2006/ole">
            <p:oleObj spid="_x0000_s9218" name="Documento" r:id="rId3" imgW="6302481" imgH="2166702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Lenguage</a:t>
            </a:r>
            <a:r>
              <a:rPr lang="es-CO" dirty="0" smtClean="0"/>
              <a:t> de aspectos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Lista de instrucciones que pueden ser definidas por el usuario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3400" y="3276600"/>
          <a:ext cx="8366125" cy="2865438"/>
        </p:xfrm>
        <a:graphic>
          <a:graphicData uri="http://schemas.openxmlformats.org/presentationml/2006/ole">
            <p:oleObj spid="_x0000_s10242" name="Documento" r:id="rId3" imgW="6302481" imgH="216994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Animación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addAspect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Agrega una nueva definición de un aspecto al modelo cargado</a:t>
            </a:r>
            <a:endParaRPr lang="es-CO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28599" y="3886200"/>
          <a:ext cx="12420399" cy="1676400"/>
        </p:xfrm>
        <a:graphic>
          <a:graphicData uri="http://schemas.openxmlformats.org/presentationml/2006/ole">
            <p:oleObj spid="_x0000_s11267" name="Documento" r:id="rId3" imgW="6329468" imgH="86632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Ejecuta</a:t>
            </a:r>
            <a:r>
              <a:rPr lang="en-US" dirty="0" smtClean="0"/>
              <a:t> los advices de los transition points del </a:t>
            </a:r>
            <a:r>
              <a:rPr lang="en-US" dirty="0" err="1" smtClean="0"/>
              <a:t>modelo</a:t>
            </a:r>
            <a:r>
              <a:rPr lang="en-US" dirty="0" smtClean="0"/>
              <a:t> actual</a:t>
            </a:r>
            <a:endParaRPr lang="en-US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28599" y="4419600"/>
          <a:ext cx="12420399" cy="1676400"/>
        </p:xfrm>
        <a:graphic>
          <a:graphicData uri="http://schemas.openxmlformats.org/presentationml/2006/ole">
            <p:oleObj spid="_x0000_s12290" name="Documento" r:id="rId3" imgW="6329468" imgH="86632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removeAdvice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Quita</a:t>
            </a:r>
            <a:r>
              <a:rPr lang="en-US" dirty="0" smtClean="0"/>
              <a:t> el advice del </a:t>
            </a:r>
            <a:r>
              <a:rPr lang="en-US" dirty="0" err="1" smtClean="0"/>
              <a:t>modelo</a:t>
            </a:r>
            <a:r>
              <a:rPr lang="en-US" dirty="0" smtClean="0"/>
              <a:t> actual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ejecute</a:t>
            </a:r>
            <a:endParaRPr lang="en-US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28600" y="4419600"/>
          <a:ext cx="8035078" cy="1676400"/>
        </p:xfrm>
        <a:graphic>
          <a:graphicData uri="http://schemas.openxmlformats.org/presentationml/2006/ole">
            <p:oleObj spid="_x0000_s13314" name="Documento" r:id="rId3" imgW="4054962" imgH="85622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composeAdvices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Agrega</a:t>
            </a:r>
            <a:r>
              <a:rPr lang="en-US" dirty="0" smtClean="0"/>
              <a:t> la </a:t>
            </a:r>
            <a:r>
              <a:rPr lang="en-US" dirty="0" err="1" smtClean="0"/>
              <a:t>definicion</a:t>
            </a:r>
            <a:r>
              <a:rPr lang="en-US" dirty="0" smtClean="0"/>
              <a:t> del advice </a:t>
            </a:r>
            <a:r>
              <a:rPr lang="en-US" dirty="0" err="1" smtClean="0"/>
              <a:t>identificado</a:t>
            </a:r>
            <a:r>
              <a:rPr lang="en-US" dirty="0" smtClean="0"/>
              <a:t> con el </a:t>
            </a:r>
            <a:r>
              <a:rPr lang="en-US" dirty="0" err="1" smtClean="0"/>
              <a:t>nombre</a:t>
            </a:r>
            <a:r>
              <a:rPr lang="en-US" dirty="0" smtClean="0"/>
              <a:t> adviceName2 al la </a:t>
            </a:r>
            <a:r>
              <a:rPr lang="en-US" dirty="0" err="1" smtClean="0"/>
              <a:t>definicion</a:t>
            </a:r>
            <a:r>
              <a:rPr lang="en-US" dirty="0" smtClean="0"/>
              <a:t> del advice adviceName1. Al </a:t>
            </a:r>
            <a:r>
              <a:rPr lang="en-US" dirty="0" err="1" smtClean="0"/>
              <a:t>componer</a:t>
            </a:r>
            <a:r>
              <a:rPr lang="en-US" dirty="0" smtClean="0"/>
              <a:t> los advices se </a:t>
            </a:r>
            <a:r>
              <a:rPr lang="en-US" dirty="0" err="1" smtClean="0"/>
              <a:t>ejecutan</a:t>
            </a:r>
            <a:r>
              <a:rPr lang="en-US" dirty="0" smtClean="0"/>
              <a:t> en </a:t>
            </a:r>
            <a:r>
              <a:rPr lang="en-US" dirty="0" err="1" smtClean="0"/>
              <a:t>paralelo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85800" y="4419600"/>
          <a:ext cx="7472480" cy="1905000"/>
        </p:xfrm>
        <a:graphic>
          <a:graphicData uri="http://schemas.openxmlformats.org/presentationml/2006/ole">
            <p:oleObj spid="_x0000_s14338" name="Documento" r:id="rId3" imgW="3315144" imgH="85622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decomposeAspect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encuentre</a:t>
            </a:r>
            <a:r>
              <a:rPr lang="en-US" dirty="0" smtClean="0"/>
              <a:t> </a:t>
            </a:r>
            <a:r>
              <a:rPr lang="en-US" dirty="0" err="1" smtClean="0"/>
              <a:t>compuesto</a:t>
            </a:r>
            <a:r>
              <a:rPr lang="en-US" dirty="0" smtClean="0"/>
              <a:t> el advice y lo </a:t>
            </a:r>
            <a:r>
              <a:rPr lang="en-US" dirty="0" err="1" smtClean="0"/>
              <a:t>quita</a:t>
            </a:r>
            <a:r>
              <a:rPr lang="en-US" dirty="0" smtClean="0"/>
              <a:t>, </a:t>
            </a:r>
            <a:r>
              <a:rPr lang="en-US" dirty="0" err="1" smtClean="0"/>
              <a:t>resultando</a:t>
            </a:r>
            <a:r>
              <a:rPr lang="en-US" dirty="0" smtClean="0"/>
              <a:t> en el advice </a:t>
            </a:r>
            <a:r>
              <a:rPr lang="en-US" dirty="0" err="1" smtClean="0"/>
              <a:t>queda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ejecutarse</a:t>
            </a:r>
            <a:r>
              <a:rPr lang="en-US" dirty="0" smtClean="0"/>
              <a:t> </a:t>
            </a:r>
            <a:r>
              <a:rPr lang="en-US" dirty="0" err="1" smtClean="0"/>
              <a:t>independiente</a:t>
            </a:r>
            <a:r>
              <a:rPr lang="en-US" dirty="0" smtClean="0"/>
              <a:t> del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33400" y="4419600"/>
          <a:ext cx="8199438" cy="701675"/>
        </p:xfrm>
        <a:graphic>
          <a:graphicData uri="http://schemas.openxmlformats.org/presentationml/2006/ole">
            <p:oleObj spid="_x0000_s15362" name="Documento" r:id="rId3" imgW="3242818" imgH="28336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Default </a:t>
            </a:r>
            <a:r>
              <a:rPr lang="es-CO" dirty="0" err="1" smtClean="0"/>
              <a:t>Transition</a:t>
            </a:r>
            <a:r>
              <a:rPr lang="es-CO" dirty="0" smtClean="0"/>
              <a:t> Point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Conocido como “</a:t>
            </a:r>
            <a:r>
              <a:rPr lang="es-CO" dirty="0" err="1" smtClean="0"/>
              <a:t>Join</a:t>
            </a:r>
            <a:r>
              <a:rPr lang="es-CO" dirty="0" smtClean="0"/>
              <a:t> Point” en </a:t>
            </a:r>
            <a:r>
              <a:rPr lang="es-CO" dirty="0" err="1" smtClean="0"/>
              <a:t>lenguanges</a:t>
            </a:r>
            <a:r>
              <a:rPr lang="es-CO" dirty="0" smtClean="0"/>
              <a:t> orientados por aspectos tradicionales.</a:t>
            </a:r>
          </a:p>
          <a:p>
            <a:r>
              <a:rPr lang="es-CO" dirty="0" smtClean="0"/>
              <a:t>Contiene todos los </a:t>
            </a:r>
            <a:r>
              <a:rPr lang="es-CO" dirty="0" err="1" smtClean="0"/>
              <a:t>advices</a:t>
            </a:r>
            <a:r>
              <a:rPr lang="es-CO" dirty="0" smtClean="0"/>
              <a:t> que van a ser ejecutados.</a:t>
            </a:r>
          </a:p>
          <a:p>
            <a:r>
              <a:rPr lang="es-CO" dirty="0" smtClean="0"/>
              <a:t>Su implementación es una lista de </a:t>
            </a:r>
            <a:r>
              <a:rPr lang="es-CO" dirty="0" err="1" smtClean="0"/>
              <a:t>advices</a:t>
            </a:r>
            <a:r>
              <a:rPr lang="es-CO" dirty="0" smtClean="0"/>
              <a:t>. Ejecución lineal.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876800"/>
            <a:ext cx="299914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Default </a:t>
            </a:r>
            <a:r>
              <a:rPr lang="es-CO" dirty="0" err="1" smtClean="0"/>
              <a:t>Transition</a:t>
            </a:r>
            <a:r>
              <a:rPr lang="es-CO" dirty="0" smtClean="0"/>
              <a:t> </a:t>
            </a:r>
            <a:r>
              <a:rPr lang="es-CO" dirty="0" smtClean="0"/>
              <a:t>Point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815273" y="25146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Inactive</a:t>
            </a:r>
            <a:endParaRPr lang="en-US" dirty="0" smtClean="0"/>
          </a:p>
        </p:txBody>
      </p:sp>
      <p:sp>
        <p:nvSpPr>
          <p:cNvPr id="5" name="4 Elipse"/>
          <p:cNvSpPr/>
          <p:nvPr/>
        </p:nvSpPr>
        <p:spPr>
          <a:xfrm>
            <a:off x="3429000" y="2590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init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7"/>
            <a:endCxn id="5" idx="1"/>
          </p:cNvCxnSpPr>
          <p:nvPr/>
        </p:nvCxnSpPr>
        <p:spPr>
          <a:xfrm rot="16200000" flipH="1">
            <a:off x="2736358" y="1831204"/>
            <a:ext cx="87360" cy="1588063"/>
          </a:xfrm>
          <a:prstGeom prst="curvedConnector3">
            <a:avLst>
              <a:gd name="adj1" fmla="val -3383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491673" y="1905000"/>
            <a:ext cx="146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10" name="9 Elipse"/>
          <p:cNvSpPr/>
          <p:nvPr/>
        </p:nvSpPr>
        <p:spPr>
          <a:xfrm>
            <a:off x="5844473" y="28956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executing</a:t>
            </a:r>
            <a:endParaRPr lang="en-US" dirty="0"/>
          </a:p>
        </p:txBody>
      </p:sp>
      <p:cxnSp>
        <p:nvCxnSpPr>
          <p:cNvPr id="12" name="11 Conector recto de flecha"/>
          <p:cNvCxnSpPr>
            <a:stCxn id="5" idx="7"/>
            <a:endCxn id="10" idx="1"/>
          </p:cNvCxnSpPr>
          <p:nvPr/>
        </p:nvCxnSpPr>
        <p:spPr>
          <a:xfrm rot="16200000" flipH="1">
            <a:off x="5018693" y="1924751"/>
            <a:ext cx="315959" cy="1804287"/>
          </a:xfrm>
          <a:prstGeom prst="curvedConnector3">
            <a:avLst>
              <a:gd name="adj1" fmla="val -97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477000" y="23622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4" name="13 Elipse"/>
          <p:cNvSpPr/>
          <p:nvPr/>
        </p:nvSpPr>
        <p:spPr>
          <a:xfrm>
            <a:off x="4168073" y="47244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Finalizing</a:t>
            </a:r>
            <a:endParaRPr lang="en-US" dirty="0"/>
          </a:p>
        </p:txBody>
      </p:sp>
      <p:cxnSp>
        <p:nvCxnSpPr>
          <p:cNvPr id="16" name="15 Conector recto de flecha"/>
          <p:cNvCxnSpPr>
            <a:stCxn id="10" idx="4"/>
            <a:endCxn id="14" idx="7"/>
          </p:cNvCxnSpPr>
          <p:nvPr/>
        </p:nvCxnSpPr>
        <p:spPr>
          <a:xfrm rot="5400000">
            <a:off x="5396915" y="3577174"/>
            <a:ext cx="1319633" cy="11756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225473" y="4191000"/>
            <a:ext cx="22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err="1" smtClean="0"/>
              <a:t>advicesExecuted</a:t>
            </a:r>
            <a:endParaRPr lang="en-US" dirty="0"/>
          </a:p>
        </p:txBody>
      </p:sp>
      <p:cxnSp>
        <p:nvCxnSpPr>
          <p:cNvPr id="19" name="18 Conector recto de flecha"/>
          <p:cNvCxnSpPr>
            <a:stCxn id="14" idx="1"/>
            <a:endCxn id="5" idx="4"/>
          </p:cNvCxnSpPr>
          <p:nvPr/>
        </p:nvCxnSpPr>
        <p:spPr>
          <a:xfrm rot="16200000" flipV="1">
            <a:off x="3307463" y="3741038"/>
            <a:ext cx="1700633" cy="4669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514600" y="3810000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finalized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867400" y="1371600"/>
            <a:ext cx="232397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err="1" smtClean="0"/>
              <a:t>defaultExecuteAction</a:t>
            </a:r>
            <a:r>
              <a:rPr lang="es-CO" dirty="0" smtClean="0"/>
              <a:t>()</a:t>
            </a:r>
            <a:endParaRPr lang="en-US" dirty="0"/>
          </a:p>
        </p:txBody>
      </p:sp>
      <p:cxnSp>
        <p:nvCxnSpPr>
          <p:cNvPr id="23" name="22 Conector recto"/>
          <p:cNvCxnSpPr>
            <a:stCxn id="22" idx="1"/>
          </p:cNvCxnSpPr>
          <p:nvPr/>
        </p:nvCxnSpPr>
        <p:spPr bwMode="auto">
          <a:xfrm rot="10800000" flipV="1">
            <a:off x="4876800" y="1556266"/>
            <a:ext cx="990600" cy="805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r>
              <a:rPr lang="es-CO" dirty="0" smtClean="0"/>
              <a:t> </a:t>
            </a:r>
            <a:r>
              <a:rPr lang="es-CO" dirty="0" err="1" smtClean="0"/>
              <a:t>Transition</a:t>
            </a:r>
            <a:r>
              <a:rPr lang="es-CO" dirty="0" smtClean="0"/>
              <a:t> Point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Similar a Default </a:t>
            </a:r>
            <a:r>
              <a:rPr lang="es-CO" dirty="0" err="1" smtClean="0"/>
              <a:t>Transition</a:t>
            </a:r>
            <a:r>
              <a:rPr lang="es-CO" dirty="0" smtClean="0"/>
              <a:t> Point</a:t>
            </a:r>
          </a:p>
          <a:p>
            <a:r>
              <a:rPr lang="es-CO" dirty="0" smtClean="0"/>
              <a:t>Su implementación es una grafo dirigido de </a:t>
            </a:r>
            <a:r>
              <a:rPr lang="es-CO" dirty="0" err="1" smtClean="0"/>
              <a:t>advices</a:t>
            </a:r>
            <a:r>
              <a:rPr lang="es-CO" dirty="0" smtClean="0"/>
              <a:t>.</a:t>
            </a:r>
          </a:p>
          <a:p>
            <a:r>
              <a:rPr lang="es-CO" dirty="0" smtClean="0"/>
              <a:t>Permite resolver el problema de interferencia de aspectos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648200"/>
            <a:ext cx="2971800" cy="179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Graph</a:t>
            </a:r>
            <a:r>
              <a:rPr lang="es-CO" dirty="0" smtClean="0"/>
              <a:t> </a:t>
            </a:r>
            <a:r>
              <a:rPr lang="es-CO" dirty="0" err="1" smtClean="0"/>
              <a:t>Transition</a:t>
            </a:r>
            <a:r>
              <a:rPr lang="es-CO" dirty="0" smtClean="0"/>
              <a:t> Point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815273" y="25146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Inactive</a:t>
            </a:r>
            <a:endParaRPr lang="en-US" dirty="0" smtClean="0"/>
          </a:p>
        </p:txBody>
      </p:sp>
      <p:sp>
        <p:nvSpPr>
          <p:cNvPr id="5" name="4 Elipse"/>
          <p:cNvSpPr/>
          <p:nvPr/>
        </p:nvSpPr>
        <p:spPr>
          <a:xfrm>
            <a:off x="3863273" y="2514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init</a:t>
            </a:r>
            <a:endParaRPr lang="en-US" dirty="0"/>
          </a:p>
        </p:txBody>
      </p:sp>
      <p:cxnSp>
        <p:nvCxnSpPr>
          <p:cNvPr id="6" name="6 Conector recto de flecha"/>
          <p:cNvCxnSpPr>
            <a:stCxn id="4" idx="7"/>
            <a:endCxn id="5" idx="1"/>
          </p:cNvCxnSpPr>
          <p:nvPr/>
        </p:nvCxnSpPr>
        <p:spPr>
          <a:xfrm rot="16200000" flipH="1">
            <a:off x="2991595" y="1575967"/>
            <a:ext cx="11160" cy="2022336"/>
          </a:xfrm>
          <a:prstGeom prst="curvedConnector3">
            <a:avLst>
              <a:gd name="adj1" fmla="val -2648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491673" y="1905000"/>
            <a:ext cx="146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8" name="7 Elipse"/>
          <p:cNvSpPr/>
          <p:nvPr/>
        </p:nvSpPr>
        <p:spPr>
          <a:xfrm>
            <a:off x="6096000" y="2667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calculating</a:t>
            </a:r>
            <a:endParaRPr lang="en-US" dirty="0"/>
          </a:p>
        </p:txBody>
      </p:sp>
      <p:cxnSp>
        <p:nvCxnSpPr>
          <p:cNvPr id="9" name="11 Conector recto de flecha"/>
          <p:cNvCxnSpPr>
            <a:stCxn id="5" idx="7"/>
            <a:endCxn id="8" idx="1"/>
          </p:cNvCxnSpPr>
          <p:nvPr/>
        </p:nvCxnSpPr>
        <p:spPr>
          <a:xfrm rot="16200000" flipH="1">
            <a:off x="5448953" y="1852564"/>
            <a:ext cx="163559" cy="1643860"/>
          </a:xfrm>
          <a:prstGeom prst="curvedConnector3">
            <a:avLst>
              <a:gd name="adj1" fmla="val -187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172200" y="20574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activate</a:t>
            </a:r>
            <a:endParaRPr lang="en-US" dirty="0"/>
          </a:p>
        </p:txBody>
      </p:sp>
      <p:sp>
        <p:nvSpPr>
          <p:cNvPr id="11" name="10 Elipse"/>
          <p:cNvSpPr/>
          <p:nvPr/>
        </p:nvSpPr>
        <p:spPr>
          <a:xfrm>
            <a:off x="2362200" y="51054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Finalizing</a:t>
            </a:r>
            <a:endParaRPr lang="en-US" dirty="0"/>
          </a:p>
        </p:txBody>
      </p:sp>
      <p:cxnSp>
        <p:nvCxnSpPr>
          <p:cNvPr id="12" name="15 Conector recto de flecha"/>
          <p:cNvCxnSpPr>
            <a:stCxn id="21" idx="4"/>
            <a:endCxn id="11" idx="7"/>
          </p:cNvCxnSpPr>
          <p:nvPr/>
        </p:nvCxnSpPr>
        <p:spPr>
          <a:xfrm rot="5400000">
            <a:off x="4924542" y="3615274"/>
            <a:ext cx="329033" cy="2852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67200" y="5105400"/>
            <a:ext cx="22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err="1" smtClean="0"/>
              <a:t>advicesExecuted</a:t>
            </a:r>
            <a:endParaRPr lang="en-US" dirty="0"/>
          </a:p>
        </p:txBody>
      </p:sp>
      <p:cxnSp>
        <p:nvCxnSpPr>
          <p:cNvPr id="14" name="18 Conector recto de flecha"/>
          <p:cNvCxnSpPr>
            <a:stCxn id="11" idx="1"/>
            <a:endCxn id="5" idx="4"/>
          </p:cNvCxnSpPr>
          <p:nvPr/>
        </p:nvCxnSpPr>
        <p:spPr>
          <a:xfrm rot="5400000" flipH="1" flipV="1">
            <a:off x="2393063" y="3240323"/>
            <a:ext cx="2157833" cy="17731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752600" y="3810000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finalized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867400" y="1371600"/>
            <a:ext cx="2306529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GraphExecuteAction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7" name="16 Conector recto"/>
          <p:cNvCxnSpPr>
            <a:stCxn id="16" idx="1"/>
          </p:cNvCxnSpPr>
          <p:nvPr/>
        </p:nvCxnSpPr>
        <p:spPr bwMode="auto">
          <a:xfrm rot="10800000" flipV="1">
            <a:off x="5181600" y="1556266"/>
            <a:ext cx="685800" cy="729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20 Elipse"/>
          <p:cNvSpPr/>
          <p:nvPr/>
        </p:nvSpPr>
        <p:spPr>
          <a:xfrm>
            <a:off x="5715000" y="42672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executing</a:t>
            </a:r>
            <a:endParaRPr lang="en-US" dirty="0"/>
          </a:p>
        </p:txBody>
      </p:sp>
      <p:cxnSp>
        <p:nvCxnSpPr>
          <p:cNvPr id="29" name="28 Conector recto de flecha"/>
          <p:cNvCxnSpPr>
            <a:stCxn id="8" idx="4"/>
            <a:endCxn id="21" idx="0"/>
          </p:cNvCxnSpPr>
          <p:nvPr/>
        </p:nvCxnSpPr>
        <p:spPr>
          <a:xfrm rot="5400000">
            <a:off x="6248400" y="3543300"/>
            <a:ext cx="9906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6781800" y="3810000"/>
            <a:ext cx="1418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[ME] </a:t>
            </a:r>
            <a:r>
              <a:rPr lang="en-US" dirty="0" smtClean="0"/>
              <a:t>execute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ConflictChecker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Permite colocar los arcos entre los </a:t>
            </a:r>
            <a:r>
              <a:rPr lang="es-CO" dirty="0" err="1" smtClean="0"/>
              <a:t>advices</a:t>
            </a:r>
            <a:r>
              <a:rPr lang="es-CO" dirty="0" smtClean="0"/>
              <a:t> existentes.</a:t>
            </a:r>
          </a:p>
          <a:p>
            <a:r>
              <a:rPr lang="es-CO" dirty="0" smtClean="0"/>
              <a:t>Se apoya de unas reglas definidas por usuario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753</Words>
  <Application>Microsoft Office PowerPoint</Application>
  <PresentationFormat>Presentación en pantalla (4:3)</PresentationFormat>
  <Paragraphs>243</Paragraphs>
  <Slides>49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1" baseType="lpstr">
      <vt:lpstr>Tema de Office</vt:lpstr>
      <vt:lpstr>Documento de Microsoft Office Word</vt:lpstr>
      <vt:lpstr>aspectCaffeine</vt:lpstr>
      <vt:lpstr>Maquinas de Estado</vt:lpstr>
      <vt:lpstr>AspectedElement</vt:lpstr>
      <vt:lpstr>Aspected Element</vt:lpstr>
      <vt:lpstr>Default Transition Point</vt:lpstr>
      <vt:lpstr>Default Transition Point</vt:lpstr>
      <vt:lpstr>Graph Transition Point</vt:lpstr>
      <vt:lpstr>Graph Transition Point</vt:lpstr>
      <vt:lpstr>ConflictChecker</vt:lpstr>
      <vt:lpstr>Ejemplo</vt:lpstr>
      <vt:lpstr>ConflictChecker</vt:lpstr>
      <vt:lpstr>Ejemplo</vt:lpstr>
      <vt:lpstr>SpanningTree</vt:lpstr>
      <vt:lpstr>Graph</vt:lpstr>
      <vt:lpstr>Graph</vt:lpstr>
      <vt:lpstr>SpanningTree</vt:lpstr>
      <vt:lpstr>Graph</vt:lpstr>
      <vt:lpstr>Graph</vt:lpstr>
      <vt:lpstr>SpanningTree</vt:lpstr>
      <vt:lpstr>Graph</vt:lpstr>
      <vt:lpstr>Graph</vt:lpstr>
      <vt:lpstr>SpanningTree</vt:lpstr>
      <vt:lpstr>Graph</vt:lpstr>
      <vt:lpstr>Graph</vt:lpstr>
      <vt:lpstr>SpanningTree</vt:lpstr>
      <vt:lpstr>Graph</vt:lpstr>
      <vt:lpstr>Graph</vt:lpstr>
      <vt:lpstr>SpanningTree</vt:lpstr>
      <vt:lpstr>Graph</vt:lpstr>
      <vt:lpstr>Graph</vt:lpstr>
      <vt:lpstr>SpanningTree</vt:lpstr>
      <vt:lpstr>Graph</vt:lpstr>
      <vt:lpstr>SpanningTree</vt:lpstr>
      <vt:lpstr>Diapositiva 34</vt:lpstr>
      <vt:lpstr>Advice</vt:lpstr>
      <vt:lpstr>Advice</vt:lpstr>
      <vt:lpstr>Instrucción</vt:lpstr>
      <vt:lpstr>Instruction</vt:lpstr>
      <vt:lpstr>Lenguaje de Aspectos</vt:lpstr>
      <vt:lpstr>Lenguage de aspectos</vt:lpstr>
      <vt:lpstr>Lenguage de aspectos</vt:lpstr>
      <vt:lpstr>Lenguage de aspectos</vt:lpstr>
      <vt:lpstr>Lenguage de aspectos</vt:lpstr>
      <vt:lpstr>Animación</vt:lpstr>
      <vt:lpstr>addAspect</vt:lpstr>
      <vt:lpstr>execute</vt:lpstr>
      <vt:lpstr>removeAdvice</vt:lpstr>
      <vt:lpstr>composeAdvices</vt:lpstr>
      <vt:lpstr>decomposeAspect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 </dc:creator>
  <cp:lastModifiedBy> </cp:lastModifiedBy>
  <cp:revision>9</cp:revision>
  <dcterms:created xsi:type="dcterms:W3CDTF">2008-04-14T17:22:21Z</dcterms:created>
  <dcterms:modified xsi:type="dcterms:W3CDTF">2008-05-09T20:45:52Z</dcterms:modified>
</cp:coreProperties>
</file>