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21"/>
  </p:normalViewPr>
  <p:slideViewPr>
    <p:cSldViewPr snapToGrid="0" snapToObjects="1">
      <p:cViewPr varScale="1">
        <p:scale>
          <a:sx n="115" d="100"/>
          <a:sy n="115" d="100"/>
        </p:scale>
        <p:origin x="4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7/17/22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1423519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37462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729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0180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3318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1497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03908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3625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8745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4321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7/17/22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92328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7/17/22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334589918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8"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636A5D49-647E-961A-07BB-508172E371D0}"/>
              </a:ext>
            </a:extLst>
          </p:cNvPr>
          <p:cNvPicPr>
            <a:picLocks noChangeAspect="1"/>
          </p:cNvPicPr>
          <p:nvPr/>
        </p:nvPicPr>
        <p:blipFill rotWithShape="1">
          <a:blip r:embed="rId2">
            <a:alphaModFix amt="50000"/>
          </a:blip>
          <a:srcRect b="14163"/>
          <a:stretch/>
        </p:blipFill>
        <p:spPr>
          <a:xfrm>
            <a:off x="20" y="133824"/>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3A2C51C-E2BD-5CB0-3902-773C8695BC8C}"/>
              </a:ext>
            </a:extLst>
          </p:cNvPr>
          <p:cNvSpPr>
            <a:spLocks noGrp="1"/>
          </p:cNvSpPr>
          <p:nvPr>
            <p:ph type="ctrTitle"/>
          </p:nvPr>
        </p:nvSpPr>
        <p:spPr>
          <a:xfrm>
            <a:off x="761999" y="1514475"/>
            <a:ext cx="8381999" cy="1995487"/>
          </a:xfrm>
        </p:spPr>
        <p:txBody>
          <a:bodyPr>
            <a:normAutofit/>
          </a:bodyPr>
          <a:lstStyle/>
          <a:p>
            <a:pPr algn="l"/>
            <a:r>
              <a:rPr lang="en-US" sz="8000" dirty="0"/>
              <a:t>Gas Station Sim</a:t>
            </a:r>
          </a:p>
        </p:txBody>
      </p:sp>
      <p:sp>
        <p:nvSpPr>
          <p:cNvPr id="3" name="Subtitle 2">
            <a:extLst>
              <a:ext uri="{FF2B5EF4-FFF2-40B4-BE49-F238E27FC236}">
                <a16:creationId xmlns:a16="http://schemas.microsoft.com/office/drawing/2014/main" id="{A22E9319-E176-2B03-4D97-54E14FC1E1D6}"/>
              </a:ext>
            </a:extLst>
          </p:cNvPr>
          <p:cNvSpPr>
            <a:spLocks noGrp="1"/>
          </p:cNvSpPr>
          <p:nvPr>
            <p:ph type="subTitle" idx="1"/>
          </p:nvPr>
        </p:nvSpPr>
        <p:spPr>
          <a:xfrm>
            <a:off x="762000" y="3809999"/>
            <a:ext cx="8382000" cy="1338471"/>
          </a:xfrm>
        </p:spPr>
        <p:txBody>
          <a:bodyPr>
            <a:normAutofit/>
          </a:bodyPr>
          <a:lstStyle/>
          <a:p>
            <a:pPr algn="l"/>
            <a:r>
              <a:rPr lang="en-US" dirty="0"/>
              <a:t>DATA 604 Final Project</a:t>
            </a:r>
          </a:p>
          <a:p>
            <a:pPr algn="l"/>
            <a:r>
              <a:rPr lang="en-US" dirty="0"/>
              <a:t>Alec McCabe</a:t>
            </a:r>
          </a:p>
        </p:txBody>
      </p:sp>
    </p:spTree>
    <p:extLst>
      <p:ext uri="{BB962C8B-B14F-4D97-AF65-F5344CB8AC3E}">
        <p14:creationId xmlns:p14="http://schemas.microsoft.com/office/powerpoint/2010/main" val="67146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Justify Validity of Model – Fill-ups</a:t>
            </a:r>
          </a:p>
        </p:txBody>
      </p:sp>
      <p:sp>
        <p:nvSpPr>
          <p:cNvPr id="3" name="TextBox 2">
            <a:extLst>
              <a:ext uri="{FF2B5EF4-FFF2-40B4-BE49-F238E27FC236}">
                <a16:creationId xmlns:a16="http://schemas.microsoft.com/office/drawing/2014/main" id="{E8CC8021-3E11-72F8-D8FC-9ABAC4762BC6}"/>
              </a:ext>
            </a:extLst>
          </p:cNvPr>
          <p:cNvSpPr txBox="1"/>
          <p:nvPr/>
        </p:nvSpPr>
        <p:spPr>
          <a:xfrm>
            <a:off x="449766" y="1113582"/>
            <a:ext cx="9980342" cy="646331"/>
          </a:xfrm>
          <a:prstGeom prst="rect">
            <a:avLst/>
          </a:prstGeom>
          <a:noFill/>
        </p:spPr>
        <p:txBody>
          <a:bodyPr wrap="square" rtlCol="0">
            <a:spAutoFit/>
          </a:bodyPr>
          <a:lstStyle/>
          <a:p>
            <a:r>
              <a:rPr lang="en-US" dirty="0"/>
              <a:t>This model used an exponential distribution to model incoming customers and a normal distribution to model the time to fill-up a car with gas</a:t>
            </a:r>
          </a:p>
        </p:txBody>
      </p:sp>
      <p:pic>
        <p:nvPicPr>
          <p:cNvPr id="5" name="Picture 4" descr="Graphical user interface, text, application&#10;&#10;Description automatically generated">
            <a:extLst>
              <a:ext uri="{FF2B5EF4-FFF2-40B4-BE49-F238E27FC236}">
                <a16:creationId xmlns:a16="http://schemas.microsoft.com/office/drawing/2014/main" id="{313E8297-2C15-79BE-F70B-9F9E6488555C}"/>
              </a:ext>
            </a:extLst>
          </p:cNvPr>
          <p:cNvPicPr>
            <a:picLocks noChangeAspect="1"/>
          </p:cNvPicPr>
          <p:nvPr/>
        </p:nvPicPr>
        <p:blipFill>
          <a:blip r:embed="rId2"/>
          <a:stretch>
            <a:fillRect/>
          </a:stretch>
        </p:blipFill>
        <p:spPr>
          <a:xfrm>
            <a:off x="610374" y="2609583"/>
            <a:ext cx="4102100" cy="1181100"/>
          </a:xfrm>
          <a:prstGeom prst="rect">
            <a:avLst/>
          </a:prstGeom>
        </p:spPr>
      </p:pic>
      <p:pic>
        <p:nvPicPr>
          <p:cNvPr id="8" name="Picture 7" descr="Chart, histogram&#10;&#10;Description automatically generated">
            <a:extLst>
              <a:ext uri="{FF2B5EF4-FFF2-40B4-BE49-F238E27FC236}">
                <a16:creationId xmlns:a16="http://schemas.microsoft.com/office/drawing/2014/main" id="{EF0ED169-613A-D840-0F70-59F478721A0A}"/>
              </a:ext>
            </a:extLst>
          </p:cNvPr>
          <p:cNvPicPr>
            <a:picLocks noChangeAspect="1"/>
          </p:cNvPicPr>
          <p:nvPr/>
        </p:nvPicPr>
        <p:blipFill>
          <a:blip r:embed="rId3"/>
          <a:stretch>
            <a:fillRect/>
          </a:stretch>
        </p:blipFill>
        <p:spPr>
          <a:xfrm>
            <a:off x="610374" y="4363858"/>
            <a:ext cx="3440926" cy="2230230"/>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C9E1590C-4853-388A-B6D3-A81EDA64E15B}"/>
              </a:ext>
            </a:extLst>
          </p:cNvPr>
          <p:cNvPicPr>
            <a:picLocks noChangeAspect="1"/>
          </p:cNvPicPr>
          <p:nvPr/>
        </p:nvPicPr>
        <p:blipFill>
          <a:blip r:embed="rId4"/>
          <a:stretch>
            <a:fillRect/>
          </a:stretch>
        </p:blipFill>
        <p:spPr>
          <a:xfrm>
            <a:off x="4826000" y="4363858"/>
            <a:ext cx="6997700" cy="1930400"/>
          </a:xfrm>
          <a:prstGeom prst="rect">
            <a:avLst/>
          </a:prstGeom>
        </p:spPr>
      </p:pic>
      <p:sp>
        <p:nvSpPr>
          <p:cNvPr id="12" name="TextBox 11">
            <a:extLst>
              <a:ext uri="{FF2B5EF4-FFF2-40B4-BE49-F238E27FC236}">
                <a16:creationId xmlns:a16="http://schemas.microsoft.com/office/drawing/2014/main" id="{A70FF979-D3CA-B425-05CC-CCC39FDF1D46}"/>
              </a:ext>
            </a:extLst>
          </p:cNvPr>
          <p:cNvSpPr txBox="1"/>
          <p:nvPr/>
        </p:nvSpPr>
        <p:spPr>
          <a:xfrm>
            <a:off x="543428" y="2238731"/>
            <a:ext cx="9980342" cy="276999"/>
          </a:xfrm>
          <a:prstGeom prst="rect">
            <a:avLst/>
          </a:prstGeom>
          <a:noFill/>
        </p:spPr>
        <p:txBody>
          <a:bodyPr wrap="square" rtlCol="0">
            <a:spAutoFit/>
          </a:bodyPr>
          <a:lstStyle/>
          <a:p>
            <a:r>
              <a:rPr lang="en-US" sz="1200" i="1" dirty="0"/>
              <a:t>Simulation Mean approximates input distribution mean</a:t>
            </a:r>
          </a:p>
        </p:txBody>
      </p:sp>
      <p:sp>
        <p:nvSpPr>
          <p:cNvPr id="14" name="TextBox 13">
            <a:extLst>
              <a:ext uri="{FF2B5EF4-FFF2-40B4-BE49-F238E27FC236}">
                <a16:creationId xmlns:a16="http://schemas.microsoft.com/office/drawing/2014/main" id="{A5B37AF9-C828-FFC2-C994-FAEE36D5B215}"/>
              </a:ext>
            </a:extLst>
          </p:cNvPr>
          <p:cNvSpPr txBox="1"/>
          <p:nvPr/>
        </p:nvSpPr>
        <p:spPr>
          <a:xfrm>
            <a:off x="769434" y="4029824"/>
            <a:ext cx="9980342" cy="276999"/>
          </a:xfrm>
          <a:prstGeom prst="rect">
            <a:avLst/>
          </a:prstGeom>
          <a:noFill/>
        </p:spPr>
        <p:txBody>
          <a:bodyPr wrap="square" rtlCol="0">
            <a:spAutoFit/>
          </a:bodyPr>
          <a:lstStyle/>
          <a:p>
            <a:r>
              <a:rPr lang="en-US" sz="1200" i="1" dirty="0"/>
              <a:t>Simulation Distribution is roughly normal</a:t>
            </a:r>
          </a:p>
        </p:txBody>
      </p:sp>
      <p:sp>
        <p:nvSpPr>
          <p:cNvPr id="15" name="TextBox 14">
            <a:extLst>
              <a:ext uri="{FF2B5EF4-FFF2-40B4-BE49-F238E27FC236}">
                <a16:creationId xmlns:a16="http://schemas.microsoft.com/office/drawing/2014/main" id="{9CC913B1-70CB-048E-B9D9-427FE026E61C}"/>
              </a:ext>
            </a:extLst>
          </p:cNvPr>
          <p:cNvSpPr txBox="1"/>
          <p:nvPr/>
        </p:nvSpPr>
        <p:spPr>
          <a:xfrm>
            <a:off x="4889491" y="4025845"/>
            <a:ext cx="9980342" cy="276999"/>
          </a:xfrm>
          <a:prstGeom prst="rect">
            <a:avLst/>
          </a:prstGeom>
          <a:noFill/>
        </p:spPr>
        <p:txBody>
          <a:bodyPr wrap="square" rtlCol="0">
            <a:spAutoFit/>
          </a:bodyPr>
          <a:lstStyle/>
          <a:p>
            <a:r>
              <a:rPr lang="en-US" sz="1200" i="1" dirty="0"/>
              <a:t>Two Sample T-Test Fails to Reject null hypothesis that populations are distinct</a:t>
            </a:r>
          </a:p>
        </p:txBody>
      </p:sp>
    </p:spTree>
    <p:extLst>
      <p:ext uri="{BB962C8B-B14F-4D97-AF65-F5344CB8AC3E}">
        <p14:creationId xmlns:p14="http://schemas.microsoft.com/office/powerpoint/2010/main" val="377192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Conclusions</a:t>
            </a:r>
          </a:p>
        </p:txBody>
      </p:sp>
      <p:sp>
        <p:nvSpPr>
          <p:cNvPr id="3" name="TextBox 2">
            <a:extLst>
              <a:ext uri="{FF2B5EF4-FFF2-40B4-BE49-F238E27FC236}">
                <a16:creationId xmlns:a16="http://schemas.microsoft.com/office/drawing/2014/main" id="{E8CC8021-3E11-72F8-D8FC-9ABAC4762BC6}"/>
              </a:ext>
            </a:extLst>
          </p:cNvPr>
          <p:cNvSpPr txBox="1"/>
          <p:nvPr/>
        </p:nvSpPr>
        <p:spPr>
          <a:xfrm>
            <a:off x="449766" y="1113582"/>
            <a:ext cx="9980342" cy="4524315"/>
          </a:xfrm>
          <a:prstGeom prst="rect">
            <a:avLst/>
          </a:prstGeom>
          <a:noFill/>
        </p:spPr>
        <p:txBody>
          <a:bodyPr wrap="square" rtlCol="0">
            <a:spAutoFit/>
          </a:bodyPr>
          <a:lstStyle/>
          <a:p>
            <a:r>
              <a:rPr lang="en-US" dirty="0"/>
              <a:t>Using </a:t>
            </a:r>
            <a:r>
              <a:rPr lang="en-US" dirty="0" err="1"/>
              <a:t>Simpy</a:t>
            </a:r>
            <a:r>
              <a:rPr lang="en-US" dirty="0"/>
              <a:t>, we were able to create a simple Discrete Event Simulation of a city gas station.</a:t>
            </a:r>
          </a:p>
          <a:p>
            <a:endParaRPr lang="en-US" dirty="0"/>
          </a:p>
          <a:p>
            <a:r>
              <a:rPr lang="en-US" dirty="0"/>
              <a:t>Given that:</a:t>
            </a:r>
          </a:p>
          <a:p>
            <a:r>
              <a:rPr lang="en-US" dirty="0"/>
              <a:t>- cars will enter the system with a exponential distribution (mean of 2 minutes)</a:t>
            </a:r>
          </a:p>
          <a:p>
            <a:r>
              <a:rPr lang="en-US" dirty="0"/>
              <a:t>- cars will fill up their tanks with a normal distribution (mean of 4 minutes, std of .7 minutes)</a:t>
            </a:r>
          </a:p>
          <a:p>
            <a:endParaRPr lang="en-US" dirty="0"/>
          </a:p>
          <a:p>
            <a:r>
              <a:rPr lang="en-US" dirty="0"/>
              <a:t>We see that the using only one pump results in an unbounded increase in the size of the queue. As time progresses, the queue size will increase indefinitely. This is due to the fact that cars are serviced FIFO, and that the time it takes for service a car is greater the time between new cars entering the queue.</a:t>
            </a:r>
          </a:p>
          <a:p>
            <a:endParaRPr lang="en-US" dirty="0"/>
          </a:p>
          <a:p>
            <a:r>
              <a:rPr lang="en-US" dirty="0"/>
              <a:t>When we use two pumps, we see that the total size of the queue at a given time is capped below 5. Also important to notice is that when using 2 pumps, there are moments when the queue size shrinks to 0.</a:t>
            </a:r>
          </a:p>
        </p:txBody>
      </p:sp>
    </p:spTree>
    <p:extLst>
      <p:ext uri="{BB962C8B-B14F-4D97-AF65-F5344CB8AC3E}">
        <p14:creationId xmlns:p14="http://schemas.microsoft.com/office/powerpoint/2010/main" val="102772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Project Overview</a:t>
            </a:r>
          </a:p>
        </p:txBody>
      </p:sp>
      <p:sp>
        <p:nvSpPr>
          <p:cNvPr id="4" name="TextBox 3">
            <a:extLst>
              <a:ext uri="{FF2B5EF4-FFF2-40B4-BE49-F238E27FC236}">
                <a16:creationId xmlns:a16="http://schemas.microsoft.com/office/drawing/2014/main" id="{F91662B5-44BF-9838-56E1-8918E9CF1656}"/>
              </a:ext>
            </a:extLst>
          </p:cNvPr>
          <p:cNvSpPr txBox="1"/>
          <p:nvPr/>
        </p:nvSpPr>
        <p:spPr>
          <a:xfrm>
            <a:off x="579863" y="1271239"/>
            <a:ext cx="9556596" cy="2862322"/>
          </a:xfrm>
          <a:prstGeom prst="rect">
            <a:avLst/>
          </a:prstGeom>
          <a:noFill/>
        </p:spPr>
        <p:txBody>
          <a:bodyPr wrap="square" rtlCol="0">
            <a:spAutoFit/>
          </a:bodyPr>
          <a:lstStyle/>
          <a:p>
            <a:r>
              <a:rPr lang="en-US" dirty="0"/>
              <a:t>In order for gas stations to optimize the number of customers that enter their lot and fill up their cars with gas, they must understand the local demand and weight that against their infrastructure costs.</a:t>
            </a:r>
          </a:p>
          <a:p>
            <a:endParaRPr lang="en-US" dirty="0"/>
          </a:p>
          <a:p>
            <a:r>
              <a:rPr lang="en-US" dirty="0"/>
              <a:t>Determining the optimal number of fill-up stations is critical. </a:t>
            </a:r>
          </a:p>
          <a:p>
            <a:pPr marL="285750" indent="-285750">
              <a:buFont typeface="Arial" panose="020B0604020202020204" pitchFamily="34" charset="0"/>
              <a:buChar char="•"/>
            </a:pPr>
            <a:r>
              <a:rPr lang="en-US" dirty="0"/>
              <a:t>Building too many will incur unnecessary costs on the owner.</a:t>
            </a:r>
          </a:p>
          <a:p>
            <a:pPr marL="285750" indent="-285750">
              <a:buFont typeface="Arial" panose="020B0604020202020204" pitchFamily="34" charset="0"/>
              <a:buChar char="•"/>
            </a:pPr>
            <a:r>
              <a:rPr lang="en-US" dirty="0"/>
              <a:t>Building too few will lead to growing queues and angry customers.</a:t>
            </a:r>
          </a:p>
          <a:p>
            <a:pPr marL="285750" indent="-285750">
              <a:buFont typeface="Arial" panose="020B0604020202020204" pitchFamily="34" charset="0"/>
              <a:buChar char="•"/>
            </a:pPr>
            <a:endParaRPr lang="en-US" dirty="0"/>
          </a:p>
          <a:p>
            <a:r>
              <a:rPr lang="en-US" dirty="0"/>
              <a:t>This project is focused on constructing a simulation to determine the effect of building different numbers of fill-up stations at a gas station.</a:t>
            </a:r>
          </a:p>
        </p:txBody>
      </p:sp>
    </p:spTree>
    <p:extLst>
      <p:ext uri="{BB962C8B-B14F-4D97-AF65-F5344CB8AC3E}">
        <p14:creationId xmlns:p14="http://schemas.microsoft.com/office/powerpoint/2010/main" val="424016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Flowchart</a:t>
            </a:r>
          </a:p>
        </p:txBody>
      </p:sp>
      <p:pic>
        <p:nvPicPr>
          <p:cNvPr id="5" name="Picture 4" descr="Diagram&#10;&#10;Description automatically generated">
            <a:extLst>
              <a:ext uri="{FF2B5EF4-FFF2-40B4-BE49-F238E27FC236}">
                <a16:creationId xmlns:a16="http://schemas.microsoft.com/office/drawing/2014/main" id="{5CDC3CAC-D960-7468-17A3-08D68D6BA8CF}"/>
              </a:ext>
            </a:extLst>
          </p:cNvPr>
          <p:cNvPicPr>
            <a:picLocks noChangeAspect="1"/>
          </p:cNvPicPr>
          <p:nvPr/>
        </p:nvPicPr>
        <p:blipFill>
          <a:blip r:embed="rId2"/>
          <a:stretch>
            <a:fillRect/>
          </a:stretch>
        </p:blipFill>
        <p:spPr>
          <a:xfrm>
            <a:off x="449766" y="1957184"/>
            <a:ext cx="6600631" cy="3109505"/>
          </a:xfrm>
          <a:prstGeom prst="rect">
            <a:avLst/>
          </a:prstGeom>
        </p:spPr>
      </p:pic>
      <p:sp>
        <p:nvSpPr>
          <p:cNvPr id="6" name="TextBox 5">
            <a:extLst>
              <a:ext uri="{FF2B5EF4-FFF2-40B4-BE49-F238E27FC236}">
                <a16:creationId xmlns:a16="http://schemas.microsoft.com/office/drawing/2014/main" id="{3FA7AA2F-C5D7-8CC5-8648-DAFE8BB3C23D}"/>
              </a:ext>
            </a:extLst>
          </p:cNvPr>
          <p:cNvSpPr txBox="1"/>
          <p:nvPr/>
        </p:nvSpPr>
        <p:spPr>
          <a:xfrm>
            <a:off x="7587418" y="1957184"/>
            <a:ext cx="4012696" cy="2677656"/>
          </a:xfrm>
          <a:prstGeom prst="rect">
            <a:avLst/>
          </a:prstGeom>
          <a:noFill/>
        </p:spPr>
        <p:txBody>
          <a:bodyPr wrap="square" rtlCol="0">
            <a:spAutoFit/>
          </a:bodyPr>
          <a:lstStyle/>
          <a:p>
            <a:r>
              <a:rPr lang="en-US" sz="1400" dirty="0"/>
              <a:t>Simple Model:</a:t>
            </a:r>
          </a:p>
          <a:p>
            <a:endParaRPr lang="en-US" sz="1400" dirty="0"/>
          </a:p>
          <a:p>
            <a:pPr marL="285750" indent="-285750">
              <a:buFont typeface="Arial" panose="020B0604020202020204" pitchFamily="34" charset="0"/>
              <a:buChar char="•"/>
            </a:pPr>
            <a:r>
              <a:rPr lang="en-US" sz="1400" dirty="0"/>
              <a:t>Customers arrive at the fill-up station following an exponential distribution with mean = 2 minutes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Customers wait in queue until a fill-up station is available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Customers fill-up their cars following a normal distribution with mean = 4 min and standard deviation = 0.7 minutes</a:t>
            </a:r>
          </a:p>
        </p:txBody>
      </p:sp>
    </p:spTree>
    <p:extLst>
      <p:ext uri="{BB962C8B-B14F-4D97-AF65-F5344CB8AC3E}">
        <p14:creationId xmlns:p14="http://schemas.microsoft.com/office/powerpoint/2010/main" val="420439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The Process</a:t>
            </a:r>
          </a:p>
        </p:txBody>
      </p:sp>
      <p:sp>
        <p:nvSpPr>
          <p:cNvPr id="7" name="TextBox 6">
            <a:extLst>
              <a:ext uri="{FF2B5EF4-FFF2-40B4-BE49-F238E27FC236}">
                <a16:creationId xmlns:a16="http://schemas.microsoft.com/office/drawing/2014/main" id="{F5867629-FA18-F1BB-FF35-F51E174A4BD1}"/>
              </a:ext>
            </a:extLst>
          </p:cNvPr>
          <p:cNvSpPr txBox="1"/>
          <p:nvPr/>
        </p:nvSpPr>
        <p:spPr>
          <a:xfrm>
            <a:off x="591886" y="1384093"/>
            <a:ext cx="4012696" cy="2893100"/>
          </a:xfrm>
          <a:prstGeom prst="rect">
            <a:avLst/>
          </a:prstGeom>
          <a:noFill/>
        </p:spPr>
        <p:txBody>
          <a:bodyPr wrap="square" rtlCol="0">
            <a:spAutoFit/>
          </a:bodyPr>
          <a:lstStyle/>
          <a:p>
            <a:r>
              <a:rPr lang="en-US" sz="1400" dirty="0"/>
              <a:t>Simple Model:</a:t>
            </a:r>
          </a:p>
          <a:p>
            <a:endParaRPr lang="en-US" sz="1400" dirty="0"/>
          </a:p>
          <a:p>
            <a:pPr marL="285750" indent="-285750">
              <a:buFont typeface="Arial" panose="020B0604020202020204" pitchFamily="34" charset="0"/>
              <a:buChar char="•"/>
            </a:pPr>
            <a:r>
              <a:rPr lang="en-US" sz="1400" dirty="0"/>
              <a:t>Customers arrive at the fill-up station following an exponential distribution with mean = 2 minutes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Customers wait in queue until a fill-up station is available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Customers fill-up their cars following a normal distribution with mean = 4 min and standard deviation = 0.7 minutes</a:t>
            </a:r>
          </a:p>
          <a:p>
            <a:pPr marL="285750" indent="-285750">
              <a:buFont typeface="Arial" panose="020B0604020202020204" pitchFamily="34" charset="0"/>
              <a:buChar char="•"/>
            </a:pPr>
            <a:endParaRPr lang="en-US" sz="1400" dirty="0"/>
          </a:p>
        </p:txBody>
      </p:sp>
      <p:sp>
        <p:nvSpPr>
          <p:cNvPr id="8" name="TextBox 7">
            <a:extLst>
              <a:ext uri="{FF2B5EF4-FFF2-40B4-BE49-F238E27FC236}">
                <a16:creationId xmlns:a16="http://schemas.microsoft.com/office/drawing/2014/main" id="{7344C3BC-4871-9313-C46C-69A69C623F72}"/>
              </a:ext>
            </a:extLst>
          </p:cNvPr>
          <p:cNvSpPr txBox="1"/>
          <p:nvPr/>
        </p:nvSpPr>
        <p:spPr>
          <a:xfrm>
            <a:off x="5873846" y="1384093"/>
            <a:ext cx="4012696" cy="2677656"/>
          </a:xfrm>
          <a:prstGeom prst="rect">
            <a:avLst/>
          </a:prstGeom>
          <a:noFill/>
        </p:spPr>
        <p:txBody>
          <a:bodyPr wrap="square" rtlCol="0">
            <a:spAutoFit/>
          </a:bodyPr>
          <a:lstStyle/>
          <a:p>
            <a:r>
              <a:rPr lang="en-US" sz="1400" dirty="0"/>
              <a:t>Simulation:</a:t>
            </a:r>
          </a:p>
          <a:p>
            <a:endParaRPr lang="en-US" sz="1400" dirty="0"/>
          </a:p>
          <a:p>
            <a:pPr marL="285750" indent="-285750">
              <a:buFont typeface="Arial" panose="020B0604020202020204" pitchFamily="34" charset="0"/>
              <a:buChar char="•"/>
            </a:pPr>
            <a:r>
              <a:rPr lang="en-US" sz="1400" dirty="0"/>
              <a:t>Run for 100 iterations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Store information on queue size, individual wait times for cars, and fill-up station utilization</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Want to find the number of pumps that minimized queue length, stops from becoming unbounded.</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50026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Simulation Results – 1 Pump</a:t>
            </a:r>
          </a:p>
        </p:txBody>
      </p:sp>
      <p:sp>
        <p:nvSpPr>
          <p:cNvPr id="3" name="TextBox 2">
            <a:extLst>
              <a:ext uri="{FF2B5EF4-FFF2-40B4-BE49-F238E27FC236}">
                <a16:creationId xmlns:a16="http://schemas.microsoft.com/office/drawing/2014/main" id="{8E956962-AE56-811B-669D-742DE26AD19A}"/>
              </a:ext>
            </a:extLst>
          </p:cNvPr>
          <p:cNvSpPr txBox="1"/>
          <p:nvPr/>
        </p:nvSpPr>
        <p:spPr>
          <a:xfrm>
            <a:off x="602167" y="1527561"/>
            <a:ext cx="4683512" cy="4801314"/>
          </a:xfrm>
          <a:prstGeom prst="rect">
            <a:avLst/>
          </a:prstGeom>
          <a:noFill/>
        </p:spPr>
        <p:txBody>
          <a:bodyPr wrap="square" rtlCol="0">
            <a:spAutoFit/>
          </a:bodyPr>
          <a:lstStyle/>
          <a:p>
            <a:r>
              <a:rPr lang="en-US" dirty="0"/>
              <a:t>1 arrives at 1.34 </a:t>
            </a:r>
          </a:p>
          <a:p>
            <a:r>
              <a:rPr lang="en-US" dirty="0"/>
              <a:t>1 enters the queue at 1.34 </a:t>
            </a:r>
          </a:p>
          <a:p>
            <a:r>
              <a:rPr lang="en-US" dirty="0"/>
              <a:t>1 leaves the queue at 1.34 </a:t>
            </a:r>
          </a:p>
          <a:p>
            <a:r>
              <a:rPr lang="en-US" dirty="0"/>
              <a:t>2 arrives at 1.47 </a:t>
            </a:r>
          </a:p>
          <a:p>
            <a:r>
              <a:rPr lang="en-US" dirty="0"/>
              <a:t>2 enters the queue at 1.47 </a:t>
            </a:r>
          </a:p>
          <a:p>
            <a:r>
              <a:rPr lang="en-US" dirty="0"/>
              <a:t>3 arrives at 3.29 </a:t>
            </a:r>
          </a:p>
          <a:p>
            <a:r>
              <a:rPr lang="en-US" dirty="0"/>
              <a:t>3 enters the queue at 3.29 </a:t>
            </a:r>
          </a:p>
          <a:p>
            <a:r>
              <a:rPr lang="en-US" dirty="0"/>
              <a:t>4 arrives at 4.42 </a:t>
            </a:r>
          </a:p>
          <a:p>
            <a:r>
              <a:rPr lang="en-US" dirty="0"/>
              <a:t>4 enters the queue at 4.42 </a:t>
            </a:r>
          </a:p>
          <a:p>
            <a:r>
              <a:rPr lang="en-US" dirty="0"/>
              <a:t>5 arrives at 4.81 </a:t>
            </a:r>
          </a:p>
          <a:p>
            <a:r>
              <a:rPr lang="en-US" dirty="0"/>
              <a:t>5 enters the queue at 4.81 </a:t>
            </a:r>
          </a:p>
          <a:p>
            <a:r>
              <a:rPr lang="en-US" dirty="0"/>
              <a:t>6 arrives at 5.48 </a:t>
            </a:r>
          </a:p>
          <a:p>
            <a:r>
              <a:rPr lang="en-US" dirty="0"/>
              <a:t>6 enters the queue at 5.48 </a:t>
            </a:r>
          </a:p>
          <a:p>
            <a:r>
              <a:rPr lang="en-US" dirty="0"/>
              <a:t>1 </a:t>
            </a:r>
            <a:r>
              <a:rPr lang="en-US" dirty="0" err="1"/>
              <a:t>time_taken</a:t>
            </a:r>
            <a:r>
              <a:rPr lang="en-US" dirty="0"/>
              <a:t> 4.22 </a:t>
            </a:r>
          </a:p>
          <a:p>
            <a:r>
              <a:rPr lang="en-US" dirty="0"/>
              <a:t>2 leaves the queue at 5.57 </a:t>
            </a:r>
          </a:p>
          <a:p>
            <a:r>
              <a:rPr lang="en-US" dirty="0"/>
              <a:t>7 arrives at 5.63 </a:t>
            </a:r>
          </a:p>
          <a:p>
            <a:r>
              <a:rPr lang="en-US" dirty="0"/>
              <a:t>7 enters the queue at 5.63 …</a:t>
            </a:r>
          </a:p>
        </p:txBody>
      </p:sp>
      <p:pic>
        <p:nvPicPr>
          <p:cNvPr id="5" name="Picture 4">
            <a:extLst>
              <a:ext uri="{FF2B5EF4-FFF2-40B4-BE49-F238E27FC236}">
                <a16:creationId xmlns:a16="http://schemas.microsoft.com/office/drawing/2014/main" id="{3C081A2C-CCCF-3BAA-6C5F-8A396784C199}"/>
              </a:ext>
            </a:extLst>
          </p:cNvPr>
          <p:cNvPicPr>
            <a:picLocks noChangeAspect="1"/>
          </p:cNvPicPr>
          <p:nvPr/>
        </p:nvPicPr>
        <p:blipFill>
          <a:blip r:embed="rId2"/>
          <a:stretch>
            <a:fillRect/>
          </a:stretch>
        </p:blipFill>
        <p:spPr>
          <a:xfrm>
            <a:off x="6300207" y="1831628"/>
            <a:ext cx="3886200" cy="2565400"/>
          </a:xfrm>
          <a:prstGeom prst="rect">
            <a:avLst/>
          </a:prstGeom>
        </p:spPr>
      </p:pic>
      <p:sp>
        <p:nvSpPr>
          <p:cNvPr id="6" name="TextBox 5">
            <a:extLst>
              <a:ext uri="{FF2B5EF4-FFF2-40B4-BE49-F238E27FC236}">
                <a16:creationId xmlns:a16="http://schemas.microsoft.com/office/drawing/2014/main" id="{CFCB577F-B5CA-3B2A-8CC9-366495F3D4C9}"/>
              </a:ext>
            </a:extLst>
          </p:cNvPr>
          <p:cNvSpPr txBox="1"/>
          <p:nvPr/>
        </p:nvSpPr>
        <p:spPr>
          <a:xfrm>
            <a:off x="5946156" y="1337991"/>
            <a:ext cx="4594301" cy="369332"/>
          </a:xfrm>
          <a:prstGeom prst="rect">
            <a:avLst/>
          </a:prstGeom>
          <a:noFill/>
        </p:spPr>
        <p:txBody>
          <a:bodyPr wrap="square" rtlCol="0">
            <a:spAutoFit/>
          </a:bodyPr>
          <a:lstStyle/>
          <a:p>
            <a:pPr algn="ctr"/>
            <a:r>
              <a:rPr lang="en-US" dirty="0"/>
              <a:t>Wait Time Distribution</a:t>
            </a:r>
          </a:p>
        </p:txBody>
      </p:sp>
      <p:sp>
        <p:nvSpPr>
          <p:cNvPr id="9" name="TextBox 8">
            <a:extLst>
              <a:ext uri="{FF2B5EF4-FFF2-40B4-BE49-F238E27FC236}">
                <a16:creationId xmlns:a16="http://schemas.microsoft.com/office/drawing/2014/main" id="{7053A7AB-6E9B-7E89-5D1F-79F75B4307F5}"/>
              </a:ext>
            </a:extLst>
          </p:cNvPr>
          <p:cNvSpPr txBox="1"/>
          <p:nvPr/>
        </p:nvSpPr>
        <p:spPr>
          <a:xfrm>
            <a:off x="6300207" y="4643841"/>
            <a:ext cx="4594301" cy="1200329"/>
          </a:xfrm>
          <a:prstGeom prst="rect">
            <a:avLst/>
          </a:prstGeom>
          <a:noFill/>
        </p:spPr>
        <p:txBody>
          <a:bodyPr wrap="square" rtlCol="0">
            <a:spAutoFit/>
          </a:bodyPr>
          <a:lstStyle/>
          <a:p>
            <a:r>
              <a:rPr lang="en-US" dirty="0"/>
              <a:t>Average Delay in Queue: 29.08</a:t>
            </a:r>
          </a:p>
          <a:p>
            <a:r>
              <a:rPr lang="en-US" dirty="0"/>
              <a:t>Average Delay in System: 33.02</a:t>
            </a:r>
          </a:p>
          <a:p>
            <a:r>
              <a:rPr lang="en-US" dirty="0"/>
              <a:t>Average Cars in Queue: 13.92</a:t>
            </a:r>
          </a:p>
          <a:p>
            <a:r>
              <a:rPr lang="en-US" dirty="0"/>
              <a:t>Average Utilization:  98%</a:t>
            </a:r>
          </a:p>
        </p:txBody>
      </p:sp>
    </p:spTree>
    <p:extLst>
      <p:ext uri="{BB962C8B-B14F-4D97-AF65-F5344CB8AC3E}">
        <p14:creationId xmlns:p14="http://schemas.microsoft.com/office/powerpoint/2010/main" val="303842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Simulation Results – 1 Pump</a:t>
            </a:r>
          </a:p>
        </p:txBody>
      </p:sp>
      <p:pic>
        <p:nvPicPr>
          <p:cNvPr id="7" name="Picture 6" descr="Chart, scatter chart&#10;&#10;Description automatically generated">
            <a:extLst>
              <a:ext uri="{FF2B5EF4-FFF2-40B4-BE49-F238E27FC236}">
                <a16:creationId xmlns:a16="http://schemas.microsoft.com/office/drawing/2014/main" id="{54F5842C-65CE-FDFE-4301-D8224BCB85BF}"/>
              </a:ext>
            </a:extLst>
          </p:cNvPr>
          <p:cNvPicPr>
            <a:picLocks noChangeAspect="1"/>
          </p:cNvPicPr>
          <p:nvPr/>
        </p:nvPicPr>
        <p:blipFill>
          <a:blip r:embed="rId2"/>
          <a:stretch>
            <a:fillRect/>
          </a:stretch>
        </p:blipFill>
        <p:spPr>
          <a:xfrm>
            <a:off x="904950" y="1527561"/>
            <a:ext cx="4541762" cy="3144837"/>
          </a:xfrm>
          <a:prstGeom prst="rect">
            <a:avLst/>
          </a:prstGeom>
        </p:spPr>
      </p:pic>
      <p:pic>
        <p:nvPicPr>
          <p:cNvPr id="10" name="Picture 9" descr="Chart, bar chart, histogram&#10;&#10;Description automatically generated">
            <a:extLst>
              <a:ext uri="{FF2B5EF4-FFF2-40B4-BE49-F238E27FC236}">
                <a16:creationId xmlns:a16="http://schemas.microsoft.com/office/drawing/2014/main" id="{CFC5DA5C-A887-9CF9-4C37-70365B40F614}"/>
              </a:ext>
            </a:extLst>
          </p:cNvPr>
          <p:cNvPicPr>
            <a:picLocks noChangeAspect="1"/>
          </p:cNvPicPr>
          <p:nvPr/>
        </p:nvPicPr>
        <p:blipFill>
          <a:blip r:embed="rId3"/>
          <a:stretch>
            <a:fillRect/>
          </a:stretch>
        </p:blipFill>
        <p:spPr>
          <a:xfrm>
            <a:off x="6462789" y="1527561"/>
            <a:ext cx="4541762" cy="3144837"/>
          </a:xfrm>
          <a:prstGeom prst="rect">
            <a:avLst/>
          </a:prstGeom>
        </p:spPr>
      </p:pic>
      <p:sp>
        <p:nvSpPr>
          <p:cNvPr id="11" name="TextBox 10">
            <a:extLst>
              <a:ext uri="{FF2B5EF4-FFF2-40B4-BE49-F238E27FC236}">
                <a16:creationId xmlns:a16="http://schemas.microsoft.com/office/drawing/2014/main" id="{AD98B1DA-4250-4662-5734-C26A3394FCB2}"/>
              </a:ext>
            </a:extLst>
          </p:cNvPr>
          <p:cNvSpPr txBox="1"/>
          <p:nvPr/>
        </p:nvSpPr>
        <p:spPr>
          <a:xfrm>
            <a:off x="1042988" y="4857750"/>
            <a:ext cx="3843337" cy="1477328"/>
          </a:xfrm>
          <a:prstGeom prst="rect">
            <a:avLst/>
          </a:prstGeom>
          <a:noFill/>
        </p:spPr>
        <p:txBody>
          <a:bodyPr wrap="square" rtlCol="0">
            <a:spAutoFit/>
          </a:bodyPr>
          <a:lstStyle/>
          <a:p>
            <a:r>
              <a:rPr lang="en-US" dirty="0"/>
              <a:t>Because there is only 1 pump, and the rate of new cars is faster than the rate of fill-up, we see a bottleneck at the station</a:t>
            </a:r>
          </a:p>
        </p:txBody>
      </p:sp>
      <p:sp>
        <p:nvSpPr>
          <p:cNvPr id="12" name="TextBox 11">
            <a:extLst>
              <a:ext uri="{FF2B5EF4-FFF2-40B4-BE49-F238E27FC236}">
                <a16:creationId xmlns:a16="http://schemas.microsoft.com/office/drawing/2014/main" id="{6D07619F-E0B5-BCE0-C5B5-8F7C24C46CB4}"/>
              </a:ext>
            </a:extLst>
          </p:cNvPr>
          <p:cNvSpPr txBox="1"/>
          <p:nvPr/>
        </p:nvSpPr>
        <p:spPr>
          <a:xfrm>
            <a:off x="6812001" y="4857750"/>
            <a:ext cx="3843337" cy="646331"/>
          </a:xfrm>
          <a:prstGeom prst="rect">
            <a:avLst/>
          </a:prstGeom>
          <a:noFill/>
        </p:spPr>
        <p:txBody>
          <a:bodyPr wrap="square" rtlCol="0">
            <a:spAutoFit/>
          </a:bodyPr>
          <a:lstStyle/>
          <a:p>
            <a:r>
              <a:rPr lang="en-US" dirty="0"/>
              <a:t>This leads to a situation of unbounded queue growth.</a:t>
            </a:r>
          </a:p>
        </p:txBody>
      </p:sp>
    </p:spTree>
    <p:extLst>
      <p:ext uri="{BB962C8B-B14F-4D97-AF65-F5344CB8AC3E}">
        <p14:creationId xmlns:p14="http://schemas.microsoft.com/office/powerpoint/2010/main" val="336294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Simulation Results – 2 Pumps</a:t>
            </a:r>
          </a:p>
        </p:txBody>
      </p:sp>
      <p:sp>
        <p:nvSpPr>
          <p:cNvPr id="3" name="TextBox 2">
            <a:extLst>
              <a:ext uri="{FF2B5EF4-FFF2-40B4-BE49-F238E27FC236}">
                <a16:creationId xmlns:a16="http://schemas.microsoft.com/office/drawing/2014/main" id="{8E956962-AE56-811B-669D-742DE26AD19A}"/>
              </a:ext>
            </a:extLst>
          </p:cNvPr>
          <p:cNvSpPr txBox="1"/>
          <p:nvPr/>
        </p:nvSpPr>
        <p:spPr>
          <a:xfrm>
            <a:off x="602167" y="1527561"/>
            <a:ext cx="4683512" cy="5078313"/>
          </a:xfrm>
          <a:prstGeom prst="rect">
            <a:avLst/>
          </a:prstGeom>
          <a:noFill/>
        </p:spPr>
        <p:txBody>
          <a:bodyPr wrap="square" rtlCol="0">
            <a:spAutoFit/>
          </a:bodyPr>
          <a:lstStyle/>
          <a:p>
            <a:r>
              <a:rPr lang="en-US" dirty="0"/>
              <a:t>1 arrives at 1.34 </a:t>
            </a:r>
          </a:p>
          <a:p>
            <a:r>
              <a:rPr lang="en-US" dirty="0"/>
              <a:t>1 enters the queue at 1.34 </a:t>
            </a:r>
          </a:p>
          <a:p>
            <a:r>
              <a:rPr lang="en-US" dirty="0"/>
              <a:t>1 leaves the queue at 1.34 </a:t>
            </a:r>
          </a:p>
          <a:p>
            <a:r>
              <a:rPr lang="en-US" dirty="0"/>
              <a:t>2 arrives at 1.47 </a:t>
            </a:r>
          </a:p>
          <a:p>
            <a:r>
              <a:rPr lang="en-US" dirty="0"/>
              <a:t>2 enters the queue at 1.47 </a:t>
            </a:r>
          </a:p>
          <a:p>
            <a:r>
              <a:rPr lang="en-US" dirty="0"/>
              <a:t>2 leaves the queue at 1.47 </a:t>
            </a:r>
          </a:p>
          <a:p>
            <a:r>
              <a:rPr lang="en-US" dirty="0"/>
              <a:t>3 arrives at 3.29 </a:t>
            </a:r>
          </a:p>
          <a:p>
            <a:r>
              <a:rPr lang="en-US" dirty="0"/>
              <a:t>3 enters the queue at 3.29 </a:t>
            </a:r>
          </a:p>
          <a:p>
            <a:r>
              <a:rPr lang="en-US" dirty="0"/>
              <a:t>2 </a:t>
            </a:r>
            <a:r>
              <a:rPr lang="en-US" dirty="0" err="1"/>
              <a:t>time_taken</a:t>
            </a:r>
            <a:r>
              <a:rPr lang="en-US" dirty="0"/>
              <a:t> 2.41 </a:t>
            </a:r>
          </a:p>
          <a:p>
            <a:r>
              <a:rPr lang="en-US" dirty="0"/>
              <a:t>3 leaves the queue at 3.88 </a:t>
            </a:r>
          </a:p>
          <a:p>
            <a:r>
              <a:rPr lang="en-US" dirty="0"/>
              <a:t>4 arrives at 4.42 </a:t>
            </a:r>
          </a:p>
          <a:p>
            <a:r>
              <a:rPr lang="en-US" dirty="0"/>
              <a:t>4 enters the queue at 4.42 </a:t>
            </a:r>
          </a:p>
          <a:p>
            <a:r>
              <a:rPr lang="en-US" dirty="0"/>
              <a:t>5 arrives at 4.56 </a:t>
            </a:r>
          </a:p>
          <a:p>
            <a:r>
              <a:rPr lang="en-US" dirty="0"/>
              <a:t>5 enters the queue at 4.56 </a:t>
            </a:r>
          </a:p>
          <a:p>
            <a:r>
              <a:rPr lang="en-US" dirty="0"/>
              <a:t>6 arrives at 4.97 </a:t>
            </a:r>
          </a:p>
          <a:p>
            <a:r>
              <a:rPr lang="en-US" dirty="0"/>
              <a:t>6 enters the queue at 4.97 </a:t>
            </a:r>
          </a:p>
          <a:p>
            <a:r>
              <a:rPr lang="en-US" dirty="0"/>
              <a:t>7 arrives at 5.16 </a:t>
            </a:r>
          </a:p>
          <a:p>
            <a:r>
              <a:rPr lang="en-US" dirty="0"/>
              <a:t>7 enters the queue at 5.16</a:t>
            </a:r>
          </a:p>
        </p:txBody>
      </p:sp>
      <p:sp>
        <p:nvSpPr>
          <p:cNvPr id="6" name="TextBox 5">
            <a:extLst>
              <a:ext uri="{FF2B5EF4-FFF2-40B4-BE49-F238E27FC236}">
                <a16:creationId xmlns:a16="http://schemas.microsoft.com/office/drawing/2014/main" id="{CFCB577F-B5CA-3B2A-8CC9-366495F3D4C9}"/>
              </a:ext>
            </a:extLst>
          </p:cNvPr>
          <p:cNvSpPr txBox="1"/>
          <p:nvPr/>
        </p:nvSpPr>
        <p:spPr>
          <a:xfrm>
            <a:off x="5946156" y="1337991"/>
            <a:ext cx="4594301" cy="369332"/>
          </a:xfrm>
          <a:prstGeom prst="rect">
            <a:avLst/>
          </a:prstGeom>
          <a:noFill/>
        </p:spPr>
        <p:txBody>
          <a:bodyPr wrap="square" rtlCol="0">
            <a:spAutoFit/>
          </a:bodyPr>
          <a:lstStyle/>
          <a:p>
            <a:pPr algn="ctr"/>
            <a:r>
              <a:rPr lang="en-US" dirty="0"/>
              <a:t>Wait Time Distribution</a:t>
            </a:r>
          </a:p>
        </p:txBody>
      </p:sp>
      <p:sp>
        <p:nvSpPr>
          <p:cNvPr id="9" name="TextBox 8">
            <a:extLst>
              <a:ext uri="{FF2B5EF4-FFF2-40B4-BE49-F238E27FC236}">
                <a16:creationId xmlns:a16="http://schemas.microsoft.com/office/drawing/2014/main" id="{7053A7AB-6E9B-7E89-5D1F-79F75B4307F5}"/>
              </a:ext>
            </a:extLst>
          </p:cNvPr>
          <p:cNvSpPr txBox="1"/>
          <p:nvPr/>
        </p:nvSpPr>
        <p:spPr>
          <a:xfrm>
            <a:off x="6300207" y="4643841"/>
            <a:ext cx="4594301" cy="1200329"/>
          </a:xfrm>
          <a:prstGeom prst="rect">
            <a:avLst/>
          </a:prstGeom>
          <a:noFill/>
        </p:spPr>
        <p:txBody>
          <a:bodyPr wrap="square" rtlCol="0">
            <a:spAutoFit/>
          </a:bodyPr>
          <a:lstStyle/>
          <a:p>
            <a:r>
              <a:rPr lang="en-US" dirty="0"/>
              <a:t>Average Delay in Queue: 2.43</a:t>
            </a:r>
          </a:p>
          <a:p>
            <a:r>
              <a:rPr lang="en-US" dirty="0"/>
              <a:t>Average Delay in System: 6.30</a:t>
            </a:r>
          </a:p>
          <a:p>
            <a:r>
              <a:rPr lang="en-US" dirty="0"/>
              <a:t>Average Cars in Queue: 1.09</a:t>
            </a:r>
          </a:p>
          <a:p>
            <a:r>
              <a:rPr lang="en-US" dirty="0"/>
              <a:t>Average Utilization:  59%</a:t>
            </a:r>
          </a:p>
        </p:txBody>
      </p:sp>
      <p:pic>
        <p:nvPicPr>
          <p:cNvPr id="7" name="Picture 6" descr="Chart, histogram&#10;&#10;Description automatically generated">
            <a:extLst>
              <a:ext uri="{FF2B5EF4-FFF2-40B4-BE49-F238E27FC236}">
                <a16:creationId xmlns:a16="http://schemas.microsoft.com/office/drawing/2014/main" id="{D06ACEE1-CE78-7B61-4DAD-06BE28B0BF07}"/>
              </a:ext>
            </a:extLst>
          </p:cNvPr>
          <p:cNvPicPr>
            <a:picLocks noChangeAspect="1"/>
          </p:cNvPicPr>
          <p:nvPr/>
        </p:nvPicPr>
        <p:blipFill>
          <a:blip r:embed="rId2"/>
          <a:stretch>
            <a:fillRect/>
          </a:stretch>
        </p:blipFill>
        <p:spPr>
          <a:xfrm>
            <a:off x="6230356" y="1797079"/>
            <a:ext cx="4025900" cy="2667000"/>
          </a:xfrm>
          <a:prstGeom prst="rect">
            <a:avLst/>
          </a:prstGeom>
        </p:spPr>
      </p:pic>
    </p:spTree>
    <p:extLst>
      <p:ext uri="{BB962C8B-B14F-4D97-AF65-F5344CB8AC3E}">
        <p14:creationId xmlns:p14="http://schemas.microsoft.com/office/powerpoint/2010/main" val="337575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 histogram&#10;&#10;Description automatically generated">
            <a:extLst>
              <a:ext uri="{FF2B5EF4-FFF2-40B4-BE49-F238E27FC236}">
                <a16:creationId xmlns:a16="http://schemas.microsoft.com/office/drawing/2014/main" id="{48151370-A166-47BA-A33F-BBED105FC20B}"/>
              </a:ext>
            </a:extLst>
          </p:cNvPr>
          <p:cNvPicPr>
            <a:picLocks noChangeAspect="1"/>
          </p:cNvPicPr>
          <p:nvPr/>
        </p:nvPicPr>
        <p:blipFill>
          <a:blip r:embed="rId2"/>
          <a:stretch>
            <a:fillRect/>
          </a:stretch>
        </p:blipFill>
        <p:spPr>
          <a:xfrm>
            <a:off x="6462790" y="1527561"/>
            <a:ext cx="4541762" cy="3144837"/>
          </a:xfrm>
          <a:prstGeom prst="rect">
            <a:avLst/>
          </a:prstGeom>
        </p:spPr>
      </p:pic>
      <p:pic>
        <p:nvPicPr>
          <p:cNvPr id="4" name="Picture 3" descr="Chart, scatter chart&#10;&#10;Description automatically generated">
            <a:extLst>
              <a:ext uri="{FF2B5EF4-FFF2-40B4-BE49-F238E27FC236}">
                <a16:creationId xmlns:a16="http://schemas.microsoft.com/office/drawing/2014/main" id="{6579AEBD-F584-B35D-1F11-AF282DA4EC37}"/>
              </a:ext>
            </a:extLst>
          </p:cNvPr>
          <p:cNvPicPr>
            <a:picLocks noChangeAspect="1"/>
          </p:cNvPicPr>
          <p:nvPr/>
        </p:nvPicPr>
        <p:blipFill>
          <a:blip r:embed="rId3"/>
          <a:stretch>
            <a:fillRect/>
          </a:stretch>
        </p:blipFill>
        <p:spPr>
          <a:xfrm>
            <a:off x="904950" y="1527561"/>
            <a:ext cx="4541762" cy="3144837"/>
          </a:xfrm>
          <a:prstGeom prst="rect">
            <a:avLst/>
          </a:prstGeom>
        </p:spPr>
      </p:pic>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Simulation Results – 2 Pumps</a:t>
            </a:r>
          </a:p>
        </p:txBody>
      </p:sp>
      <p:sp>
        <p:nvSpPr>
          <p:cNvPr id="11" name="TextBox 10">
            <a:extLst>
              <a:ext uri="{FF2B5EF4-FFF2-40B4-BE49-F238E27FC236}">
                <a16:creationId xmlns:a16="http://schemas.microsoft.com/office/drawing/2014/main" id="{AD98B1DA-4250-4662-5734-C26A3394FCB2}"/>
              </a:ext>
            </a:extLst>
          </p:cNvPr>
          <p:cNvSpPr txBox="1"/>
          <p:nvPr/>
        </p:nvSpPr>
        <p:spPr>
          <a:xfrm>
            <a:off x="1042988" y="4857750"/>
            <a:ext cx="3843337" cy="1477328"/>
          </a:xfrm>
          <a:prstGeom prst="rect">
            <a:avLst/>
          </a:prstGeom>
          <a:noFill/>
        </p:spPr>
        <p:txBody>
          <a:bodyPr wrap="square" rtlCol="0">
            <a:spAutoFit/>
          </a:bodyPr>
          <a:lstStyle/>
          <a:p>
            <a:r>
              <a:rPr lang="en-US" dirty="0"/>
              <a:t>With 2 pumps, the wait time does not grow unbounded. We see that all cars share a similar wait time regardless of when they enter the system</a:t>
            </a:r>
          </a:p>
        </p:txBody>
      </p:sp>
      <p:sp>
        <p:nvSpPr>
          <p:cNvPr id="12" name="TextBox 11">
            <a:extLst>
              <a:ext uri="{FF2B5EF4-FFF2-40B4-BE49-F238E27FC236}">
                <a16:creationId xmlns:a16="http://schemas.microsoft.com/office/drawing/2014/main" id="{6D07619F-E0B5-BCE0-C5B5-8F7C24C46CB4}"/>
              </a:ext>
            </a:extLst>
          </p:cNvPr>
          <p:cNvSpPr txBox="1"/>
          <p:nvPr/>
        </p:nvSpPr>
        <p:spPr>
          <a:xfrm>
            <a:off x="6812001" y="4857750"/>
            <a:ext cx="3843337" cy="923330"/>
          </a:xfrm>
          <a:prstGeom prst="rect">
            <a:avLst/>
          </a:prstGeom>
          <a:noFill/>
        </p:spPr>
        <p:txBody>
          <a:bodyPr wrap="square" rtlCol="0">
            <a:spAutoFit/>
          </a:bodyPr>
          <a:lstStyle/>
          <a:p>
            <a:r>
              <a:rPr lang="en-US" dirty="0"/>
              <a:t>The total number of cars in the queue at any given time does not exceed 5</a:t>
            </a:r>
          </a:p>
        </p:txBody>
      </p:sp>
    </p:spTree>
    <p:extLst>
      <p:ext uri="{BB962C8B-B14F-4D97-AF65-F5344CB8AC3E}">
        <p14:creationId xmlns:p14="http://schemas.microsoft.com/office/powerpoint/2010/main" val="389771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532-7422-F653-2D0C-418DE9375C9C}"/>
              </a:ext>
            </a:extLst>
          </p:cNvPr>
          <p:cNvSpPr>
            <a:spLocks noGrp="1"/>
          </p:cNvSpPr>
          <p:nvPr>
            <p:ph type="title"/>
          </p:nvPr>
        </p:nvSpPr>
        <p:spPr>
          <a:xfrm>
            <a:off x="449766" y="263912"/>
            <a:ext cx="9144000" cy="1263649"/>
          </a:xfrm>
        </p:spPr>
        <p:txBody>
          <a:bodyPr/>
          <a:lstStyle/>
          <a:p>
            <a:r>
              <a:rPr lang="en-US" dirty="0"/>
              <a:t>Justify Validity of Model - Arrivals</a:t>
            </a:r>
          </a:p>
        </p:txBody>
      </p:sp>
      <p:sp>
        <p:nvSpPr>
          <p:cNvPr id="3" name="TextBox 2">
            <a:extLst>
              <a:ext uri="{FF2B5EF4-FFF2-40B4-BE49-F238E27FC236}">
                <a16:creationId xmlns:a16="http://schemas.microsoft.com/office/drawing/2014/main" id="{E8CC8021-3E11-72F8-D8FC-9ABAC4762BC6}"/>
              </a:ext>
            </a:extLst>
          </p:cNvPr>
          <p:cNvSpPr txBox="1"/>
          <p:nvPr/>
        </p:nvSpPr>
        <p:spPr>
          <a:xfrm>
            <a:off x="769434" y="1326995"/>
            <a:ext cx="9980342" cy="646331"/>
          </a:xfrm>
          <a:prstGeom prst="rect">
            <a:avLst/>
          </a:prstGeom>
          <a:noFill/>
        </p:spPr>
        <p:txBody>
          <a:bodyPr wrap="square" rtlCol="0">
            <a:spAutoFit/>
          </a:bodyPr>
          <a:lstStyle/>
          <a:p>
            <a:r>
              <a:rPr lang="en-US" dirty="0"/>
              <a:t>This model used an exponential distribution to model incoming customers and a normal distribution to model the time to fill-up a car with gas</a:t>
            </a:r>
          </a:p>
        </p:txBody>
      </p:sp>
      <p:pic>
        <p:nvPicPr>
          <p:cNvPr id="7" name="Picture 6">
            <a:extLst>
              <a:ext uri="{FF2B5EF4-FFF2-40B4-BE49-F238E27FC236}">
                <a16:creationId xmlns:a16="http://schemas.microsoft.com/office/drawing/2014/main" id="{76D28B3E-6092-B3B7-2DE5-5E09518C3750}"/>
              </a:ext>
            </a:extLst>
          </p:cNvPr>
          <p:cNvPicPr>
            <a:picLocks noChangeAspect="1"/>
          </p:cNvPicPr>
          <p:nvPr/>
        </p:nvPicPr>
        <p:blipFill>
          <a:blip r:embed="rId2"/>
          <a:stretch>
            <a:fillRect/>
          </a:stretch>
        </p:blipFill>
        <p:spPr>
          <a:xfrm>
            <a:off x="824580" y="2625737"/>
            <a:ext cx="4600757" cy="1206756"/>
          </a:xfrm>
          <a:prstGeom prst="rect">
            <a:avLst/>
          </a:prstGeom>
        </p:spPr>
      </p:pic>
      <p:pic>
        <p:nvPicPr>
          <p:cNvPr id="9" name="Picture 8" descr="Chart, histogram&#10;&#10;Description automatically generated">
            <a:extLst>
              <a:ext uri="{FF2B5EF4-FFF2-40B4-BE49-F238E27FC236}">
                <a16:creationId xmlns:a16="http://schemas.microsoft.com/office/drawing/2014/main" id="{E038D46C-C9A9-5CD4-9007-D4DE8561DB71}"/>
              </a:ext>
            </a:extLst>
          </p:cNvPr>
          <p:cNvPicPr>
            <a:picLocks noChangeAspect="1"/>
          </p:cNvPicPr>
          <p:nvPr/>
        </p:nvPicPr>
        <p:blipFill>
          <a:blip r:embed="rId3"/>
          <a:stretch>
            <a:fillRect/>
          </a:stretch>
        </p:blipFill>
        <p:spPr>
          <a:xfrm>
            <a:off x="824580" y="4504154"/>
            <a:ext cx="2828119" cy="1776412"/>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56F61DEC-FDF4-2799-7D47-2C5DAFA3CF2B}"/>
              </a:ext>
            </a:extLst>
          </p:cNvPr>
          <p:cNvPicPr>
            <a:picLocks noChangeAspect="1"/>
          </p:cNvPicPr>
          <p:nvPr/>
        </p:nvPicPr>
        <p:blipFill>
          <a:blip r:embed="rId4"/>
          <a:stretch>
            <a:fillRect/>
          </a:stretch>
        </p:blipFill>
        <p:spPr>
          <a:xfrm>
            <a:off x="4889491" y="4471610"/>
            <a:ext cx="6667500" cy="1841500"/>
          </a:xfrm>
          <a:prstGeom prst="rect">
            <a:avLst/>
          </a:prstGeom>
        </p:spPr>
      </p:pic>
      <p:sp>
        <p:nvSpPr>
          <p:cNvPr id="15" name="TextBox 14">
            <a:extLst>
              <a:ext uri="{FF2B5EF4-FFF2-40B4-BE49-F238E27FC236}">
                <a16:creationId xmlns:a16="http://schemas.microsoft.com/office/drawing/2014/main" id="{AA11F9FF-FA6A-15FB-834D-A2014D9D8684}"/>
              </a:ext>
            </a:extLst>
          </p:cNvPr>
          <p:cNvSpPr txBox="1"/>
          <p:nvPr/>
        </p:nvSpPr>
        <p:spPr>
          <a:xfrm>
            <a:off x="769434" y="2344249"/>
            <a:ext cx="9980342" cy="276999"/>
          </a:xfrm>
          <a:prstGeom prst="rect">
            <a:avLst/>
          </a:prstGeom>
          <a:noFill/>
        </p:spPr>
        <p:txBody>
          <a:bodyPr wrap="square" rtlCol="0">
            <a:spAutoFit/>
          </a:bodyPr>
          <a:lstStyle/>
          <a:p>
            <a:r>
              <a:rPr lang="en-US" sz="1200" i="1" dirty="0"/>
              <a:t>Simulation Mean approximates input distribution mean</a:t>
            </a:r>
          </a:p>
        </p:txBody>
      </p:sp>
      <p:sp>
        <p:nvSpPr>
          <p:cNvPr id="16" name="TextBox 15">
            <a:extLst>
              <a:ext uri="{FF2B5EF4-FFF2-40B4-BE49-F238E27FC236}">
                <a16:creationId xmlns:a16="http://schemas.microsoft.com/office/drawing/2014/main" id="{243A165D-3EE9-6069-EE7C-637AE77093BB}"/>
              </a:ext>
            </a:extLst>
          </p:cNvPr>
          <p:cNvSpPr txBox="1"/>
          <p:nvPr/>
        </p:nvSpPr>
        <p:spPr>
          <a:xfrm>
            <a:off x="769434" y="4029824"/>
            <a:ext cx="9980342" cy="276999"/>
          </a:xfrm>
          <a:prstGeom prst="rect">
            <a:avLst/>
          </a:prstGeom>
          <a:noFill/>
        </p:spPr>
        <p:txBody>
          <a:bodyPr wrap="square" rtlCol="0">
            <a:spAutoFit/>
          </a:bodyPr>
          <a:lstStyle/>
          <a:p>
            <a:r>
              <a:rPr lang="en-US" sz="1200" i="1" dirty="0"/>
              <a:t>Simulation Distribution is exponential</a:t>
            </a:r>
          </a:p>
        </p:txBody>
      </p:sp>
      <p:sp>
        <p:nvSpPr>
          <p:cNvPr id="17" name="TextBox 16">
            <a:extLst>
              <a:ext uri="{FF2B5EF4-FFF2-40B4-BE49-F238E27FC236}">
                <a16:creationId xmlns:a16="http://schemas.microsoft.com/office/drawing/2014/main" id="{08BD22B8-5D26-7951-6FF9-4A50B7428BAB}"/>
              </a:ext>
            </a:extLst>
          </p:cNvPr>
          <p:cNvSpPr txBox="1"/>
          <p:nvPr/>
        </p:nvSpPr>
        <p:spPr>
          <a:xfrm>
            <a:off x="4889491" y="4025845"/>
            <a:ext cx="9980342" cy="276999"/>
          </a:xfrm>
          <a:prstGeom prst="rect">
            <a:avLst/>
          </a:prstGeom>
          <a:noFill/>
        </p:spPr>
        <p:txBody>
          <a:bodyPr wrap="square" rtlCol="0">
            <a:spAutoFit/>
          </a:bodyPr>
          <a:lstStyle/>
          <a:p>
            <a:r>
              <a:rPr lang="en-US" sz="1200" i="1" dirty="0"/>
              <a:t>Two Sample T-Test Fails to Reject null hypothesis that populations are distinct</a:t>
            </a:r>
          </a:p>
        </p:txBody>
      </p:sp>
    </p:spTree>
    <p:extLst>
      <p:ext uri="{BB962C8B-B14F-4D97-AF65-F5344CB8AC3E}">
        <p14:creationId xmlns:p14="http://schemas.microsoft.com/office/powerpoint/2010/main" val="3035162005"/>
      </p:ext>
    </p:extLst>
  </p:cSld>
  <p:clrMapOvr>
    <a:masterClrMapping/>
  </p:clrMapOvr>
</p:sld>
</file>

<file path=ppt/theme/theme1.xml><?xml version="1.0" encoding="utf-8"?>
<a:theme xmlns:a="http://schemas.openxmlformats.org/drawingml/2006/main" name="TornVTI">
  <a:themeElements>
    <a:clrScheme name="AnalogousFromDarkSeedLeftStep">
      <a:dk1>
        <a:srgbClr val="000000"/>
      </a:dk1>
      <a:lt1>
        <a:srgbClr val="FFFFFF"/>
      </a:lt1>
      <a:dk2>
        <a:srgbClr val="1B2130"/>
      </a:dk2>
      <a:lt2>
        <a:srgbClr val="F0F3F1"/>
      </a:lt2>
      <a:accent1>
        <a:srgbClr val="D937B0"/>
      </a:accent1>
      <a:accent2>
        <a:srgbClr val="AC25C7"/>
      </a:accent2>
      <a:accent3>
        <a:srgbClr val="7B37D9"/>
      </a:accent3>
      <a:accent4>
        <a:srgbClr val="3A3ACC"/>
      </a:accent4>
      <a:accent5>
        <a:srgbClr val="377AD9"/>
      </a:accent5>
      <a:accent6>
        <a:srgbClr val="25ACC7"/>
      </a:accent6>
      <a:hlink>
        <a:srgbClr val="3F5FBF"/>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35</TotalTime>
  <Words>854</Words>
  <Application>Microsoft Macintosh PowerPoint</Application>
  <PresentationFormat>Widescreen</PresentationFormat>
  <Paragraphs>107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Verdana Pro</vt:lpstr>
      <vt:lpstr>Verdana Pro Cond SemiBold</vt:lpstr>
      <vt:lpstr>TornVTI</vt:lpstr>
      <vt:lpstr>Gas Station Sim</vt:lpstr>
      <vt:lpstr>Project Overview</vt:lpstr>
      <vt:lpstr>Flowchart</vt:lpstr>
      <vt:lpstr>The Process</vt:lpstr>
      <vt:lpstr>Simulation Results – 1 Pump</vt:lpstr>
      <vt:lpstr>Simulation Results – 1 Pump</vt:lpstr>
      <vt:lpstr>Simulation Results – 2 Pumps</vt:lpstr>
      <vt:lpstr>Simulation Results – 2 Pumps</vt:lpstr>
      <vt:lpstr>Justify Validity of Model - Arrivals</vt:lpstr>
      <vt:lpstr>Justify Validity of Model – Fill-ups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Gas Station Sim</dc:title>
  <dc:creator>Alec McCabe</dc:creator>
  <cp:lastModifiedBy>Alec McCabe</cp:lastModifiedBy>
  <cp:revision>1</cp:revision>
  <dcterms:created xsi:type="dcterms:W3CDTF">2022-07-17T17:45:16Z</dcterms:created>
  <dcterms:modified xsi:type="dcterms:W3CDTF">2022-07-17T18:20:30Z</dcterms:modified>
</cp:coreProperties>
</file>