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65" r:id="rId6"/>
    <p:sldId id="264" r:id="rId7"/>
    <p:sldId id="267" r:id="rId8"/>
    <p:sldId id="266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McCabe" initials="AM" lastIdx="1" clrIdx="0">
    <p:extLst>
      <p:ext uri="{19B8F6BF-5375-455C-9EA6-DF929625EA0E}">
        <p15:presenceInfo xmlns:p15="http://schemas.microsoft.com/office/powerpoint/2012/main" userId="964efa64341957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1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1T18:00:43.154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AD884-DAD8-C347-B19C-061AAB34E76E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2CBB9B09-F6CD-654B-8441-AC2F656D29C8}">
      <dgm:prSet phldrT="[Text]" custT="1"/>
      <dgm:spPr/>
      <dgm:t>
        <a:bodyPr/>
        <a:lstStyle/>
        <a:p>
          <a:r>
            <a:rPr lang="en-US" sz="1200" dirty="0"/>
            <a:t>EDA</a:t>
          </a:r>
        </a:p>
      </dgm:t>
    </dgm:pt>
    <dgm:pt modelId="{B7AD445D-FC5C-8A43-A9D8-E32636521967}" type="parTrans" cxnId="{524E2A60-E6F8-7E47-AD99-F6AE3CEC41DA}">
      <dgm:prSet/>
      <dgm:spPr/>
      <dgm:t>
        <a:bodyPr/>
        <a:lstStyle/>
        <a:p>
          <a:endParaRPr lang="en-US" sz="1200"/>
        </a:p>
      </dgm:t>
    </dgm:pt>
    <dgm:pt modelId="{B14184D7-DC99-FC44-B88B-6DFD91524D7D}" type="sibTrans" cxnId="{524E2A60-E6F8-7E47-AD99-F6AE3CEC41DA}">
      <dgm:prSet/>
      <dgm:spPr/>
      <dgm:t>
        <a:bodyPr/>
        <a:lstStyle/>
        <a:p>
          <a:endParaRPr lang="en-US" sz="1200"/>
        </a:p>
      </dgm:t>
    </dgm:pt>
    <dgm:pt modelId="{F5D80192-AA56-A94C-AB38-A3BFB7DEFD92}">
      <dgm:prSet phldrT="[Text]" custT="1"/>
      <dgm:spPr/>
      <dgm:t>
        <a:bodyPr/>
        <a:lstStyle/>
        <a:p>
          <a:r>
            <a:rPr lang="en-US" sz="1200" dirty="0"/>
            <a:t>Collection / Cleaning</a:t>
          </a:r>
        </a:p>
      </dgm:t>
    </dgm:pt>
    <dgm:pt modelId="{06AF0C3A-7823-A84A-9C3C-B28461EE4E2F}" type="parTrans" cxnId="{D5B15D1B-4BC9-264B-B309-766BB86E2F32}">
      <dgm:prSet/>
      <dgm:spPr/>
      <dgm:t>
        <a:bodyPr/>
        <a:lstStyle/>
        <a:p>
          <a:endParaRPr lang="en-US" sz="1200"/>
        </a:p>
      </dgm:t>
    </dgm:pt>
    <dgm:pt modelId="{2EAA516D-287D-3D4F-93F7-B6D702A8E439}" type="sibTrans" cxnId="{D5B15D1B-4BC9-264B-B309-766BB86E2F32}">
      <dgm:prSet/>
      <dgm:spPr/>
      <dgm:t>
        <a:bodyPr/>
        <a:lstStyle/>
        <a:p>
          <a:endParaRPr lang="en-US" sz="1200"/>
        </a:p>
      </dgm:t>
    </dgm:pt>
    <dgm:pt modelId="{6BA753FB-EC66-3A47-8526-653904BA8F20}">
      <dgm:prSet phldrT="[Text]" custT="1"/>
      <dgm:spPr/>
      <dgm:t>
        <a:bodyPr/>
        <a:lstStyle/>
        <a:p>
          <a:r>
            <a:rPr lang="en-US" sz="1200" dirty="0"/>
            <a:t>Feature Engineering</a:t>
          </a:r>
        </a:p>
      </dgm:t>
    </dgm:pt>
    <dgm:pt modelId="{FDB6D07E-87CD-E44E-825F-CEF7CD71007B}" type="parTrans" cxnId="{F11C82D1-DC5F-5147-A3FE-44393AC4B8BF}">
      <dgm:prSet/>
      <dgm:spPr/>
      <dgm:t>
        <a:bodyPr/>
        <a:lstStyle/>
        <a:p>
          <a:endParaRPr lang="en-US" sz="1200"/>
        </a:p>
      </dgm:t>
    </dgm:pt>
    <dgm:pt modelId="{EBCDB147-55B7-A84D-BFAB-2851D2B6945C}" type="sibTrans" cxnId="{F11C82D1-DC5F-5147-A3FE-44393AC4B8BF}">
      <dgm:prSet/>
      <dgm:spPr/>
      <dgm:t>
        <a:bodyPr/>
        <a:lstStyle/>
        <a:p>
          <a:endParaRPr lang="en-US" sz="1200"/>
        </a:p>
      </dgm:t>
    </dgm:pt>
    <dgm:pt modelId="{68406B00-C114-034F-A0B8-94D2C14782F2}">
      <dgm:prSet phldrT="[Text]" custT="1"/>
      <dgm:spPr/>
      <dgm:t>
        <a:bodyPr/>
        <a:lstStyle/>
        <a:p>
          <a:r>
            <a:rPr lang="en-US" sz="1200" dirty="0"/>
            <a:t>Feature Selection</a:t>
          </a:r>
        </a:p>
      </dgm:t>
    </dgm:pt>
    <dgm:pt modelId="{DD7799EB-5E68-5342-9072-C1E0DC28C972}" type="parTrans" cxnId="{55B2421F-AE81-2D43-B6BC-6AA6F5FF70C9}">
      <dgm:prSet/>
      <dgm:spPr/>
      <dgm:t>
        <a:bodyPr/>
        <a:lstStyle/>
        <a:p>
          <a:endParaRPr lang="en-US" sz="1200"/>
        </a:p>
      </dgm:t>
    </dgm:pt>
    <dgm:pt modelId="{105BB378-D12F-7745-8A63-9420C1E1F308}" type="sibTrans" cxnId="{55B2421F-AE81-2D43-B6BC-6AA6F5FF70C9}">
      <dgm:prSet/>
      <dgm:spPr/>
      <dgm:t>
        <a:bodyPr/>
        <a:lstStyle/>
        <a:p>
          <a:endParaRPr lang="en-US" sz="1200"/>
        </a:p>
      </dgm:t>
    </dgm:pt>
    <dgm:pt modelId="{91FE8D90-D8EB-D24C-95EC-5CC31A61ABB9}">
      <dgm:prSet phldrT="[Text]" custT="1"/>
      <dgm:spPr/>
      <dgm:t>
        <a:bodyPr/>
        <a:lstStyle/>
        <a:p>
          <a:r>
            <a:rPr lang="en-US" sz="1200" dirty="0"/>
            <a:t>Model Building</a:t>
          </a:r>
        </a:p>
      </dgm:t>
    </dgm:pt>
    <dgm:pt modelId="{DE774315-6305-FD46-B8D9-1C46F2B642D5}" type="parTrans" cxnId="{D192269B-D826-F543-8A8B-819B89E8B7EA}">
      <dgm:prSet/>
      <dgm:spPr/>
      <dgm:t>
        <a:bodyPr/>
        <a:lstStyle/>
        <a:p>
          <a:endParaRPr lang="en-US" sz="1200"/>
        </a:p>
      </dgm:t>
    </dgm:pt>
    <dgm:pt modelId="{D598DA63-6D26-5349-82AC-0940F8A15B6E}" type="sibTrans" cxnId="{D192269B-D826-F543-8A8B-819B89E8B7EA}">
      <dgm:prSet/>
      <dgm:spPr/>
      <dgm:t>
        <a:bodyPr/>
        <a:lstStyle/>
        <a:p>
          <a:endParaRPr lang="en-US" sz="1200"/>
        </a:p>
      </dgm:t>
    </dgm:pt>
    <dgm:pt modelId="{427736AF-BACA-744B-9A9F-D2E08E28A74C}" type="pres">
      <dgm:prSet presAssocID="{A8AAD884-DAD8-C347-B19C-061AAB34E76E}" presName="CompostProcess" presStyleCnt="0">
        <dgm:presLayoutVars>
          <dgm:dir/>
          <dgm:resizeHandles val="exact"/>
        </dgm:presLayoutVars>
      </dgm:prSet>
      <dgm:spPr/>
    </dgm:pt>
    <dgm:pt modelId="{49E10AEC-D8D1-7440-ABBA-DDD00DFED3C8}" type="pres">
      <dgm:prSet presAssocID="{A8AAD884-DAD8-C347-B19C-061AAB34E76E}" presName="arrow" presStyleLbl="bgShp" presStyleIdx="0" presStyleCnt="1"/>
      <dgm:spPr/>
    </dgm:pt>
    <dgm:pt modelId="{E54C4B09-16CF-5342-A37E-D605B0B7B271}" type="pres">
      <dgm:prSet presAssocID="{A8AAD884-DAD8-C347-B19C-061AAB34E76E}" presName="linearProcess" presStyleCnt="0"/>
      <dgm:spPr/>
    </dgm:pt>
    <dgm:pt modelId="{7A2696A8-1A1C-714A-B195-D694DB35E37E}" type="pres">
      <dgm:prSet presAssocID="{F5D80192-AA56-A94C-AB38-A3BFB7DEFD92}" presName="textNode" presStyleLbl="node1" presStyleIdx="0" presStyleCnt="5">
        <dgm:presLayoutVars>
          <dgm:bulletEnabled val="1"/>
        </dgm:presLayoutVars>
      </dgm:prSet>
      <dgm:spPr/>
    </dgm:pt>
    <dgm:pt modelId="{C1BA0A1C-CAF4-5A45-8470-15D0257EBEFD}" type="pres">
      <dgm:prSet presAssocID="{2EAA516D-287D-3D4F-93F7-B6D702A8E439}" presName="sibTrans" presStyleCnt="0"/>
      <dgm:spPr/>
    </dgm:pt>
    <dgm:pt modelId="{9F01EE88-4246-F243-B9A1-601C65E4FFAA}" type="pres">
      <dgm:prSet presAssocID="{2CBB9B09-F6CD-654B-8441-AC2F656D29C8}" presName="textNode" presStyleLbl="node1" presStyleIdx="1" presStyleCnt="5">
        <dgm:presLayoutVars>
          <dgm:bulletEnabled val="1"/>
        </dgm:presLayoutVars>
      </dgm:prSet>
      <dgm:spPr/>
    </dgm:pt>
    <dgm:pt modelId="{F20F64E3-27BC-5C47-B570-80D7E1206BC6}" type="pres">
      <dgm:prSet presAssocID="{B14184D7-DC99-FC44-B88B-6DFD91524D7D}" presName="sibTrans" presStyleCnt="0"/>
      <dgm:spPr/>
    </dgm:pt>
    <dgm:pt modelId="{77ED04A9-2D6F-A34E-9DC1-3F2FF56F664E}" type="pres">
      <dgm:prSet presAssocID="{6BA753FB-EC66-3A47-8526-653904BA8F20}" presName="textNode" presStyleLbl="node1" presStyleIdx="2" presStyleCnt="5">
        <dgm:presLayoutVars>
          <dgm:bulletEnabled val="1"/>
        </dgm:presLayoutVars>
      </dgm:prSet>
      <dgm:spPr/>
    </dgm:pt>
    <dgm:pt modelId="{B74CAA75-3C5E-814D-96B7-A9740C53B68E}" type="pres">
      <dgm:prSet presAssocID="{EBCDB147-55B7-A84D-BFAB-2851D2B6945C}" presName="sibTrans" presStyleCnt="0"/>
      <dgm:spPr/>
    </dgm:pt>
    <dgm:pt modelId="{89479162-555B-0E49-B1D9-6DCD5B4C3CEA}" type="pres">
      <dgm:prSet presAssocID="{68406B00-C114-034F-A0B8-94D2C14782F2}" presName="textNode" presStyleLbl="node1" presStyleIdx="3" presStyleCnt="5">
        <dgm:presLayoutVars>
          <dgm:bulletEnabled val="1"/>
        </dgm:presLayoutVars>
      </dgm:prSet>
      <dgm:spPr/>
    </dgm:pt>
    <dgm:pt modelId="{846778BF-0F69-5540-B4B5-63B0304BCFA9}" type="pres">
      <dgm:prSet presAssocID="{105BB378-D12F-7745-8A63-9420C1E1F308}" presName="sibTrans" presStyleCnt="0"/>
      <dgm:spPr/>
    </dgm:pt>
    <dgm:pt modelId="{D88FAA3D-C2E0-A94B-B2C0-CEAA7B4F59A6}" type="pres">
      <dgm:prSet presAssocID="{91FE8D90-D8EB-D24C-95EC-5CC31A61ABB9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37B661A-0382-344E-A1AC-55FB2493F0C8}" type="presOf" srcId="{2CBB9B09-F6CD-654B-8441-AC2F656D29C8}" destId="{9F01EE88-4246-F243-B9A1-601C65E4FFAA}" srcOrd="0" destOrd="0" presId="urn:microsoft.com/office/officeart/2005/8/layout/hProcess9"/>
    <dgm:cxn modelId="{D5B15D1B-4BC9-264B-B309-766BB86E2F32}" srcId="{A8AAD884-DAD8-C347-B19C-061AAB34E76E}" destId="{F5D80192-AA56-A94C-AB38-A3BFB7DEFD92}" srcOrd="0" destOrd="0" parTransId="{06AF0C3A-7823-A84A-9C3C-B28461EE4E2F}" sibTransId="{2EAA516D-287D-3D4F-93F7-B6D702A8E439}"/>
    <dgm:cxn modelId="{55B2421F-AE81-2D43-B6BC-6AA6F5FF70C9}" srcId="{A8AAD884-DAD8-C347-B19C-061AAB34E76E}" destId="{68406B00-C114-034F-A0B8-94D2C14782F2}" srcOrd="3" destOrd="0" parTransId="{DD7799EB-5E68-5342-9072-C1E0DC28C972}" sibTransId="{105BB378-D12F-7745-8A63-9420C1E1F308}"/>
    <dgm:cxn modelId="{524E2A60-E6F8-7E47-AD99-F6AE3CEC41DA}" srcId="{A8AAD884-DAD8-C347-B19C-061AAB34E76E}" destId="{2CBB9B09-F6CD-654B-8441-AC2F656D29C8}" srcOrd="1" destOrd="0" parTransId="{B7AD445D-FC5C-8A43-A9D8-E32636521967}" sibTransId="{B14184D7-DC99-FC44-B88B-6DFD91524D7D}"/>
    <dgm:cxn modelId="{622A5475-F3F7-5E4A-8D5E-EB9FD7AC329E}" type="presOf" srcId="{91FE8D90-D8EB-D24C-95EC-5CC31A61ABB9}" destId="{D88FAA3D-C2E0-A94B-B2C0-CEAA7B4F59A6}" srcOrd="0" destOrd="0" presId="urn:microsoft.com/office/officeart/2005/8/layout/hProcess9"/>
    <dgm:cxn modelId="{D192269B-D826-F543-8A8B-819B89E8B7EA}" srcId="{A8AAD884-DAD8-C347-B19C-061AAB34E76E}" destId="{91FE8D90-D8EB-D24C-95EC-5CC31A61ABB9}" srcOrd="4" destOrd="0" parTransId="{DE774315-6305-FD46-B8D9-1C46F2B642D5}" sibTransId="{D598DA63-6D26-5349-82AC-0940F8A15B6E}"/>
    <dgm:cxn modelId="{3B6A7AC6-0846-5446-8CAD-691C2838C015}" type="presOf" srcId="{68406B00-C114-034F-A0B8-94D2C14782F2}" destId="{89479162-555B-0E49-B1D9-6DCD5B4C3CEA}" srcOrd="0" destOrd="0" presId="urn:microsoft.com/office/officeart/2005/8/layout/hProcess9"/>
    <dgm:cxn modelId="{F11C82D1-DC5F-5147-A3FE-44393AC4B8BF}" srcId="{A8AAD884-DAD8-C347-B19C-061AAB34E76E}" destId="{6BA753FB-EC66-3A47-8526-653904BA8F20}" srcOrd="2" destOrd="0" parTransId="{FDB6D07E-87CD-E44E-825F-CEF7CD71007B}" sibTransId="{EBCDB147-55B7-A84D-BFAB-2851D2B6945C}"/>
    <dgm:cxn modelId="{3BAFD3D7-DA80-1A49-88BD-A7176B9BEAFF}" type="presOf" srcId="{F5D80192-AA56-A94C-AB38-A3BFB7DEFD92}" destId="{7A2696A8-1A1C-714A-B195-D694DB35E37E}" srcOrd="0" destOrd="0" presId="urn:microsoft.com/office/officeart/2005/8/layout/hProcess9"/>
    <dgm:cxn modelId="{7CD19EDB-B2A0-E645-89AB-75A342EF9016}" type="presOf" srcId="{6BA753FB-EC66-3A47-8526-653904BA8F20}" destId="{77ED04A9-2D6F-A34E-9DC1-3F2FF56F664E}" srcOrd="0" destOrd="0" presId="urn:microsoft.com/office/officeart/2005/8/layout/hProcess9"/>
    <dgm:cxn modelId="{7C3A80E8-824A-D642-B2A8-A544A87A60F8}" type="presOf" srcId="{A8AAD884-DAD8-C347-B19C-061AAB34E76E}" destId="{427736AF-BACA-744B-9A9F-D2E08E28A74C}" srcOrd="0" destOrd="0" presId="urn:microsoft.com/office/officeart/2005/8/layout/hProcess9"/>
    <dgm:cxn modelId="{9379BB4F-AB88-B041-982E-1361C028B506}" type="presParOf" srcId="{427736AF-BACA-744B-9A9F-D2E08E28A74C}" destId="{49E10AEC-D8D1-7440-ABBA-DDD00DFED3C8}" srcOrd="0" destOrd="0" presId="urn:microsoft.com/office/officeart/2005/8/layout/hProcess9"/>
    <dgm:cxn modelId="{B79FFDE4-002C-4443-B229-49077F25FE1F}" type="presParOf" srcId="{427736AF-BACA-744B-9A9F-D2E08E28A74C}" destId="{E54C4B09-16CF-5342-A37E-D605B0B7B271}" srcOrd="1" destOrd="0" presId="urn:microsoft.com/office/officeart/2005/8/layout/hProcess9"/>
    <dgm:cxn modelId="{613BC39C-DA7B-424A-848A-80390EA0C320}" type="presParOf" srcId="{E54C4B09-16CF-5342-A37E-D605B0B7B271}" destId="{7A2696A8-1A1C-714A-B195-D694DB35E37E}" srcOrd="0" destOrd="0" presId="urn:microsoft.com/office/officeart/2005/8/layout/hProcess9"/>
    <dgm:cxn modelId="{6317068B-084E-5B4E-874B-1540E79A08C3}" type="presParOf" srcId="{E54C4B09-16CF-5342-A37E-D605B0B7B271}" destId="{C1BA0A1C-CAF4-5A45-8470-15D0257EBEFD}" srcOrd="1" destOrd="0" presId="urn:microsoft.com/office/officeart/2005/8/layout/hProcess9"/>
    <dgm:cxn modelId="{15ED94D9-6510-7A48-BB83-46C8CA19D83E}" type="presParOf" srcId="{E54C4B09-16CF-5342-A37E-D605B0B7B271}" destId="{9F01EE88-4246-F243-B9A1-601C65E4FFAA}" srcOrd="2" destOrd="0" presId="urn:microsoft.com/office/officeart/2005/8/layout/hProcess9"/>
    <dgm:cxn modelId="{96FB3960-8D8C-734C-92C8-A6F829B5215C}" type="presParOf" srcId="{E54C4B09-16CF-5342-A37E-D605B0B7B271}" destId="{F20F64E3-27BC-5C47-B570-80D7E1206BC6}" srcOrd="3" destOrd="0" presId="urn:microsoft.com/office/officeart/2005/8/layout/hProcess9"/>
    <dgm:cxn modelId="{131F06D4-636D-D24D-AEDB-A54F0BB30C23}" type="presParOf" srcId="{E54C4B09-16CF-5342-A37E-D605B0B7B271}" destId="{77ED04A9-2D6F-A34E-9DC1-3F2FF56F664E}" srcOrd="4" destOrd="0" presId="urn:microsoft.com/office/officeart/2005/8/layout/hProcess9"/>
    <dgm:cxn modelId="{0448D539-B2E0-4248-AAF8-4270342F41F1}" type="presParOf" srcId="{E54C4B09-16CF-5342-A37E-D605B0B7B271}" destId="{B74CAA75-3C5E-814D-96B7-A9740C53B68E}" srcOrd="5" destOrd="0" presId="urn:microsoft.com/office/officeart/2005/8/layout/hProcess9"/>
    <dgm:cxn modelId="{360096A5-F108-4945-922D-73755A941890}" type="presParOf" srcId="{E54C4B09-16CF-5342-A37E-D605B0B7B271}" destId="{89479162-555B-0E49-B1D9-6DCD5B4C3CEA}" srcOrd="6" destOrd="0" presId="urn:microsoft.com/office/officeart/2005/8/layout/hProcess9"/>
    <dgm:cxn modelId="{FBADAE67-DEF1-D949-892F-0F780F5B79EF}" type="presParOf" srcId="{E54C4B09-16CF-5342-A37E-D605B0B7B271}" destId="{846778BF-0F69-5540-B4B5-63B0304BCFA9}" srcOrd="7" destOrd="0" presId="urn:microsoft.com/office/officeart/2005/8/layout/hProcess9"/>
    <dgm:cxn modelId="{A30867DC-D176-6648-8591-294929D1EA4B}" type="presParOf" srcId="{E54C4B09-16CF-5342-A37E-D605B0B7B271}" destId="{D88FAA3D-C2E0-A94B-B2C0-CEAA7B4F59A6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10AEC-D8D1-7440-ABBA-DDD00DFED3C8}">
      <dsp:nvSpPr>
        <dsp:cNvPr id="0" name=""/>
        <dsp:cNvSpPr/>
      </dsp:nvSpPr>
      <dsp:spPr>
        <a:xfrm>
          <a:off x="804421" y="0"/>
          <a:ext cx="9116772" cy="288816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696A8-1A1C-714A-B195-D694DB35E37E}">
      <dsp:nvSpPr>
        <dsp:cNvPr id="0" name=""/>
        <dsp:cNvSpPr/>
      </dsp:nvSpPr>
      <dsp:spPr>
        <a:xfrm>
          <a:off x="3142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 / Cleaning</a:t>
          </a:r>
        </a:p>
      </dsp:txBody>
      <dsp:txXfrm>
        <a:off x="59537" y="922845"/>
        <a:ext cx="1778856" cy="1042477"/>
      </dsp:txXfrm>
    </dsp:sp>
    <dsp:sp modelId="{9F01EE88-4246-F243-B9A1-601C65E4FFAA}">
      <dsp:nvSpPr>
        <dsp:cNvPr id="0" name=""/>
        <dsp:cNvSpPr/>
      </dsp:nvSpPr>
      <dsp:spPr>
        <a:xfrm>
          <a:off x="2210063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EDA</a:t>
          </a:r>
        </a:p>
      </dsp:txBody>
      <dsp:txXfrm>
        <a:off x="2266458" y="922845"/>
        <a:ext cx="1778856" cy="1042477"/>
      </dsp:txXfrm>
    </dsp:sp>
    <dsp:sp modelId="{77ED04A9-2D6F-A34E-9DC1-3F2FF56F664E}">
      <dsp:nvSpPr>
        <dsp:cNvPr id="0" name=""/>
        <dsp:cNvSpPr/>
      </dsp:nvSpPr>
      <dsp:spPr>
        <a:xfrm>
          <a:off x="4416984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4473379" y="922845"/>
        <a:ext cx="1778856" cy="1042477"/>
      </dsp:txXfrm>
    </dsp:sp>
    <dsp:sp modelId="{89479162-555B-0E49-B1D9-6DCD5B4C3CEA}">
      <dsp:nvSpPr>
        <dsp:cNvPr id="0" name=""/>
        <dsp:cNvSpPr/>
      </dsp:nvSpPr>
      <dsp:spPr>
        <a:xfrm>
          <a:off x="6623905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Selection</a:t>
          </a:r>
        </a:p>
      </dsp:txBody>
      <dsp:txXfrm>
        <a:off x="6680300" y="922845"/>
        <a:ext cx="1778856" cy="1042477"/>
      </dsp:txXfrm>
    </dsp:sp>
    <dsp:sp modelId="{D88FAA3D-C2E0-A94B-B2C0-CEAA7B4F59A6}">
      <dsp:nvSpPr>
        <dsp:cNvPr id="0" name=""/>
        <dsp:cNvSpPr/>
      </dsp:nvSpPr>
      <dsp:spPr>
        <a:xfrm>
          <a:off x="8830826" y="866450"/>
          <a:ext cx="1891646" cy="11552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Building</a:t>
          </a:r>
        </a:p>
      </dsp:txBody>
      <dsp:txXfrm>
        <a:off x="8887221" y="922845"/>
        <a:ext cx="1778856" cy="104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58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0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2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6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07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5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2" r:id="rId7"/>
    <p:sldLayoutId id="2147483663" r:id="rId8"/>
    <p:sldLayoutId id="2147483664" r:id="rId9"/>
    <p:sldLayoutId id="2147483665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3B37-1E9B-804C-BD02-218479600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Minimizing Customer Churn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DA0B9-6503-E241-89E7-EBABCDB0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and Recommendations for Telecommunications Companies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321CA-6969-4F59-A96F-59F032BA70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329" r="16378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86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81" y="304240"/>
            <a:ext cx="10051697" cy="150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Best Model:</a:t>
            </a:r>
            <a:b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Logistic Regression, </a:t>
            </a:r>
            <a:r>
              <a:rPr lang="en-US" sz="28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Upsampled</a:t>
            </a:r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Best Features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908870-EF2C-7A46-86BF-7062E7155BC7}"/>
              </a:ext>
            </a:extLst>
          </p:cNvPr>
          <p:cNvSpPr/>
          <p:nvPr/>
        </p:nvSpPr>
        <p:spPr>
          <a:xfrm>
            <a:off x="111513" y="1438507"/>
            <a:ext cx="11954101" cy="5194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786350F5-1D7B-D846-9D2D-DB189222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82" y="1728937"/>
            <a:ext cx="7360888" cy="4613962"/>
          </a:xfrm>
          <a:prstGeom prst="rect">
            <a:avLst/>
          </a:prstGeom>
        </p:spPr>
      </p:pic>
      <p:pic>
        <p:nvPicPr>
          <p:cNvPr id="25" name="Picture 24" descr="Chart, treemap chart&#10;&#10;Description automatically generated">
            <a:extLst>
              <a:ext uri="{FF2B5EF4-FFF2-40B4-BE49-F238E27FC236}">
                <a16:creationId xmlns:a16="http://schemas.microsoft.com/office/drawing/2014/main" id="{7BEF49EE-E9FB-EE41-A17E-57BC638C9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622" y="1870347"/>
            <a:ext cx="3506271" cy="285292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CAAABC-F39F-7049-973A-ACBEAC7B02A0}"/>
              </a:ext>
            </a:extLst>
          </p:cNvPr>
          <p:cNvCxnSpPr/>
          <p:nvPr/>
        </p:nvCxnSpPr>
        <p:spPr>
          <a:xfrm>
            <a:off x="7935535" y="2037262"/>
            <a:ext cx="0" cy="3794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1913D5B-8BFC-BF4A-A05F-248DE26C54F7}"/>
              </a:ext>
            </a:extLst>
          </p:cNvPr>
          <p:cNvSpPr txBox="1"/>
          <p:nvPr/>
        </p:nvSpPr>
        <p:spPr>
          <a:xfrm>
            <a:off x="9170813" y="4938112"/>
            <a:ext cx="197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75%</a:t>
            </a:r>
          </a:p>
          <a:p>
            <a:r>
              <a:rPr lang="en-US" dirty="0"/>
              <a:t>Precision: 52%</a:t>
            </a:r>
          </a:p>
          <a:p>
            <a:r>
              <a:rPr lang="en-US" dirty="0"/>
              <a:t>Recall:      80%</a:t>
            </a:r>
          </a:p>
          <a:p>
            <a:r>
              <a:rPr lang="en-US" dirty="0"/>
              <a:t>F1:           63%</a:t>
            </a:r>
          </a:p>
          <a:p>
            <a:r>
              <a:rPr lang="en-US" dirty="0"/>
              <a:t>AUC:       76%</a:t>
            </a:r>
          </a:p>
        </p:txBody>
      </p:sp>
    </p:spTree>
    <p:extLst>
      <p:ext uri="{BB962C8B-B14F-4D97-AF65-F5344CB8AC3E}">
        <p14:creationId xmlns:p14="http://schemas.microsoft.com/office/powerpoint/2010/main" val="223763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Suggestions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Upsell Contracts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Fiber Optic Service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 Usage of </a:t>
            </a:r>
            <a:r>
              <a:rPr lang="en-US" sz="3600" dirty="0" err="1"/>
              <a:t>eCheck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5085165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 Year Contracts contribute the most to prolonged subscription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7369" y="5082718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Improve performance of Fiber Optic service to retain 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5089322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of </a:t>
            </a:r>
            <a:r>
              <a:rPr lang="en-US" dirty="0" err="1">
                <a:solidFill>
                  <a:schemeClr val="bg1"/>
                </a:solidFill>
              </a:rPr>
              <a:t>eChecks</a:t>
            </a:r>
            <a:r>
              <a:rPr lang="en-US" dirty="0">
                <a:solidFill>
                  <a:schemeClr val="bg1"/>
                </a:solidFill>
              </a:rPr>
              <a:t> increases churn rate</a:t>
            </a:r>
          </a:p>
        </p:txBody>
      </p:sp>
    </p:spTree>
    <p:extLst>
      <p:ext uri="{BB962C8B-B14F-4D97-AF65-F5344CB8AC3E}">
        <p14:creationId xmlns:p14="http://schemas.microsoft.com/office/powerpoint/2010/main" val="302407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Suggestions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Sell Cheap First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Reduce Paperless Billing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TechSup</a:t>
            </a:r>
            <a:r>
              <a:rPr lang="en-US" sz="3600" dirty="0"/>
              <a:t>, </a:t>
            </a:r>
            <a:r>
              <a:rPr lang="en-US" sz="3600" dirty="0" err="1"/>
              <a:t>WebSec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4863533"/>
            <a:ext cx="333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Increase stickiness, slowly. Customers with more tenure will be more willing to accept pricey services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4748" y="4880817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 of Paperless Billing increases change of churn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4946666"/>
            <a:ext cx="3334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Lack of </a:t>
            </a:r>
            <a:r>
              <a:rPr lang="en-US" dirty="0" err="1">
                <a:solidFill>
                  <a:schemeClr val="bg1"/>
                </a:solidFill>
              </a:rPr>
              <a:t>TechSupport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 err="1">
                <a:solidFill>
                  <a:schemeClr val="bg1"/>
                </a:solidFill>
              </a:rPr>
              <a:t>OnlineSecurity</a:t>
            </a:r>
            <a:r>
              <a:rPr lang="en-US" dirty="0">
                <a:solidFill>
                  <a:schemeClr val="bg1"/>
                </a:solidFill>
              </a:rPr>
              <a:t> increases churn</a:t>
            </a:r>
          </a:p>
        </p:txBody>
      </p:sp>
    </p:spTree>
    <p:extLst>
      <p:ext uri="{BB962C8B-B14F-4D97-AF65-F5344CB8AC3E}">
        <p14:creationId xmlns:p14="http://schemas.microsoft.com/office/powerpoint/2010/main" val="20554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8747-117D-7649-B2A6-E5DCAB3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781" y="515294"/>
            <a:ext cx="9147940" cy="1197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Churn Occurs When customers cancel service subscription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73F0C52-EADF-5F44-9A12-524278E38FF3}"/>
              </a:ext>
            </a:extLst>
          </p:cNvPr>
          <p:cNvSpPr/>
          <p:nvPr/>
        </p:nvSpPr>
        <p:spPr>
          <a:xfrm>
            <a:off x="595702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20%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06BBCA-3A1C-9443-9F9B-89885EA57A7B}"/>
              </a:ext>
            </a:extLst>
          </p:cNvPr>
          <p:cNvSpPr/>
          <p:nvPr/>
        </p:nvSpPr>
        <p:spPr>
          <a:xfrm>
            <a:off x="4630434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50X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1241E-FDF2-424F-AC84-6D2F250237DC}"/>
              </a:ext>
            </a:extLst>
          </p:cNvPr>
          <p:cNvSpPr/>
          <p:nvPr/>
        </p:nvSpPr>
        <p:spPr>
          <a:xfrm>
            <a:off x="8659925" y="1832769"/>
            <a:ext cx="2928084" cy="29280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65M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62106-B770-6044-9998-141A9853F4CB}"/>
              </a:ext>
            </a:extLst>
          </p:cNvPr>
          <p:cNvSpPr txBox="1"/>
          <p:nvPr/>
        </p:nvSpPr>
        <p:spPr>
          <a:xfrm>
            <a:off x="392637" y="5085165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Revenue spend on Acquisitions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E3BF9F-6E08-D94B-A696-558FB832AD91}"/>
              </a:ext>
            </a:extLst>
          </p:cNvPr>
          <p:cNvSpPr txBox="1"/>
          <p:nvPr/>
        </p:nvSpPr>
        <p:spPr>
          <a:xfrm>
            <a:off x="4427369" y="5082718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Cost of Acquisitions vs Retention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0EC70-0C73-914C-9831-1F3A4D7FC1EE}"/>
              </a:ext>
            </a:extLst>
          </p:cNvPr>
          <p:cNvSpPr txBox="1"/>
          <p:nvPr/>
        </p:nvSpPr>
        <p:spPr>
          <a:xfrm>
            <a:off x="8456860" y="5089322"/>
            <a:ext cx="33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Monthly Losses due to Churn</a:t>
            </a:r>
          </a:p>
        </p:txBody>
      </p:sp>
    </p:spTree>
    <p:extLst>
      <p:ext uri="{BB962C8B-B14F-4D97-AF65-F5344CB8AC3E}">
        <p14:creationId xmlns:p14="http://schemas.microsoft.com/office/powerpoint/2010/main" val="13466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2468B2D9-88A1-E24C-8433-682B75EB4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6" b="11591"/>
          <a:stretch/>
        </p:blipFill>
        <p:spPr>
          <a:xfrm>
            <a:off x="5523299" y="1185863"/>
            <a:ext cx="5415776" cy="3979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B80F5-9114-9049-A5BE-262DE9DC6B75}"/>
              </a:ext>
            </a:extLst>
          </p:cNvPr>
          <p:cNvSpPr txBox="1"/>
          <p:nvPr/>
        </p:nvSpPr>
        <p:spPr>
          <a:xfrm>
            <a:off x="1252925" y="4386203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81374-53C8-F645-8352-29B1FA7C7657}"/>
              </a:ext>
            </a:extLst>
          </p:cNvPr>
          <p:cNvSpPr/>
          <p:nvPr/>
        </p:nvSpPr>
        <p:spPr>
          <a:xfrm>
            <a:off x="1633375" y="4931960"/>
            <a:ext cx="10018070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Build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interpretable classification model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to optimize identification of at-risk customers</a:t>
            </a: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Identify most </a:t>
            </a:r>
            <a:r>
              <a:rPr lang="en-US" dirty="0">
                <a:solidFill>
                  <a:schemeClr val="accent1"/>
                </a:solidFill>
                <a:latin typeface="Lato"/>
              </a:rPr>
              <a:t>prominent features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which affect customer churn</a:t>
            </a:r>
          </a:p>
          <a:p>
            <a:pPr fontAlgn="base">
              <a:spcBef>
                <a:spcPts val="24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 Optimize F1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1252925" y="206036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D792-8055-094B-AC28-4E150AFA9ED0}"/>
              </a:ext>
            </a:extLst>
          </p:cNvPr>
          <p:cNvSpPr/>
          <p:nvPr/>
        </p:nvSpPr>
        <p:spPr>
          <a:xfrm>
            <a:off x="1633375" y="2609923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Origin: IBM Customer Retention Dataset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Target Variable: Customer Churn</a:t>
            </a:r>
          </a:p>
          <a:p>
            <a:pPr fontAlgn="base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Features: 3 Continuous, 17 Categorical</a:t>
            </a:r>
          </a:p>
        </p:txBody>
      </p:sp>
    </p:spTree>
    <p:extLst>
      <p:ext uri="{BB962C8B-B14F-4D97-AF65-F5344CB8AC3E}">
        <p14:creationId xmlns:p14="http://schemas.microsoft.com/office/powerpoint/2010/main" val="42734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66B51FC-9115-3747-A049-90CE9E7A96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3060"/>
              </p:ext>
            </p:extLst>
          </p:nvPr>
        </p:nvGraphicFramePr>
        <p:xfrm>
          <a:off x="838199" y="1605774"/>
          <a:ext cx="10725615" cy="288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FD62F3-2AAA-BE41-8D60-16F55ADABCFC}"/>
              </a:ext>
            </a:extLst>
          </p:cNvPr>
          <p:cNvSpPr/>
          <p:nvPr/>
        </p:nvSpPr>
        <p:spPr>
          <a:xfrm>
            <a:off x="838199" y="3947532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pulled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and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9325B51-546E-AD4E-A364-ABB85E974B74}"/>
              </a:ext>
            </a:extLst>
          </p:cNvPr>
          <p:cNvSpPr/>
          <p:nvPr/>
        </p:nvSpPr>
        <p:spPr>
          <a:xfrm>
            <a:off x="3021980" y="3939246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Explored target variable “Churn”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predictor variables with greatest impact on churn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ideas for feature 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FBFD6DB-CB82-FF4A-916D-3DE9B5C773EE}"/>
              </a:ext>
            </a:extLst>
          </p:cNvPr>
          <p:cNvSpPr/>
          <p:nvPr/>
        </p:nvSpPr>
        <p:spPr>
          <a:xfrm>
            <a:off x="5237354" y="3939245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Domain knowledge combined with EDA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Hypothesis testing to determine value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0726BD1-655B-4840-8E2E-E69E42B952BF}"/>
              </a:ext>
            </a:extLst>
          </p:cNvPr>
          <p:cNvSpPr/>
          <p:nvPr/>
        </p:nvSpPr>
        <p:spPr>
          <a:xfrm>
            <a:off x="7452728" y="3939244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VIF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Polynomial Interactions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661D7E-1142-FF41-AD11-B230F5A8A6D9}"/>
              </a:ext>
            </a:extLst>
          </p:cNvPr>
          <p:cNvSpPr/>
          <p:nvPr/>
        </p:nvSpPr>
        <p:spPr>
          <a:xfrm>
            <a:off x="9668102" y="3939243"/>
            <a:ext cx="1927303" cy="25536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Bagging /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Voting Classifier</a:t>
            </a: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4FE9B347-BF6F-F448-901D-F88CDCC18329}"/>
              </a:ext>
            </a:extLst>
          </p:cNvPr>
          <p:cNvSpPr/>
          <p:nvPr/>
        </p:nvSpPr>
        <p:spPr>
          <a:xfrm>
            <a:off x="6345969" y="1249499"/>
            <a:ext cx="4140820" cy="1842816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0FC31-8F13-774E-A945-424095B4781E}"/>
              </a:ext>
            </a:extLst>
          </p:cNvPr>
          <p:cNvSpPr txBox="1"/>
          <p:nvPr/>
        </p:nvSpPr>
        <p:spPr>
          <a:xfrm>
            <a:off x="1252925" y="2060365"/>
            <a:ext cx="164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8470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44" y="344053"/>
            <a:ext cx="7939668" cy="124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b="1" cap="all" dirty="0">
                <a:solidFill>
                  <a:schemeClr val="bg1"/>
                </a:solidFill>
              </a:rPr>
              <a:t>Checking for Correlations</a:t>
            </a:r>
            <a:endParaRPr lang="en-US" sz="4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09769776-E09F-5A40-932F-2436038E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6" y="1601919"/>
            <a:ext cx="5569864" cy="4776157"/>
          </a:xfrm>
          <a:prstGeom prst="rect">
            <a:avLst/>
          </a:prstGeom>
        </p:spPr>
      </p:pic>
      <p:sp>
        <p:nvSpPr>
          <p:cNvPr id="5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24468" y="2096429"/>
            <a:ext cx="34791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Minimal collinearity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Primary concerns include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InternetService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OnlineSecurity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OnlineBackup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DeviceProtection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StreamingTV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StreamingMovies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High Collinearity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Nearly identical churn rates across ‘services’ predictors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Customers significantly more likely to churn if they: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Pay for Internet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not Pay for Services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Engineering: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Paid Services Count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Avg Price per Service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Has Internet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37CE2846-55F3-6B44-8EBE-263804DE9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80" y="4574650"/>
            <a:ext cx="4434722" cy="2094698"/>
          </a:xfrm>
          <a:prstGeom prst="rect">
            <a:avLst/>
          </a:prstGeom>
        </p:spPr>
      </p:pic>
      <p:pic>
        <p:nvPicPr>
          <p:cNvPr id="20" name="Picture 19" descr="Chart, bar chart&#10;&#10;Description automatically generated">
            <a:extLst>
              <a:ext uri="{FF2B5EF4-FFF2-40B4-BE49-F238E27FC236}">
                <a16:creationId xmlns:a16="http://schemas.microsoft.com/office/drawing/2014/main" id="{6EFF1574-2260-354E-B967-7CF13613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0" y="2355963"/>
            <a:ext cx="4434722" cy="2094698"/>
          </a:xfrm>
          <a:prstGeom prst="rect">
            <a:avLst/>
          </a:prstGeom>
        </p:spPr>
      </p:pic>
      <p:pic>
        <p:nvPicPr>
          <p:cNvPr id="24" name="Picture 23" descr="Chart, bar chart&#10;&#10;Description automatically generated">
            <a:extLst>
              <a:ext uri="{FF2B5EF4-FFF2-40B4-BE49-F238E27FC236}">
                <a16:creationId xmlns:a16="http://schemas.microsoft.com/office/drawing/2014/main" id="{92CEA24C-1F2F-6645-8956-3D57D1A0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10" y="188653"/>
            <a:ext cx="4434722" cy="20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Categorical Features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Significant difference in Churn Rates between various categorical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expected, longer contracts correlate with significantly lower churn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Surprisingly, major correlation between churn and use of Fiber Optic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954026C-AFE5-F94D-A364-2F93A248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6" y="130513"/>
            <a:ext cx="4501843" cy="2087393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108F35C-1DAA-D149-B42C-5747C21A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5" y="2356865"/>
            <a:ext cx="4501843" cy="2087393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1C3E3F3-A579-7F4A-98DD-8CD92A53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64" y="4583217"/>
            <a:ext cx="4501843" cy="208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2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1A200-057C-E947-9789-46D5EA24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– Continuous Features</a:t>
            </a:r>
            <a:endParaRPr lang="en-US" sz="3800" b="1" i="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A84F9F-322A-2641-B0F5-B1FB06810982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Churn occurs more frequently as Monthly Charges increase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As expected, churn vs </a:t>
            </a:r>
            <a:r>
              <a:rPr lang="en-US" dirty="0" err="1"/>
              <a:t>no_churn</a:t>
            </a:r>
            <a:r>
              <a:rPr lang="en-US" dirty="0"/>
              <a:t> distributions vary greatly with respect to tenure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 to Monthly Charges, people that pay more per service churn more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CE7ABD5-FCCD-5246-8E8F-74178F43F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23" y="271463"/>
            <a:ext cx="3357263" cy="1872807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4DB6AF1-CAAE-5147-BB26-3643CBC7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22" y="2415733"/>
            <a:ext cx="3357263" cy="1872807"/>
          </a:xfrm>
          <a:prstGeom prst="rect">
            <a:avLst/>
          </a:prstGeom>
        </p:spPr>
      </p:pic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7680A6FE-0D38-F14C-BDDC-C871725B7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321" y="4560003"/>
            <a:ext cx="3357263" cy="18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9553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389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Nova</vt:lpstr>
      <vt:lpstr>Lato</vt:lpstr>
      <vt:lpstr>GradientVTI</vt:lpstr>
      <vt:lpstr>Minimizing Customer Churn</vt:lpstr>
      <vt:lpstr>Churn Occurs When customers cancel service subscription</vt:lpstr>
      <vt:lpstr>Project Summary</vt:lpstr>
      <vt:lpstr>The Process</vt:lpstr>
      <vt:lpstr>Project Summary</vt:lpstr>
      <vt:lpstr>Checking for Correlations</vt:lpstr>
      <vt:lpstr>EDA – High Collinearity</vt:lpstr>
      <vt:lpstr>EDA – Categorical Features</vt:lpstr>
      <vt:lpstr>EDA – Continuous Features</vt:lpstr>
      <vt:lpstr>Best Model: Logistic Regression, Upsampled, Best Features</vt:lpstr>
      <vt:lpstr>Suggestions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Minimizing Customer Churn</dc:title>
  <dc:creator>Alec McCabe</dc:creator>
  <cp:lastModifiedBy>Alec McCabe</cp:lastModifiedBy>
  <cp:revision>4</cp:revision>
  <dcterms:created xsi:type="dcterms:W3CDTF">2020-10-02T11:10:16Z</dcterms:created>
  <dcterms:modified xsi:type="dcterms:W3CDTF">2020-10-02T11:38:20Z</dcterms:modified>
</cp:coreProperties>
</file>