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64" r:id="rId6"/>
    <p:sldId id="267" r:id="rId7"/>
    <p:sldId id="266" r:id="rId8"/>
    <p:sldId id="268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8:00:43.15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Minimizing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and Recommendations for Telecommunications Companies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Suggestions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Upsell Contracts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Fiber Optic Service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 Usage of </a:t>
            </a:r>
            <a:r>
              <a:rPr lang="en-US" sz="3600" dirty="0" err="1"/>
              <a:t>eCheck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5085165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Year Contracts contribute the most to prolonged subscription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7369" y="5082718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Improve performance of Fiber Optic service to retain 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5089322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dirty="0" err="1">
                <a:solidFill>
                  <a:schemeClr val="bg1"/>
                </a:solidFill>
              </a:rPr>
              <a:t>eChecks</a:t>
            </a:r>
            <a:r>
              <a:rPr lang="en-US" dirty="0">
                <a:solidFill>
                  <a:schemeClr val="bg1"/>
                </a:solidFill>
              </a:rPr>
              <a:t> increases churn rate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Suggestions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Sell Cheap First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 Paperless Billing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TechSup</a:t>
            </a:r>
            <a:r>
              <a:rPr lang="en-US" sz="3600" dirty="0"/>
              <a:t>, </a:t>
            </a:r>
            <a:r>
              <a:rPr lang="en-US" sz="3600" dirty="0" err="1"/>
              <a:t>WebSec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4863533"/>
            <a:ext cx="333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Increase stickiness, slowly. Customers with more tenure will be more willing to accept pricey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4748" y="4880817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of Paperless Billing increases change of 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4946666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Lack of </a:t>
            </a:r>
            <a:r>
              <a:rPr lang="en-US" dirty="0" err="1">
                <a:solidFill>
                  <a:schemeClr val="bg1"/>
                </a:solidFill>
              </a:rPr>
              <a:t>TechSupport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OnlineSecurity</a:t>
            </a:r>
            <a:r>
              <a:rPr lang="en-US" dirty="0">
                <a:solidFill>
                  <a:schemeClr val="bg1"/>
                </a:solidFill>
              </a:rPr>
              <a:t> increases churn</a:t>
            </a:r>
          </a:p>
        </p:txBody>
      </p:sp>
    </p:spTree>
    <p:extLst>
      <p:ext uri="{BB962C8B-B14F-4D97-AF65-F5344CB8AC3E}">
        <p14:creationId xmlns:p14="http://schemas.microsoft.com/office/powerpoint/2010/main" val="20554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Churn Occurs When customers cancel service subscription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65M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5085165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Revenue spend on Acquisitions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7369" y="5082718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Cost of Acquisitions vs Retention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5089322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Monthly Losses due to Churn</a:t>
            </a:r>
          </a:p>
        </p:txBody>
      </p:sp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2468B2D9-88A1-E24C-8433-682B75EB4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6" b="11591"/>
          <a:stretch/>
        </p:blipFill>
        <p:spPr>
          <a:xfrm>
            <a:off x="5523299" y="1185863"/>
            <a:ext cx="5415776" cy="3979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1252925" y="4386203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633375" y="4931960"/>
            <a:ext cx="10018070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interpretable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at-risk customers</a:t>
            </a: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Identify most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prominent features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which affect customer churn</a:t>
            </a:r>
          </a:p>
          <a:p>
            <a:pPr fontAlgn="base">
              <a:spcBef>
                <a:spcPts val="2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1252925" y="206036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633375" y="2609923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Origin: IBM Customer Retention Dataset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Target Variable: Customer Churn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Features: 3 Continuous, 17 Categorical</a:t>
            </a:r>
          </a:p>
        </p:txBody>
      </p:sp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pulled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“Churn”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Interactions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Bagging /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Voting Classifier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344053"/>
            <a:ext cx="7939668" cy="124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Checking for Correlations</a:t>
            </a:r>
            <a:endParaRPr lang="en-US" sz="4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09769776-E09F-5A40-932F-2436038E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6" y="1601919"/>
            <a:ext cx="5569864" cy="4776157"/>
          </a:xfrm>
          <a:prstGeom prst="rect">
            <a:avLst/>
          </a:prstGeom>
        </p:spPr>
      </p:pic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24468" y="2096429"/>
            <a:ext cx="3479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Minimal collinearity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Primary concerns include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InternetService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OnlineSecurity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OnlineBackup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DeviceProtection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StreamingTV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StreamingMovies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High Collinearity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Nearly identical churn rates across ‘services’ predictors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Customers significantly more likely to churn if they: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Pay for Internet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not Pay for Services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Engineering: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Paid Services Count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Avg Price per Service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Has Internet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7CE2846-55F3-6B44-8EBE-263804DE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80" y="4574650"/>
            <a:ext cx="4434722" cy="2094698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6EFF1574-2260-354E-B967-7CF13613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0" y="2355963"/>
            <a:ext cx="4434722" cy="2094698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92CEA24C-1F2F-6645-8956-3D57D1A0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10" y="188653"/>
            <a:ext cx="4434722" cy="20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Categorical Features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Significant difference in Churn Rates between various categorical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expected, longer contracts correlate with significantly lower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Surprisingly, major correlation between churn and use of Fiber Optic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54026C-AFE5-F94D-A364-2F93A248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6" y="130513"/>
            <a:ext cx="4501843" cy="208739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108F35C-1DAA-D149-B42C-5747C21A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5" y="2356865"/>
            <a:ext cx="4501843" cy="208739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1C3E3F3-A579-7F4A-98DD-8CD92A53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4" y="4583217"/>
            <a:ext cx="4501843" cy="20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Continuous Features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Churn occurs more frequently as Monthly Charges increase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expected, churn vs </a:t>
            </a:r>
            <a:r>
              <a:rPr lang="en-US" dirty="0" err="1"/>
              <a:t>no_churn</a:t>
            </a:r>
            <a:r>
              <a:rPr lang="en-US" dirty="0"/>
              <a:t> distributions vary greatly with respect to tenure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 to Monthly Charges, people that pay more per service churn more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CE7ABD5-FCCD-5246-8E8F-74178F4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23" y="271463"/>
            <a:ext cx="3357263" cy="187280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4DB6AF1-CAAE-5147-BB26-3643CBC7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22" y="2415733"/>
            <a:ext cx="3357263" cy="1872807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680A6FE-0D38-F14C-BDDC-C871725B7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21" y="4560003"/>
            <a:ext cx="3357263" cy="18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Best Model: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Regression, </a:t>
            </a:r>
            <a:r>
              <a:rPr lang="en-US" sz="2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Upsampled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Best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111513" y="1438507"/>
            <a:ext cx="11954101" cy="5194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86350F5-1D7B-D846-9D2D-DB189222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2" y="1728937"/>
            <a:ext cx="7360888" cy="4613962"/>
          </a:xfrm>
          <a:prstGeom prst="rect">
            <a:avLst/>
          </a:prstGeom>
        </p:spPr>
      </p:pic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7BEF49EE-E9FB-EE41-A17E-57BC638C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22" y="1870347"/>
            <a:ext cx="3506271" cy="285292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913D5B-8BFC-BF4A-A05F-248DE26C54F7}"/>
              </a:ext>
            </a:extLst>
          </p:cNvPr>
          <p:cNvSpPr txBox="1"/>
          <p:nvPr/>
        </p:nvSpPr>
        <p:spPr>
          <a:xfrm>
            <a:off x="9170813" y="4938112"/>
            <a:ext cx="197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75%</a:t>
            </a:r>
          </a:p>
          <a:p>
            <a:r>
              <a:rPr lang="en-US" dirty="0"/>
              <a:t>Precision: 52%</a:t>
            </a:r>
          </a:p>
          <a:p>
            <a:r>
              <a:rPr lang="en-US" dirty="0"/>
              <a:t>Recall:      80%</a:t>
            </a:r>
          </a:p>
          <a:p>
            <a:r>
              <a:rPr lang="en-US" dirty="0"/>
              <a:t>F1:           63%</a:t>
            </a:r>
          </a:p>
          <a:p>
            <a:r>
              <a:rPr lang="en-US" dirty="0"/>
              <a:t>AUC:       76%</a:t>
            </a:r>
          </a:p>
        </p:txBody>
      </p:sp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386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Lato</vt:lpstr>
      <vt:lpstr>GradientVTI</vt:lpstr>
      <vt:lpstr>Minimizing Customer Churn</vt:lpstr>
      <vt:lpstr>Churn Occurs When customers cancel service subscription</vt:lpstr>
      <vt:lpstr>Project Summary</vt:lpstr>
      <vt:lpstr>The Process</vt:lpstr>
      <vt:lpstr>Checking for Correlations</vt:lpstr>
      <vt:lpstr>EDA – High Collinearity</vt:lpstr>
      <vt:lpstr>EDA – Categorical Features</vt:lpstr>
      <vt:lpstr>EDA – Continuous Features</vt:lpstr>
      <vt:lpstr>Best Model: Logistic Regression, Upsampled, Best Features</vt:lpstr>
      <vt:lpstr>Suggestions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5</cp:revision>
  <dcterms:created xsi:type="dcterms:W3CDTF">2020-10-02T11:10:16Z</dcterms:created>
  <dcterms:modified xsi:type="dcterms:W3CDTF">2020-10-02T12:15:16Z</dcterms:modified>
</cp:coreProperties>
</file>