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66" r:id="rId6"/>
    <p:sldId id="270" r:id="rId7"/>
    <p:sldId id="276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Detecting Web Article Spin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Providing Users with Contextual Bias when reading Political Articles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AB6E62-F3A2-9845-A940-A59CB761931A}"/>
              </a:ext>
            </a:extLst>
          </p:cNvPr>
          <p:cNvSpPr/>
          <p:nvPr/>
        </p:nvSpPr>
        <p:spPr>
          <a:xfrm>
            <a:off x="531236" y="1720146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 more data </a:t>
            </a:r>
            <a:r>
              <a:rPr lang="en-US" dirty="0"/>
              <a:t>in order to better utilize deep learning models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4A0BBE-25B5-1640-942A-39F171D0A997}"/>
              </a:ext>
            </a:extLst>
          </p:cNvPr>
          <p:cNvSpPr/>
          <p:nvPr/>
        </p:nvSpPr>
        <p:spPr>
          <a:xfrm>
            <a:off x="4385622" y="1712805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better labeling by </a:t>
            </a:r>
            <a:r>
              <a:rPr lang="en-US" b="1" dirty="0">
                <a:solidFill>
                  <a:schemeClr val="bg1"/>
                </a:solidFill>
              </a:rPr>
              <a:t>sorting by Author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714034-1538-A945-885C-2225B0B79163}"/>
              </a:ext>
            </a:extLst>
          </p:cNvPr>
          <p:cNvSpPr/>
          <p:nvPr/>
        </p:nvSpPr>
        <p:spPr>
          <a:xfrm>
            <a:off x="8240008" y="1712804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on </a:t>
            </a:r>
            <a:r>
              <a:rPr lang="en-US" b="1" dirty="0">
                <a:solidFill>
                  <a:schemeClr val="bg1"/>
                </a:solidFill>
              </a:rPr>
              <a:t>Heroku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There is no such thing as an           Unbiased News Source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eitbart News - Wikipedia">
            <a:extLst>
              <a:ext uri="{FF2B5EF4-FFF2-40B4-BE49-F238E27FC236}">
                <a16:creationId xmlns:a16="http://schemas.microsoft.com/office/drawing/2014/main" id="{F624187F-4594-1048-BC14-E1CEC617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5" y="1908583"/>
            <a:ext cx="1417415" cy="10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x News Pacts With Google, YouTube for Next GOP Presidential Debate -  Variety">
            <a:extLst>
              <a:ext uri="{FF2B5EF4-FFF2-40B4-BE49-F238E27FC236}">
                <a16:creationId xmlns:a16="http://schemas.microsoft.com/office/drawing/2014/main" id="{EE3F4773-E286-9D47-B5C1-CA23AB2F6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186"/>
          <a:stretch/>
        </p:blipFill>
        <p:spPr bwMode="auto">
          <a:xfrm>
            <a:off x="8157263" y="1910758"/>
            <a:ext cx="1417416" cy="10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sociated Press logo and symbol, meaning, history, PNG">
            <a:extLst>
              <a:ext uri="{FF2B5EF4-FFF2-40B4-BE49-F238E27FC236}">
                <a16:creationId xmlns:a16="http://schemas.microsoft.com/office/drawing/2014/main" id="{6648356C-63BF-1F45-B308-A504D551A87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r="25000"/>
          <a:stretch/>
        </p:blipFill>
        <p:spPr bwMode="auto">
          <a:xfrm>
            <a:off x="5391611" y="361743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NN logo, designed in 48 hours | Logo Design Love">
            <a:extLst>
              <a:ext uri="{FF2B5EF4-FFF2-40B4-BE49-F238E27FC236}">
                <a16:creationId xmlns:a16="http://schemas.microsoft.com/office/drawing/2014/main" id="{95913D1E-C99B-DE40-8EA8-91E0852C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1911218"/>
            <a:ext cx="1417320" cy="10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dia Assets - VICE">
            <a:extLst>
              <a:ext uri="{FF2B5EF4-FFF2-40B4-BE49-F238E27FC236}">
                <a16:creationId xmlns:a16="http://schemas.microsoft.com/office/drawing/2014/main" id="{E699113C-B039-CE40-89A8-3240AA652A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1912928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DAA824-CBEA-CF41-8235-A550F346CC22}"/>
              </a:ext>
            </a:extLst>
          </p:cNvPr>
          <p:cNvCxnSpPr/>
          <p:nvPr/>
        </p:nvCxnSpPr>
        <p:spPr>
          <a:xfrm>
            <a:off x="712842" y="5072051"/>
            <a:ext cx="1101455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1157EEA-2878-0142-8FDD-162FBF5EFB8A}"/>
              </a:ext>
            </a:extLst>
          </p:cNvPr>
          <p:cNvSpPr txBox="1">
            <a:spLocks/>
          </p:cNvSpPr>
          <p:nvPr/>
        </p:nvSpPr>
        <p:spPr>
          <a:xfrm>
            <a:off x="1156764" y="5310343"/>
            <a:ext cx="1489791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B149423-6926-E345-BF30-EB714FE0D3EF}"/>
              </a:ext>
            </a:extLst>
          </p:cNvPr>
          <p:cNvSpPr txBox="1">
            <a:spLocks/>
          </p:cNvSpPr>
          <p:nvPr/>
        </p:nvSpPr>
        <p:spPr>
          <a:xfrm>
            <a:off x="5121843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ED043D-995B-564B-A795-CE1E49897D1B}"/>
              </a:ext>
            </a:extLst>
          </p:cNvPr>
          <p:cNvSpPr txBox="1">
            <a:spLocks/>
          </p:cNvSpPr>
          <p:nvPr/>
        </p:nvSpPr>
        <p:spPr>
          <a:xfrm>
            <a:off x="9607089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Right</a:t>
            </a:r>
          </a:p>
        </p:txBody>
      </p:sp>
      <p:pic>
        <p:nvPicPr>
          <p:cNvPr id="3" name="Picture 2" descr="BBC News - Wikipedia">
            <a:extLst>
              <a:ext uri="{FF2B5EF4-FFF2-40B4-BE49-F238E27FC236}">
                <a16:creationId xmlns:a16="http://schemas.microsoft.com/office/drawing/2014/main" id="{095F7020-D091-8643-A4CF-55EF4E32E6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57" y="226546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ational Review June 14, 2021 Issue: The Fall of Saint Anthony Fauci">
            <a:extLst>
              <a:ext uri="{FF2B5EF4-FFF2-40B4-BE49-F238E27FC236}">
                <a16:creationId xmlns:a16="http://schemas.microsoft.com/office/drawing/2014/main" id="{3FA38E31-F64F-2742-8AF4-F1768265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45" y="3255148"/>
            <a:ext cx="1308651" cy="17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y/June 2021 - The American Conservative">
            <a:extLst>
              <a:ext uri="{FF2B5EF4-FFF2-40B4-BE49-F238E27FC236}">
                <a16:creationId xmlns:a16="http://schemas.microsoft.com/office/drawing/2014/main" id="{1569E95B-2E49-6A45-ACFB-63F59E5C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30" y="3242499"/>
            <a:ext cx="1308650" cy="1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uzzFeed Shares Fall on First Day of Public Trading">
            <a:extLst>
              <a:ext uri="{FF2B5EF4-FFF2-40B4-BE49-F238E27FC236}">
                <a16:creationId xmlns:a16="http://schemas.microsoft.com/office/drawing/2014/main" id="{10A9304D-6B4E-5A45-92C8-7D37158CCB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350687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Latest News">
            <a:extLst>
              <a:ext uri="{FF2B5EF4-FFF2-40B4-BE49-F238E27FC236}">
                <a16:creationId xmlns:a16="http://schemas.microsoft.com/office/drawing/2014/main" id="{A1DB44EE-C3A9-AB4F-BD6A-810428531B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3505454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985296" y="473285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252925" y="5266477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web article bias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Provide users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contextual bias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when reading news content online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985296" y="1773722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252925" y="2307344"/>
            <a:ext cx="605785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Lato"/>
              </a:rPr>
              <a:t>NewsApi</a:t>
            </a:r>
            <a:r>
              <a:rPr lang="en-US" dirty="0">
                <a:solidFill>
                  <a:srgbClr val="00B0F0"/>
                </a:solidFill>
                <a:latin typeface="Lato"/>
              </a:rPr>
              <a:t>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web articles related to COVID19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418 URLs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target_response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’ (left, center, right)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5DAB0-25F4-6547-B0EF-D8B23ECFCECC}"/>
              </a:ext>
            </a:extLst>
          </p:cNvPr>
          <p:cNvSpPr/>
          <p:nvPr/>
        </p:nvSpPr>
        <p:spPr>
          <a:xfrm>
            <a:off x="7193291" y="656795"/>
            <a:ext cx="4652735" cy="4652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C2E6F4-82C9-5E47-A128-D93FBCE7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75" y="1753715"/>
            <a:ext cx="3514220" cy="251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Article URLs collected using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NewsAPI.org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 contents scraped using specialized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Newspaper3k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Labeling sourced from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allsides.com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target_response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2-grams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Regularized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Bagged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Naïve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45" y="558305"/>
            <a:ext cx="4900343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b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surface, it appears articles across the spectrum use similar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Notes of Interest: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Vaccine / Omicron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Washington / Mandate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Words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Sports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Children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50BBCE3-B426-DC49-B799-A3D07C93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2" y="136420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B0EE1-F096-564A-A9C1-2AF1D5A5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7656" r="26173" b="21477"/>
          <a:stretch/>
        </p:blipFill>
        <p:spPr bwMode="auto">
          <a:xfrm>
            <a:off x="3028955" y="4672240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16138-C8CF-6047-AC0C-C60F79DCB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7" t="15547" r="25502" b="13671"/>
          <a:stretch/>
        </p:blipFill>
        <p:spPr bwMode="auto">
          <a:xfrm>
            <a:off x="1985964" y="2405452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DFBF04-5957-E743-B373-59E909AD3E69}"/>
              </a:ext>
            </a:extLst>
          </p:cNvPr>
          <p:cNvSpPr txBox="1"/>
          <p:nvPr/>
        </p:nvSpPr>
        <p:spPr>
          <a:xfrm>
            <a:off x="-1818799" y="81627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D97F6-3BD2-CB46-94B6-09ED78C18022}"/>
              </a:ext>
            </a:extLst>
          </p:cNvPr>
          <p:cNvSpPr txBox="1"/>
          <p:nvPr/>
        </p:nvSpPr>
        <p:spPr>
          <a:xfrm>
            <a:off x="-818666" y="326333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EEBEC-8584-FF4F-989E-1D1FCF1F589B}"/>
              </a:ext>
            </a:extLst>
          </p:cNvPr>
          <p:cNvSpPr txBox="1"/>
          <p:nvPr/>
        </p:nvSpPr>
        <p:spPr>
          <a:xfrm>
            <a:off x="224325" y="5349848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809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>
            <a:extLst>
              <a:ext uri="{FF2B5EF4-FFF2-40B4-BE49-F238E27FC236}">
                <a16:creationId xmlns:a16="http://schemas.microsoft.com/office/drawing/2014/main" id="{584D0838-BDA2-B84D-B0A6-B7B6C02C3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7421"/>
          <a:stretch/>
        </p:blipFill>
        <p:spPr bwMode="auto">
          <a:xfrm>
            <a:off x="384005" y="1389124"/>
            <a:ext cx="11423989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  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Stats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various text stats for review: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predictor_length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Total_words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Unique_words_ratio</a:t>
            </a: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engineered stats statistically significant to include in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n_unique</a:t>
            </a:r>
            <a:r>
              <a:rPr lang="en-US" dirty="0"/>
              <a:t> Significance (p = 1e-108)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n_poly</a:t>
            </a:r>
            <a:r>
              <a:rPr lang="en-US" dirty="0"/>
              <a:t> </a:t>
            </a:r>
            <a:r>
              <a:rPr lang="en-US" dirty="0" err="1"/>
              <a:t>Signifcance</a:t>
            </a:r>
            <a:r>
              <a:rPr lang="en-US" dirty="0"/>
              <a:t> (p = 4e-145)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E10F212-C361-854D-BA3A-2CE2CA4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4" y="3884887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79C0C0-8E0B-D442-8FCE-C7994638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5" y="873035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8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sentiment across bias groups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is comprised of two features: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= “positivity”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Emotion = “anger vs joy”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Greatest difference between groups in relation to emotion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Significance (p = 0.99)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Trust </a:t>
            </a:r>
            <a:r>
              <a:rPr lang="en-US" dirty="0" err="1"/>
              <a:t>Signifcance</a:t>
            </a:r>
            <a:r>
              <a:rPr lang="en-US" dirty="0"/>
              <a:t> (p = 0.03)*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82C7DEA-7B26-C041-8F97-46990646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50606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22B212A-0FD5-2C44-A7CF-D18A24FD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604303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7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1381132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83.2</a:t>
            </a: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%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Bagged Logit + </a:t>
            </a:r>
            <a:r>
              <a:rPr lang="en-US" sz="2800" b="1" cap="all" dirty="0">
                <a:solidFill>
                  <a:schemeClr val="bg1"/>
                </a:solidFill>
              </a:rPr>
              <a:t>TFIDF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0" y="1465708"/>
            <a:ext cx="12567413" cy="4438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657F0-578A-DC4E-9C1C-5E29A894D5EB}"/>
              </a:ext>
            </a:extLst>
          </p:cNvPr>
          <p:cNvSpPr/>
          <p:nvPr/>
        </p:nvSpPr>
        <p:spPr>
          <a:xfrm>
            <a:off x="559624" y="5903893"/>
            <a:ext cx="8751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Of Interest: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All custom features present in top 100 features based on </a:t>
            </a:r>
            <a:r>
              <a:rPr lang="en-US" sz="1400" b="1" dirty="0" err="1">
                <a:solidFill>
                  <a:schemeClr val="bg1"/>
                </a:solidFill>
              </a:rPr>
              <a:t>LogitBOOST</a:t>
            </a:r>
            <a:r>
              <a:rPr lang="en-US" sz="1400" b="1" dirty="0">
                <a:solidFill>
                  <a:schemeClr val="bg1"/>
                </a:solidFill>
              </a:rPr>
              <a:t> algorithm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64CA758-A11E-7643-B29E-540CCF2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10" y="1824340"/>
            <a:ext cx="5585641" cy="39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533845E-18E5-4948-90E7-3033A13C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6" y="1791120"/>
            <a:ext cx="5645214" cy="403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033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379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Lato</vt:lpstr>
      <vt:lpstr>GradientVTI</vt:lpstr>
      <vt:lpstr>Detecting Web Article Spin</vt:lpstr>
      <vt:lpstr>There is no such thing as an           Unbiased News Source</vt:lpstr>
      <vt:lpstr>Project Summary</vt:lpstr>
      <vt:lpstr>The Process</vt:lpstr>
      <vt:lpstr>EDA –  Word Clouds</vt:lpstr>
      <vt:lpstr>Latent Dirichlet Allocation</vt:lpstr>
      <vt:lpstr>EDA –           Text Stats </vt:lpstr>
      <vt:lpstr>EDA –     Sentiment </vt:lpstr>
      <vt:lpstr>83.2% Accuracy: Bagged Logit + TFIDF + Custom Features</vt:lpstr>
      <vt:lpstr>Major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44</cp:revision>
  <dcterms:created xsi:type="dcterms:W3CDTF">2020-10-02T11:10:16Z</dcterms:created>
  <dcterms:modified xsi:type="dcterms:W3CDTF">2021-12-07T21:59:45Z</dcterms:modified>
</cp:coreProperties>
</file>