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58" r:id="rId5"/>
    <p:sldId id="266" r:id="rId6"/>
    <p:sldId id="270" r:id="rId7"/>
    <p:sldId id="276" r:id="rId8"/>
    <p:sldId id="275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McCabe" initials="AM" lastIdx="1" clrIdx="0">
    <p:extLst>
      <p:ext uri="{19B8F6BF-5375-455C-9EA6-DF929625EA0E}">
        <p15:presenceInfo xmlns:p15="http://schemas.microsoft.com/office/powerpoint/2012/main" userId="964efa6434195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1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AD884-DAD8-C347-B19C-061AAB34E76E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2CBB9B09-F6CD-654B-8441-AC2F656D29C8}">
      <dgm:prSet phldrT="[Text]" custT="1"/>
      <dgm:spPr/>
      <dgm:t>
        <a:bodyPr/>
        <a:lstStyle/>
        <a:p>
          <a:r>
            <a:rPr lang="en-US" sz="1200" dirty="0"/>
            <a:t>EDA</a:t>
          </a:r>
        </a:p>
      </dgm:t>
    </dgm:pt>
    <dgm:pt modelId="{B7AD445D-FC5C-8A43-A9D8-E32636521967}" type="parTrans" cxnId="{524E2A60-E6F8-7E47-AD99-F6AE3CEC41DA}">
      <dgm:prSet/>
      <dgm:spPr/>
      <dgm:t>
        <a:bodyPr/>
        <a:lstStyle/>
        <a:p>
          <a:endParaRPr lang="en-US" sz="1200"/>
        </a:p>
      </dgm:t>
    </dgm:pt>
    <dgm:pt modelId="{B14184D7-DC99-FC44-B88B-6DFD91524D7D}" type="sibTrans" cxnId="{524E2A60-E6F8-7E47-AD99-F6AE3CEC41DA}">
      <dgm:prSet/>
      <dgm:spPr/>
      <dgm:t>
        <a:bodyPr/>
        <a:lstStyle/>
        <a:p>
          <a:endParaRPr lang="en-US" sz="1200"/>
        </a:p>
      </dgm:t>
    </dgm:pt>
    <dgm:pt modelId="{F5D80192-AA56-A94C-AB38-A3BFB7DEFD92}">
      <dgm:prSet phldrT="[Text]" custT="1"/>
      <dgm:spPr/>
      <dgm:t>
        <a:bodyPr/>
        <a:lstStyle/>
        <a:p>
          <a:r>
            <a:rPr lang="en-US" sz="1200" dirty="0"/>
            <a:t>Collection / Cleaning</a:t>
          </a:r>
        </a:p>
      </dgm:t>
    </dgm:pt>
    <dgm:pt modelId="{06AF0C3A-7823-A84A-9C3C-B28461EE4E2F}" type="parTrans" cxnId="{D5B15D1B-4BC9-264B-B309-766BB86E2F32}">
      <dgm:prSet/>
      <dgm:spPr/>
      <dgm:t>
        <a:bodyPr/>
        <a:lstStyle/>
        <a:p>
          <a:endParaRPr lang="en-US" sz="1200"/>
        </a:p>
      </dgm:t>
    </dgm:pt>
    <dgm:pt modelId="{2EAA516D-287D-3D4F-93F7-B6D702A8E439}" type="sibTrans" cxnId="{D5B15D1B-4BC9-264B-B309-766BB86E2F32}">
      <dgm:prSet/>
      <dgm:spPr/>
      <dgm:t>
        <a:bodyPr/>
        <a:lstStyle/>
        <a:p>
          <a:endParaRPr lang="en-US" sz="1200"/>
        </a:p>
      </dgm:t>
    </dgm:pt>
    <dgm:pt modelId="{6BA753FB-EC66-3A47-8526-653904BA8F20}">
      <dgm:prSet phldrT="[Text]" custT="1"/>
      <dgm:spPr/>
      <dgm:t>
        <a:bodyPr/>
        <a:lstStyle/>
        <a:p>
          <a:r>
            <a:rPr lang="en-US" sz="1200" dirty="0"/>
            <a:t>Feature Engineering</a:t>
          </a:r>
        </a:p>
      </dgm:t>
    </dgm:pt>
    <dgm:pt modelId="{FDB6D07E-87CD-E44E-825F-CEF7CD71007B}" type="parTrans" cxnId="{F11C82D1-DC5F-5147-A3FE-44393AC4B8BF}">
      <dgm:prSet/>
      <dgm:spPr/>
      <dgm:t>
        <a:bodyPr/>
        <a:lstStyle/>
        <a:p>
          <a:endParaRPr lang="en-US" sz="1200"/>
        </a:p>
      </dgm:t>
    </dgm:pt>
    <dgm:pt modelId="{EBCDB147-55B7-A84D-BFAB-2851D2B6945C}" type="sibTrans" cxnId="{F11C82D1-DC5F-5147-A3FE-44393AC4B8BF}">
      <dgm:prSet/>
      <dgm:spPr/>
      <dgm:t>
        <a:bodyPr/>
        <a:lstStyle/>
        <a:p>
          <a:endParaRPr lang="en-US" sz="1200"/>
        </a:p>
      </dgm:t>
    </dgm:pt>
    <dgm:pt modelId="{68406B00-C114-034F-A0B8-94D2C14782F2}">
      <dgm:prSet phldrT="[Text]" custT="1"/>
      <dgm:spPr/>
      <dgm:t>
        <a:bodyPr/>
        <a:lstStyle/>
        <a:p>
          <a:r>
            <a:rPr lang="en-US" sz="1200" dirty="0"/>
            <a:t>Feature Selection</a:t>
          </a:r>
        </a:p>
      </dgm:t>
    </dgm:pt>
    <dgm:pt modelId="{DD7799EB-5E68-5342-9072-C1E0DC28C972}" type="parTrans" cxnId="{55B2421F-AE81-2D43-B6BC-6AA6F5FF70C9}">
      <dgm:prSet/>
      <dgm:spPr/>
      <dgm:t>
        <a:bodyPr/>
        <a:lstStyle/>
        <a:p>
          <a:endParaRPr lang="en-US" sz="1200"/>
        </a:p>
      </dgm:t>
    </dgm:pt>
    <dgm:pt modelId="{105BB378-D12F-7745-8A63-9420C1E1F308}" type="sibTrans" cxnId="{55B2421F-AE81-2D43-B6BC-6AA6F5FF70C9}">
      <dgm:prSet/>
      <dgm:spPr/>
      <dgm:t>
        <a:bodyPr/>
        <a:lstStyle/>
        <a:p>
          <a:endParaRPr lang="en-US" sz="1200"/>
        </a:p>
      </dgm:t>
    </dgm:pt>
    <dgm:pt modelId="{91FE8D90-D8EB-D24C-95EC-5CC31A61ABB9}">
      <dgm:prSet phldrT="[Text]" custT="1"/>
      <dgm:spPr/>
      <dgm:t>
        <a:bodyPr/>
        <a:lstStyle/>
        <a:p>
          <a:r>
            <a:rPr lang="en-US" sz="1200" dirty="0"/>
            <a:t>Model Building</a:t>
          </a:r>
        </a:p>
      </dgm:t>
    </dgm:pt>
    <dgm:pt modelId="{DE774315-6305-FD46-B8D9-1C46F2B642D5}" type="parTrans" cxnId="{D192269B-D826-F543-8A8B-819B89E8B7EA}">
      <dgm:prSet/>
      <dgm:spPr/>
      <dgm:t>
        <a:bodyPr/>
        <a:lstStyle/>
        <a:p>
          <a:endParaRPr lang="en-US" sz="1200"/>
        </a:p>
      </dgm:t>
    </dgm:pt>
    <dgm:pt modelId="{D598DA63-6D26-5349-82AC-0940F8A15B6E}" type="sibTrans" cxnId="{D192269B-D826-F543-8A8B-819B89E8B7EA}">
      <dgm:prSet/>
      <dgm:spPr/>
      <dgm:t>
        <a:bodyPr/>
        <a:lstStyle/>
        <a:p>
          <a:endParaRPr lang="en-US" sz="1200"/>
        </a:p>
      </dgm:t>
    </dgm:pt>
    <dgm:pt modelId="{427736AF-BACA-744B-9A9F-D2E08E28A74C}" type="pres">
      <dgm:prSet presAssocID="{A8AAD884-DAD8-C347-B19C-061AAB34E76E}" presName="CompostProcess" presStyleCnt="0">
        <dgm:presLayoutVars>
          <dgm:dir/>
          <dgm:resizeHandles val="exact"/>
        </dgm:presLayoutVars>
      </dgm:prSet>
      <dgm:spPr/>
    </dgm:pt>
    <dgm:pt modelId="{49E10AEC-D8D1-7440-ABBA-DDD00DFED3C8}" type="pres">
      <dgm:prSet presAssocID="{A8AAD884-DAD8-C347-B19C-061AAB34E76E}" presName="arrow" presStyleLbl="bgShp" presStyleIdx="0" presStyleCnt="1"/>
      <dgm:spPr/>
    </dgm:pt>
    <dgm:pt modelId="{E54C4B09-16CF-5342-A37E-D605B0B7B271}" type="pres">
      <dgm:prSet presAssocID="{A8AAD884-DAD8-C347-B19C-061AAB34E76E}" presName="linearProcess" presStyleCnt="0"/>
      <dgm:spPr/>
    </dgm:pt>
    <dgm:pt modelId="{7A2696A8-1A1C-714A-B195-D694DB35E37E}" type="pres">
      <dgm:prSet presAssocID="{F5D80192-AA56-A94C-AB38-A3BFB7DEFD92}" presName="textNode" presStyleLbl="node1" presStyleIdx="0" presStyleCnt="5">
        <dgm:presLayoutVars>
          <dgm:bulletEnabled val="1"/>
        </dgm:presLayoutVars>
      </dgm:prSet>
      <dgm:spPr/>
    </dgm:pt>
    <dgm:pt modelId="{C1BA0A1C-CAF4-5A45-8470-15D0257EBEFD}" type="pres">
      <dgm:prSet presAssocID="{2EAA516D-287D-3D4F-93F7-B6D702A8E439}" presName="sibTrans" presStyleCnt="0"/>
      <dgm:spPr/>
    </dgm:pt>
    <dgm:pt modelId="{9F01EE88-4246-F243-B9A1-601C65E4FFAA}" type="pres">
      <dgm:prSet presAssocID="{2CBB9B09-F6CD-654B-8441-AC2F656D29C8}" presName="textNode" presStyleLbl="node1" presStyleIdx="1" presStyleCnt="5">
        <dgm:presLayoutVars>
          <dgm:bulletEnabled val="1"/>
        </dgm:presLayoutVars>
      </dgm:prSet>
      <dgm:spPr/>
    </dgm:pt>
    <dgm:pt modelId="{F20F64E3-27BC-5C47-B570-80D7E1206BC6}" type="pres">
      <dgm:prSet presAssocID="{B14184D7-DC99-FC44-B88B-6DFD91524D7D}" presName="sibTrans" presStyleCnt="0"/>
      <dgm:spPr/>
    </dgm:pt>
    <dgm:pt modelId="{77ED04A9-2D6F-A34E-9DC1-3F2FF56F664E}" type="pres">
      <dgm:prSet presAssocID="{6BA753FB-EC66-3A47-8526-653904BA8F20}" presName="textNode" presStyleLbl="node1" presStyleIdx="2" presStyleCnt="5">
        <dgm:presLayoutVars>
          <dgm:bulletEnabled val="1"/>
        </dgm:presLayoutVars>
      </dgm:prSet>
      <dgm:spPr/>
    </dgm:pt>
    <dgm:pt modelId="{B74CAA75-3C5E-814D-96B7-A9740C53B68E}" type="pres">
      <dgm:prSet presAssocID="{EBCDB147-55B7-A84D-BFAB-2851D2B6945C}" presName="sibTrans" presStyleCnt="0"/>
      <dgm:spPr/>
    </dgm:pt>
    <dgm:pt modelId="{89479162-555B-0E49-B1D9-6DCD5B4C3CEA}" type="pres">
      <dgm:prSet presAssocID="{68406B00-C114-034F-A0B8-94D2C14782F2}" presName="textNode" presStyleLbl="node1" presStyleIdx="3" presStyleCnt="5">
        <dgm:presLayoutVars>
          <dgm:bulletEnabled val="1"/>
        </dgm:presLayoutVars>
      </dgm:prSet>
      <dgm:spPr/>
    </dgm:pt>
    <dgm:pt modelId="{846778BF-0F69-5540-B4B5-63B0304BCFA9}" type="pres">
      <dgm:prSet presAssocID="{105BB378-D12F-7745-8A63-9420C1E1F308}" presName="sibTrans" presStyleCnt="0"/>
      <dgm:spPr/>
    </dgm:pt>
    <dgm:pt modelId="{D88FAA3D-C2E0-A94B-B2C0-CEAA7B4F59A6}" type="pres">
      <dgm:prSet presAssocID="{91FE8D90-D8EB-D24C-95EC-5CC31A61ABB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37B661A-0382-344E-A1AC-55FB2493F0C8}" type="presOf" srcId="{2CBB9B09-F6CD-654B-8441-AC2F656D29C8}" destId="{9F01EE88-4246-F243-B9A1-601C65E4FFAA}" srcOrd="0" destOrd="0" presId="urn:microsoft.com/office/officeart/2005/8/layout/hProcess9"/>
    <dgm:cxn modelId="{D5B15D1B-4BC9-264B-B309-766BB86E2F32}" srcId="{A8AAD884-DAD8-C347-B19C-061AAB34E76E}" destId="{F5D80192-AA56-A94C-AB38-A3BFB7DEFD92}" srcOrd="0" destOrd="0" parTransId="{06AF0C3A-7823-A84A-9C3C-B28461EE4E2F}" sibTransId="{2EAA516D-287D-3D4F-93F7-B6D702A8E439}"/>
    <dgm:cxn modelId="{55B2421F-AE81-2D43-B6BC-6AA6F5FF70C9}" srcId="{A8AAD884-DAD8-C347-B19C-061AAB34E76E}" destId="{68406B00-C114-034F-A0B8-94D2C14782F2}" srcOrd="3" destOrd="0" parTransId="{DD7799EB-5E68-5342-9072-C1E0DC28C972}" sibTransId="{105BB378-D12F-7745-8A63-9420C1E1F308}"/>
    <dgm:cxn modelId="{524E2A60-E6F8-7E47-AD99-F6AE3CEC41DA}" srcId="{A8AAD884-DAD8-C347-B19C-061AAB34E76E}" destId="{2CBB9B09-F6CD-654B-8441-AC2F656D29C8}" srcOrd="1" destOrd="0" parTransId="{B7AD445D-FC5C-8A43-A9D8-E32636521967}" sibTransId="{B14184D7-DC99-FC44-B88B-6DFD91524D7D}"/>
    <dgm:cxn modelId="{622A5475-F3F7-5E4A-8D5E-EB9FD7AC329E}" type="presOf" srcId="{91FE8D90-D8EB-D24C-95EC-5CC31A61ABB9}" destId="{D88FAA3D-C2E0-A94B-B2C0-CEAA7B4F59A6}" srcOrd="0" destOrd="0" presId="urn:microsoft.com/office/officeart/2005/8/layout/hProcess9"/>
    <dgm:cxn modelId="{D192269B-D826-F543-8A8B-819B89E8B7EA}" srcId="{A8AAD884-DAD8-C347-B19C-061AAB34E76E}" destId="{91FE8D90-D8EB-D24C-95EC-5CC31A61ABB9}" srcOrd="4" destOrd="0" parTransId="{DE774315-6305-FD46-B8D9-1C46F2B642D5}" sibTransId="{D598DA63-6D26-5349-82AC-0940F8A15B6E}"/>
    <dgm:cxn modelId="{3B6A7AC6-0846-5446-8CAD-691C2838C015}" type="presOf" srcId="{68406B00-C114-034F-A0B8-94D2C14782F2}" destId="{89479162-555B-0E49-B1D9-6DCD5B4C3CEA}" srcOrd="0" destOrd="0" presId="urn:microsoft.com/office/officeart/2005/8/layout/hProcess9"/>
    <dgm:cxn modelId="{F11C82D1-DC5F-5147-A3FE-44393AC4B8BF}" srcId="{A8AAD884-DAD8-C347-B19C-061AAB34E76E}" destId="{6BA753FB-EC66-3A47-8526-653904BA8F20}" srcOrd="2" destOrd="0" parTransId="{FDB6D07E-87CD-E44E-825F-CEF7CD71007B}" sibTransId="{EBCDB147-55B7-A84D-BFAB-2851D2B6945C}"/>
    <dgm:cxn modelId="{3BAFD3D7-DA80-1A49-88BD-A7176B9BEAFF}" type="presOf" srcId="{F5D80192-AA56-A94C-AB38-A3BFB7DEFD92}" destId="{7A2696A8-1A1C-714A-B195-D694DB35E37E}" srcOrd="0" destOrd="0" presId="urn:microsoft.com/office/officeart/2005/8/layout/hProcess9"/>
    <dgm:cxn modelId="{7CD19EDB-B2A0-E645-89AB-75A342EF9016}" type="presOf" srcId="{6BA753FB-EC66-3A47-8526-653904BA8F20}" destId="{77ED04A9-2D6F-A34E-9DC1-3F2FF56F664E}" srcOrd="0" destOrd="0" presId="urn:microsoft.com/office/officeart/2005/8/layout/hProcess9"/>
    <dgm:cxn modelId="{7C3A80E8-824A-D642-B2A8-A544A87A60F8}" type="presOf" srcId="{A8AAD884-DAD8-C347-B19C-061AAB34E76E}" destId="{427736AF-BACA-744B-9A9F-D2E08E28A74C}" srcOrd="0" destOrd="0" presId="urn:microsoft.com/office/officeart/2005/8/layout/hProcess9"/>
    <dgm:cxn modelId="{9379BB4F-AB88-B041-982E-1361C028B506}" type="presParOf" srcId="{427736AF-BACA-744B-9A9F-D2E08E28A74C}" destId="{49E10AEC-D8D1-7440-ABBA-DDD00DFED3C8}" srcOrd="0" destOrd="0" presId="urn:microsoft.com/office/officeart/2005/8/layout/hProcess9"/>
    <dgm:cxn modelId="{B79FFDE4-002C-4443-B229-49077F25FE1F}" type="presParOf" srcId="{427736AF-BACA-744B-9A9F-D2E08E28A74C}" destId="{E54C4B09-16CF-5342-A37E-D605B0B7B271}" srcOrd="1" destOrd="0" presId="urn:microsoft.com/office/officeart/2005/8/layout/hProcess9"/>
    <dgm:cxn modelId="{613BC39C-DA7B-424A-848A-80390EA0C320}" type="presParOf" srcId="{E54C4B09-16CF-5342-A37E-D605B0B7B271}" destId="{7A2696A8-1A1C-714A-B195-D694DB35E37E}" srcOrd="0" destOrd="0" presId="urn:microsoft.com/office/officeart/2005/8/layout/hProcess9"/>
    <dgm:cxn modelId="{6317068B-084E-5B4E-874B-1540E79A08C3}" type="presParOf" srcId="{E54C4B09-16CF-5342-A37E-D605B0B7B271}" destId="{C1BA0A1C-CAF4-5A45-8470-15D0257EBEFD}" srcOrd="1" destOrd="0" presId="urn:microsoft.com/office/officeart/2005/8/layout/hProcess9"/>
    <dgm:cxn modelId="{15ED94D9-6510-7A48-BB83-46C8CA19D83E}" type="presParOf" srcId="{E54C4B09-16CF-5342-A37E-D605B0B7B271}" destId="{9F01EE88-4246-F243-B9A1-601C65E4FFAA}" srcOrd="2" destOrd="0" presId="urn:microsoft.com/office/officeart/2005/8/layout/hProcess9"/>
    <dgm:cxn modelId="{96FB3960-8D8C-734C-92C8-A6F829B5215C}" type="presParOf" srcId="{E54C4B09-16CF-5342-A37E-D605B0B7B271}" destId="{F20F64E3-27BC-5C47-B570-80D7E1206BC6}" srcOrd="3" destOrd="0" presId="urn:microsoft.com/office/officeart/2005/8/layout/hProcess9"/>
    <dgm:cxn modelId="{131F06D4-636D-D24D-AEDB-A54F0BB30C23}" type="presParOf" srcId="{E54C4B09-16CF-5342-A37E-D605B0B7B271}" destId="{77ED04A9-2D6F-A34E-9DC1-3F2FF56F664E}" srcOrd="4" destOrd="0" presId="urn:microsoft.com/office/officeart/2005/8/layout/hProcess9"/>
    <dgm:cxn modelId="{0448D539-B2E0-4248-AAF8-4270342F41F1}" type="presParOf" srcId="{E54C4B09-16CF-5342-A37E-D605B0B7B271}" destId="{B74CAA75-3C5E-814D-96B7-A9740C53B68E}" srcOrd="5" destOrd="0" presId="urn:microsoft.com/office/officeart/2005/8/layout/hProcess9"/>
    <dgm:cxn modelId="{360096A5-F108-4945-922D-73755A941890}" type="presParOf" srcId="{E54C4B09-16CF-5342-A37E-D605B0B7B271}" destId="{89479162-555B-0E49-B1D9-6DCD5B4C3CEA}" srcOrd="6" destOrd="0" presId="urn:microsoft.com/office/officeart/2005/8/layout/hProcess9"/>
    <dgm:cxn modelId="{FBADAE67-DEF1-D949-892F-0F780F5B79EF}" type="presParOf" srcId="{E54C4B09-16CF-5342-A37E-D605B0B7B271}" destId="{846778BF-0F69-5540-B4B5-63B0304BCFA9}" srcOrd="7" destOrd="0" presId="urn:microsoft.com/office/officeart/2005/8/layout/hProcess9"/>
    <dgm:cxn modelId="{A30867DC-D176-6648-8591-294929D1EA4B}" type="presParOf" srcId="{E54C4B09-16CF-5342-A37E-D605B0B7B271}" destId="{D88FAA3D-C2E0-A94B-B2C0-CEAA7B4F59A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10AEC-D8D1-7440-ABBA-DDD00DFED3C8}">
      <dsp:nvSpPr>
        <dsp:cNvPr id="0" name=""/>
        <dsp:cNvSpPr/>
      </dsp:nvSpPr>
      <dsp:spPr>
        <a:xfrm>
          <a:off x="804421" y="0"/>
          <a:ext cx="9116772" cy="2888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696A8-1A1C-714A-B195-D694DB35E37E}">
      <dsp:nvSpPr>
        <dsp:cNvPr id="0" name=""/>
        <dsp:cNvSpPr/>
      </dsp:nvSpPr>
      <dsp:spPr>
        <a:xfrm>
          <a:off x="3142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 / Cleaning</a:t>
          </a:r>
        </a:p>
      </dsp:txBody>
      <dsp:txXfrm>
        <a:off x="59537" y="922845"/>
        <a:ext cx="1778856" cy="1042477"/>
      </dsp:txXfrm>
    </dsp:sp>
    <dsp:sp modelId="{9F01EE88-4246-F243-B9A1-601C65E4FFAA}">
      <dsp:nvSpPr>
        <dsp:cNvPr id="0" name=""/>
        <dsp:cNvSpPr/>
      </dsp:nvSpPr>
      <dsp:spPr>
        <a:xfrm>
          <a:off x="2210063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2266458" y="922845"/>
        <a:ext cx="1778856" cy="1042477"/>
      </dsp:txXfrm>
    </dsp:sp>
    <dsp:sp modelId="{77ED04A9-2D6F-A34E-9DC1-3F2FF56F664E}">
      <dsp:nvSpPr>
        <dsp:cNvPr id="0" name=""/>
        <dsp:cNvSpPr/>
      </dsp:nvSpPr>
      <dsp:spPr>
        <a:xfrm>
          <a:off x="4416984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4473379" y="922845"/>
        <a:ext cx="1778856" cy="1042477"/>
      </dsp:txXfrm>
    </dsp:sp>
    <dsp:sp modelId="{89479162-555B-0E49-B1D9-6DCD5B4C3CEA}">
      <dsp:nvSpPr>
        <dsp:cNvPr id="0" name=""/>
        <dsp:cNvSpPr/>
      </dsp:nvSpPr>
      <dsp:spPr>
        <a:xfrm>
          <a:off x="6623905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Selection</a:t>
          </a:r>
        </a:p>
      </dsp:txBody>
      <dsp:txXfrm>
        <a:off x="6680300" y="922845"/>
        <a:ext cx="1778856" cy="1042477"/>
      </dsp:txXfrm>
    </dsp:sp>
    <dsp:sp modelId="{D88FAA3D-C2E0-A94B-B2C0-CEAA7B4F59A6}">
      <dsp:nvSpPr>
        <dsp:cNvPr id="0" name=""/>
        <dsp:cNvSpPr/>
      </dsp:nvSpPr>
      <dsp:spPr>
        <a:xfrm>
          <a:off x="8830826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Building</a:t>
          </a:r>
        </a:p>
      </dsp:txBody>
      <dsp:txXfrm>
        <a:off x="8887221" y="922845"/>
        <a:ext cx="1778856" cy="104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3B37-1E9B-804C-BD02-21847960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Detecting Web Article Spin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DA0B9-6503-E241-89E7-EBABCDB03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Providing Users with Contextual Bias when reading Political Articles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D321CA-6969-4F59-A96F-59F032BA70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329" r="1637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862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Major Next Steps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7AB6E62-F3A2-9845-A940-A59CB761931A}"/>
              </a:ext>
            </a:extLst>
          </p:cNvPr>
          <p:cNvSpPr/>
          <p:nvPr/>
        </p:nvSpPr>
        <p:spPr>
          <a:xfrm>
            <a:off x="531236" y="1720146"/>
            <a:ext cx="3417707" cy="34177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Get more data </a:t>
            </a:r>
            <a:r>
              <a:rPr lang="en-US" dirty="0"/>
              <a:t>in order to better utilize deep learning models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4A0BBE-25B5-1640-942A-39F171D0A997}"/>
              </a:ext>
            </a:extLst>
          </p:cNvPr>
          <p:cNvSpPr/>
          <p:nvPr/>
        </p:nvSpPr>
        <p:spPr>
          <a:xfrm>
            <a:off x="4385622" y="1712805"/>
            <a:ext cx="3417707" cy="34177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better labeling by </a:t>
            </a:r>
            <a:r>
              <a:rPr lang="en-US" b="1" dirty="0">
                <a:solidFill>
                  <a:schemeClr val="bg1"/>
                </a:solidFill>
              </a:rPr>
              <a:t>sorting by Author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714034-1538-A945-885C-2225B0B79163}"/>
              </a:ext>
            </a:extLst>
          </p:cNvPr>
          <p:cNvSpPr/>
          <p:nvPr/>
        </p:nvSpPr>
        <p:spPr>
          <a:xfrm>
            <a:off x="8240008" y="1712804"/>
            <a:ext cx="3417707" cy="34177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as </a:t>
            </a:r>
            <a:r>
              <a:rPr lang="en-US" b="1" dirty="0">
                <a:solidFill>
                  <a:schemeClr val="bg1"/>
                </a:solidFill>
              </a:rPr>
              <a:t>an App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2407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There is no such thing as an           Unbiased News Source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reitbart News - Wikipedia">
            <a:extLst>
              <a:ext uri="{FF2B5EF4-FFF2-40B4-BE49-F238E27FC236}">
                <a16:creationId xmlns:a16="http://schemas.microsoft.com/office/drawing/2014/main" id="{F624187F-4594-1048-BC14-E1CEC6178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5" y="1908583"/>
            <a:ext cx="1417415" cy="109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x News Pacts With Google, YouTube for Next GOP Presidential Debate -  Variety">
            <a:extLst>
              <a:ext uri="{FF2B5EF4-FFF2-40B4-BE49-F238E27FC236}">
                <a16:creationId xmlns:a16="http://schemas.microsoft.com/office/drawing/2014/main" id="{EE3F4773-E286-9D47-B5C1-CA23AB2F6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1" r="12186"/>
          <a:stretch/>
        </p:blipFill>
        <p:spPr bwMode="auto">
          <a:xfrm>
            <a:off x="8157263" y="1910758"/>
            <a:ext cx="1417416" cy="109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sociated Press logo and symbol, meaning, history, PNG">
            <a:extLst>
              <a:ext uri="{FF2B5EF4-FFF2-40B4-BE49-F238E27FC236}">
                <a16:creationId xmlns:a16="http://schemas.microsoft.com/office/drawing/2014/main" id="{6648356C-63BF-1F45-B308-A504D551A87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8" r="25000"/>
          <a:stretch/>
        </p:blipFill>
        <p:spPr bwMode="auto">
          <a:xfrm>
            <a:off x="5391611" y="3617437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NN logo, designed in 48 hours | Logo Design Love">
            <a:extLst>
              <a:ext uri="{FF2B5EF4-FFF2-40B4-BE49-F238E27FC236}">
                <a16:creationId xmlns:a16="http://schemas.microsoft.com/office/drawing/2014/main" id="{95913D1E-C99B-DE40-8EA8-91E0852C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66" y="1911218"/>
            <a:ext cx="1417320" cy="109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edia Assets - VICE">
            <a:extLst>
              <a:ext uri="{FF2B5EF4-FFF2-40B4-BE49-F238E27FC236}">
                <a16:creationId xmlns:a16="http://schemas.microsoft.com/office/drawing/2014/main" id="{E699113C-B039-CE40-89A8-3240AA652AB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60" y="1912928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DAA824-CBEA-CF41-8235-A550F346CC22}"/>
              </a:ext>
            </a:extLst>
          </p:cNvPr>
          <p:cNvCxnSpPr/>
          <p:nvPr/>
        </p:nvCxnSpPr>
        <p:spPr>
          <a:xfrm>
            <a:off x="712842" y="5072051"/>
            <a:ext cx="1101455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91157EEA-2878-0142-8FDD-162FBF5EFB8A}"/>
              </a:ext>
            </a:extLst>
          </p:cNvPr>
          <p:cNvSpPr txBox="1">
            <a:spLocks/>
          </p:cNvSpPr>
          <p:nvPr/>
        </p:nvSpPr>
        <p:spPr>
          <a:xfrm>
            <a:off x="1156764" y="5310343"/>
            <a:ext cx="1489791" cy="1197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all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B149423-6926-E345-BF30-EB714FE0D3EF}"/>
              </a:ext>
            </a:extLst>
          </p:cNvPr>
          <p:cNvSpPr txBox="1">
            <a:spLocks/>
          </p:cNvSpPr>
          <p:nvPr/>
        </p:nvSpPr>
        <p:spPr>
          <a:xfrm>
            <a:off x="5121843" y="5310343"/>
            <a:ext cx="1939168" cy="1197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all" dirty="0">
                <a:solidFill>
                  <a:schemeClr val="bg1"/>
                </a:solidFill>
              </a:rPr>
              <a:t>Center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ED043D-995B-564B-A795-CE1E49897D1B}"/>
              </a:ext>
            </a:extLst>
          </p:cNvPr>
          <p:cNvSpPr txBox="1">
            <a:spLocks/>
          </p:cNvSpPr>
          <p:nvPr/>
        </p:nvSpPr>
        <p:spPr>
          <a:xfrm>
            <a:off x="9607089" y="5310343"/>
            <a:ext cx="1939168" cy="1197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all" dirty="0">
                <a:solidFill>
                  <a:schemeClr val="bg1"/>
                </a:solidFill>
              </a:rPr>
              <a:t>Right</a:t>
            </a:r>
          </a:p>
        </p:txBody>
      </p:sp>
      <p:pic>
        <p:nvPicPr>
          <p:cNvPr id="3" name="Picture 2" descr="BBC News - Wikipedia">
            <a:extLst>
              <a:ext uri="{FF2B5EF4-FFF2-40B4-BE49-F238E27FC236}">
                <a16:creationId xmlns:a16="http://schemas.microsoft.com/office/drawing/2014/main" id="{095F7020-D091-8643-A4CF-55EF4E32E67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57" y="2265467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ational Review June 14, 2021 Issue: The Fall of Saint Anthony Fauci">
            <a:extLst>
              <a:ext uri="{FF2B5EF4-FFF2-40B4-BE49-F238E27FC236}">
                <a16:creationId xmlns:a16="http://schemas.microsoft.com/office/drawing/2014/main" id="{3FA38E31-F64F-2742-8AF4-F1768265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45" y="3255148"/>
            <a:ext cx="1308651" cy="171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May/June 2021 - The American Conservative">
            <a:extLst>
              <a:ext uri="{FF2B5EF4-FFF2-40B4-BE49-F238E27FC236}">
                <a16:creationId xmlns:a16="http://schemas.microsoft.com/office/drawing/2014/main" id="{1569E95B-2E49-6A45-ACFB-63F59E5C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730" y="3242499"/>
            <a:ext cx="1308650" cy="17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BuzzFeed Shares Fall on First Day of Public Trading">
            <a:extLst>
              <a:ext uri="{FF2B5EF4-FFF2-40B4-BE49-F238E27FC236}">
                <a16:creationId xmlns:a16="http://schemas.microsoft.com/office/drawing/2014/main" id="{10A9304D-6B4E-5A45-92C8-7D37158CCBE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60" y="3506877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Latest News">
            <a:extLst>
              <a:ext uri="{FF2B5EF4-FFF2-40B4-BE49-F238E27FC236}">
                <a16:creationId xmlns:a16="http://schemas.microsoft.com/office/drawing/2014/main" id="{A1DB44EE-C3A9-AB4F-BD6A-810428531BB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66" y="3505454"/>
            <a:ext cx="14173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B80F5-9114-9049-A5BE-262DE9DC6B75}"/>
              </a:ext>
            </a:extLst>
          </p:cNvPr>
          <p:cNvSpPr txBox="1"/>
          <p:nvPr/>
        </p:nvSpPr>
        <p:spPr>
          <a:xfrm>
            <a:off x="985296" y="4732855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81374-53C8-F645-8352-29B1FA7C7657}"/>
              </a:ext>
            </a:extLst>
          </p:cNvPr>
          <p:cNvSpPr/>
          <p:nvPr/>
        </p:nvSpPr>
        <p:spPr>
          <a:xfrm>
            <a:off x="1252925" y="5266477"/>
            <a:ext cx="1001807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Build </a:t>
            </a:r>
            <a:r>
              <a:rPr lang="en-US" dirty="0">
                <a:solidFill>
                  <a:schemeClr val="accent1"/>
                </a:solidFill>
                <a:latin typeface="Lato"/>
              </a:rPr>
              <a:t>predictive classification model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to optimize identification of web article bias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Provide users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contextual bias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when reading news content online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Optimize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accuracy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as primary classification 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FC31-8F13-774E-A945-424095B4781E}"/>
              </a:ext>
            </a:extLst>
          </p:cNvPr>
          <p:cNvSpPr txBox="1"/>
          <p:nvPr/>
        </p:nvSpPr>
        <p:spPr>
          <a:xfrm>
            <a:off x="985296" y="1773722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DD792-8055-094B-AC28-4E150AFA9ED0}"/>
              </a:ext>
            </a:extLst>
          </p:cNvPr>
          <p:cNvSpPr/>
          <p:nvPr/>
        </p:nvSpPr>
        <p:spPr>
          <a:xfrm>
            <a:off x="1252925" y="2307344"/>
            <a:ext cx="6057852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Lato"/>
              </a:rPr>
              <a:t>NewsApi</a:t>
            </a:r>
            <a:r>
              <a:rPr lang="en-US" dirty="0">
                <a:solidFill>
                  <a:srgbClr val="00B0F0"/>
                </a:solidFill>
                <a:latin typeface="Lato"/>
              </a:rPr>
              <a:t>:</a:t>
            </a:r>
            <a:r>
              <a:rPr lang="en-US" b="1" dirty="0">
                <a:solidFill>
                  <a:srgbClr val="00B0F0"/>
                </a:solidFill>
                <a:latin typeface="Lato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web articles related to COVID19</a:t>
            </a:r>
          </a:p>
          <a:p>
            <a:pPr lvl="1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418 URLs</a:t>
            </a:r>
          </a:p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Target Variable: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‘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target_response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’ (left, center, right)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A5DAB0-25F4-6547-B0EF-D8B23ECFCECC}"/>
              </a:ext>
            </a:extLst>
          </p:cNvPr>
          <p:cNvSpPr/>
          <p:nvPr/>
        </p:nvSpPr>
        <p:spPr>
          <a:xfrm>
            <a:off x="7193291" y="656795"/>
            <a:ext cx="4652735" cy="4652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C2E6F4-82C9-5E47-A128-D93FBCE7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75" y="1753715"/>
            <a:ext cx="3514220" cy="251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4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6B51FC-9115-3747-A049-90CE9E7A9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313060"/>
              </p:ext>
            </p:extLst>
          </p:nvPr>
        </p:nvGraphicFramePr>
        <p:xfrm>
          <a:off x="838199" y="1605774"/>
          <a:ext cx="10725615" cy="288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FD62F3-2AAA-BE41-8D60-16F55ADABCFC}"/>
              </a:ext>
            </a:extLst>
          </p:cNvPr>
          <p:cNvSpPr/>
          <p:nvPr/>
        </p:nvSpPr>
        <p:spPr>
          <a:xfrm>
            <a:off x="838199" y="3947532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Article URLs collected using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NewsAPI.org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 contents scraped using specialized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Newspaper3k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Labeling sourced from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allsides.com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325B51-546E-AD4E-A364-ABB85E974B74}"/>
              </a:ext>
            </a:extLst>
          </p:cNvPr>
          <p:cNvSpPr/>
          <p:nvPr/>
        </p:nvSpPr>
        <p:spPr>
          <a:xfrm>
            <a:off x="3021980" y="3939246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Explored target variable ‘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target_response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predictor variables with greatest impact on political leanings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ideas for feature engineering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BFD6DB-CB82-FF4A-916D-3DE9B5C773EE}"/>
              </a:ext>
            </a:extLst>
          </p:cNvPr>
          <p:cNvSpPr/>
          <p:nvPr/>
        </p:nvSpPr>
        <p:spPr>
          <a:xfrm>
            <a:off x="5237354" y="3939245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knowledge combined with EDA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Hypothesis testing to determine value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2-grams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726BD1-655B-4840-8E2E-E69E42B952BF}"/>
              </a:ext>
            </a:extLst>
          </p:cNvPr>
          <p:cNvSpPr/>
          <p:nvPr/>
        </p:nvSpPr>
        <p:spPr>
          <a:xfrm>
            <a:off x="7452728" y="3939244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Iterated through combinations of engineered features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661D7E-1142-FF41-AD11-B230F5A8A6D9}"/>
              </a:ext>
            </a:extLst>
          </p:cNvPr>
          <p:cNvSpPr/>
          <p:nvPr/>
        </p:nvSpPr>
        <p:spPr>
          <a:xfrm>
            <a:off x="9668102" y="3939243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Regularized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Bagged Logit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Naïve Bayes</a:t>
            </a: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4FE9B347-BF6F-F448-901D-F88CDCC18329}"/>
              </a:ext>
            </a:extLst>
          </p:cNvPr>
          <p:cNvSpPr/>
          <p:nvPr/>
        </p:nvSpPr>
        <p:spPr>
          <a:xfrm>
            <a:off x="6345969" y="1249499"/>
            <a:ext cx="4140820" cy="184281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45" y="558305"/>
            <a:ext cx="4900343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</a:t>
            </a:r>
            <a:b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Clouds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9B839A-59B1-9644-A961-222B74DDB027}"/>
              </a:ext>
            </a:extLst>
          </p:cNvPr>
          <p:cNvSpPr txBox="1"/>
          <p:nvPr/>
        </p:nvSpPr>
        <p:spPr>
          <a:xfrm>
            <a:off x="6471757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 the surface, it appears articles across the spectrum use similar language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Notes of Interest: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Left and Right similarities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Left focus on science, studies, vaccines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Right focus on mandates, sports, children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Center focus on global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629723-CDFE-2B4A-A395-CAFCB250B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9" t="10859" r="20480" b="10156"/>
          <a:stretch/>
        </p:blipFill>
        <p:spPr bwMode="auto">
          <a:xfrm>
            <a:off x="985833" y="136421"/>
            <a:ext cx="2012272" cy="20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F9D361A-CBC9-6848-A6DE-7000BDD23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8" t="10156" r="20773" b="7135"/>
          <a:stretch/>
        </p:blipFill>
        <p:spPr bwMode="auto">
          <a:xfrm>
            <a:off x="3028955" y="4672240"/>
            <a:ext cx="2012272" cy="20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FAFC7865-E35A-2644-B89A-DF81216CC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0" t="10391" r="16629" b="9688"/>
          <a:stretch/>
        </p:blipFill>
        <p:spPr bwMode="auto">
          <a:xfrm>
            <a:off x="1985965" y="2405452"/>
            <a:ext cx="2012272" cy="20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DFBF04-5957-E743-B373-59E909AD3E69}"/>
              </a:ext>
            </a:extLst>
          </p:cNvPr>
          <p:cNvSpPr txBox="1"/>
          <p:nvPr/>
        </p:nvSpPr>
        <p:spPr>
          <a:xfrm>
            <a:off x="-1818799" y="816272"/>
            <a:ext cx="2694605" cy="6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D97F6-3BD2-CB46-94B6-09ED78C18022}"/>
              </a:ext>
            </a:extLst>
          </p:cNvPr>
          <p:cNvSpPr txBox="1"/>
          <p:nvPr/>
        </p:nvSpPr>
        <p:spPr>
          <a:xfrm>
            <a:off x="-818666" y="3263332"/>
            <a:ext cx="2694605" cy="6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Center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EEBEC-8584-FF4F-989E-1D1FCF1F589B}"/>
              </a:ext>
            </a:extLst>
          </p:cNvPr>
          <p:cNvSpPr txBox="1"/>
          <p:nvPr/>
        </p:nvSpPr>
        <p:spPr>
          <a:xfrm>
            <a:off x="224325" y="5349848"/>
            <a:ext cx="2694605" cy="6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10532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0051697" cy="809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Latent Dirichlet Allocation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8D6F05-C32E-D14B-8CA5-02558BFEC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3" b="22105"/>
          <a:stretch/>
        </p:blipFill>
        <p:spPr bwMode="auto">
          <a:xfrm>
            <a:off x="377485" y="1174837"/>
            <a:ext cx="11483984" cy="447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6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</a:t>
            </a:r>
            <a:r>
              <a:rPr lang="en-US" sz="3800" b="1" cap="all" dirty="0"/>
              <a:t>          </a:t>
            </a:r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 Stats 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9B839A-59B1-9644-A961-222B74DDB027}"/>
              </a:ext>
            </a:extLst>
          </p:cNvPr>
          <p:cNvSpPr txBox="1"/>
          <p:nvPr/>
        </p:nvSpPr>
        <p:spPr>
          <a:xfrm>
            <a:off x="6471757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various text stats for review: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predictor_length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Total_words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Unique_words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Unique_words_ratio</a:t>
            </a: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our analysis,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Most engineered stats statistically significant to include in model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Predictor_length</a:t>
            </a:r>
            <a:r>
              <a:rPr lang="en-US" dirty="0"/>
              <a:t> (p = .43)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Unique_wors_ratio</a:t>
            </a:r>
            <a:r>
              <a:rPr lang="en-US" dirty="0"/>
              <a:t> (p = 2e-14)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EE10F212-C361-854D-BA3A-2CE2CA4E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34" y="3884887"/>
            <a:ext cx="3765639" cy="268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C79C0C0-8E0B-D442-8FCE-C79946382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35" y="873035"/>
            <a:ext cx="3765639" cy="268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8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</a:t>
            </a:r>
            <a:r>
              <a:rPr lang="en-US" sz="3800" b="1" cap="all" dirty="0"/>
              <a:t>    </a:t>
            </a:r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9B839A-59B1-9644-A961-222B74DDB027}"/>
              </a:ext>
            </a:extLst>
          </p:cNvPr>
          <p:cNvSpPr txBox="1"/>
          <p:nvPr/>
        </p:nvSpPr>
        <p:spPr>
          <a:xfrm>
            <a:off x="6471757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Tested to see if there is a difference based on sentiment across bias groups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Sentiment is comprised of two features: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Sentiment = “positivity”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Emotion = “anger vs joy”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our analysis,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Greatest difference between groups in relation to emotion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Sentiment Significance (p = 0.99)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Trust </a:t>
            </a:r>
            <a:r>
              <a:rPr lang="en-US" dirty="0" err="1"/>
              <a:t>Signifcance</a:t>
            </a:r>
            <a:r>
              <a:rPr lang="en-US" dirty="0"/>
              <a:t> (p = 0.03)*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782C7DEA-7B26-C041-8F97-469906460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97" y="350606"/>
            <a:ext cx="358751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22B212A-0FD5-2C44-A7CF-D18A24FD9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97" y="3604303"/>
            <a:ext cx="358751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7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1381132" cy="150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cap="all" dirty="0">
                <a:solidFill>
                  <a:schemeClr val="bg1"/>
                </a:solidFill>
              </a:rPr>
              <a:t>83.87</a:t>
            </a:r>
            <a: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% 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Accuracy:</a:t>
            </a:r>
            <a:b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Bagged Logit + </a:t>
            </a:r>
            <a:r>
              <a:rPr lang="en-US" sz="2800" b="1" cap="all" dirty="0" err="1">
                <a:solidFill>
                  <a:schemeClr val="bg1"/>
                </a:solidFill>
              </a:rPr>
              <a:t>Ngrams</a:t>
            </a:r>
            <a:r>
              <a:rPr lang="en-US" sz="2800" b="1" cap="all" dirty="0">
                <a:solidFill>
                  <a:schemeClr val="bg1"/>
                </a:solidFill>
              </a:rPr>
              <a:t> 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+ Custom Features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9908870-EF2C-7A46-86BF-7062E7155BC7}"/>
              </a:ext>
            </a:extLst>
          </p:cNvPr>
          <p:cNvSpPr/>
          <p:nvPr/>
        </p:nvSpPr>
        <p:spPr>
          <a:xfrm>
            <a:off x="0" y="1465708"/>
            <a:ext cx="12567413" cy="4438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657F0-578A-DC4E-9C1C-5E29A894D5EB}"/>
              </a:ext>
            </a:extLst>
          </p:cNvPr>
          <p:cNvSpPr/>
          <p:nvPr/>
        </p:nvSpPr>
        <p:spPr>
          <a:xfrm>
            <a:off x="559624" y="5903893"/>
            <a:ext cx="87515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Of Interest: 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</a:rPr>
              <a:t>All custom features present in top 100 features based on </a:t>
            </a:r>
            <a:r>
              <a:rPr lang="en-US" sz="1400" b="1" dirty="0" err="1">
                <a:solidFill>
                  <a:schemeClr val="bg1"/>
                </a:solidFill>
              </a:rPr>
              <a:t>LogitBOOST</a:t>
            </a:r>
            <a:r>
              <a:rPr lang="en-US" sz="1400" b="1" dirty="0">
                <a:solidFill>
                  <a:schemeClr val="bg1"/>
                </a:solidFill>
              </a:rPr>
              <a:t> algorithm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559ED0-AF33-B745-882D-D94C3EC58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19" y="1968021"/>
            <a:ext cx="5255857" cy="375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EBC3F1-9A26-0140-B7FF-0D9F50E16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47" y="1789490"/>
            <a:ext cx="5711803" cy="407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0337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395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Nova</vt:lpstr>
      <vt:lpstr>Lato</vt:lpstr>
      <vt:lpstr>GradientVTI</vt:lpstr>
      <vt:lpstr>Detecting Web Article Spin</vt:lpstr>
      <vt:lpstr>There is no such thing as an           Unbiased News Source</vt:lpstr>
      <vt:lpstr>Project Summary</vt:lpstr>
      <vt:lpstr>The Process</vt:lpstr>
      <vt:lpstr>EDA –  Word Clouds</vt:lpstr>
      <vt:lpstr>Latent Dirichlet Allocation</vt:lpstr>
      <vt:lpstr>EDA –           Text Stats </vt:lpstr>
      <vt:lpstr>EDA –     Sentiment </vt:lpstr>
      <vt:lpstr>83.87% Accuracy: Bagged Logit + Ngrams + Custom Features</vt:lpstr>
      <vt:lpstr>Major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Customer Churn</dc:title>
  <dc:creator>Alec McCabe</dc:creator>
  <cp:lastModifiedBy>Alec McCabe</cp:lastModifiedBy>
  <cp:revision>46</cp:revision>
  <dcterms:created xsi:type="dcterms:W3CDTF">2020-10-02T11:10:16Z</dcterms:created>
  <dcterms:modified xsi:type="dcterms:W3CDTF">2021-12-08T18:14:32Z</dcterms:modified>
</cp:coreProperties>
</file>