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3" r:id="rId14"/>
    <p:sldId id="268" r:id="rId15"/>
    <p:sldId id="269" r:id="rId16"/>
    <p:sldId id="270" r:id="rId17"/>
    <p:sldId id="271" r:id="rId18"/>
    <p:sldId id="272" r:id="rId19"/>
    <p:sldId id="273" r:id="rId20"/>
    <p:sldId id="284" r:id="rId21"/>
    <p:sldId id="274" r:id="rId22"/>
    <p:sldId id="275" r:id="rId23"/>
    <p:sldId id="276" r:id="rId24"/>
    <p:sldId id="277" r:id="rId25"/>
    <p:sldId id="278" r:id="rId26"/>
    <p:sldId id="279" r:id="rId27"/>
    <p:sldId id="280" r:id="rId28"/>
    <p:sldId id="281" r:id="rId29"/>
    <p:sldId id="28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84D435-1FB7-4B3D-B8ED-18EC564E419E}">
  <a:tblStyle styleId="{8184D435-1FB7-4B3D-B8ED-18EC564E41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310973d5d1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310973d5d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10973d5d1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10973d5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310973d5d1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310973d5d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10973d5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10973d5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46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310973d5d1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310973d5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10973d5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10973d5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310973d5d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310973d5d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29a8b7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29a8b7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29a8b7e88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29a8b7e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0973d5d1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0973d5d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302b2698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302b2698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10973d5d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10973d5d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4346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71aa773bcac45bb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71aa773bcac45b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10973d5d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10973d5d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310973d5d1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310973d5d1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10973d5d1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10973d5d1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329a8b7e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329a8b7e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dee7fe0b28f1af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0dee7fe0b28f1a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10973d5d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10973d5d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310973d5d1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310973d5d1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310973d5d1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310973d5d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302b26980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302b26980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302b269803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302b26980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02b269803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02b269803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302b26980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302b26980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302b269803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302b26980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02b269803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302b26980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310973d5d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310973d5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tensorflow.or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742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b="1">
                <a:latin typeface="Times New Roman"/>
                <a:ea typeface="Times New Roman"/>
                <a:cs typeface="Times New Roman"/>
                <a:sym typeface="Times New Roman"/>
              </a:rPr>
              <a:t>Tic-Tac-Toe using Artificial Intelligence (AI)</a:t>
            </a:r>
            <a:endParaRPr sz="32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0" y="2148325"/>
            <a:ext cx="9144000" cy="1227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S6 CSE Gamma</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Group 5</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Karthik Variath, Shiyas Ahamed, Tushar Renji, Yadul Manoj</a:t>
            </a:r>
            <a:endParaRPr sz="2400">
              <a:solidFill>
                <a:schemeClr val="dk1"/>
              </a:solidFill>
              <a:latin typeface="Times New Roman"/>
              <a:ea typeface="Times New Roman"/>
              <a:cs typeface="Times New Roman"/>
              <a:sym typeface="Times New Roman"/>
            </a:endParaRPr>
          </a:p>
          <a:p>
            <a:pPr marL="0" lvl="0" indent="0" algn="ctr" rtl="0">
              <a:lnSpc>
                <a:spcPct val="115000"/>
              </a:lnSpc>
              <a:spcBef>
                <a:spcPts val="0"/>
              </a:spcBef>
              <a:spcAft>
                <a:spcPts val="0"/>
              </a:spcAft>
              <a:buSzPts val="852"/>
              <a:buNone/>
            </a:pPr>
            <a:r>
              <a:rPr lang="en" sz="2400">
                <a:solidFill>
                  <a:schemeClr val="dk1"/>
                </a:solidFill>
                <a:latin typeface="Times New Roman"/>
                <a:ea typeface="Times New Roman"/>
                <a:cs typeface="Times New Roman"/>
                <a:sym typeface="Times New Roman"/>
              </a:rPr>
              <a:t>Guide: Mr. Biju Abraham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09" name="Google Shape;109;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400">
                <a:solidFill>
                  <a:schemeClr val="dk1"/>
                </a:solidFill>
                <a:highlight>
                  <a:srgbClr val="FFFFFF"/>
                </a:highlight>
                <a:latin typeface="Times New Roman"/>
                <a:ea typeface="Times New Roman"/>
                <a:cs typeface="Times New Roman"/>
                <a:sym typeface="Times New Roman"/>
              </a:rPr>
              <a:t>A description of the minimax algorithm would be as follows:</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120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the game is over, return the score from X's perspective</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Otherwise get a list of new game states for every possible move</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Create a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For each of these states add the minimax result of that state to the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it's X's turn, return the maximum score from the scores list</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AutoNum type="arabicPeriod"/>
            </a:pPr>
            <a:r>
              <a:rPr lang="en" sz="2400">
                <a:solidFill>
                  <a:schemeClr val="dk1"/>
                </a:solidFill>
                <a:highlight>
                  <a:srgbClr val="FFFFFF"/>
                </a:highlight>
                <a:latin typeface="Times New Roman"/>
                <a:ea typeface="Times New Roman"/>
                <a:cs typeface="Times New Roman"/>
                <a:sym typeface="Times New Roman"/>
              </a:rPr>
              <a:t>If it's O's turn, return the minimum score from the scores list</a:t>
            </a:r>
            <a:endParaRPr sz="2400">
              <a:solidFill>
                <a:schemeClr val="dk1"/>
              </a:solidFill>
              <a:highlight>
                <a:srgbClr val="FFFFFF"/>
              </a:highlight>
              <a:latin typeface="Times New Roman"/>
              <a:ea typeface="Times New Roman"/>
              <a:cs typeface="Times New Roman"/>
              <a:sym typeface="Times New Roman"/>
            </a:endParaRPr>
          </a:p>
          <a:p>
            <a:pPr marL="914400" lvl="0" indent="0" algn="just" rtl="0">
              <a:spcBef>
                <a:spcPts val="1200"/>
              </a:spcBef>
              <a:spcAft>
                <a:spcPts val="120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utility value (score) of each game state (node of the tree) is calculated by the heuristic function - E = X’s possibility of winning - O’s possibility of winning</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If E = 0 - The game is expected to end in a draw</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If E = 1 - Corresponding player wins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pic>
        <p:nvPicPr>
          <p:cNvPr id="121" name="Google Shape;121;p24"/>
          <p:cNvPicPr preferRelativeResize="0"/>
          <p:nvPr/>
        </p:nvPicPr>
        <p:blipFill>
          <a:blip r:embed="rId3">
            <a:alphaModFix/>
          </a:blip>
          <a:stretch>
            <a:fillRect/>
          </a:stretch>
        </p:blipFill>
        <p:spPr>
          <a:xfrm>
            <a:off x="1416787" y="1137850"/>
            <a:ext cx="6310428" cy="395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The UI for the Minimax algorithm is coded using the Javscript library p5.js</a:t>
            </a:r>
          </a:p>
          <a:p>
            <a:pPr marL="457200" lvl="0" indent="-381000" algn="just" rtl="0">
              <a:spcBef>
                <a:spcPts val="0"/>
              </a:spcBef>
              <a:spcAft>
                <a:spcPts val="0"/>
              </a:spcAft>
              <a:buClr>
                <a:schemeClr val="dk1"/>
              </a:buClr>
              <a:buSzPts val="2400"/>
              <a:buFont typeface="Times New Roman"/>
              <a:buChar char="●"/>
            </a:pPr>
            <a:r>
              <a:rPr lang="en-US" sz="2400" b="0" i="0" dirty="0">
                <a:solidFill>
                  <a:schemeClr val="tx1"/>
                </a:solidFill>
                <a:effectLst/>
                <a:latin typeface="Times New Roman" panose="02020603050405020304" pitchFamily="18" charset="0"/>
                <a:cs typeface="Times New Roman" panose="02020603050405020304" pitchFamily="18" charset="0"/>
              </a:rPr>
              <a:t>p5.js is </a:t>
            </a:r>
            <a:r>
              <a:rPr lang="en-US" sz="2400" i="0" dirty="0">
                <a:solidFill>
                  <a:schemeClr val="tx1"/>
                </a:solidFill>
                <a:effectLst/>
                <a:latin typeface="Times New Roman" panose="02020603050405020304" pitchFamily="18" charset="0"/>
                <a:cs typeface="Times New Roman" panose="02020603050405020304" pitchFamily="18" charset="0"/>
              </a:rPr>
              <a:t>a JavaScript library for creative coding</a:t>
            </a:r>
            <a:r>
              <a:rPr lang="en-US" sz="2400" b="0" i="0" dirty="0">
                <a:solidFill>
                  <a:schemeClr val="tx1"/>
                </a:solidFill>
                <a:effectLst/>
                <a:latin typeface="Times New Roman" panose="02020603050405020304" pitchFamily="18" charset="0"/>
                <a:cs typeface="Times New Roman" panose="02020603050405020304" pitchFamily="18" charset="0"/>
              </a:rPr>
              <a:t>. It is collection of pre-written code that simplify the process of creating interactive visuals with code in the web browser.</a:t>
            </a:r>
            <a:endParaRPr sz="24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80728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2420">
                <a:solidFill>
                  <a:schemeClr val="dk1"/>
                </a:solidFill>
                <a:highlight>
                  <a:srgbClr val="FFFFFF"/>
                </a:highlight>
                <a:latin typeface="Times New Roman"/>
                <a:ea typeface="Times New Roman"/>
                <a:cs typeface="Times New Roman"/>
                <a:sym typeface="Times New Roman"/>
              </a:rPr>
              <a:t>The trainable AI is developed using the libraries that are included in tensorflow and implemented through JavaScript.</a:t>
            </a:r>
            <a:endParaRPr sz="2420">
              <a:solidFill>
                <a:schemeClr val="dk1"/>
              </a:solidFill>
              <a:highlight>
                <a:srgbClr val="FFFFFF"/>
              </a:highlight>
              <a:latin typeface="Times New Roman"/>
              <a:ea typeface="Times New Roman"/>
              <a:cs typeface="Times New Roman"/>
              <a:sym typeface="Times New Roman"/>
            </a:endParaRPr>
          </a:p>
          <a:p>
            <a:pPr marL="0" lvl="0" indent="0" algn="just" rtl="0">
              <a:lnSpc>
                <a:spcPct val="95000"/>
              </a:lnSpc>
              <a:spcBef>
                <a:spcPts val="1200"/>
              </a:spcBef>
              <a:spcAft>
                <a:spcPts val="0"/>
              </a:spcAft>
              <a:buSzPts val="1018"/>
              <a:buNone/>
            </a:pPr>
            <a:r>
              <a:rPr lang="en" sz="2420">
                <a:solidFill>
                  <a:schemeClr val="dk1"/>
                </a:solidFill>
                <a:highlight>
                  <a:srgbClr val="FFFFFF"/>
                </a:highlight>
                <a:latin typeface="Times New Roman"/>
                <a:ea typeface="Times New Roman"/>
                <a:cs typeface="Times New Roman"/>
                <a:sym typeface="Times New Roman"/>
              </a:rPr>
              <a:t>The basic idea behind the learning system is that the system should be able to improve its performance (P) w.r.t to a set of tasks (T) by learning from training experience (E).</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120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Task (T): Playing Tic-Tac-Toe</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Performance (P): Percentage of Games won</a:t>
            </a:r>
            <a:endParaRPr sz="2420">
              <a:solidFill>
                <a:schemeClr val="dk1"/>
              </a:solidFill>
              <a:highlight>
                <a:srgbClr val="FFFFFF"/>
              </a:highlight>
              <a:latin typeface="Times New Roman"/>
              <a:ea typeface="Times New Roman"/>
              <a:cs typeface="Times New Roman"/>
              <a:sym typeface="Times New Roman"/>
            </a:endParaRPr>
          </a:p>
          <a:p>
            <a:pPr marL="457200" lvl="0" indent="-382270" algn="just" rtl="0">
              <a:lnSpc>
                <a:spcPct val="95000"/>
              </a:lnSpc>
              <a:spcBef>
                <a:spcPts val="0"/>
              </a:spcBef>
              <a:spcAft>
                <a:spcPts val="0"/>
              </a:spcAft>
              <a:buClr>
                <a:schemeClr val="dk1"/>
              </a:buClr>
              <a:buSzPts val="2420"/>
              <a:buFont typeface="Times New Roman"/>
              <a:buChar char="●"/>
            </a:pPr>
            <a:r>
              <a:rPr lang="en" sz="2420">
                <a:solidFill>
                  <a:schemeClr val="dk1"/>
                </a:solidFill>
                <a:highlight>
                  <a:srgbClr val="FFFFFF"/>
                </a:highlight>
                <a:latin typeface="Times New Roman"/>
                <a:ea typeface="Times New Roman"/>
                <a:cs typeface="Times New Roman"/>
                <a:sym typeface="Times New Roman"/>
              </a:rPr>
              <a:t>Experience (E): Indirect feedback via solution trace (Game History) generated from games played against the user or itself</a:t>
            </a:r>
            <a:endParaRPr sz="242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33" name="Google Shape;133;p26"/>
          <p:cNvSpPr txBox="1">
            <a:spLocks noGrp="1"/>
          </p:cNvSpPr>
          <p:nvPr>
            <p:ph type="body" idx="1"/>
          </p:nvPr>
        </p:nvSpPr>
        <p:spPr>
          <a:xfrm>
            <a:off x="311700" y="982347"/>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3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The final design is the AI model is split into four modules:</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just" rtl="0">
              <a:lnSpc>
                <a:spcPct val="100000"/>
              </a:lnSpc>
              <a:spcBef>
                <a:spcPts val="1300"/>
              </a:spcBef>
              <a:spcAft>
                <a:spcPts val="0"/>
              </a:spcAft>
              <a:buClr>
                <a:schemeClr val="dk1"/>
              </a:buClr>
              <a:buSzPts val="2400"/>
              <a:buFont typeface="Times New Roman"/>
              <a:buAutoNum type="arabicPeriod"/>
            </a:pPr>
            <a:r>
              <a:rPr lang="en" sz="2400" b="1" dirty="0">
                <a:solidFill>
                  <a:schemeClr val="dk1"/>
                </a:solidFill>
                <a:highlight>
                  <a:srgbClr val="FFFFFF"/>
                </a:highlight>
                <a:latin typeface="Times New Roman"/>
                <a:ea typeface="Times New Roman"/>
                <a:cs typeface="Times New Roman"/>
                <a:sym typeface="Times New Roman"/>
              </a:rPr>
              <a:t>Experiment Generator</a:t>
            </a:r>
            <a:r>
              <a:rPr lang="en" sz="2400" dirty="0">
                <a:solidFill>
                  <a:schemeClr val="dk1"/>
                </a:solidFill>
                <a:highlight>
                  <a:srgbClr val="FFFFFF"/>
                </a:highlight>
                <a:latin typeface="Times New Roman"/>
                <a:ea typeface="Times New Roman"/>
                <a:cs typeface="Times New Roman"/>
                <a:sym typeface="Times New Roman"/>
              </a:rPr>
              <a:t>: Its job is to generate new problem statements at the beginning of every training state. In our case, it just returns an empty initial board State.</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Times New Roman"/>
              <a:buAutoNum type="arabicPeriod"/>
            </a:pPr>
            <a:r>
              <a:rPr lang="en" sz="2400" b="1" dirty="0">
                <a:solidFill>
                  <a:schemeClr val="dk1"/>
                </a:solidFill>
                <a:highlight>
                  <a:srgbClr val="FFFFFF"/>
                </a:highlight>
                <a:latin typeface="Times New Roman"/>
                <a:ea typeface="Times New Roman"/>
                <a:cs typeface="Times New Roman"/>
                <a:sym typeface="Times New Roman"/>
              </a:rPr>
              <a:t>Performance System</a:t>
            </a:r>
            <a:r>
              <a:rPr lang="en" sz="2400" dirty="0">
                <a:solidFill>
                  <a:schemeClr val="dk1"/>
                </a:solidFill>
                <a:highlight>
                  <a:srgbClr val="FFFFFF"/>
                </a:highlight>
                <a:latin typeface="Times New Roman"/>
                <a:ea typeface="Times New Roman"/>
                <a:cs typeface="Times New Roman"/>
                <a:sym typeface="Times New Roman"/>
              </a:rPr>
              <a:t>: This module takes as input the problem provided by the Experiment Generator &amp; then uses the improved Learning algorithm to produce a solution trace of the game at every epoch. In our case, this is done by simulating a Tic-Tac-Toe game between two players (cloned programs provided as training input). </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3. </a:t>
            </a:r>
            <a:r>
              <a:rPr lang="en" sz="2400" b="1" dirty="0">
                <a:solidFill>
                  <a:schemeClr val="dk1"/>
                </a:solidFill>
                <a:highlight>
                  <a:srgbClr val="FFFFFF"/>
                </a:highlight>
                <a:latin typeface="Times New Roman"/>
                <a:ea typeface="Times New Roman"/>
                <a:cs typeface="Times New Roman"/>
                <a:sym typeface="Times New Roman"/>
              </a:rPr>
              <a:t>Critic</a:t>
            </a:r>
            <a:r>
              <a:rPr lang="en" sz="2400" dirty="0">
                <a:solidFill>
                  <a:schemeClr val="dk1"/>
                </a:solidFill>
                <a:highlight>
                  <a:srgbClr val="FFFFFF"/>
                </a:highlight>
                <a:latin typeface="Times New Roman"/>
                <a:ea typeface="Times New Roman"/>
                <a:cs typeface="Times New Roman"/>
                <a:sym typeface="Times New Roman"/>
              </a:rPr>
              <a:t>: This module takes the solution trace and outputs a set of training examples to be input to the Generalizer.</a:t>
            </a:r>
            <a:endParaRPr sz="2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4.</a:t>
            </a:r>
            <a:r>
              <a:rPr lang="en" sz="2400" b="1" dirty="0">
                <a:solidFill>
                  <a:schemeClr val="dk1"/>
                </a:solidFill>
                <a:highlight>
                  <a:srgbClr val="FFFFFF"/>
                </a:highlight>
                <a:latin typeface="Times New Roman"/>
                <a:ea typeface="Times New Roman"/>
                <a:cs typeface="Times New Roman"/>
                <a:sym typeface="Times New Roman"/>
              </a:rPr>
              <a:t> Generalizer</a:t>
            </a:r>
            <a:r>
              <a:rPr lang="en" sz="2400" dirty="0">
                <a:solidFill>
                  <a:schemeClr val="dk1"/>
                </a:solidFill>
                <a:highlight>
                  <a:srgbClr val="FFFFFF"/>
                </a:highlight>
                <a:latin typeface="Times New Roman"/>
                <a:ea typeface="Times New Roman"/>
                <a:cs typeface="Times New Roman"/>
                <a:sym typeface="Times New Roman"/>
              </a:rPr>
              <a:t>: This module uses the training examples provided by the critic to update/improve the target function (predict the next move) by learning the desired weights.</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The TensorFlow architecture consists of - </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Device layer - The device layer contains the implementation to communicate to the various devices like GPU, CPU in the operating system where TensorFlow will run.</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Distributed Master - Distributed Master has the ability to distribute workloads to different devices on the system.</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51" name="Google Shape;151;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Dataflow executor - TensorFlow uses dataflow graphs to represent computation in terms of the relationships between individual operations. In a dataflow graph, the nodes represent units of computation while the edges represent the data consumed or produced by a computation unit. The data flow executor computes the data flow graph optimally.</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The AI is trained with the help of user inputs/data that are supplied in the form of winning games played.</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a:solidFill>
                  <a:schemeClr val="dk1"/>
                </a:solidFill>
                <a:highlight>
                  <a:srgbClr val="FFFFFF"/>
                </a:highlight>
                <a:latin typeface="Times New Roman"/>
                <a:ea typeface="Times New Roman"/>
                <a:cs typeface="Times New Roman"/>
                <a:sym typeface="Times New Roman"/>
              </a:rPr>
              <a:t>If untrained, the AI will make a random move without any calculations or predictions.</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r>
              <a:rPr lang="en" sz="2400">
                <a:solidFill>
                  <a:schemeClr val="dk1"/>
                </a:solidFill>
                <a:highlight>
                  <a:srgbClr val="FFFFFF"/>
                </a:highlight>
                <a:latin typeface="Times New Roman"/>
                <a:ea typeface="Times New Roman"/>
                <a:cs typeface="Times New Roman"/>
                <a:sym typeface="Times New Roman"/>
              </a:rPr>
              <a:t>Based on the moves defined by winning states, the AI makes an optimal move that is appropriate for the current state of the game.</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Clr>
                <a:schemeClr val="dk1"/>
              </a:buClr>
              <a:buSzPts val="1100"/>
              <a:buFont typeface="Arial"/>
              <a:buNone/>
            </a:pPr>
            <a:r>
              <a:rPr lang="en" sz="2400">
                <a:solidFill>
                  <a:schemeClr val="dk1"/>
                </a:solidFill>
                <a:highlight>
                  <a:srgbClr val="FFFFFF"/>
                </a:highlight>
                <a:latin typeface="Times New Roman"/>
                <a:ea typeface="Times New Roman"/>
                <a:cs typeface="Times New Roman"/>
                <a:sym typeface="Times New Roman"/>
              </a:rPr>
              <a:t>With enough training the AI will be able to compete with the end user with 0% chance of loss.</a:t>
            </a:r>
            <a:endParaRPr sz="240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Problem Statement</a:t>
            </a:r>
            <a:endParaRPr sz="3200" b="1">
              <a:latin typeface="Times New Roman"/>
              <a:ea typeface="Times New Roman"/>
              <a:cs typeface="Times New Roman"/>
              <a:sym typeface="Times New Roman"/>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To develop an application that implements the game Tic-Tac-Toe and to effectuate an optimal AI that consists of a learning system that is able to improve its performance with respect to a set of win states.</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project aims to achieve:</a:t>
            </a:r>
            <a:endParaRPr sz="2400">
              <a:solidFill>
                <a:schemeClr val="dk1"/>
              </a:solidFill>
              <a:latin typeface="Times New Roman"/>
              <a:ea typeface="Times New Roman"/>
              <a:cs typeface="Times New Roman"/>
              <a:sym typeface="Times New Roman"/>
            </a:endParaRPr>
          </a:p>
          <a:p>
            <a:pPr marL="457200" lvl="0" indent="-381000" algn="just" rtl="0">
              <a:lnSpc>
                <a:spcPct val="100000"/>
              </a:lnSpc>
              <a:spcBef>
                <a:spcPts val="120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 functional UI that consists of the game-grid, menu options</a:t>
            </a:r>
            <a:endParaRPr sz="2400">
              <a:solidFill>
                <a:schemeClr val="dk1"/>
              </a:solidFill>
              <a:latin typeface="Times New Roman"/>
              <a:ea typeface="Times New Roman"/>
              <a:cs typeface="Times New Roman"/>
              <a:sym typeface="Times New Roman"/>
            </a:endParaRPr>
          </a:p>
          <a:p>
            <a:pPr marL="457200" lvl="0" indent="-381000" algn="just" rtl="0">
              <a:lnSpc>
                <a:spcPct val="100000"/>
              </a:lnSpc>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An AI that is trained to win</a:t>
            </a:r>
            <a:endParaRPr sz="240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120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Trainable AI</a:t>
            </a:r>
            <a:endParaRPr sz="3220" b="1">
              <a:latin typeface="Times New Roman"/>
              <a:ea typeface="Times New Roman"/>
              <a:cs typeface="Times New Roman"/>
              <a:sym typeface="Times New Roman"/>
            </a:endParaRPr>
          </a:p>
        </p:txBody>
      </p:sp>
      <p:sp>
        <p:nvSpPr>
          <p:cNvPr id="157" name="Google Shape;157;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00000"/>
              </a:lnSpc>
              <a:spcBef>
                <a:spcPts val="1700"/>
              </a:spcBef>
              <a:spcAft>
                <a:spcPts val="0"/>
              </a:spcAft>
              <a:buClr>
                <a:schemeClr val="dk1"/>
              </a:buClr>
              <a:buSzPts val="1100"/>
              <a:buFont typeface="Arial"/>
              <a:buNone/>
            </a:pPr>
            <a:r>
              <a:rPr lang="en" sz="2400" dirty="0">
                <a:solidFill>
                  <a:schemeClr val="dk1"/>
                </a:solidFill>
                <a:highlight>
                  <a:srgbClr val="FFFFFF"/>
                </a:highlight>
                <a:latin typeface="Times New Roman"/>
                <a:ea typeface="Times New Roman"/>
                <a:cs typeface="Times New Roman"/>
                <a:sym typeface="Times New Roman"/>
              </a:rPr>
              <a:t>The </a:t>
            </a:r>
            <a:r>
              <a:rPr lang="en-US" sz="2400" dirty="0">
                <a:solidFill>
                  <a:schemeClr val="dk1"/>
                </a:solidFill>
                <a:highlight>
                  <a:srgbClr val="FFFFFF"/>
                </a:highlight>
                <a:latin typeface="Times New Roman"/>
                <a:ea typeface="Times New Roman"/>
                <a:cs typeface="Times New Roman"/>
                <a:sym typeface="Times New Roman"/>
              </a:rPr>
              <a:t>UI of the trainable AI is created with the JavaScript library ReactJS. </a:t>
            </a:r>
            <a:r>
              <a:rPr lang="en-US" sz="2400" b="0" i="0" dirty="0">
                <a:solidFill>
                  <a:schemeClr val="tx1"/>
                </a:solidFill>
                <a:effectLst/>
                <a:latin typeface="Times New Roman" panose="02020603050405020304" pitchFamily="18" charset="0"/>
                <a:cs typeface="Times New Roman" panose="02020603050405020304" pitchFamily="18" charset="0"/>
              </a:rPr>
              <a:t>It is a free and open-source front-end JavaScript library for building user interfaces based on UI components.</a:t>
            </a:r>
            <a:endParaRPr lang="en-US" sz="2400" dirty="0">
              <a:solidFill>
                <a:schemeClr val="tx1"/>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1700"/>
              </a:spcBef>
              <a:spcAft>
                <a:spcPts val="0"/>
              </a:spcAft>
              <a:buClr>
                <a:schemeClr val="dk1"/>
              </a:buClr>
              <a:buSzPts val="1100"/>
              <a:buFont typeface="Arial"/>
              <a:buNone/>
            </a:pPr>
            <a:endParaRPr sz="2400" dirty="0">
              <a:solidFill>
                <a:schemeClr val="dk1"/>
              </a:solidFill>
              <a:highlight>
                <a:srgbClr val="FFFFFF"/>
              </a:highlight>
              <a:latin typeface="Times New Roman"/>
              <a:ea typeface="Times New Roman"/>
              <a:cs typeface="Times New Roman"/>
              <a:sym typeface="Times New Roman"/>
            </a:endParaRPr>
          </a:p>
          <a:p>
            <a:pPr marL="0" lvl="0" indent="0" algn="just" rtl="0">
              <a:lnSpc>
                <a:spcPct val="100000"/>
              </a:lnSpc>
              <a:spcBef>
                <a:spcPts val="1700"/>
              </a:spcBef>
              <a:spcAft>
                <a:spcPts val="0"/>
              </a:spcAft>
              <a:buNone/>
            </a:pPr>
            <a:endParaRPr sz="2400" dirty="0">
              <a:solidFill>
                <a:schemeClr val="dk1"/>
              </a:solidFill>
              <a:highlight>
                <a:srgbClr val="FFFFFF"/>
              </a:highlight>
              <a:latin typeface="Times New Roman"/>
              <a:ea typeface="Times New Roman"/>
              <a:cs typeface="Times New Roman"/>
              <a:sym typeface="Times New Roman"/>
            </a:endParaRPr>
          </a:p>
        </p:txBody>
      </p:sp>
    </p:spTree>
    <p:extLst>
      <p:ext uri="{BB962C8B-B14F-4D97-AF65-F5344CB8AC3E}">
        <p14:creationId xmlns:p14="http://schemas.microsoft.com/office/powerpoint/2010/main" val="4110085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163" name="Google Shape;163;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CPU: Intel i3, 2nd Gen (Minimum)</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2400">
                <a:solidFill>
                  <a:schemeClr val="dk1"/>
                </a:solidFill>
                <a:latin typeface="Times New Roman"/>
                <a:ea typeface="Times New Roman"/>
                <a:cs typeface="Times New Roman"/>
                <a:sym typeface="Times New Roman"/>
              </a:rPr>
              <a:t>GPU: Any integrated GPU for executing the AI training</a:t>
            </a:r>
            <a:endParaRPr sz="2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2400">
                <a:solidFill>
                  <a:schemeClr val="dk1"/>
                </a:solidFill>
                <a:latin typeface="Times New Roman"/>
                <a:ea typeface="Times New Roman"/>
                <a:cs typeface="Times New Roman"/>
                <a:sym typeface="Times New Roman"/>
              </a:rPr>
              <a:t>Browser: Any browser that supports HTML5, JavaScript and CSS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Work breakdown </a:t>
            </a:r>
            <a:endParaRPr sz="3220" b="1">
              <a:latin typeface="Times New Roman"/>
              <a:ea typeface="Times New Roman"/>
              <a:cs typeface="Times New Roman"/>
              <a:sym typeface="Times New Roman"/>
            </a:endParaRPr>
          </a:p>
        </p:txBody>
      </p:sp>
      <p:graphicFrame>
        <p:nvGraphicFramePr>
          <p:cNvPr id="169" name="Google Shape;169;p32"/>
          <p:cNvGraphicFramePr/>
          <p:nvPr/>
        </p:nvGraphicFramePr>
        <p:xfrm>
          <a:off x="311688" y="1220950"/>
          <a:ext cx="8520625" cy="3783970"/>
        </p:xfrm>
        <a:graphic>
          <a:graphicData uri="http://schemas.openxmlformats.org/drawingml/2006/table">
            <a:tbl>
              <a:tblPr>
                <a:noFill/>
                <a:tableStyleId>{8184D435-1FB7-4B3D-B8ED-18EC564E419E}</a:tableStyleId>
              </a:tblPr>
              <a:tblGrid>
                <a:gridCol w="938425">
                  <a:extLst>
                    <a:ext uri="{9D8B030D-6E8A-4147-A177-3AD203B41FA5}">
                      <a16:colId xmlns:a16="http://schemas.microsoft.com/office/drawing/2014/main" val="20000"/>
                    </a:ext>
                  </a:extLst>
                </a:gridCol>
                <a:gridCol w="2311800">
                  <a:extLst>
                    <a:ext uri="{9D8B030D-6E8A-4147-A177-3AD203B41FA5}">
                      <a16:colId xmlns:a16="http://schemas.microsoft.com/office/drawing/2014/main" val="20001"/>
                    </a:ext>
                  </a:extLst>
                </a:gridCol>
                <a:gridCol w="5270400">
                  <a:extLst>
                    <a:ext uri="{9D8B030D-6E8A-4147-A177-3AD203B41FA5}">
                      <a16:colId xmlns:a16="http://schemas.microsoft.com/office/drawing/2014/main" val="20002"/>
                    </a:ext>
                  </a:extLst>
                </a:gridCol>
              </a:tblGrid>
              <a:tr h="424725">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Sl no.</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Step</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900">
                          <a:latin typeface="Times New Roman"/>
                          <a:ea typeface="Times New Roman"/>
                          <a:cs typeface="Times New Roman"/>
                          <a:sym typeface="Times New Roman"/>
                        </a:rPr>
                        <a:t>Description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8428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1</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UI design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Brainstorm and sketch designs for the main UI of the application, create mockups.</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428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2</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Algorithm analysis</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Generate algorithms and logic for the problems the application is supposed to solve (AI implementations). </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3</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UI creation</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Code the UI that is decided by the team.</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4</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Code the algorithm</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The entire logic of the AI functionality is coded.</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68200">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5</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900">
                          <a:latin typeface="Times New Roman"/>
                          <a:ea typeface="Times New Roman"/>
                          <a:cs typeface="Times New Roman"/>
                          <a:sym typeface="Times New Roman"/>
                        </a:rPr>
                        <a:t>Test and deploy</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en" sz="1900">
                          <a:latin typeface="Times New Roman"/>
                          <a:ea typeface="Times New Roman"/>
                          <a:cs typeface="Times New Roman"/>
                          <a:sym typeface="Times New Roman"/>
                        </a:rPr>
                        <a:t>The application is tested and deployed for use.</a:t>
                      </a:r>
                      <a:endParaRPr sz="1900">
                        <a:latin typeface="Times New Roman"/>
                        <a:ea typeface="Times New Roman"/>
                        <a:cs typeface="Times New Roman"/>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20" b="1">
                <a:latin typeface="Times New Roman"/>
                <a:ea typeface="Times New Roman"/>
                <a:cs typeface="Times New Roman"/>
                <a:sym typeface="Times New Roman"/>
              </a:rPr>
              <a:t>Project Plan - Work split-up</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75" name="Google Shape;175;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70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UI design - Shiyas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Algorithm analysis - Karthik &amp; Yadul</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UI creation - Shiyas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Algorithm coding - </a:t>
            </a:r>
            <a:endParaRPr sz="2400">
              <a:solidFill>
                <a:schemeClr val="dk1"/>
              </a:solidFill>
              <a:highlight>
                <a:srgbClr val="FFFFFF"/>
              </a:highlight>
              <a:latin typeface="Times New Roman"/>
              <a:ea typeface="Times New Roman"/>
              <a:cs typeface="Times New Roman"/>
              <a:sym typeface="Times New Roman"/>
            </a:endParaRPr>
          </a:p>
          <a:p>
            <a:pPr marL="1371600" lvl="2"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Minimax: Shiyas &amp; Yadul</a:t>
            </a:r>
            <a:endParaRPr sz="2400">
              <a:solidFill>
                <a:schemeClr val="dk1"/>
              </a:solidFill>
              <a:highlight>
                <a:srgbClr val="FFFFFF"/>
              </a:highlight>
              <a:latin typeface="Times New Roman"/>
              <a:ea typeface="Times New Roman"/>
              <a:cs typeface="Times New Roman"/>
              <a:sym typeface="Times New Roman"/>
            </a:endParaRPr>
          </a:p>
          <a:p>
            <a:pPr marL="1371600" lvl="2"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Trainable AI: Karthik &amp; Tushar</a:t>
            </a:r>
            <a:endParaRPr sz="240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Testing - Done by all members</a:t>
            </a:r>
            <a:endParaRPr sz="2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Schedule</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81" name="Google Shape;18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170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Week 1 – </a:t>
            </a:r>
            <a:r>
              <a:rPr lang="en" sz="2400" dirty="0">
                <a:solidFill>
                  <a:srgbClr val="FF0000"/>
                </a:solidFill>
                <a:highlight>
                  <a:srgbClr val="FFFFFF"/>
                </a:highlight>
                <a:latin typeface="Times New Roman"/>
                <a:ea typeface="Times New Roman"/>
                <a:cs typeface="Times New Roman"/>
                <a:sym typeface="Times New Roman"/>
              </a:rPr>
              <a:t>[Complete]</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Design of the UI by creation of mock-ups and sketches - Design of the tic tac toe grid, web page UI design, etc. </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Algorithm analysis - Written algorithm of the program logic is created.</a:t>
            </a:r>
            <a:endParaRPr sz="2400" dirty="0">
              <a:solidFill>
                <a:schemeClr val="dk1"/>
              </a:solidFill>
              <a:highlight>
                <a:srgbClr val="FFFFFF"/>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Week 2 – </a:t>
            </a:r>
            <a:r>
              <a:rPr lang="en" sz="2400" dirty="0">
                <a:solidFill>
                  <a:srgbClr val="FF0000"/>
                </a:solidFill>
                <a:highlight>
                  <a:srgbClr val="FFFFFF"/>
                </a:highlight>
                <a:latin typeface="Times New Roman"/>
                <a:ea typeface="Times New Roman"/>
                <a:cs typeface="Times New Roman"/>
                <a:sym typeface="Times New Roman"/>
              </a:rPr>
              <a:t>[Partially complete]</a:t>
            </a:r>
            <a:endParaRPr sz="2400" dirty="0">
              <a:solidFill>
                <a:schemeClr val="dk1"/>
              </a:solidFill>
              <a:highlight>
                <a:srgbClr val="FFFFFF"/>
              </a:highlight>
              <a:latin typeface="Times New Roman"/>
              <a:ea typeface="Times New Roman"/>
              <a:cs typeface="Times New Roman"/>
              <a:sym typeface="Times New Roman"/>
            </a:endParaRPr>
          </a:p>
          <a:p>
            <a:pPr marL="914400" lvl="1"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rgbClr val="FFFFFF"/>
                </a:highlight>
                <a:latin typeface="Times New Roman"/>
                <a:ea typeface="Times New Roman"/>
                <a:cs typeface="Times New Roman"/>
                <a:sym typeface="Times New Roman"/>
              </a:rPr>
              <a:t>UI creation - Web page is created with the main menu, the grids, and with all the specific UI elements exclusive to the section.</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Project Plan - Schedule</a:t>
            </a:r>
            <a:endParaRPr sz="3220" b="1">
              <a:latin typeface="Times New Roman"/>
              <a:ea typeface="Times New Roman"/>
              <a:cs typeface="Times New Roman"/>
              <a:sym typeface="Times New Roman"/>
            </a:endParaRPr>
          </a:p>
          <a:p>
            <a:pPr marL="0" lvl="0" indent="0" algn="l" rtl="0">
              <a:spcBef>
                <a:spcPts val="0"/>
              </a:spcBef>
              <a:spcAft>
                <a:spcPts val="0"/>
              </a:spcAft>
              <a:buNone/>
            </a:pPr>
            <a:endParaRPr sz="3220" b="1">
              <a:latin typeface="Times New Roman"/>
              <a:ea typeface="Times New Roman"/>
              <a:cs typeface="Times New Roman"/>
              <a:sym typeface="Times New Roman"/>
            </a:endParaRPr>
          </a:p>
        </p:txBody>
      </p:sp>
      <p:sp>
        <p:nvSpPr>
          <p:cNvPr id="187" name="Google Shape;18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81000" algn="l" rtl="0">
              <a:lnSpc>
                <a:spcPct val="100000"/>
              </a:lnSpc>
              <a:spcBef>
                <a:spcPts val="1700"/>
              </a:spcBef>
              <a:spcAft>
                <a:spcPts val="0"/>
              </a:spcAft>
              <a:buClr>
                <a:schemeClr val="dk1"/>
              </a:buClr>
              <a:buSzPts val="2400"/>
              <a:buFont typeface="Times New Roman"/>
              <a:buChar char="○"/>
            </a:pPr>
            <a:r>
              <a:rPr lang="en" sz="2400" dirty="0">
                <a:solidFill>
                  <a:schemeClr val="dk1"/>
                </a:solidFill>
                <a:highlight>
                  <a:schemeClr val="lt1"/>
                </a:highlight>
                <a:latin typeface="Times New Roman"/>
                <a:ea typeface="Times New Roman"/>
                <a:cs typeface="Times New Roman"/>
                <a:sym typeface="Times New Roman"/>
              </a:rPr>
              <a:t>Algorithm coding - The program logic is coded. Minimax and the trainable AI is coded. All the underlying algorithms are made to interact with the UI.</a:t>
            </a:r>
            <a:endParaRPr sz="2400" dirty="0">
              <a:solidFill>
                <a:schemeClr val="dk1"/>
              </a:solidFill>
              <a:highlight>
                <a:schemeClr val="lt1"/>
              </a:highlight>
              <a:latin typeface="Times New Roman"/>
              <a:ea typeface="Times New Roman"/>
              <a:cs typeface="Times New Roman"/>
              <a:sym typeface="Times New Roman"/>
            </a:endParaRPr>
          </a:p>
          <a:p>
            <a:pPr marL="457200" lvl="0" indent="-381000" algn="l" rtl="0">
              <a:lnSpc>
                <a:spcPct val="100000"/>
              </a:lnSpc>
              <a:spcBef>
                <a:spcPts val="0"/>
              </a:spcBef>
              <a:spcAft>
                <a:spcPts val="0"/>
              </a:spcAft>
              <a:buClr>
                <a:schemeClr val="dk1"/>
              </a:buClr>
              <a:buSzPts val="2400"/>
              <a:buFont typeface="Times New Roman"/>
              <a:buChar char="●"/>
            </a:pPr>
            <a:r>
              <a:rPr lang="en" sz="2400" dirty="0">
                <a:solidFill>
                  <a:schemeClr val="dk1"/>
                </a:solidFill>
                <a:highlight>
                  <a:schemeClr val="lt1"/>
                </a:highlight>
                <a:latin typeface="Times New Roman"/>
                <a:ea typeface="Times New Roman"/>
                <a:cs typeface="Times New Roman"/>
                <a:sym typeface="Times New Roman"/>
              </a:rPr>
              <a:t>Week 3 </a:t>
            </a:r>
            <a:r>
              <a:rPr lang="en" sz="2400" dirty="0">
                <a:solidFill>
                  <a:schemeClr val="dk1"/>
                </a:solidFill>
                <a:highlight>
                  <a:srgbClr val="FFFFFF"/>
                </a:highlight>
                <a:latin typeface="Times New Roman"/>
                <a:ea typeface="Times New Roman"/>
                <a:cs typeface="Times New Roman"/>
                <a:sym typeface="Times New Roman"/>
              </a:rPr>
              <a:t>–</a:t>
            </a:r>
            <a:r>
              <a:rPr lang="en" sz="2400" dirty="0">
                <a:solidFill>
                  <a:schemeClr val="dk1"/>
                </a:solidFill>
                <a:highlight>
                  <a:schemeClr val="lt1"/>
                </a:highlight>
                <a:latin typeface="Times New Roman"/>
                <a:ea typeface="Times New Roman"/>
                <a:cs typeface="Times New Roman"/>
                <a:sym typeface="Times New Roman"/>
              </a:rPr>
              <a:t> </a:t>
            </a:r>
          </a:p>
          <a:p>
            <a:pPr lvl="1" indent="-381000">
              <a:lnSpc>
                <a:spcPct val="100000"/>
              </a:lnSpc>
              <a:buClr>
                <a:schemeClr val="dk1"/>
              </a:buClr>
              <a:buSzPts val="2400"/>
              <a:buFont typeface="Courier New" panose="02070309020205020404" pitchFamily="49" charset="0"/>
              <a:buChar char="o"/>
            </a:pPr>
            <a:r>
              <a:rPr lang="en" sz="2400" dirty="0">
                <a:solidFill>
                  <a:schemeClr val="dk1"/>
                </a:solidFill>
                <a:highlight>
                  <a:schemeClr val="lt1"/>
                </a:highlight>
                <a:latin typeface="Times New Roman"/>
                <a:ea typeface="Times New Roman"/>
                <a:cs typeface="Times New Roman"/>
                <a:sym typeface="Times New Roman"/>
              </a:rPr>
              <a:t>Testing - Done by all members</a:t>
            </a:r>
            <a:endParaRPr sz="2400" dirty="0">
              <a:solidFill>
                <a:schemeClr val="dk1"/>
              </a:solidFill>
              <a:highlight>
                <a:schemeClr val="lt1"/>
              </a:highlight>
              <a:latin typeface="Times New Roman"/>
              <a:ea typeface="Times New Roman"/>
              <a:cs typeface="Times New Roman"/>
              <a:sym typeface="Times New Roman"/>
            </a:endParaRPr>
          </a:p>
          <a:p>
            <a:pPr marL="0" lvl="0" indent="0" algn="l" rtl="0">
              <a:lnSpc>
                <a:spcPct val="100000"/>
              </a:lnSpc>
              <a:spcBef>
                <a:spcPts val="1700"/>
              </a:spcBef>
              <a:spcAft>
                <a:spcPts val="0"/>
              </a:spcAft>
              <a:buNone/>
            </a:pP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Implications</a:t>
            </a:r>
            <a:endParaRPr sz="3200" b="1">
              <a:latin typeface="Times New Roman"/>
              <a:ea typeface="Times New Roman"/>
              <a:cs typeface="Times New Roman"/>
              <a:sym typeface="Times New Roman"/>
            </a:endParaRPr>
          </a:p>
        </p:txBody>
      </p:sp>
      <p:sp>
        <p:nvSpPr>
          <p:cNvPr id="193" name="Google Shape;193;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Application of machine learning concepts by teaching the AI to learn from previous actions and patterns to make better decisions and ultimately become flawless in execution. </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Improving decision making time by recognizing common move patterns and auto-mapping (predicting) future actions.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Risks &amp; Challenges</a:t>
            </a:r>
            <a:endParaRPr sz="3200" b="1">
              <a:latin typeface="Times New Roman"/>
              <a:ea typeface="Times New Roman"/>
              <a:cs typeface="Times New Roman"/>
              <a:sym typeface="Times New Roman"/>
            </a:endParaRPr>
          </a:p>
        </p:txBody>
      </p:sp>
      <p:sp>
        <p:nvSpPr>
          <p:cNvPr id="199" name="Google Shape;199;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design of the web application must be done in such a way that it will adjust to the different screen resolutions of devices.</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manual training data alone would not be sufficient enough to make a winning AI. A bigger data set may be required to train the AI.</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Conclusion</a:t>
            </a:r>
            <a:endParaRPr sz="3200" b="1">
              <a:latin typeface="Times New Roman"/>
              <a:ea typeface="Times New Roman"/>
              <a:cs typeface="Times New Roman"/>
              <a:sym typeface="Times New Roman"/>
            </a:endParaRPr>
          </a:p>
        </p:txBody>
      </p:sp>
      <p:sp>
        <p:nvSpPr>
          <p:cNvPr id="205" name="Google Shape;205;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2400">
                <a:solidFill>
                  <a:schemeClr val="dk1"/>
                </a:solidFill>
                <a:latin typeface="Times New Roman"/>
                <a:ea typeface="Times New Roman"/>
                <a:cs typeface="Times New Roman"/>
                <a:sym typeface="Times New Roman"/>
              </a:rPr>
              <a:t>In this project, we presented the training of an Artificial Neural Network (ANN) to play tic-tac-toe board game, by training the ANN to play the tic-tac-toe logic using the set of input win states provided by the user.</a:t>
            </a:r>
            <a:endParaRPr sz="24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r>
              <a:rPr lang="en" sz="2400">
                <a:solidFill>
                  <a:schemeClr val="dk1"/>
                </a:solidFill>
                <a:latin typeface="Times New Roman"/>
                <a:ea typeface="Times New Roman"/>
                <a:cs typeface="Times New Roman"/>
                <a:sym typeface="Times New Roman"/>
              </a:rPr>
              <a:t>It is also implemented with the pretrained AI algorithm called the Minimax algorithm that works on the basis of mathematical calculations that predicts the optimal move to be made.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a:latin typeface="Times New Roman"/>
                <a:ea typeface="Times New Roman"/>
                <a:cs typeface="Times New Roman"/>
                <a:sym typeface="Times New Roman"/>
              </a:rPr>
              <a:t>References</a:t>
            </a:r>
            <a:endParaRPr sz="3200" b="1">
              <a:latin typeface="Times New Roman"/>
              <a:ea typeface="Times New Roman"/>
              <a:cs typeface="Times New Roman"/>
              <a:sym typeface="Times New Roman"/>
            </a:endParaRPr>
          </a:p>
        </p:txBody>
      </p:sp>
      <p:sp>
        <p:nvSpPr>
          <p:cNvPr id="211" name="Google Shape;211;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https://tensorflow.org</a:t>
            </a:r>
            <a:endParaRPr sz="2400">
              <a:solidFill>
                <a:schemeClr val="dk1"/>
              </a:solidFill>
              <a:latin typeface="Times New Roman"/>
              <a:ea typeface="Times New Roman"/>
              <a:cs typeface="Times New Roman"/>
              <a:sym typeface="Times New Roman"/>
            </a:endParaRPr>
          </a:p>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https://towardsdatascience.com/tic-tac-toe-learner-ai-208813b5261</a:t>
            </a:r>
            <a:endParaRPr sz="2400">
              <a:solidFill>
                <a:schemeClr val="dk1"/>
              </a:solidFill>
              <a:latin typeface="Times New Roman"/>
              <a:ea typeface="Times New Roman"/>
              <a:cs typeface="Times New Roman"/>
              <a:sym typeface="Times New Roman"/>
            </a:endParaRPr>
          </a:p>
          <a:p>
            <a:pPr marL="541020" lvl="0" indent="-552957"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Dalffa, M., Bassem, S. Abu-Nasser, Samy, S. Naser, A. (2019). Tic-Tac-Toe Learning Using Artificial Neural Networks. Department of Information Technology, Faculty of Engineering and Information Technology, Al-Azhar University - Gaza, Palestine.</a:t>
            </a:r>
            <a:endParaRPr sz="2400">
              <a:solidFill>
                <a:schemeClr val="dk1"/>
              </a:solidFill>
              <a:latin typeface="Calibri"/>
              <a:ea typeface="Calibri"/>
              <a:cs typeface="Calibri"/>
              <a:sym typeface="Calibri"/>
            </a:endParaRPr>
          </a:p>
          <a:p>
            <a:pPr marL="594995" lvl="0" indent="-552451"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Felstiner, C. (2019). Alpha-Beta Pruning. Whitman.edu.</a:t>
            </a:r>
            <a:endParaRPr sz="2400">
              <a:solidFill>
                <a:schemeClr val="dk1"/>
              </a:solidFill>
              <a:latin typeface="Times New Roman"/>
              <a:ea typeface="Times New Roman"/>
              <a:cs typeface="Times New Roman"/>
              <a:sym typeface="Times New Roman"/>
            </a:endParaRPr>
          </a:p>
          <a:p>
            <a:pPr marL="571500" lvl="0" indent="-552450" algn="just" rtl="0">
              <a:lnSpc>
                <a:spcPct val="70000"/>
              </a:lnSpc>
              <a:spcBef>
                <a:spcPts val="1000"/>
              </a:spcBef>
              <a:spcAft>
                <a:spcPts val="0"/>
              </a:spcAft>
              <a:buClr>
                <a:schemeClr val="dk1"/>
              </a:buClr>
              <a:buSzPts val="2400"/>
              <a:buFont typeface="Times New Roman"/>
              <a:buAutoNum type="arabicPeriod"/>
            </a:pPr>
            <a:r>
              <a:rPr lang="en" sz="2400">
                <a:solidFill>
                  <a:schemeClr val="dk1"/>
                </a:solidFill>
                <a:latin typeface="Times New Roman"/>
                <a:ea typeface="Times New Roman"/>
                <a:cs typeface="Times New Roman"/>
                <a:sym typeface="Times New Roman"/>
              </a:rPr>
              <a:t>Swaminathan, B., Vaishali, R. and Subashri, T. (2020). Analysis of Minimax Algorithm Using Tic-Tac-Toe. Rajalakshmi Engineering College, Chennai.</a:t>
            </a:r>
            <a:endParaRPr sz="2400">
              <a:solidFill>
                <a:schemeClr val="dk1"/>
              </a:solidFill>
              <a:latin typeface="Times New Roman"/>
              <a:ea typeface="Times New Roman"/>
              <a:cs typeface="Times New Roman"/>
              <a:sym typeface="Times New Roman"/>
            </a:endParaRPr>
          </a:p>
          <a:p>
            <a:pPr marL="457200" lvl="0" indent="0" algn="just" rtl="0">
              <a:lnSpc>
                <a:spcPct val="95000"/>
              </a:lnSpc>
              <a:spcBef>
                <a:spcPts val="0"/>
              </a:spcBef>
              <a:spcAft>
                <a:spcPts val="1200"/>
              </a:spcAft>
              <a:buSzPts val="935"/>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This project, at a visual level, is a web application that consists of the game Tic-Tac-Toe. The backend of the application consists of a pre trained AI algorithm called the Minimax algorithm, as well as a trainable AI.</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main menu of the application will consist of two options: use the pre-trained Minimax algorithm, or to train the AI to play the game.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73" name="Google Shape;73;p16"/>
          <p:cNvSpPr txBox="1">
            <a:spLocks noGrp="1"/>
          </p:cNvSpPr>
          <p:nvPr>
            <p:ph type="body" idx="1"/>
          </p:nvPr>
        </p:nvSpPr>
        <p:spPr>
          <a:xfrm>
            <a:off x="311700" y="1152475"/>
            <a:ext cx="8520600" cy="3791100"/>
          </a:xfrm>
          <a:prstGeom prst="rect">
            <a:avLst/>
          </a:prstGeom>
        </p:spPr>
        <p:txBody>
          <a:bodyPr spcFirstLastPara="1" wrap="square" lIns="91425" tIns="91425" rIns="91425" bIns="91425" anchor="t" anchorCtr="0">
            <a:normAutofit lnSpcReduction="1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For the Minimax implementation, the UI will consist of the Tic-Tac-Toe grid and an option to reset the game once the game is over. </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initial working of the application begins with a starting move from the user. The AI then calculates and performs the best possible move it can make with the help of the algorithm implemented.</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user and the AI will take turns on interacting with the grid. The move done by the AI is instantaneous.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game will conclude only in a loss or draw outcome to the user. The AI will always try to maintain a draw/win state. It can never lose.</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Apart from the Minimax algorithm, the application will also have a trainable AI implemented by an Artificial Neural Network that is developed using the libraries included in tensorflow and implemented through JavaScript.</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UI of the trainable AI will consist of the 3 x 3 grid, an option to reset the game, and the list of moves done by the user.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basic idea behind the learning system is that the system should be able to improve its performance with respect to a set of tasks by learning from training experience.</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tasks are defined by the games played. The performance corresponds to the percentage of games won, and the experience is an indirect feedback given via a solution trace generated from the games played against the user or itself.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Introduction</a:t>
            </a:r>
            <a:endParaRPr sz="3220" b="1">
              <a:latin typeface="Times New Roman"/>
              <a:ea typeface="Times New Roman"/>
              <a:cs typeface="Times New Roman"/>
              <a:sym typeface="Times New Roman"/>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Initially the user plays a set of games with the untrained AI. After the conclusion of the game, the user gets the option to either train the AI to play as ‘X’ or to play as ‘O’ in the subsequent games.</a:t>
            </a:r>
            <a:endParaRPr sz="2400">
              <a:solidFill>
                <a:schemeClr val="dk1"/>
              </a:solidFill>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AI is able to do so as the set of moves that are played during each game is recorded as its training data. After training the AI with a significant number of games, it will be able to play games that will help it to reach a draw/win state.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20" b="1">
                <a:latin typeface="Times New Roman"/>
                <a:ea typeface="Times New Roman"/>
                <a:cs typeface="Times New Roman"/>
                <a:sym typeface="Times New Roman"/>
              </a:rPr>
              <a:t>Architecture Diagram</a:t>
            </a:r>
            <a:endParaRPr sz="3220" b="1">
              <a:latin typeface="Times New Roman"/>
              <a:ea typeface="Times New Roman"/>
              <a:cs typeface="Times New Roman"/>
              <a:sym typeface="Times New Roman"/>
            </a:endParaRPr>
          </a:p>
        </p:txBody>
      </p:sp>
      <p:pic>
        <p:nvPicPr>
          <p:cNvPr id="97" name="Google Shape;97;p20"/>
          <p:cNvPicPr preferRelativeResize="0"/>
          <p:nvPr/>
        </p:nvPicPr>
        <p:blipFill rotWithShape="1">
          <a:blip r:embed="rId3">
            <a:alphaModFix/>
          </a:blip>
          <a:srcRect/>
          <a:stretch/>
        </p:blipFill>
        <p:spPr>
          <a:xfrm>
            <a:off x="1908724" y="1017725"/>
            <a:ext cx="5326541" cy="403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20" b="1">
                <a:latin typeface="Times New Roman"/>
                <a:ea typeface="Times New Roman"/>
                <a:cs typeface="Times New Roman"/>
                <a:sym typeface="Times New Roman"/>
              </a:rPr>
              <a:t>System Overview - Minimax</a:t>
            </a:r>
            <a:endParaRPr sz="3220" b="1">
              <a:latin typeface="Times New Roman"/>
              <a:ea typeface="Times New Roman"/>
              <a:cs typeface="Times New Roman"/>
              <a:sym typeface="Times New Roman"/>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key to the Minimax algorithm is a back and forth interaction between the AI and the player, where the player desires to pick the move with the maximum score, and in turn, the scores for each of the available moves are determined by the AI deciding which of its available moves has the minimum score. </a:t>
            </a:r>
            <a:endParaRPr sz="2400">
              <a:solidFill>
                <a:schemeClr val="dk1"/>
              </a:solidFill>
              <a:highlight>
                <a:srgbClr val="FFFFFF"/>
              </a:highlight>
              <a:latin typeface="Times New Roman"/>
              <a:ea typeface="Times New Roman"/>
              <a:cs typeface="Times New Roman"/>
              <a:sym typeface="Times New Roman"/>
            </a:endParaRPr>
          </a:p>
          <a:p>
            <a:pPr marL="457200" lvl="0" indent="-381000" algn="just" rtl="0">
              <a:spcBef>
                <a:spcPts val="0"/>
              </a:spcBef>
              <a:spcAft>
                <a:spcPts val="0"/>
              </a:spcAft>
              <a:buClr>
                <a:schemeClr val="dk1"/>
              </a:buClr>
              <a:buSzPts val="2400"/>
              <a:buFont typeface="Times New Roman"/>
              <a:buChar char="●"/>
            </a:pPr>
            <a:r>
              <a:rPr lang="en" sz="2400">
                <a:solidFill>
                  <a:schemeClr val="dk1"/>
                </a:solidFill>
                <a:highlight>
                  <a:srgbClr val="FFFFFF"/>
                </a:highlight>
                <a:latin typeface="Times New Roman"/>
                <a:ea typeface="Times New Roman"/>
                <a:cs typeface="Times New Roman"/>
                <a:sym typeface="Times New Roman"/>
              </a:rPr>
              <a:t>The scores for the opposing players moves are again determined by the turn-taking player trying to maximize its score and so on all the way down the tree to an end state.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1908</Words>
  <Application>Microsoft Office PowerPoint</Application>
  <PresentationFormat>On-screen Show (16:9)</PresentationFormat>
  <Paragraphs>129</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Times New Roman</vt:lpstr>
      <vt:lpstr>Simple Light</vt:lpstr>
      <vt:lpstr>Tic-Tac-Toe using Artificial Intelligence (AI)</vt:lpstr>
      <vt:lpstr>Problem Statement</vt:lpstr>
      <vt:lpstr>Introduction</vt:lpstr>
      <vt:lpstr>Introduction</vt:lpstr>
      <vt:lpstr>Introduction</vt:lpstr>
      <vt:lpstr>Introduction</vt:lpstr>
      <vt:lpstr>Introduction</vt:lpstr>
      <vt:lpstr>Architecture Diagram</vt:lpstr>
      <vt:lpstr>System Overview - Minimax</vt:lpstr>
      <vt:lpstr>System Overview - Minimax</vt:lpstr>
      <vt:lpstr>System Overview - Minimax</vt:lpstr>
      <vt:lpstr>System Overview - Minimax</vt:lpstr>
      <vt:lpstr>System Overview - Minimax</vt:lpstr>
      <vt:lpstr>System Overview - Trainable AI</vt:lpstr>
      <vt:lpstr>System Overview - Trainable AI</vt:lpstr>
      <vt:lpstr>System Overview - Trainable AI</vt:lpstr>
      <vt:lpstr>System Overview - Trainable AI</vt:lpstr>
      <vt:lpstr>System Overview - Trainable AI</vt:lpstr>
      <vt:lpstr>System Overview - Trainable AI</vt:lpstr>
      <vt:lpstr>System Overview - Trainable AI</vt:lpstr>
      <vt:lpstr>System requirements</vt:lpstr>
      <vt:lpstr>Project Plan - Work breakdown </vt:lpstr>
      <vt:lpstr>Project Plan - Work split-up </vt:lpstr>
      <vt:lpstr>Project Plan - Schedule </vt:lpstr>
      <vt:lpstr>Project Plan - Schedule </vt:lpstr>
      <vt:lpstr>Implications</vt:lpstr>
      <vt:lpstr>Risks &amp; Challenges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Tic-Tac-Toe using Artificial Intelligence (AI)</dc:title>
  <dc:creator>ok</dc:creator>
  <cp:lastModifiedBy>Yadul</cp:lastModifiedBy>
  <cp:revision>4</cp:revision>
  <dcterms:modified xsi:type="dcterms:W3CDTF">2022-07-05T16:56:45Z</dcterms:modified>
</cp:coreProperties>
</file>