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sldIdLst>
    <p:sldId id="256" r:id="rId2"/>
    <p:sldId id="257" r:id="rId3"/>
    <p:sldId id="283" r:id="rId4"/>
    <p:sldId id="272" r:id="rId5"/>
    <p:sldId id="258" r:id="rId6"/>
    <p:sldId id="284" r:id="rId7"/>
    <p:sldId id="277" r:id="rId8"/>
    <p:sldId id="281" r:id="rId9"/>
    <p:sldId id="273" r:id="rId10"/>
    <p:sldId id="274" r:id="rId11"/>
    <p:sldId id="261" r:id="rId12"/>
    <p:sldId id="275" r:id="rId13"/>
    <p:sldId id="276" r:id="rId14"/>
    <p:sldId id="267" r:id="rId15"/>
    <p:sldId id="278" r:id="rId16"/>
    <p:sldId id="279" r:id="rId17"/>
    <p:sldId id="280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D69E1-4D32-4871-8DCD-CF0B9F775557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0BADA-1B32-4B47-B2A9-710014303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15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0BADA-1B32-4B47-B2A9-710014303F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5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0E97963-81AA-44CA-B6E8-8815145B9592}" type="datetimeFigureOut">
              <a:rPr lang="en-IN" smtClean="0"/>
              <a:t>01-09-2021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A49A10E-B58E-479C-88C4-25B0884DC1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342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7963-81AA-44CA-B6E8-8815145B9592}" type="datetimeFigureOut">
              <a:rPr lang="en-IN" smtClean="0"/>
              <a:t>01-09-2021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A10E-B58E-479C-88C4-25B0884DC1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19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7963-81AA-44CA-B6E8-8815145B9592}" type="datetimeFigureOut">
              <a:rPr lang="en-IN" smtClean="0"/>
              <a:t>01-09-2021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A10E-B58E-479C-88C4-25B0884DC1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34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7963-81AA-44CA-B6E8-8815145B9592}" type="datetimeFigureOut">
              <a:rPr lang="en-IN" smtClean="0"/>
              <a:t>01-09-2021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A10E-B58E-479C-88C4-25B0884DC16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1640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7963-81AA-44CA-B6E8-8815145B9592}" type="datetimeFigureOut">
              <a:rPr lang="en-IN" smtClean="0"/>
              <a:t>01-09-2021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A10E-B58E-479C-88C4-25B0884DC1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235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7963-81AA-44CA-B6E8-8815145B9592}" type="datetimeFigureOut">
              <a:rPr lang="en-IN" smtClean="0"/>
              <a:t>01-09-2021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A10E-B58E-479C-88C4-25B0884DC1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538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7963-81AA-44CA-B6E8-8815145B9592}" type="datetimeFigureOut">
              <a:rPr lang="en-IN" smtClean="0"/>
              <a:t>01-09-2021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A10E-B58E-479C-88C4-25B0884DC1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677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7963-81AA-44CA-B6E8-8815145B9592}" type="datetimeFigureOut">
              <a:rPr lang="en-IN" smtClean="0"/>
              <a:t>01-09-2021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A10E-B58E-479C-88C4-25B0884DC1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405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7963-81AA-44CA-B6E8-8815145B9592}" type="datetimeFigureOut">
              <a:rPr lang="en-IN" smtClean="0"/>
              <a:t>01-09-2021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A10E-B58E-479C-88C4-25B0884DC1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06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7963-81AA-44CA-B6E8-8815145B9592}" type="datetimeFigureOut">
              <a:rPr lang="en-IN" smtClean="0"/>
              <a:t>01-09-2021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A10E-B58E-479C-88C4-25B0884DC1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02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7963-81AA-44CA-B6E8-8815145B9592}" type="datetimeFigureOut">
              <a:rPr lang="en-IN" smtClean="0"/>
              <a:t>01-09-2021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A10E-B58E-479C-88C4-25B0884DC1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102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7963-81AA-44CA-B6E8-8815145B9592}" type="datetimeFigureOut">
              <a:rPr lang="en-IN" smtClean="0"/>
              <a:t>01-09-2021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A10E-B58E-479C-88C4-25B0884DC1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47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7963-81AA-44CA-B6E8-8815145B9592}" type="datetimeFigureOut">
              <a:rPr lang="en-IN" smtClean="0"/>
              <a:t>01-09-2021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A10E-B58E-479C-88C4-25B0884DC1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92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7963-81AA-44CA-B6E8-8815145B9592}" type="datetimeFigureOut">
              <a:rPr lang="en-IN" smtClean="0"/>
              <a:t>01-09-2021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A10E-B58E-479C-88C4-25B0884DC1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733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7963-81AA-44CA-B6E8-8815145B9592}" type="datetimeFigureOut">
              <a:rPr lang="en-IN" smtClean="0"/>
              <a:t>01-09-2021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A10E-B58E-479C-88C4-25B0884DC1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222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7963-81AA-44CA-B6E8-8815145B9592}" type="datetimeFigureOut">
              <a:rPr lang="en-IN" smtClean="0"/>
              <a:t>01-09-2021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A10E-B58E-479C-88C4-25B0884DC1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242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7963-81AA-44CA-B6E8-8815145B9592}" type="datetimeFigureOut">
              <a:rPr lang="en-IN" smtClean="0"/>
              <a:t>01-09-2021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A10E-B58E-479C-88C4-25B0884DC1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38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97963-81AA-44CA-B6E8-8815145B9592}" type="datetimeFigureOut">
              <a:rPr lang="en-IN" smtClean="0"/>
              <a:t>01-09-2021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9A10E-B58E-479C-88C4-25B0884DC1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4873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US" dirty="0"/>
              <a:t> INTRADAY STOCK TREND PREDICTION USING LSTM, ANN and Fin-BERT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pPr algn="ctr"/>
            <a:r>
              <a:rPr lang="en-IN" dirty="0"/>
              <a:t>Anand </a:t>
            </a:r>
            <a:r>
              <a:rPr lang="en-IN" dirty="0" smtClean="0"/>
              <a:t>Nataraj</a:t>
            </a:r>
            <a:r>
              <a:rPr lang="en-IN" dirty="0"/>
              <a:t> </a:t>
            </a:r>
            <a:r>
              <a:rPr lang="en-IN" dirty="0" smtClean="0"/>
              <a:t>Manoharan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226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7469-74FC-48D8-89D0-BDE5B7D0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5907"/>
            <a:ext cx="9905998" cy="1478570"/>
          </a:xfrm>
        </p:spPr>
        <p:txBody>
          <a:bodyPr/>
          <a:lstStyle/>
          <a:p>
            <a:r>
              <a:rPr lang="en-US" u="sng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9653B-3ED2-45D6-998E-8A0AB3B01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176" y="1253448"/>
            <a:ext cx="10798140" cy="5219272"/>
          </a:xfrm>
        </p:spPr>
        <p:txBody>
          <a:bodyPr>
            <a:normAutofit/>
          </a:bodyPr>
          <a:lstStyle/>
          <a:p>
            <a:r>
              <a:rPr lang="en-US" dirty="0"/>
              <a:t>To Predict next day’s close price of a stock we have trained an </a:t>
            </a:r>
            <a:r>
              <a:rPr lang="en-US" u="sng" dirty="0"/>
              <a:t>LSTM model </a:t>
            </a:r>
            <a:r>
              <a:rPr lang="en-US" dirty="0"/>
              <a:t>with the historical prices of that stock.</a:t>
            </a:r>
          </a:p>
          <a:p>
            <a:r>
              <a:rPr lang="en-US" dirty="0"/>
              <a:t>The output of the LSTM for next day’s close price is sent to an </a:t>
            </a:r>
            <a:r>
              <a:rPr lang="en-US" u="sng" dirty="0"/>
              <a:t>ANN model</a:t>
            </a:r>
            <a:r>
              <a:rPr lang="en-US" dirty="0"/>
              <a:t>, which has been trained with the output of LSTM along with the </a:t>
            </a:r>
            <a:r>
              <a:rPr lang="en-US" u="sng" dirty="0"/>
              <a:t>Simple Moving Average </a:t>
            </a:r>
            <a:r>
              <a:rPr lang="en-US" dirty="0"/>
              <a:t>(technical indicator) for 5 days as additional feature to improve the accuracy of next days close price predicted by LSTM.</a:t>
            </a:r>
          </a:p>
          <a:p>
            <a:r>
              <a:rPr lang="en-US" dirty="0"/>
              <a:t>To predict the stock sentiment we get the articles for that stock from news websites and blogs from internet using google alerts. The collected articles are preprocessed and sent to </a:t>
            </a:r>
            <a:r>
              <a:rPr lang="en-US" u="sng" dirty="0"/>
              <a:t>pre-trained FIN-BERT</a:t>
            </a:r>
            <a:r>
              <a:rPr lang="en-US" dirty="0"/>
              <a:t>, which has been trained on top of google-BERT to improve sentiment prediction for financial statements, to predict the sentiment.</a:t>
            </a:r>
          </a:p>
        </p:txBody>
      </p:sp>
    </p:spTree>
    <p:extLst>
      <p:ext uri="{BB962C8B-B14F-4D97-AF65-F5344CB8AC3E}">
        <p14:creationId xmlns:p14="http://schemas.microsoft.com/office/powerpoint/2010/main" val="662342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172592"/>
            <a:ext cx="9905998" cy="1478570"/>
          </a:xfrm>
        </p:spPr>
        <p:txBody>
          <a:bodyPr/>
          <a:lstStyle/>
          <a:p>
            <a:r>
              <a:rPr lang="en-IN" u="sng" dirty="0"/>
              <a:t>Literature review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675" y="1026558"/>
            <a:ext cx="10469365" cy="5661917"/>
          </a:xfrm>
        </p:spPr>
        <p:txBody>
          <a:bodyPr>
            <a:normAutofit/>
          </a:bodyPr>
          <a:lstStyle/>
          <a:p>
            <a:r>
              <a:rPr lang="en-US" b="1" dirty="0"/>
              <a:t>Why FIN-BERT is the most needed model for our task?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But we are not going to use directly the base BERT model for our sentiment analysis purpose, instead, we are going to use FIN-BERT [31], a finance domain specific model trained on top of BASE-BERT using a large financial communication corpora of 4.9 billion tokens, including corporate reports, earnings conference call transcripts and analyst reports. 				</a:t>
            </a:r>
          </a:p>
          <a:p>
            <a:pPr marL="0" indent="0">
              <a:buNone/>
            </a:pPr>
            <a:r>
              <a:rPr lang="en-IN" dirty="0"/>
              <a:t>						REFERENCE 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6DCE40-A22B-44E7-B3A2-317D5D45F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377574"/>
              </p:ext>
            </p:extLst>
          </p:nvPr>
        </p:nvGraphicFramePr>
        <p:xfrm>
          <a:off x="1268751" y="4006921"/>
          <a:ext cx="4740275" cy="2620518"/>
        </p:xfrm>
        <a:graphic>
          <a:graphicData uri="http://schemas.openxmlformats.org/drawingml/2006/table">
            <a:tbl>
              <a:tblPr firstRow="1" firstCol="1" bandRow="1"/>
              <a:tblGrid>
                <a:gridCol w="1985726">
                  <a:extLst>
                    <a:ext uri="{9D8B030D-6E8A-4147-A177-3AD203B41FA5}">
                      <a16:colId xmlns:a16="http://schemas.microsoft.com/office/drawing/2014/main" val="2105174635"/>
                    </a:ext>
                  </a:extLst>
                </a:gridCol>
                <a:gridCol w="1183559">
                  <a:extLst>
                    <a:ext uri="{9D8B030D-6E8A-4147-A177-3AD203B41FA5}">
                      <a16:colId xmlns:a16="http://schemas.microsoft.com/office/drawing/2014/main" val="1375308596"/>
                    </a:ext>
                  </a:extLst>
                </a:gridCol>
                <a:gridCol w="1570990">
                  <a:extLst>
                    <a:ext uri="{9D8B030D-6E8A-4147-A177-3AD203B41FA5}">
                      <a16:colId xmlns:a16="http://schemas.microsoft.com/office/drawing/2014/main" val="2587722741"/>
                    </a:ext>
                  </a:extLst>
                </a:gridCol>
              </a:tblGrid>
              <a:tr h="657606">
                <a:tc>
                  <a:txBody>
                    <a:bodyPr/>
                    <a:lstStyle/>
                    <a:p>
                      <a:pPr marL="45720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BASE-BERT accuracy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FIN-BERT accuracy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212221"/>
                  </a:ext>
                </a:extLst>
              </a:tr>
              <a:tr h="503374">
                <a:tc>
                  <a:txBody>
                    <a:bodyPr/>
                    <a:lstStyle/>
                    <a:p>
                      <a:pPr marL="45720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PhraseBank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0.835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0.872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723084"/>
                  </a:ext>
                </a:extLst>
              </a:tr>
              <a:tr h="503374">
                <a:tc>
                  <a:txBody>
                    <a:bodyPr/>
                    <a:lstStyle/>
                    <a:p>
                      <a:pPr marL="45720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FiQA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0.730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0.844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504719"/>
                  </a:ext>
                </a:extLst>
              </a:tr>
              <a:tr h="657606">
                <a:tc>
                  <a:txBody>
                    <a:bodyPr/>
                    <a:lstStyle/>
                    <a:p>
                      <a:pPr marL="45720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AnalystTone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0.850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just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0.877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57327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C2A92-597F-4E2C-BCD0-AD9085CAC321}"/>
              </a:ext>
            </a:extLst>
          </p:cNvPr>
          <p:cNvSpPr txBox="1"/>
          <p:nvPr/>
        </p:nvSpPr>
        <p:spPr>
          <a:xfrm>
            <a:off x="6267236" y="4500081"/>
            <a:ext cx="4925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31.    Yang, Y., UY, M.C.S. and Huang, A., (2020)   </a:t>
            </a:r>
            <a:r>
              <a:rPr lang="en-US" dirty="0" err="1"/>
              <a:t>FinBERT</a:t>
            </a:r>
            <a:r>
              <a:rPr lang="en-US" dirty="0"/>
              <a:t>: A Pretrained Language Model for Financial Communications. [online] Available at: http://arxiv.org/abs/2006.08097.</a:t>
            </a:r>
          </a:p>
        </p:txBody>
      </p:sp>
    </p:spTree>
    <p:extLst>
      <p:ext uri="{BB962C8B-B14F-4D97-AF65-F5344CB8AC3E}">
        <p14:creationId xmlns:p14="http://schemas.microsoft.com/office/powerpoint/2010/main" val="95251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436F2-C7BC-4F79-9F90-8EB314F6D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235" y="1181528"/>
            <a:ext cx="10252628" cy="6020657"/>
          </a:xfrm>
        </p:spPr>
        <p:txBody>
          <a:bodyPr>
            <a:normAutofit/>
          </a:bodyPr>
          <a:lstStyle/>
          <a:p>
            <a:r>
              <a:rPr lang="en-US" sz="2600" b="1" dirty="0"/>
              <a:t>Similar work in the past that is resembling our research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Apart from all the literature reviews, our entire research methodology is based on the improvement of Nisha Shetty's paper on "Indian Stock Market Prediction Using Machine Learning and Sentiment Analysis" [18] where the author has combined the prediction results of the traditional ML model and the output of the preliminary sentiments analysis model for deciding on buy/sell trend.</a:t>
            </a:r>
          </a:p>
          <a:p>
            <a:pPr marL="0" indent="0">
              <a:buNone/>
            </a:pPr>
            <a:r>
              <a:rPr lang="en-US" dirty="0"/>
              <a:t>REFERENCE : </a:t>
            </a:r>
          </a:p>
          <a:p>
            <a:pPr marL="0" indent="0">
              <a:buNone/>
            </a:pPr>
            <a:r>
              <a:rPr lang="en-US" sz="2200" i="1" dirty="0"/>
              <a:t>18.</a:t>
            </a:r>
            <a:r>
              <a:rPr lang="en-US" sz="2200" dirty="0"/>
              <a:t> </a:t>
            </a:r>
            <a:r>
              <a:rPr lang="en-GB" sz="2200" i="1" dirty="0"/>
              <a:t>Pathak, A. and Shetty, N.P., (2019) Indian Stock Market Prediction Using Machine Learning and Sentiment Analysis. In: Advances in Intelligent Systems and Computing. Springer Verlag, pp.595–603.</a:t>
            </a:r>
          </a:p>
          <a:p>
            <a:pPr marL="0" indent="0">
              <a:buNone/>
            </a:pPr>
            <a:endParaRPr lang="en-GB" sz="1800" i="1" dirty="0"/>
          </a:p>
          <a:p>
            <a:pPr marL="342900" indent="-342900">
              <a:buAutoNum type="arabicPeriod" startAt="18"/>
            </a:pPr>
            <a:endParaRPr lang="en-US" sz="18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35197E-6662-406D-BA7B-6CEF1E035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550" y="-182866"/>
            <a:ext cx="9905998" cy="1478570"/>
          </a:xfrm>
        </p:spPr>
        <p:txBody>
          <a:bodyPr/>
          <a:lstStyle/>
          <a:p>
            <a:r>
              <a:rPr lang="en-IN" u="sng" dirty="0"/>
              <a:t>Continued …</a:t>
            </a:r>
          </a:p>
        </p:txBody>
      </p:sp>
    </p:spTree>
    <p:extLst>
      <p:ext uri="{BB962C8B-B14F-4D97-AF65-F5344CB8AC3E}">
        <p14:creationId xmlns:p14="http://schemas.microsoft.com/office/powerpoint/2010/main" val="2938572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232DE-3622-4154-ADF5-AA77EF47F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27416"/>
            <a:ext cx="9905999" cy="5661060"/>
          </a:xfrm>
        </p:spPr>
        <p:txBody>
          <a:bodyPr>
            <a:normAutofit/>
          </a:bodyPr>
          <a:lstStyle/>
          <a:p>
            <a:r>
              <a:rPr lang="en-US" b="1" dirty="0"/>
              <a:t>Our novel ideas to keep the research unique and more efficient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improvement in our model is in using the </a:t>
            </a:r>
            <a:r>
              <a:rPr lang="en-US" u="sng" dirty="0"/>
              <a:t>state-of-the-art deep learning model (LSTM) </a:t>
            </a:r>
            <a:r>
              <a:rPr lang="en-US" dirty="0"/>
              <a:t>with </a:t>
            </a:r>
            <a:r>
              <a:rPr lang="en-US" u="sng" dirty="0"/>
              <a:t>technical indicators </a:t>
            </a:r>
            <a:r>
              <a:rPr lang="en-US" dirty="0"/>
              <a:t>as the additional features to the </a:t>
            </a:r>
            <a:r>
              <a:rPr lang="en-US" u="sng" dirty="0"/>
              <a:t>ANN</a:t>
            </a:r>
            <a:r>
              <a:rPr lang="en-US" dirty="0"/>
              <a:t>. Moreover, the usage of the </a:t>
            </a:r>
            <a:r>
              <a:rPr lang="en-US" u="sng" dirty="0"/>
              <a:t>state-of-the-art FIN-BERT </a:t>
            </a:r>
            <a:r>
              <a:rPr lang="en-US" dirty="0"/>
              <a:t>for sentiment analysis has made our work unique. In addition, for sentiment analysis we are </a:t>
            </a:r>
            <a:r>
              <a:rPr lang="en-US" u="sng" dirty="0"/>
              <a:t>not dependent on one blog articles</a:t>
            </a:r>
            <a:r>
              <a:rPr lang="en-US" dirty="0"/>
              <a:t>, as mentioned in the existing paper above [18], rather, we are going to collect the information from all the relevant blogs and news channels using google alerts for sentiment analysis. </a:t>
            </a:r>
          </a:p>
          <a:p>
            <a:pPr marL="0" indent="0">
              <a:buNone/>
            </a:pPr>
            <a:r>
              <a:rPr lang="en-US" dirty="0"/>
              <a:t>REFERENCE : </a:t>
            </a:r>
          </a:p>
          <a:p>
            <a:pPr marL="0" indent="0">
              <a:buNone/>
            </a:pPr>
            <a:r>
              <a:rPr lang="en-US" sz="2200" i="1" dirty="0"/>
              <a:t>18.</a:t>
            </a:r>
            <a:r>
              <a:rPr lang="en-US" sz="2200" dirty="0"/>
              <a:t> </a:t>
            </a:r>
            <a:r>
              <a:rPr lang="en-GB" sz="2200" i="1" dirty="0"/>
              <a:t>Pathak, A. and Shetty, N.P., (2019) Indian Stock Market Prediction Using Machine Learning and Sentiment Analysis. In: Advances in Intelligent Systems and Computing. Springer Verlag, pp.595–603.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67F5B3-ED20-4CA5-8263-B2A1C0B7728F}"/>
              </a:ext>
            </a:extLst>
          </p:cNvPr>
          <p:cNvSpPr/>
          <p:nvPr/>
        </p:nvSpPr>
        <p:spPr>
          <a:xfrm>
            <a:off x="1361591" y="277402"/>
            <a:ext cx="3107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u="sng" dirty="0"/>
              <a:t>CONTINUED 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30326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559" y="79482"/>
            <a:ext cx="9905998" cy="851146"/>
          </a:xfrm>
        </p:spPr>
        <p:txBody>
          <a:bodyPr/>
          <a:lstStyle/>
          <a:p>
            <a:r>
              <a:rPr lang="en-IN" u="sng" dirty="0"/>
              <a:t>results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D94DD24-DED6-4D51-A7AE-208B8F1DE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252" y="2119561"/>
            <a:ext cx="30861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u="sng" dirty="0"/>
              <a:t>FIRST MODULE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A8F21A-D3AA-48B1-9840-2E28EF786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46921"/>
              </p:ext>
            </p:extLst>
          </p:nvPr>
        </p:nvGraphicFramePr>
        <p:xfrm>
          <a:off x="935881" y="936582"/>
          <a:ext cx="4077907" cy="5493098"/>
        </p:xfrm>
        <a:graphic>
          <a:graphicData uri="http://schemas.openxmlformats.org/drawingml/2006/table">
            <a:tbl>
              <a:tblPr/>
              <a:tblGrid>
                <a:gridCol w="1042614">
                  <a:extLst>
                    <a:ext uri="{9D8B030D-6E8A-4147-A177-3AD203B41FA5}">
                      <a16:colId xmlns:a16="http://schemas.microsoft.com/office/drawing/2014/main" val="2475679754"/>
                    </a:ext>
                  </a:extLst>
                </a:gridCol>
                <a:gridCol w="970188">
                  <a:extLst>
                    <a:ext uri="{9D8B030D-6E8A-4147-A177-3AD203B41FA5}">
                      <a16:colId xmlns:a16="http://schemas.microsoft.com/office/drawing/2014/main" val="1046679285"/>
                    </a:ext>
                  </a:extLst>
                </a:gridCol>
                <a:gridCol w="1099335">
                  <a:extLst>
                    <a:ext uri="{9D8B030D-6E8A-4147-A177-3AD203B41FA5}">
                      <a16:colId xmlns:a16="http://schemas.microsoft.com/office/drawing/2014/main" val="3315390783"/>
                    </a:ext>
                  </a:extLst>
                </a:gridCol>
                <a:gridCol w="965770">
                  <a:extLst>
                    <a:ext uri="{9D8B030D-6E8A-4147-A177-3AD203B41FA5}">
                      <a16:colId xmlns:a16="http://schemas.microsoft.com/office/drawing/2014/main" val="2667417936"/>
                    </a:ext>
                  </a:extLst>
                </a:gridCol>
              </a:tblGrid>
              <a:tr h="85342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Date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Predicted Close Price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Date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Predicted Close Price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490441"/>
                  </a:ext>
                </a:extLst>
              </a:tr>
              <a:tr h="27292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9/21/2020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197.444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10/15/2020 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198.844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89794"/>
                  </a:ext>
                </a:extLst>
              </a:tr>
              <a:tr h="27292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9/22/2020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189.415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10/16/2020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196.048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725776"/>
                  </a:ext>
                </a:extLst>
              </a:tr>
              <a:tr h="27292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9/23/2020 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184.832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10/19/2020 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195.273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761885"/>
                  </a:ext>
                </a:extLst>
              </a:tr>
              <a:tr h="27292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9/24/2020 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183.592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10/20/2020 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202.045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823871"/>
                  </a:ext>
                </a:extLst>
              </a:tr>
              <a:tr h="27292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9/25/2020 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178.11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10/21/2020 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204.717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354164"/>
                  </a:ext>
                </a:extLst>
              </a:tr>
              <a:tr h="27292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9/28/2020 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179.319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10/22/2020 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204.735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026241"/>
                  </a:ext>
                </a:extLst>
              </a:tr>
              <a:tr h="27292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9/29/2020 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185.68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10/23/2020 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203.97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147876"/>
                  </a:ext>
                </a:extLst>
              </a:tr>
              <a:tr h="27292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9/30/2020 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186.471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10/26/2020 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203.744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003601"/>
                  </a:ext>
                </a:extLst>
              </a:tr>
              <a:tr h="27292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10/1/2020 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185.119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10/27/2020 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199.145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469688"/>
                  </a:ext>
                </a:extLst>
              </a:tr>
              <a:tr h="27292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10/5/2020 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188.604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10/28/2020 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194.716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174961"/>
                  </a:ext>
                </a:extLst>
              </a:tr>
              <a:tr h="27292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10/6/2020 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189.723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10/29/2020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190.974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863812"/>
                  </a:ext>
                </a:extLst>
              </a:tr>
              <a:tr h="27292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10/7/2020 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190.71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10/30/2020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188.214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510307"/>
                  </a:ext>
                </a:extLst>
              </a:tr>
              <a:tr h="27292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10/8/2020 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190.986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11/2/2020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188.617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836084"/>
                  </a:ext>
                </a:extLst>
              </a:tr>
              <a:tr h="27292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10/9/2020 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192.458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11/3/2020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194.058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319083"/>
                  </a:ext>
                </a:extLst>
              </a:tr>
              <a:tr h="27292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10/12/2020 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196.599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11/4/2020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203.08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416222"/>
                  </a:ext>
                </a:extLst>
              </a:tr>
              <a:tr h="27292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10/13/2020 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201.036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11/5/2020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206.051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969306"/>
                  </a:ext>
                </a:extLst>
              </a:tr>
              <a:tr h="27292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10/14/2020 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198.443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11/6/2020 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217.46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51" marR="2251" marT="22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073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481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009916-AD6E-4868-8D1B-AE3BAA0A458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7" y="504317"/>
            <a:ext cx="10294706" cy="5959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8850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637ABB-5EFD-43CF-9E62-9D2A7A641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26470"/>
              </p:ext>
            </p:extLst>
          </p:nvPr>
        </p:nvGraphicFramePr>
        <p:xfrm>
          <a:off x="1580507" y="1278003"/>
          <a:ext cx="9030986" cy="4598818"/>
        </p:xfrm>
        <a:graphic>
          <a:graphicData uri="http://schemas.openxmlformats.org/drawingml/2006/table">
            <a:tbl>
              <a:tblPr firstRow="1" firstCol="1" bandRow="1"/>
              <a:tblGrid>
                <a:gridCol w="1678835">
                  <a:extLst>
                    <a:ext uri="{9D8B030D-6E8A-4147-A177-3AD203B41FA5}">
                      <a16:colId xmlns:a16="http://schemas.microsoft.com/office/drawing/2014/main" val="3040788180"/>
                    </a:ext>
                  </a:extLst>
                </a:gridCol>
                <a:gridCol w="2836658">
                  <a:extLst>
                    <a:ext uri="{9D8B030D-6E8A-4147-A177-3AD203B41FA5}">
                      <a16:colId xmlns:a16="http://schemas.microsoft.com/office/drawing/2014/main" val="3023701844"/>
                    </a:ext>
                  </a:extLst>
                </a:gridCol>
                <a:gridCol w="1678835">
                  <a:extLst>
                    <a:ext uri="{9D8B030D-6E8A-4147-A177-3AD203B41FA5}">
                      <a16:colId xmlns:a16="http://schemas.microsoft.com/office/drawing/2014/main" val="2367895694"/>
                    </a:ext>
                  </a:extLst>
                </a:gridCol>
                <a:gridCol w="2836658">
                  <a:extLst>
                    <a:ext uri="{9D8B030D-6E8A-4147-A177-3AD203B41FA5}">
                      <a16:colId xmlns:a16="http://schemas.microsoft.com/office/drawing/2014/main" val="1127830483"/>
                    </a:ext>
                  </a:extLst>
                </a:gridCol>
              </a:tblGrid>
              <a:tr h="328487"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Sentiment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Sentiment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957180"/>
                  </a:ext>
                </a:extLst>
              </a:tr>
              <a:tr h="328487"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9/21/2020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10/14/2020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968509"/>
                  </a:ext>
                </a:extLst>
              </a:tr>
              <a:tr h="328487"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9/22/2020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10/16/2020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538306"/>
                  </a:ext>
                </a:extLst>
              </a:tr>
              <a:tr h="328487"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9/23/2020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10/20/2020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505702"/>
                  </a:ext>
                </a:extLst>
              </a:tr>
              <a:tr h="328487"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9/25/2020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10/22/2020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5541"/>
                  </a:ext>
                </a:extLst>
              </a:tr>
              <a:tr h="328487"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9/28/2020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10/23/2020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082518"/>
                  </a:ext>
                </a:extLst>
              </a:tr>
              <a:tr h="328487"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9/29/2020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10/26/2020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632774"/>
                  </a:ext>
                </a:extLst>
              </a:tr>
              <a:tr h="328487"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10/5/2020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10/27/2020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371217"/>
                  </a:ext>
                </a:extLst>
              </a:tr>
              <a:tr h="328487"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10/6/2020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10/28/2020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334056"/>
                  </a:ext>
                </a:extLst>
              </a:tr>
              <a:tr h="328487"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10/7/2020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10/29/2020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32697"/>
                  </a:ext>
                </a:extLst>
              </a:tr>
              <a:tr h="328487"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10/8/2020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10/30/2020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341052"/>
                  </a:ext>
                </a:extLst>
              </a:tr>
              <a:tr h="328487"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10/9/2020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11/3/2020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833704"/>
                  </a:ext>
                </a:extLst>
              </a:tr>
              <a:tr h="328487"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10/12/2020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11/4/2020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724526"/>
                  </a:ext>
                </a:extLst>
              </a:tr>
              <a:tr h="328487"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10/13/2020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11/6/2020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Neutral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993" marR="429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794367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B49BCF5-FABA-4706-8C8A-E389B4E6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07" y="130033"/>
            <a:ext cx="9905998" cy="85114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u="sng" dirty="0"/>
              <a:t>Module two</a:t>
            </a:r>
          </a:p>
        </p:txBody>
      </p:sp>
    </p:spTree>
    <p:extLst>
      <p:ext uri="{BB962C8B-B14F-4D97-AF65-F5344CB8AC3E}">
        <p14:creationId xmlns:p14="http://schemas.microsoft.com/office/powerpoint/2010/main" val="451922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ABCDA0-D240-4C13-A82D-977C745AE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218419"/>
              </p:ext>
            </p:extLst>
          </p:nvPr>
        </p:nvGraphicFramePr>
        <p:xfrm>
          <a:off x="389733" y="684031"/>
          <a:ext cx="11364911" cy="6077061"/>
        </p:xfrm>
        <a:graphic>
          <a:graphicData uri="http://schemas.openxmlformats.org/drawingml/2006/table">
            <a:tbl>
              <a:tblPr firstRow="1" firstCol="1" bandRow="1"/>
              <a:tblGrid>
                <a:gridCol w="914337">
                  <a:extLst>
                    <a:ext uri="{9D8B030D-6E8A-4147-A177-3AD203B41FA5}">
                      <a16:colId xmlns:a16="http://schemas.microsoft.com/office/drawing/2014/main" val="1552914822"/>
                    </a:ext>
                  </a:extLst>
                </a:gridCol>
                <a:gridCol w="978485">
                  <a:extLst>
                    <a:ext uri="{9D8B030D-6E8A-4147-A177-3AD203B41FA5}">
                      <a16:colId xmlns:a16="http://schemas.microsoft.com/office/drawing/2014/main" val="383060074"/>
                    </a:ext>
                  </a:extLst>
                </a:gridCol>
                <a:gridCol w="1089963">
                  <a:extLst>
                    <a:ext uri="{9D8B030D-6E8A-4147-A177-3AD203B41FA5}">
                      <a16:colId xmlns:a16="http://schemas.microsoft.com/office/drawing/2014/main" val="3013489431"/>
                    </a:ext>
                  </a:extLst>
                </a:gridCol>
                <a:gridCol w="920018">
                  <a:extLst>
                    <a:ext uri="{9D8B030D-6E8A-4147-A177-3AD203B41FA5}">
                      <a16:colId xmlns:a16="http://schemas.microsoft.com/office/drawing/2014/main" val="279282000"/>
                    </a:ext>
                  </a:extLst>
                </a:gridCol>
                <a:gridCol w="1052626">
                  <a:extLst>
                    <a:ext uri="{9D8B030D-6E8A-4147-A177-3AD203B41FA5}">
                      <a16:colId xmlns:a16="http://schemas.microsoft.com/office/drawing/2014/main" val="513137890"/>
                    </a:ext>
                  </a:extLst>
                </a:gridCol>
                <a:gridCol w="2427630">
                  <a:extLst>
                    <a:ext uri="{9D8B030D-6E8A-4147-A177-3AD203B41FA5}">
                      <a16:colId xmlns:a16="http://schemas.microsoft.com/office/drawing/2014/main" val="3308498490"/>
                    </a:ext>
                  </a:extLst>
                </a:gridCol>
                <a:gridCol w="2139240">
                  <a:extLst>
                    <a:ext uri="{9D8B030D-6E8A-4147-A177-3AD203B41FA5}">
                      <a16:colId xmlns:a16="http://schemas.microsoft.com/office/drawing/2014/main" val="2415940328"/>
                    </a:ext>
                  </a:extLst>
                </a:gridCol>
                <a:gridCol w="993403">
                  <a:extLst>
                    <a:ext uri="{9D8B030D-6E8A-4147-A177-3AD203B41FA5}">
                      <a16:colId xmlns:a16="http://schemas.microsoft.com/office/drawing/2014/main" val="2060370136"/>
                    </a:ext>
                  </a:extLst>
                </a:gridCol>
                <a:gridCol w="849209">
                  <a:extLst>
                    <a:ext uri="{9D8B030D-6E8A-4147-A177-3AD203B41FA5}">
                      <a16:colId xmlns:a16="http://schemas.microsoft.com/office/drawing/2014/main" val="846865607"/>
                    </a:ext>
                  </a:extLst>
                </a:gridCol>
              </a:tblGrid>
              <a:tr h="359978">
                <a:tc>
                  <a:txBody>
                    <a:bodyPr/>
                    <a:lstStyle/>
                    <a:p>
                      <a:pPr marL="0" marR="0" algn="ct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Sentiment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Actual Close Price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close price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Actual open price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Difference (Predicted Close - Actual Open)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Actual Difference (Actual Close - Actual Open)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Trend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Actual Trend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25901"/>
                  </a:ext>
                </a:extLst>
              </a:tr>
              <a:tr h="215060"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9/21/2020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185.8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197.698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193.05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4.6476 (positive)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-7.25 (negative)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sell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397385"/>
                  </a:ext>
                </a:extLst>
              </a:tr>
              <a:tr h="215060"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9/22/2020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186.2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186.218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186.15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0.0682 (positive)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0.0500 (positive)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900604"/>
                  </a:ext>
                </a:extLst>
              </a:tr>
              <a:tr h="215060"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9/23/2020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183.8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184.718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188.15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-3.432 (negative)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-4.349 (negative)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sell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560099"/>
                  </a:ext>
                </a:extLst>
              </a:tr>
              <a:tr h="215060"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9/25/2020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182.2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176.332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-2.668 (negative)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3.1999 (positive)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204593"/>
                  </a:ext>
                </a:extLst>
              </a:tr>
              <a:tr h="215060"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9/28/2020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187.25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180.493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-3.507 (negative)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3.25 (positive)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139372"/>
                  </a:ext>
                </a:extLst>
              </a:tr>
              <a:tr h="215060"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9/29/2020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185.05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187.156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188.5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-1.344 (negative)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-3.45 (negative)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sell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637218"/>
                  </a:ext>
                </a:extLst>
              </a:tr>
              <a:tr h="215060"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10/5/2020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188.75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189.422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-2.577 (negative)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-3.25 (negative)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sell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121431"/>
                  </a:ext>
                </a:extLst>
              </a:tr>
              <a:tr h="215060"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10/6/2020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191.6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188.921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191.1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-2.179 (negative)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 (positive)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591929"/>
                  </a:ext>
                </a:extLst>
              </a:tr>
              <a:tr h="215060"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10/7/2020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190.7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191.148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192.55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-1.401 (negative)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-1.850 (negative)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sell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825133"/>
                  </a:ext>
                </a:extLst>
              </a:tr>
              <a:tr h="215060"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10/8/2020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191.5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190.424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191.35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-0.925 (negative)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0.1499 (positive)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092638"/>
                  </a:ext>
                </a:extLst>
              </a:tr>
              <a:tr h="215060"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10/9/2020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198.3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192.311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0.3113 (positive)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6.3000 (positive)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42616"/>
                  </a:ext>
                </a:extLst>
              </a:tr>
              <a:tr h="215060"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10/12/2020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198.7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197.49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199.7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-2.209 (negative)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 (negative)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sell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302663"/>
                  </a:ext>
                </a:extLst>
              </a:tr>
              <a:tr h="215060"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10/13/2020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195.7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200.467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198.65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1.8173 (positive)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-2.95 (negative)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sell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080740"/>
                  </a:ext>
                </a:extLst>
              </a:tr>
              <a:tr h="215060"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10/14/2020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200.05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196.35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194.05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2.2997 (positive)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 (positive)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086664"/>
                  </a:ext>
                </a:extLst>
              </a:tr>
              <a:tr h="215060"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10/16/2020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195.95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192.926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-1.073 (negative)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1.9499 (positive)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835649"/>
                  </a:ext>
                </a:extLst>
              </a:tr>
              <a:tr h="215060"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10/20/2020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203.05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203.475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2.4748 (positive)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2.0500 (positive)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40028"/>
                  </a:ext>
                </a:extLst>
              </a:tr>
              <a:tr h="215060"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10/22/2020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203.3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203.768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201.9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1.8684 (positive)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1.4000 (positive)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7881"/>
                  </a:ext>
                </a:extLst>
              </a:tr>
              <a:tr h="215060"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10/23/2020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202.8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202.727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-1.273 (negative)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-1.2 (negative)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sell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154019"/>
                  </a:ext>
                </a:extLst>
              </a:tr>
              <a:tr h="215060"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10/26/2020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196.7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202.661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202.7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-0.039 (negative)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 (negative)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sell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178373"/>
                  </a:ext>
                </a:extLst>
              </a:tr>
              <a:tr h="215060"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10/27/2020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194.65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196.851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197.25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-0.398 (negative)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-2.600 (negative)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sell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401773"/>
                  </a:ext>
                </a:extLst>
              </a:tr>
              <a:tr h="215060"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10/28/2020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190.45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193.772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-1.227 (negative)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-4.55 (negative)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sell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250775"/>
                  </a:ext>
                </a:extLst>
              </a:tr>
              <a:tr h="215060"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10/29/2020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188.7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189.71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189.35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0.3601 (positive)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-0.650 (negative)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sell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39327"/>
                  </a:ext>
                </a:extLst>
              </a:tr>
              <a:tr h="215060"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10/30/2020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189.25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187.844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189.35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-1.506 (negative)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-0.100 (negative)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sell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647288"/>
                  </a:ext>
                </a:extLst>
              </a:tr>
              <a:tr h="215060"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11/3/2020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204.75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195.992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198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-2.008 (negative)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6.75 (positive)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27763"/>
                  </a:ext>
                </a:extLst>
              </a:tr>
              <a:tr h="215060"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11/4/2020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205.689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203.5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2.1887 (positive)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 (positive)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853209"/>
                  </a:ext>
                </a:extLst>
              </a:tr>
              <a:tr h="215060"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11/6/2020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Neutral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219.2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220.242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1.2423 (positive)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0.1999 (positive)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219" marR="50219" marT="69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240509"/>
                  </a:ext>
                </a:extLst>
              </a:tr>
            </a:tbl>
          </a:graphicData>
        </a:graphic>
      </p:graphicFrame>
      <p:sp>
        <p:nvSpPr>
          <p:cNvPr id="51" name="Title 1">
            <a:extLst>
              <a:ext uri="{FF2B5EF4-FFF2-40B4-BE49-F238E27FC236}">
                <a16:creationId xmlns:a16="http://schemas.microsoft.com/office/drawing/2014/main" id="{98AA5782-BA05-44D6-8785-30A28DD6F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207" y="17640"/>
            <a:ext cx="9905998" cy="618041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u="sng" dirty="0"/>
              <a:t>Module Three</a:t>
            </a:r>
          </a:p>
        </p:txBody>
      </p:sp>
    </p:spTree>
    <p:extLst>
      <p:ext uri="{BB962C8B-B14F-4D97-AF65-F5344CB8AC3E}">
        <p14:creationId xmlns:p14="http://schemas.microsoft.com/office/powerpoint/2010/main" val="3131132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02749"/>
          </a:xfrm>
        </p:spPr>
        <p:txBody>
          <a:bodyPr/>
          <a:lstStyle/>
          <a:p>
            <a:r>
              <a:rPr lang="en-IN" u="sng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E711CF-B419-4CD6-B986-3659C12EB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9074"/>
            <a:ext cx="9905999" cy="4284324"/>
          </a:xfrm>
        </p:spPr>
        <p:txBody>
          <a:bodyPr>
            <a:noAutofit/>
          </a:bodyPr>
          <a:lstStyle/>
          <a:p>
            <a:r>
              <a:rPr lang="en-US" dirty="0"/>
              <a:t>Total days traded = 10 days</a:t>
            </a:r>
          </a:p>
          <a:p>
            <a:r>
              <a:rPr lang="en-US" dirty="0"/>
              <a:t>Days traded in profits = 7 days</a:t>
            </a:r>
          </a:p>
          <a:p>
            <a:r>
              <a:rPr lang="en-US" dirty="0"/>
              <a:t>Days traded in loss = 3 days</a:t>
            </a:r>
          </a:p>
          <a:p>
            <a:r>
              <a:rPr lang="en-US" dirty="0"/>
              <a:t>Accuracy of our model in trading profitable for the trading days is as below:</a:t>
            </a:r>
          </a:p>
          <a:p>
            <a:pPr marL="2743200" lvl="6" indent="0">
              <a:buNone/>
            </a:pPr>
            <a:r>
              <a:rPr lang="en-US" sz="2400" dirty="0"/>
              <a:t>=  [(days traded in profits)/(Total days traded)]*100</a:t>
            </a:r>
          </a:p>
          <a:p>
            <a:pPr marL="2743200" lvl="6" indent="0">
              <a:buNone/>
            </a:pPr>
            <a:r>
              <a:rPr lang="en-US" sz="2400" dirty="0"/>
              <a:t>= (7/10)*100</a:t>
            </a:r>
          </a:p>
          <a:p>
            <a:pPr marL="2743200" lvl="6" indent="0">
              <a:buNone/>
            </a:pPr>
            <a:r>
              <a:rPr lang="en-US" sz="2400" dirty="0">
                <a:highlight>
                  <a:srgbClr val="00FF00"/>
                </a:highlight>
              </a:rPr>
              <a:t>= 70% accuracy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158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60678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To verify our work with different stocks on different stock markets.</a:t>
            </a:r>
          </a:p>
          <a:p>
            <a:pPr lvl="0"/>
            <a:r>
              <a:rPr lang="en-US" dirty="0"/>
              <a:t>Using Social media posts and user comments for sentiment analysis.</a:t>
            </a:r>
          </a:p>
          <a:p>
            <a:pPr lvl="0"/>
            <a:r>
              <a:rPr lang="en-US" dirty="0"/>
              <a:t>Trying to predict the trend and trade between the other prices too, and not restricting to Open-Close prices only. </a:t>
            </a:r>
          </a:p>
          <a:p>
            <a:pPr lvl="0"/>
            <a:r>
              <a:rPr lang="en-US" dirty="0"/>
              <a:t>Building an ensemble model trained on difference stock data to capture novel variations.</a:t>
            </a:r>
          </a:p>
          <a:p>
            <a:pPr>
              <a:spcAft>
                <a:spcPts val="12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64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65752"/>
          </a:xfrm>
        </p:spPr>
        <p:txBody>
          <a:bodyPr/>
          <a:lstStyle/>
          <a:p>
            <a:r>
              <a:rPr lang="en-IN" u="sng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492" y="739185"/>
            <a:ext cx="9905999" cy="5754081"/>
          </a:xfrm>
        </p:spPr>
        <p:txBody>
          <a:bodyPr>
            <a:normAutofit/>
          </a:bodyPr>
          <a:lstStyle/>
          <a:p>
            <a:r>
              <a:rPr lang="en-US" sz="3200" dirty="0"/>
              <a:t>Intraday trading – trading a stock </a:t>
            </a:r>
            <a:r>
              <a:rPr lang="en-US" sz="3200" dirty="0" smtClean="0"/>
              <a:t>within </a:t>
            </a:r>
            <a:r>
              <a:rPr lang="en-US" sz="3200" dirty="0"/>
              <a:t>the market opening and closing time of a day.</a:t>
            </a:r>
          </a:p>
          <a:p>
            <a:r>
              <a:rPr lang="en-US" sz="3200" dirty="0"/>
              <a:t>We can be profitable in intraday if </a:t>
            </a:r>
            <a:r>
              <a:rPr lang="en-US" sz="3200" dirty="0" smtClean="0"/>
              <a:t>we can </a:t>
            </a:r>
            <a:r>
              <a:rPr lang="en-US" sz="3200" dirty="0"/>
              <a:t>buy or sell a stock </a:t>
            </a:r>
            <a:r>
              <a:rPr lang="en-US" sz="3200" dirty="0" smtClean="0"/>
              <a:t>by predicting its trend earlier.</a:t>
            </a:r>
          </a:p>
          <a:p>
            <a:r>
              <a:rPr lang="en-US" sz="3200" dirty="0" smtClean="0"/>
              <a:t>The stock trend can either be Positive, Negative or Neutral.</a:t>
            </a:r>
          </a:p>
          <a:p>
            <a:r>
              <a:rPr lang="en-US" sz="3200" dirty="0" smtClean="0"/>
              <a:t>If we buy or a stock during the positive and negative trend respectively, we will be profitable.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27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058951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13136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113" y="249494"/>
            <a:ext cx="8305800" cy="4038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86346" y="5024284"/>
            <a:ext cx="53833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Period-1  =&gt;    Shows the Negative trend </a:t>
            </a:r>
          </a:p>
          <a:p>
            <a:r>
              <a:rPr lang="en-US" sz="2400" dirty="0" smtClean="0"/>
              <a:t>Period-2  =&gt;    Shows the Positive trend</a:t>
            </a:r>
          </a:p>
          <a:p>
            <a:r>
              <a:rPr lang="en-US" sz="2400" dirty="0" smtClean="0"/>
              <a:t>Period-3  =&gt;    Shows the Neutral trend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3435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D2CD-0027-4CD8-9560-35EC0048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E6DBD-AA77-479D-918A-8F10D8C32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0445"/>
            <a:ext cx="9905999" cy="4181582"/>
          </a:xfrm>
        </p:spPr>
        <p:txBody>
          <a:bodyPr/>
          <a:lstStyle/>
          <a:p>
            <a:r>
              <a:rPr lang="en-US" dirty="0"/>
              <a:t>Many experts in the past have tried to understand the stock market pattern </a:t>
            </a:r>
            <a:r>
              <a:rPr lang="en-US" dirty="0" smtClean="0"/>
              <a:t>to </a:t>
            </a:r>
            <a:r>
              <a:rPr lang="en-US" dirty="0"/>
              <a:t>trade a stock profitably but failed miserably in doing so.</a:t>
            </a:r>
          </a:p>
          <a:p>
            <a:r>
              <a:rPr lang="en-US" dirty="0"/>
              <a:t>Till date there is no one single method to predict the stock market because </a:t>
            </a:r>
            <a:r>
              <a:rPr lang="en-US" dirty="0" smtClean="0"/>
              <a:t>it is highly volatile and </a:t>
            </a:r>
            <a:r>
              <a:rPr lang="en-US" u="sng" dirty="0"/>
              <a:t>multiple factors </a:t>
            </a:r>
            <a:r>
              <a:rPr lang="en-US" u="sng" dirty="0" smtClean="0"/>
              <a:t>are involved</a:t>
            </a:r>
            <a:r>
              <a:rPr lang="en-US" dirty="0" smtClean="0"/>
              <a:t> </a:t>
            </a:r>
            <a:r>
              <a:rPr lang="en-US" dirty="0"/>
              <a:t>in setting a price of a stock at a particular time.</a:t>
            </a:r>
          </a:p>
          <a:p>
            <a:r>
              <a:rPr lang="en-US" dirty="0"/>
              <a:t>Our research work is focused on achieving a </a:t>
            </a:r>
            <a:r>
              <a:rPr lang="en-US" u="sng" dirty="0"/>
              <a:t>novel way</a:t>
            </a:r>
            <a:r>
              <a:rPr lang="en-US" dirty="0"/>
              <a:t> to trade a stock profitably in intraday market.</a:t>
            </a:r>
          </a:p>
        </p:txBody>
      </p:sp>
    </p:spTree>
    <p:extLst>
      <p:ext uri="{BB962C8B-B14F-4D97-AF65-F5344CB8AC3E}">
        <p14:creationId xmlns:p14="http://schemas.microsoft.com/office/powerpoint/2010/main" val="140707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3049"/>
            <a:ext cx="9905998" cy="1183242"/>
          </a:xfrm>
        </p:spPr>
        <p:txBody>
          <a:bodyPr/>
          <a:lstStyle/>
          <a:p>
            <a:r>
              <a:rPr lang="en-IN" u="sng" dirty="0"/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592" y="1335641"/>
            <a:ext cx="10050819" cy="5393932"/>
          </a:xfrm>
        </p:spPr>
        <p:txBody>
          <a:bodyPr>
            <a:normAutofit/>
          </a:bodyPr>
          <a:lstStyle/>
          <a:p>
            <a:r>
              <a:rPr lang="en-IN" dirty="0" smtClean="0"/>
              <a:t>At First we try </a:t>
            </a:r>
            <a:r>
              <a:rPr lang="en-IN" dirty="0"/>
              <a:t>to predict the next days market </a:t>
            </a:r>
            <a:r>
              <a:rPr lang="en-IN" dirty="0" smtClean="0"/>
              <a:t>trend between </a:t>
            </a:r>
            <a:r>
              <a:rPr lang="en-IN" dirty="0"/>
              <a:t>the opening and closing time of the market.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6B56B7-3F33-43AA-B7AC-2C8C8B90C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618" y="2377951"/>
            <a:ext cx="7149033" cy="31391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69174" y="5630885"/>
            <a:ext cx="9105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the Open price is greater than the Close price It is a positive trend.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If The </a:t>
            </a:r>
            <a:r>
              <a:rPr lang="en-US" sz="2400" dirty="0"/>
              <a:t>Close Price is greater than the Open Price it is a negative trend.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6831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06245"/>
            <a:ext cx="9905999" cy="4984956"/>
          </a:xfrm>
        </p:spPr>
        <p:txBody>
          <a:bodyPr/>
          <a:lstStyle/>
          <a:p>
            <a:r>
              <a:rPr lang="en-US" dirty="0" smtClean="0"/>
              <a:t>Secondly, we try to predict the current days sentiment for the stock using the tool: Google Alerts and the pre-trained model </a:t>
            </a:r>
            <a:r>
              <a:rPr lang="en-US" dirty="0" err="1" smtClean="0"/>
              <a:t>finBert</a:t>
            </a:r>
            <a:r>
              <a:rPr lang="en-US" dirty="0" smtClean="0"/>
              <a:t>. The sentiment predicted can be classified as Positive, Negative and Neutral if the market news about the stock is good, bad or neutral respectively.</a:t>
            </a:r>
          </a:p>
          <a:p>
            <a:r>
              <a:rPr lang="en-US" dirty="0" smtClean="0"/>
              <a:t>Finally, we will build a static model to understand the overall trend for the next day based on the outcomes from the above two objectives.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97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FAF34B-DCA7-4BFF-AD41-0A6650D73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228" y="158938"/>
            <a:ext cx="6530030" cy="654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3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1467-079C-4F9B-B290-057F24A3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385D0-6662-43F1-BDC5-F211CEEE0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The First objective of our research is to </a:t>
            </a:r>
            <a:r>
              <a:rPr lang="en-IN" u="sng" dirty="0"/>
              <a:t>predict the next days close price </a:t>
            </a:r>
            <a:r>
              <a:rPr lang="en-IN" dirty="0"/>
              <a:t>using a model that has been trained on the historical stock prices for the previous days.</a:t>
            </a:r>
          </a:p>
          <a:p>
            <a:r>
              <a:rPr lang="en-IN" dirty="0"/>
              <a:t>The Second objective is to </a:t>
            </a:r>
            <a:r>
              <a:rPr lang="en-IN" u="sng" dirty="0"/>
              <a:t>predict current day’s sentiment </a:t>
            </a:r>
            <a:r>
              <a:rPr lang="en-IN" dirty="0"/>
              <a:t>(before the next day’s market opening) of the stock by analysing the news and blog articles from internet captured by google alerts.</a:t>
            </a:r>
          </a:p>
          <a:p>
            <a:r>
              <a:rPr lang="en-IN" dirty="0"/>
              <a:t>The Third objective is to </a:t>
            </a:r>
            <a:r>
              <a:rPr lang="en-IN" u="sng" dirty="0"/>
              <a:t>decide the next days market trend </a:t>
            </a:r>
            <a:r>
              <a:rPr lang="en-IN" dirty="0"/>
              <a:t>using the outcome of the First and the Second objective.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0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A54E1-C83B-40D3-90C0-E150242B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14" y="215758"/>
            <a:ext cx="10459092" cy="6205590"/>
          </a:xfrm>
        </p:spPr>
        <p:txBody>
          <a:bodyPr/>
          <a:lstStyle/>
          <a:p>
            <a:r>
              <a:rPr lang="en-US" dirty="0"/>
              <a:t>At the time when the intraday market opens, we know the </a:t>
            </a:r>
            <a:r>
              <a:rPr lang="en-US" u="sng" dirty="0"/>
              <a:t>open price </a:t>
            </a:r>
            <a:r>
              <a:rPr lang="en-US" dirty="0"/>
              <a:t>and now we have the </a:t>
            </a:r>
            <a:r>
              <a:rPr lang="en-US" u="sng" dirty="0"/>
              <a:t>next days close price </a:t>
            </a:r>
            <a:r>
              <a:rPr lang="en-US" dirty="0"/>
              <a:t>and the </a:t>
            </a:r>
            <a:r>
              <a:rPr lang="en-US" u="sng" dirty="0"/>
              <a:t>current days sentiment </a:t>
            </a:r>
            <a:r>
              <a:rPr lang="en-US" dirty="0"/>
              <a:t>for the stock predicted. By knowing these three values we can decide the next day’s trend. </a:t>
            </a:r>
          </a:p>
          <a:p>
            <a:r>
              <a:rPr lang="en-US" dirty="0"/>
              <a:t>If the Price difference and stock sentiment is both positive or negative then the decided trend is positive or negative respectively, else neutral.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6FD514-F4EE-46BF-9596-39D706CCE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51372"/>
              </p:ext>
            </p:extLst>
          </p:nvPr>
        </p:nvGraphicFramePr>
        <p:xfrm>
          <a:off x="1091611" y="3267194"/>
          <a:ext cx="10350375" cy="3349364"/>
        </p:xfrm>
        <a:graphic>
          <a:graphicData uri="http://schemas.openxmlformats.org/drawingml/2006/table">
            <a:tbl>
              <a:tblPr/>
              <a:tblGrid>
                <a:gridCol w="2348213">
                  <a:extLst>
                    <a:ext uri="{9D8B030D-6E8A-4147-A177-3AD203B41FA5}">
                      <a16:colId xmlns:a16="http://schemas.microsoft.com/office/drawing/2014/main" val="2328869799"/>
                    </a:ext>
                  </a:extLst>
                </a:gridCol>
                <a:gridCol w="2143029">
                  <a:extLst>
                    <a:ext uri="{9D8B030D-6E8A-4147-A177-3AD203B41FA5}">
                      <a16:colId xmlns:a16="http://schemas.microsoft.com/office/drawing/2014/main" val="1931201917"/>
                    </a:ext>
                  </a:extLst>
                </a:gridCol>
                <a:gridCol w="2074635">
                  <a:extLst>
                    <a:ext uri="{9D8B030D-6E8A-4147-A177-3AD203B41FA5}">
                      <a16:colId xmlns:a16="http://schemas.microsoft.com/office/drawing/2014/main" val="3532409765"/>
                    </a:ext>
                  </a:extLst>
                </a:gridCol>
                <a:gridCol w="2143029">
                  <a:extLst>
                    <a:ext uri="{9D8B030D-6E8A-4147-A177-3AD203B41FA5}">
                      <a16:colId xmlns:a16="http://schemas.microsoft.com/office/drawing/2014/main" val="1379076555"/>
                    </a:ext>
                  </a:extLst>
                </a:gridCol>
                <a:gridCol w="1641469">
                  <a:extLst>
                    <a:ext uri="{9D8B030D-6E8A-4147-A177-3AD203B41FA5}">
                      <a16:colId xmlns:a16="http://schemas.microsoft.com/office/drawing/2014/main" val="1355135805"/>
                    </a:ext>
                  </a:extLst>
                </a:gridCol>
              </a:tblGrid>
              <a:tr h="126215"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Predicted Close Price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Actual Open Price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Price Difference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Stock Sentiment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Decided Trend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790045"/>
                  </a:ext>
                </a:extLst>
              </a:tr>
              <a:tr h="506369"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200-100 (Positive)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117517"/>
                  </a:ext>
                </a:extLst>
              </a:tr>
              <a:tr h="506369"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160-210 (Negative)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38834"/>
                  </a:ext>
                </a:extLst>
              </a:tr>
              <a:tr h="506369"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270-270 (Neutral)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Neutral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Neutral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72164"/>
                  </a:ext>
                </a:extLst>
              </a:tr>
              <a:tr h="506369"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200-100 (Positive)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Neutral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475784"/>
                  </a:ext>
                </a:extLst>
              </a:tr>
              <a:tr h="506369"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160-210 (Negative)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Neutral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742353"/>
                  </a:ext>
                </a:extLst>
              </a:tr>
              <a:tr h="506369"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270-270 (Neutral)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Neutral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Neutral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97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734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1803</Words>
  <Application>Microsoft Office PowerPoint</Application>
  <PresentationFormat>Widescreen</PresentationFormat>
  <Paragraphs>486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Tw Cen MT</vt:lpstr>
      <vt:lpstr>Circuit</vt:lpstr>
      <vt:lpstr>  INTRADAY STOCK TREND PREDICTION USING LSTM, ANN and Fin-BERT</vt:lpstr>
      <vt:lpstr>Introduction</vt:lpstr>
      <vt:lpstr>PowerPoint Presentation</vt:lpstr>
      <vt:lpstr>Problem statement</vt:lpstr>
      <vt:lpstr>AIM</vt:lpstr>
      <vt:lpstr>PowerPoint Presentation</vt:lpstr>
      <vt:lpstr>PowerPoint Presentation</vt:lpstr>
      <vt:lpstr>Objectives</vt:lpstr>
      <vt:lpstr>PowerPoint Presentation</vt:lpstr>
      <vt:lpstr>Methodology</vt:lpstr>
      <vt:lpstr>Literature review </vt:lpstr>
      <vt:lpstr>Continued …</vt:lpstr>
      <vt:lpstr>PowerPoint Presentation</vt:lpstr>
      <vt:lpstr>results</vt:lpstr>
      <vt:lpstr>PowerPoint Presentation</vt:lpstr>
      <vt:lpstr>Module two</vt:lpstr>
      <vt:lpstr>Module Three</vt:lpstr>
      <vt:lpstr>conclusion</vt:lpstr>
      <vt:lpstr>Future enhancements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INTRADAY STOCK TREND PREDICTION USING LSTM, ANN and Fin-BERT</dc:title>
  <dc:creator>Anand Nataraj</dc:creator>
  <cp:lastModifiedBy>Anand Nataraj Manoharan</cp:lastModifiedBy>
  <cp:revision>18</cp:revision>
  <dcterms:created xsi:type="dcterms:W3CDTF">2020-11-12T03:51:46Z</dcterms:created>
  <dcterms:modified xsi:type="dcterms:W3CDTF">2021-09-01T04:31:12Z</dcterms:modified>
</cp:coreProperties>
</file>