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27D6F-6358-4DB7-9F3A-3AE12DC8C5E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C80ED-E8BA-4B7A-8EA5-0CCE74FB77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9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27D6F-6358-4DB7-9F3A-3AE12DC8C5E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C80ED-E8BA-4B7A-8EA5-0CCE74FB77B8}" type="slidenum">
              <a:rPr lang="en-US" smtClean="0"/>
              <a:t>‹#›</a:t>
            </a:fld>
            <a:endParaRPr lang="en-US"/>
          </a:p>
        </p:txBody>
      </p:sp>
    </p:spTree>
    <p:extLst>
      <p:ext uri="{BB962C8B-B14F-4D97-AF65-F5344CB8AC3E}">
        <p14:creationId xmlns:p14="http://schemas.microsoft.com/office/powerpoint/2010/main" val="167286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27D6F-6358-4DB7-9F3A-3AE12DC8C5E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C80ED-E8BA-4B7A-8EA5-0CCE74FB77B8}" type="slidenum">
              <a:rPr lang="en-US" smtClean="0"/>
              <a:t>‹#›</a:t>
            </a:fld>
            <a:endParaRPr lang="en-US"/>
          </a:p>
        </p:txBody>
      </p:sp>
    </p:spTree>
    <p:extLst>
      <p:ext uri="{BB962C8B-B14F-4D97-AF65-F5344CB8AC3E}">
        <p14:creationId xmlns:p14="http://schemas.microsoft.com/office/powerpoint/2010/main" val="202387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27D6F-6358-4DB7-9F3A-3AE12DC8C5E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C80ED-E8BA-4B7A-8EA5-0CCE74FB77B8}" type="slidenum">
              <a:rPr lang="en-US" smtClean="0"/>
              <a:t>‹#›</a:t>
            </a:fld>
            <a:endParaRPr lang="en-US"/>
          </a:p>
        </p:txBody>
      </p:sp>
    </p:spTree>
    <p:extLst>
      <p:ext uri="{BB962C8B-B14F-4D97-AF65-F5344CB8AC3E}">
        <p14:creationId xmlns:p14="http://schemas.microsoft.com/office/powerpoint/2010/main" val="363155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27D6F-6358-4DB7-9F3A-3AE12DC8C5E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C80ED-E8BA-4B7A-8EA5-0CCE74FB77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73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27D6F-6358-4DB7-9F3A-3AE12DC8C5E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C80ED-E8BA-4B7A-8EA5-0CCE74FB77B8}" type="slidenum">
              <a:rPr lang="en-US" smtClean="0"/>
              <a:t>‹#›</a:t>
            </a:fld>
            <a:endParaRPr lang="en-US"/>
          </a:p>
        </p:txBody>
      </p:sp>
    </p:spTree>
    <p:extLst>
      <p:ext uri="{BB962C8B-B14F-4D97-AF65-F5344CB8AC3E}">
        <p14:creationId xmlns:p14="http://schemas.microsoft.com/office/powerpoint/2010/main" val="352529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27D6F-6358-4DB7-9F3A-3AE12DC8C5E7}"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C80ED-E8BA-4B7A-8EA5-0CCE74FB77B8}" type="slidenum">
              <a:rPr lang="en-US" smtClean="0"/>
              <a:t>‹#›</a:t>
            </a:fld>
            <a:endParaRPr lang="en-US"/>
          </a:p>
        </p:txBody>
      </p:sp>
    </p:spTree>
    <p:extLst>
      <p:ext uri="{BB962C8B-B14F-4D97-AF65-F5344CB8AC3E}">
        <p14:creationId xmlns:p14="http://schemas.microsoft.com/office/powerpoint/2010/main" val="212678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27D6F-6358-4DB7-9F3A-3AE12DC8C5E7}"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C80ED-E8BA-4B7A-8EA5-0CCE74FB77B8}" type="slidenum">
              <a:rPr lang="en-US" smtClean="0"/>
              <a:t>‹#›</a:t>
            </a:fld>
            <a:endParaRPr lang="en-US"/>
          </a:p>
        </p:txBody>
      </p:sp>
    </p:spTree>
    <p:extLst>
      <p:ext uri="{BB962C8B-B14F-4D97-AF65-F5344CB8AC3E}">
        <p14:creationId xmlns:p14="http://schemas.microsoft.com/office/powerpoint/2010/main" val="6941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427D6F-6358-4DB7-9F3A-3AE12DC8C5E7}" type="datetimeFigureOut">
              <a:rPr lang="en-US" smtClean="0"/>
              <a:t>12/9/2023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A2C80ED-E8BA-4B7A-8EA5-0CCE74FB77B8}" type="slidenum">
              <a:rPr lang="en-US" smtClean="0"/>
              <a:t>‹#›</a:t>
            </a:fld>
            <a:endParaRPr lang="en-US"/>
          </a:p>
        </p:txBody>
      </p:sp>
    </p:spTree>
    <p:extLst>
      <p:ext uri="{BB962C8B-B14F-4D97-AF65-F5344CB8AC3E}">
        <p14:creationId xmlns:p14="http://schemas.microsoft.com/office/powerpoint/2010/main" val="35706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427D6F-6358-4DB7-9F3A-3AE12DC8C5E7}" type="datetimeFigureOut">
              <a:rPr lang="en-US" smtClean="0"/>
              <a:t>12/9/2023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2C80ED-E8BA-4B7A-8EA5-0CCE74FB77B8}" type="slidenum">
              <a:rPr lang="en-US" smtClean="0"/>
              <a:t>‹#›</a:t>
            </a:fld>
            <a:endParaRPr lang="en-US"/>
          </a:p>
        </p:txBody>
      </p:sp>
    </p:spTree>
    <p:extLst>
      <p:ext uri="{BB962C8B-B14F-4D97-AF65-F5344CB8AC3E}">
        <p14:creationId xmlns:p14="http://schemas.microsoft.com/office/powerpoint/2010/main" val="390177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27D6F-6358-4DB7-9F3A-3AE12DC8C5E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C80ED-E8BA-4B7A-8EA5-0CCE74FB77B8}" type="slidenum">
              <a:rPr lang="en-US" smtClean="0"/>
              <a:t>‹#›</a:t>
            </a:fld>
            <a:endParaRPr lang="en-US"/>
          </a:p>
        </p:txBody>
      </p:sp>
    </p:spTree>
    <p:extLst>
      <p:ext uri="{BB962C8B-B14F-4D97-AF65-F5344CB8AC3E}">
        <p14:creationId xmlns:p14="http://schemas.microsoft.com/office/powerpoint/2010/main" val="135573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E427D6F-6358-4DB7-9F3A-3AE12DC8C5E7}" type="datetimeFigureOut">
              <a:rPr lang="en-US" smtClean="0"/>
              <a:t>12/9/2023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2C80ED-E8BA-4B7A-8EA5-0CCE74FB77B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382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4CEB-025D-72BA-096E-20D9849D698B}"/>
              </a:ext>
            </a:extLst>
          </p:cNvPr>
          <p:cNvSpPr>
            <a:spLocks noGrp="1"/>
          </p:cNvSpPr>
          <p:nvPr>
            <p:ph type="ctrTitle"/>
          </p:nvPr>
        </p:nvSpPr>
        <p:spPr/>
        <p:txBody>
          <a:bodyPr/>
          <a:lstStyle/>
          <a:p>
            <a:r>
              <a:rPr lang="en-US" dirty="0"/>
              <a:t>Stored Procedures and Views</a:t>
            </a:r>
          </a:p>
        </p:txBody>
      </p:sp>
      <p:sp>
        <p:nvSpPr>
          <p:cNvPr id="3" name="Subtitle 2">
            <a:extLst>
              <a:ext uri="{FF2B5EF4-FFF2-40B4-BE49-F238E27FC236}">
                <a16:creationId xmlns:a16="http://schemas.microsoft.com/office/drawing/2014/main" id="{26CC6DA2-F7BD-8C1A-1E5D-D833386C7274}"/>
              </a:ext>
            </a:extLst>
          </p:cNvPr>
          <p:cNvSpPr>
            <a:spLocks noGrp="1"/>
          </p:cNvSpPr>
          <p:nvPr>
            <p:ph type="subTitle" idx="1"/>
          </p:nvPr>
        </p:nvSpPr>
        <p:spPr/>
        <p:txBody>
          <a:bodyPr/>
          <a:lstStyle/>
          <a:p>
            <a:r>
              <a:rPr lang="en-US" dirty="0"/>
              <a:t>Pradnya </a:t>
            </a:r>
            <a:r>
              <a:rPr lang="en-US" dirty="0" err="1"/>
              <a:t>dabhade</a:t>
            </a:r>
            <a:endParaRPr lang="en-US" dirty="0"/>
          </a:p>
        </p:txBody>
      </p:sp>
    </p:spTree>
    <p:extLst>
      <p:ext uri="{BB962C8B-B14F-4D97-AF65-F5344CB8AC3E}">
        <p14:creationId xmlns:p14="http://schemas.microsoft.com/office/powerpoint/2010/main" val="3011508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BE27-8FF7-E9A8-00C1-0C6F8A7EC29F}"/>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D7D457AD-DC2B-BF57-8D3D-D79B14086128}"/>
              </a:ext>
            </a:extLst>
          </p:cNvPr>
          <p:cNvSpPr>
            <a:spLocks noGrp="1"/>
          </p:cNvSpPr>
          <p:nvPr>
            <p:ph idx="1"/>
          </p:nvPr>
        </p:nvSpPr>
        <p:spPr/>
        <p:txBody>
          <a:bodyPr/>
          <a:lstStyle/>
          <a:p>
            <a:pPr marL="0" indent="0" algn="just">
              <a:buNone/>
            </a:pPr>
            <a:r>
              <a:rPr lang="en-US" b="1" i="0" dirty="0">
                <a:solidFill>
                  <a:srgbClr val="006699"/>
                </a:solidFill>
                <a:effectLst/>
                <a:latin typeface="inter-regular"/>
              </a:rPr>
              <a:t> Creation of new view</a:t>
            </a:r>
          </a:p>
          <a:p>
            <a:pPr marL="0" indent="0" algn="just">
              <a:buNone/>
            </a:pPr>
            <a:endParaRPr lang="en-US" b="1" dirty="0">
              <a:solidFill>
                <a:srgbClr val="006699"/>
              </a:solidFill>
              <a:latin typeface="inter-regular"/>
            </a:endParaRPr>
          </a:p>
          <a:p>
            <a:pPr marL="0" indent="0" algn="just">
              <a:buNone/>
            </a:pP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VIEW</a:t>
            </a:r>
            <a:r>
              <a:rPr lang="en-US" b="0" i="0" dirty="0">
                <a:solidFill>
                  <a:srgbClr val="000000"/>
                </a:solidFill>
                <a:effectLst/>
                <a:latin typeface="inter-regular"/>
              </a:rPr>
              <a:t> </a:t>
            </a:r>
            <a:r>
              <a:rPr lang="en-US" b="0" i="0" dirty="0" err="1">
                <a:solidFill>
                  <a:srgbClr val="000000"/>
                </a:solidFill>
                <a:effectLst/>
                <a:latin typeface="inter-regular"/>
              </a:rPr>
              <a:t>view_name</a:t>
            </a:r>
            <a:r>
              <a:rPr lang="en-US" b="0" i="0" dirty="0">
                <a:solidFill>
                  <a:srgbClr val="000000"/>
                </a:solidFill>
                <a:effectLst/>
                <a:latin typeface="inter-regular"/>
              </a:rPr>
              <a:t> </a:t>
            </a:r>
            <a:r>
              <a:rPr lang="en-US" b="1" i="0" dirty="0">
                <a:solidFill>
                  <a:srgbClr val="006699"/>
                </a:solidFill>
                <a:effectLst/>
                <a:latin typeface="inter-regular"/>
              </a:rPr>
              <a:t>AS</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SELECT</a:t>
            </a:r>
            <a:r>
              <a:rPr lang="en-US" b="0" i="0" dirty="0">
                <a:solidFill>
                  <a:srgbClr val="000000"/>
                </a:solidFill>
                <a:effectLst/>
                <a:latin typeface="inter-regular"/>
              </a:rPr>
              <a:t> columns    </a:t>
            </a:r>
          </a:p>
          <a:p>
            <a:pPr marL="0" indent="0" algn="just">
              <a:buNone/>
            </a:pPr>
            <a:r>
              <a:rPr lang="en-US" b="1" i="0" dirty="0">
                <a:solidFill>
                  <a:srgbClr val="006699"/>
                </a:solidFill>
                <a:effectLst/>
                <a:latin typeface="inter-regular"/>
              </a:rPr>
              <a:t>FROM</a:t>
            </a:r>
            <a:r>
              <a:rPr lang="en-US" b="0" i="0" dirty="0">
                <a:solidFill>
                  <a:srgbClr val="000000"/>
                </a:solidFill>
                <a:effectLst/>
                <a:latin typeface="inter-regular"/>
              </a:rPr>
              <a:t> tables    </a:t>
            </a:r>
          </a:p>
          <a:p>
            <a:pPr marL="0" indent="0" algn="just">
              <a:buNone/>
            </a:pPr>
            <a:r>
              <a:rPr lang="en-US" b="0" i="0" dirty="0">
                <a:solidFill>
                  <a:srgbClr val="000000"/>
                </a:solidFill>
                <a:effectLst/>
                <a:latin typeface="inter-regular"/>
              </a:rPr>
              <a:t>[</a:t>
            </a:r>
            <a:r>
              <a:rPr lang="en-US" b="1" i="0" dirty="0">
                <a:solidFill>
                  <a:srgbClr val="006699"/>
                </a:solidFill>
                <a:effectLst/>
                <a:latin typeface="inter-regular"/>
              </a:rPr>
              <a:t>WHERE</a:t>
            </a:r>
            <a:r>
              <a:rPr lang="en-US" b="0" i="0" dirty="0">
                <a:solidFill>
                  <a:srgbClr val="000000"/>
                </a:solidFill>
                <a:effectLst/>
                <a:latin typeface="inter-regular"/>
              </a:rPr>
              <a:t> conditions];    </a:t>
            </a:r>
          </a:p>
          <a:p>
            <a:endParaRPr lang="en-US" dirty="0"/>
          </a:p>
        </p:txBody>
      </p:sp>
    </p:spTree>
    <p:extLst>
      <p:ext uri="{BB962C8B-B14F-4D97-AF65-F5344CB8AC3E}">
        <p14:creationId xmlns:p14="http://schemas.microsoft.com/office/powerpoint/2010/main" val="112926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0CC41-1395-3012-AA97-4AB860EC60CB}"/>
              </a:ext>
            </a:extLst>
          </p:cNvPr>
          <p:cNvSpPr>
            <a:spLocks noGrp="1"/>
          </p:cNvSpPr>
          <p:nvPr>
            <p:ph idx="1"/>
          </p:nvPr>
        </p:nvSpPr>
        <p:spPr/>
        <p:txBody>
          <a:bodyPr/>
          <a:lstStyle/>
          <a:p>
            <a:pPr lvl="2"/>
            <a:r>
              <a:rPr lang="en-US" sz="2400" b="1" dirty="0"/>
              <a:t>Alter View</a:t>
            </a:r>
          </a:p>
          <a:p>
            <a:pPr marL="475488" lvl="2" indent="0">
              <a:buNone/>
            </a:pPr>
            <a:r>
              <a:rPr lang="en-US" sz="2400" b="1" i="0" dirty="0">
                <a:solidFill>
                  <a:srgbClr val="006699"/>
                </a:solidFill>
                <a:effectLst/>
                <a:latin typeface="inter-regular"/>
              </a:rPr>
              <a:t>ALTER</a:t>
            </a:r>
            <a:r>
              <a:rPr lang="en-US" sz="2400" b="0" i="0" dirty="0">
                <a:solidFill>
                  <a:srgbClr val="000000"/>
                </a:solidFill>
                <a:effectLst/>
                <a:latin typeface="inter-regular"/>
              </a:rPr>
              <a:t> </a:t>
            </a:r>
            <a:r>
              <a:rPr lang="en-US" sz="2400" b="1" i="0" dirty="0">
                <a:solidFill>
                  <a:srgbClr val="006699"/>
                </a:solidFill>
                <a:effectLst/>
                <a:latin typeface="inter-regular"/>
              </a:rPr>
              <a:t>VIEW</a:t>
            </a:r>
            <a:r>
              <a:rPr lang="en-US" sz="2400" b="0" i="0" dirty="0">
                <a:solidFill>
                  <a:srgbClr val="000000"/>
                </a:solidFill>
                <a:effectLst/>
                <a:latin typeface="inter-regular"/>
              </a:rPr>
              <a:t> </a:t>
            </a:r>
            <a:r>
              <a:rPr lang="en-US" sz="2400" b="0" i="0" dirty="0" err="1">
                <a:solidFill>
                  <a:srgbClr val="000000"/>
                </a:solidFill>
                <a:effectLst/>
                <a:latin typeface="inter-regular"/>
              </a:rPr>
              <a:t>view_name</a:t>
            </a:r>
            <a:r>
              <a:rPr lang="en-US" sz="2400" b="0" i="0" dirty="0">
                <a:solidFill>
                  <a:srgbClr val="000000"/>
                </a:solidFill>
                <a:effectLst/>
                <a:latin typeface="inter-regular"/>
              </a:rPr>
              <a:t> </a:t>
            </a:r>
            <a:r>
              <a:rPr lang="en-US" sz="2400" b="1" i="0" dirty="0">
                <a:solidFill>
                  <a:srgbClr val="006699"/>
                </a:solidFill>
                <a:effectLst/>
                <a:latin typeface="inter-regular"/>
              </a:rPr>
              <a:t>AS</a:t>
            </a:r>
            <a:r>
              <a:rPr lang="en-US" sz="2400" b="0" i="0" dirty="0">
                <a:solidFill>
                  <a:srgbClr val="000000"/>
                </a:solidFill>
                <a:effectLst/>
                <a:latin typeface="inter-regular"/>
              </a:rPr>
              <a:t>    </a:t>
            </a:r>
          </a:p>
          <a:p>
            <a:pPr marL="475488" lvl="2" indent="0">
              <a:buNone/>
            </a:pPr>
            <a:r>
              <a:rPr lang="en-US" sz="2400" b="1" i="0" dirty="0">
                <a:solidFill>
                  <a:srgbClr val="006699"/>
                </a:solidFill>
                <a:effectLst/>
                <a:latin typeface="inter-regular"/>
              </a:rPr>
              <a:t>SELECT</a:t>
            </a:r>
            <a:r>
              <a:rPr lang="en-US" sz="2400" b="0" i="0" dirty="0">
                <a:solidFill>
                  <a:srgbClr val="000000"/>
                </a:solidFill>
                <a:effectLst/>
                <a:latin typeface="inter-regular"/>
              </a:rPr>
              <a:t> columns    </a:t>
            </a:r>
          </a:p>
          <a:p>
            <a:pPr marL="475488" lvl="2" indent="0">
              <a:buNone/>
            </a:pPr>
            <a:r>
              <a:rPr lang="en-US" sz="2400" b="1" i="0" dirty="0">
                <a:solidFill>
                  <a:srgbClr val="006699"/>
                </a:solidFill>
                <a:effectLst/>
                <a:latin typeface="inter-regular"/>
              </a:rPr>
              <a:t>FROM</a:t>
            </a:r>
            <a:r>
              <a:rPr lang="en-US" sz="2400" b="0" i="0" dirty="0">
                <a:solidFill>
                  <a:srgbClr val="000000"/>
                </a:solidFill>
                <a:effectLst/>
                <a:latin typeface="inter-regular"/>
              </a:rPr>
              <a:t> </a:t>
            </a:r>
            <a:r>
              <a:rPr lang="en-US" sz="2400" b="1" i="0" dirty="0">
                <a:solidFill>
                  <a:srgbClr val="006699"/>
                </a:solidFill>
                <a:effectLst/>
                <a:latin typeface="inter-regular"/>
              </a:rPr>
              <a:t>table</a:t>
            </a:r>
            <a:r>
              <a:rPr lang="en-US" sz="2400" b="0" i="0" dirty="0">
                <a:solidFill>
                  <a:srgbClr val="000000"/>
                </a:solidFill>
                <a:effectLst/>
                <a:latin typeface="inter-regular"/>
              </a:rPr>
              <a:t>    </a:t>
            </a:r>
          </a:p>
          <a:p>
            <a:pPr marL="475488" lvl="2" indent="0">
              <a:buNone/>
            </a:pPr>
            <a:r>
              <a:rPr lang="en-US" sz="2400" b="1" i="0" dirty="0">
                <a:solidFill>
                  <a:srgbClr val="006699"/>
                </a:solidFill>
                <a:effectLst/>
                <a:latin typeface="inter-regular"/>
              </a:rPr>
              <a:t>WHERE</a:t>
            </a:r>
            <a:r>
              <a:rPr lang="en-US" sz="2400" b="0" i="0" dirty="0">
                <a:solidFill>
                  <a:srgbClr val="000000"/>
                </a:solidFill>
                <a:effectLst/>
                <a:latin typeface="inter-regular"/>
              </a:rPr>
              <a:t> conditions;    </a:t>
            </a:r>
          </a:p>
          <a:p>
            <a:pPr lvl="2"/>
            <a:endParaRPr lang="en-US" sz="2400" dirty="0"/>
          </a:p>
          <a:p>
            <a:pPr lvl="2"/>
            <a:endParaRPr lang="en-US" sz="2400" dirty="0"/>
          </a:p>
          <a:p>
            <a:pPr lvl="2"/>
            <a:r>
              <a:rPr lang="en-US" sz="2400" b="1" dirty="0"/>
              <a:t>Drop View</a:t>
            </a:r>
          </a:p>
          <a:p>
            <a:pPr lvl="2"/>
            <a:r>
              <a:rPr lang="en-US" sz="2400" b="1" i="0" dirty="0">
                <a:solidFill>
                  <a:srgbClr val="006699"/>
                </a:solidFill>
                <a:effectLst/>
                <a:latin typeface="inter-regular"/>
              </a:rPr>
              <a:t>DROP</a:t>
            </a:r>
            <a:r>
              <a:rPr lang="en-US" sz="2400" b="0" i="0" dirty="0">
                <a:solidFill>
                  <a:srgbClr val="000000"/>
                </a:solidFill>
                <a:effectLst/>
                <a:latin typeface="inter-regular"/>
              </a:rPr>
              <a:t> </a:t>
            </a:r>
            <a:r>
              <a:rPr lang="en-US" sz="2400" b="1" i="0" dirty="0">
                <a:solidFill>
                  <a:srgbClr val="006699"/>
                </a:solidFill>
                <a:effectLst/>
                <a:latin typeface="inter-regular"/>
              </a:rPr>
              <a:t>VIEW</a:t>
            </a:r>
            <a:r>
              <a:rPr lang="en-US" sz="2400" b="0" i="0" dirty="0">
                <a:solidFill>
                  <a:srgbClr val="000000"/>
                </a:solidFill>
                <a:effectLst/>
                <a:latin typeface="inter-regular"/>
              </a:rPr>
              <a:t> [IF EXISTS] </a:t>
            </a:r>
            <a:r>
              <a:rPr lang="en-US" sz="2400" b="0" i="0" dirty="0" err="1">
                <a:solidFill>
                  <a:srgbClr val="000000"/>
                </a:solidFill>
                <a:effectLst/>
                <a:latin typeface="inter-regular"/>
              </a:rPr>
              <a:t>view_name</a:t>
            </a:r>
            <a:r>
              <a:rPr lang="en-US" sz="2400"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361473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80FB-8A04-FF09-F8CD-8A6789703D11}"/>
              </a:ext>
            </a:extLst>
          </p:cNvPr>
          <p:cNvSpPr>
            <a:spLocks noGrp="1"/>
          </p:cNvSpPr>
          <p:nvPr>
            <p:ph type="title"/>
          </p:nvPr>
        </p:nvSpPr>
        <p:spPr>
          <a:xfrm>
            <a:off x="864704" y="0"/>
            <a:ext cx="9825824" cy="972047"/>
          </a:xfrm>
        </p:spPr>
        <p:txBody>
          <a:bodyPr/>
          <a:lstStyle/>
          <a:p>
            <a:r>
              <a:rPr lang="en-US" dirty="0"/>
              <a:t>String functions in MySQL</a:t>
            </a:r>
          </a:p>
        </p:txBody>
      </p:sp>
      <p:graphicFrame>
        <p:nvGraphicFramePr>
          <p:cNvPr id="4" name="Content Placeholder 3">
            <a:extLst>
              <a:ext uri="{FF2B5EF4-FFF2-40B4-BE49-F238E27FC236}">
                <a16:creationId xmlns:a16="http://schemas.microsoft.com/office/drawing/2014/main" id="{ECE57A22-5A42-BC38-9CD3-A7D4A5598A6F}"/>
              </a:ext>
            </a:extLst>
          </p:cNvPr>
          <p:cNvGraphicFramePr>
            <a:graphicFrameLocks noGrp="1"/>
          </p:cNvGraphicFramePr>
          <p:nvPr>
            <p:ph idx="1"/>
            <p:extLst>
              <p:ext uri="{D42A27DB-BD31-4B8C-83A1-F6EECF244321}">
                <p14:modId xmlns:p14="http://schemas.microsoft.com/office/powerpoint/2010/main" val="1234895507"/>
              </p:ext>
            </p:extLst>
          </p:nvPr>
        </p:nvGraphicFramePr>
        <p:xfrm>
          <a:off x="864704" y="972047"/>
          <a:ext cx="10058400" cy="5334000"/>
        </p:xfrm>
        <a:graphic>
          <a:graphicData uri="http://schemas.openxmlformats.org/drawingml/2006/table">
            <a:tbl>
              <a:tblPr firstRow="1" bandRow="1">
                <a:tableStyleId>{5C22544A-7EE6-4342-B048-85BDC9FD1C3A}</a:tableStyleId>
              </a:tblPr>
              <a:tblGrid>
                <a:gridCol w="2351915">
                  <a:extLst>
                    <a:ext uri="{9D8B030D-6E8A-4147-A177-3AD203B41FA5}">
                      <a16:colId xmlns:a16="http://schemas.microsoft.com/office/drawing/2014/main" val="3304704768"/>
                    </a:ext>
                  </a:extLst>
                </a:gridCol>
                <a:gridCol w="3482355">
                  <a:extLst>
                    <a:ext uri="{9D8B030D-6E8A-4147-A177-3AD203B41FA5}">
                      <a16:colId xmlns:a16="http://schemas.microsoft.com/office/drawing/2014/main" val="1994499921"/>
                    </a:ext>
                  </a:extLst>
                </a:gridCol>
                <a:gridCol w="4224130">
                  <a:extLst>
                    <a:ext uri="{9D8B030D-6E8A-4147-A177-3AD203B41FA5}">
                      <a16:colId xmlns:a16="http://schemas.microsoft.com/office/drawing/2014/main" val="3603959085"/>
                    </a:ext>
                  </a:extLst>
                </a:gridCol>
              </a:tblGrid>
              <a:tr h="370840">
                <a:tc>
                  <a:txBody>
                    <a:bodyPr/>
                    <a:lstStyle/>
                    <a:p>
                      <a:r>
                        <a:rPr lang="en-US" dirty="0"/>
                        <a:t>Function Name</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04716164"/>
                  </a:ext>
                </a:extLst>
              </a:tr>
              <a:tr h="370840">
                <a:tc>
                  <a:txBody>
                    <a:bodyPr/>
                    <a:lstStyle/>
                    <a:p>
                      <a:r>
                        <a:rPr lang="en-US" dirty="0"/>
                        <a:t>Ascii ()</a:t>
                      </a:r>
                    </a:p>
                  </a:txBody>
                  <a:tcPr/>
                </a:tc>
                <a:tc>
                  <a:txBody>
                    <a:bodyPr/>
                    <a:lstStyle/>
                    <a:p>
                      <a:r>
                        <a:rPr lang="en-US" dirty="0"/>
                        <a:t>Returns ascii value</a:t>
                      </a:r>
                    </a:p>
                  </a:txBody>
                  <a:tcPr/>
                </a:tc>
                <a:tc>
                  <a:txBody>
                    <a:bodyPr/>
                    <a:lstStyle/>
                    <a:p>
                      <a:r>
                        <a:rPr lang="en-US" dirty="0"/>
                        <a:t>select ascii('a');</a:t>
                      </a:r>
                    </a:p>
                  </a:txBody>
                  <a:tcPr/>
                </a:tc>
                <a:extLst>
                  <a:ext uri="{0D108BD9-81ED-4DB2-BD59-A6C34878D82A}">
                    <a16:rowId xmlns:a16="http://schemas.microsoft.com/office/drawing/2014/main" val="3456315049"/>
                  </a:ext>
                </a:extLst>
              </a:tr>
              <a:tr h="370840">
                <a:tc>
                  <a:txBody>
                    <a:bodyPr/>
                    <a:lstStyle/>
                    <a:p>
                      <a:r>
                        <a:rPr lang="en-US" dirty="0" err="1"/>
                        <a:t>Char_length</a:t>
                      </a:r>
                      <a:r>
                        <a:rPr lang="en-US" dirty="0"/>
                        <a:t>()</a:t>
                      </a:r>
                    </a:p>
                  </a:txBody>
                  <a:tcPr/>
                </a:tc>
                <a:tc>
                  <a:txBody>
                    <a:bodyPr/>
                    <a:lstStyle/>
                    <a:p>
                      <a:r>
                        <a:rPr lang="en-US" dirty="0"/>
                        <a:t>Returns length of string/text</a:t>
                      </a:r>
                    </a:p>
                  </a:txBody>
                  <a:tcPr/>
                </a:tc>
                <a:tc>
                  <a:txBody>
                    <a:bodyPr/>
                    <a:lstStyle/>
                    <a:p>
                      <a:r>
                        <a:rPr lang="en-US" dirty="0"/>
                        <a:t>select </a:t>
                      </a:r>
                      <a:r>
                        <a:rPr lang="en-US" dirty="0" err="1"/>
                        <a:t>char_length</a:t>
                      </a:r>
                      <a:r>
                        <a:rPr lang="en-US" dirty="0"/>
                        <a:t>('ETLHIVE');</a:t>
                      </a:r>
                    </a:p>
                  </a:txBody>
                  <a:tcPr/>
                </a:tc>
                <a:extLst>
                  <a:ext uri="{0D108BD9-81ED-4DB2-BD59-A6C34878D82A}">
                    <a16:rowId xmlns:a16="http://schemas.microsoft.com/office/drawing/2014/main" val="3436135503"/>
                  </a:ext>
                </a:extLst>
              </a:tr>
              <a:tr h="370840">
                <a:tc>
                  <a:txBody>
                    <a:bodyPr/>
                    <a:lstStyle/>
                    <a:p>
                      <a:r>
                        <a:rPr lang="en-US" dirty="0" err="1"/>
                        <a:t>Concat</a:t>
                      </a:r>
                      <a:r>
                        <a:rPr lang="en-US" dirty="0"/>
                        <a:t>()</a:t>
                      </a:r>
                    </a:p>
                  </a:txBody>
                  <a:tcPr/>
                </a:tc>
                <a:tc>
                  <a:txBody>
                    <a:bodyPr/>
                    <a:lstStyle/>
                    <a:p>
                      <a:r>
                        <a:rPr lang="en-US" dirty="0"/>
                        <a:t>Combine two strings</a:t>
                      </a:r>
                    </a:p>
                  </a:txBody>
                  <a:tcPr/>
                </a:tc>
                <a:tc>
                  <a:txBody>
                    <a:bodyPr/>
                    <a:lstStyle/>
                    <a:p>
                      <a:r>
                        <a:rPr lang="en-US" dirty="0"/>
                        <a:t>select </a:t>
                      </a:r>
                      <a:r>
                        <a:rPr lang="en-US" dirty="0" err="1"/>
                        <a:t>concat</a:t>
                      </a:r>
                      <a:r>
                        <a:rPr lang="en-US" dirty="0"/>
                        <a:t>(</a:t>
                      </a:r>
                      <a:r>
                        <a:rPr lang="en-US" dirty="0" err="1"/>
                        <a:t>firstname</a:t>
                      </a:r>
                      <a:r>
                        <a:rPr lang="en-US" dirty="0"/>
                        <a:t>,' ',</a:t>
                      </a:r>
                      <a:r>
                        <a:rPr lang="en-US" dirty="0" err="1"/>
                        <a:t>lastname</a:t>
                      </a:r>
                      <a:r>
                        <a:rPr lang="en-US" dirty="0"/>
                        <a:t>) as </a:t>
                      </a:r>
                      <a:r>
                        <a:rPr lang="en-US" dirty="0" err="1"/>
                        <a:t>fullname</a:t>
                      </a:r>
                      <a:r>
                        <a:rPr lang="en-US" dirty="0"/>
                        <a:t> from student;</a:t>
                      </a:r>
                    </a:p>
                  </a:txBody>
                  <a:tcPr/>
                </a:tc>
                <a:extLst>
                  <a:ext uri="{0D108BD9-81ED-4DB2-BD59-A6C34878D82A}">
                    <a16:rowId xmlns:a16="http://schemas.microsoft.com/office/drawing/2014/main" val="533620185"/>
                  </a:ext>
                </a:extLst>
              </a:tr>
              <a:tr h="370840">
                <a:tc>
                  <a:txBody>
                    <a:bodyPr/>
                    <a:lstStyle/>
                    <a:p>
                      <a:r>
                        <a:rPr lang="en-US" dirty="0" err="1"/>
                        <a:t>Concat_ws</a:t>
                      </a:r>
                      <a:r>
                        <a:rPr lang="en-US" dirty="0"/>
                        <a:t>()</a:t>
                      </a:r>
                    </a:p>
                  </a:txBody>
                  <a:tcPr/>
                </a:tc>
                <a:tc>
                  <a:txBody>
                    <a:bodyPr/>
                    <a:lstStyle/>
                    <a:p>
                      <a:r>
                        <a:rPr lang="en-US" sz="1800" b="0" i="0" kern="1200" dirty="0">
                          <a:solidFill>
                            <a:schemeClr val="dk1"/>
                          </a:solidFill>
                          <a:effectLst/>
                          <a:latin typeface="+mn-lt"/>
                          <a:ea typeface="+mn-ea"/>
                          <a:cs typeface="+mn-cs"/>
                        </a:rPr>
                        <a:t>This function is used to add two words or strings with a symbol as concatenating symbol.</a:t>
                      </a:r>
                      <a:endParaRPr lang="en-US" dirty="0"/>
                    </a:p>
                  </a:txBody>
                  <a:tcPr/>
                </a:tc>
                <a:tc>
                  <a:txBody>
                    <a:bodyPr/>
                    <a:lstStyle/>
                    <a:p>
                      <a:r>
                        <a:rPr lang="en-US" dirty="0" err="1"/>
                        <a:t>concat_ws</a:t>
                      </a:r>
                      <a:r>
                        <a:rPr lang="en-US" dirty="0"/>
                        <a:t>("_",</a:t>
                      </a:r>
                      <a:r>
                        <a:rPr lang="en-US" dirty="0" err="1"/>
                        <a:t>firstname</a:t>
                      </a:r>
                      <a:r>
                        <a:rPr lang="en-US" dirty="0"/>
                        <a:t>,"",</a:t>
                      </a:r>
                      <a:r>
                        <a:rPr lang="en-US" dirty="0" err="1"/>
                        <a:t>lastname</a:t>
                      </a:r>
                      <a:r>
                        <a:rPr lang="en-US" dirty="0"/>
                        <a:t>)</a:t>
                      </a:r>
                    </a:p>
                  </a:txBody>
                  <a:tcPr/>
                </a:tc>
                <a:extLst>
                  <a:ext uri="{0D108BD9-81ED-4DB2-BD59-A6C34878D82A}">
                    <a16:rowId xmlns:a16="http://schemas.microsoft.com/office/drawing/2014/main" val="1980749246"/>
                  </a:ext>
                </a:extLst>
              </a:tr>
              <a:tr h="370840">
                <a:tc>
                  <a:txBody>
                    <a:bodyPr/>
                    <a:lstStyle/>
                    <a:p>
                      <a:r>
                        <a:rPr lang="en-US" dirty="0"/>
                        <a:t>Format()</a:t>
                      </a:r>
                    </a:p>
                  </a:txBody>
                  <a:tcPr/>
                </a:tc>
                <a:tc>
                  <a:txBody>
                    <a:bodyPr/>
                    <a:lstStyle/>
                    <a:p>
                      <a:r>
                        <a:rPr lang="en-US" sz="1800" b="0" i="0" kern="1200" dirty="0">
                          <a:solidFill>
                            <a:schemeClr val="dk1"/>
                          </a:solidFill>
                          <a:effectLst/>
                          <a:latin typeface="+mn-lt"/>
                          <a:ea typeface="+mn-ea"/>
                          <a:cs typeface="+mn-cs"/>
                        </a:rPr>
                        <a:t>The FORMAT() function formats a number to a format rounded to a specified number of decimal places</a:t>
                      </a:r>
                      <a:endParaRPr lang="en-US" dirty="0"/>
                    </a:p>
                  </a:txBody>
                  <a:tcPr/>
                </a:tc>
                <a:tc>
                  <a:txBody>
                    <a:bodyPr/>
                    <a:lstStyle/>
                    <a:p>
                      <a:r>
                        <a:rPr lang="en-US" dirty="0"/>
                        <a:t>SELECT FORMAT(250500.5634, 2);</a:t>
                      </a:r>
                    </a:p>
                  </a:txBody>
                  <a:tcPr/>
                </a:tc>
                <a:extLst>
                  <a:ext uri="{0D108BD9-81ED-4DB2-BD59-A6C34878D82A}">
                    <a16:rowId xmlns:a16="http://schemas.microsoft.com/office/drawing/2014/main" val="1155181739"/>
                  </a:ext>
                </a:extLst>
              </a:tr>
              <a:tr h="370840">
                <a:tc>
                  <a:txBody>
                    <a:bodyPr/>
                    <a:lstStyle/>
                    <a:p>
                      <a:r>
                        <a:rPr lang="en-US" dirty="0" err="1"/>
                        <a:t>Lcase</a:t>
                      </a:r>
                      <a:r>
                        <a:rPr lang="en-US" dirty="0"/>
                        <a:t>()</a:t>
                      </a:r>
                    </a:p>
                  </a:txBody>
                  <a:tcPr/>
                </a:tc>
                <a:tc>
                  <a:txBody>
                    <a:bodyPr/>
                    <a:lstStyle/>
                    <a:p>
                      <a:r>
                        <a:rPr lang="en-US" dirty="0"/>
                        <a:t>converts a string to lower case</a:t>
                      </a:r>
                    </a:p>
                  </a:txBody>
                  <a:tcPr/>
                </a:tc>
                <a:tc>
                  <a:txBody>
                    <a:bodyPr/>
                    <a:lstStyle/>
                    <a:p>
                      <a:r>
                        <a:rPr lang="en-US" dirty="0"/>
                        <a:t>select </a:t>
                      </a:r>
                      <a:r>
                        <a:rPr lang="en-US" dirty="0" err="1"/>
                        <a:t>lcase</a:t>
                      </a:r>
                      <a:r>
                        <a:rPr lang="en-US" dirty="0"/>
                        <a:t>("ETLHIVE") as </a:t>
                      </a:r>
                      <a:r>
                        <a:rPr lang="en-US" dirty="0" err="1"/>
                        <a:t>lower_case</a:t>
                      </a:r>
                      <a:r>
                        <a:rPr lang="en-US" dirty="0"/>
                        <a:t>;</a:t>
                      </a:r>
                    </a:p>
                  </a:txBody>
                  <a:tcPr/>
                </a:tc>
                <a:extLst>
                  <a:ext uri="{0D108BD9-81ED-4DB2-BD59-A6C34878D82A}">
                    <a16:rowId xmlns:a16="http://schemas.microsoft.com/office/drawing/2014/main" val="2615011974"/>
                  </a:ext>
                </a:extLst>
              </a:tr>
              <a:tr h="370840">
                <a:tc>
                  <a:txBody>
                    <a:bodyPr/>
                    <a:lstStyle/>
                    <a:p>
                      <a:r>
                        <a:rPr lang="en-US" dirty="0"/>
                        <a:t>Upper()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converts a string to upper case</a:t>
                      </a:r>
                    </a:p>
                    <a:p>
                      <a:endParaRPr lang="en-US" dirty="0"/>
                    </a:p>
                  </a:txBody>
                  <a:tcPr/>
                </a:tc>
                <a:tc>
                  <a:txBody>
                    <a:bodyPr/>
                    <a:lstStyle/>
                    <a:p>
                      <a:r>
                        <a:rPr lang="en-US" dirty="0"/>
                        <a:t>select upper("</a:t>
                      </a:r>
                      <a:r>
                        <a:rPr lang="en-US" dirty="0" err="1"/>
                        <a:t>etlhive</a:t>
                      </a:r>
                      <a:r>
                        <a:rPr lang="en-US" dirty="0"/>
                        <a:t>") as </a:t>
                      </a:r>
                      <a:r>
                        <a:rPr lang="en-US" dirty="0" err="1"/>
                        <a:t>upper_case</a:t>
                      </a:r>
                      <a:r>
                        <a:rPr lang="en-US" dirty="0"/>
                        <a:t>;</a:t>
                      </a:r>
                    </a:p>
                  </a:txBody>
                  <a:tcPr/>
                </a:tc>
                <a:extLst>
                  <a:ext uri="{0D108BD9-81ED-4DB2-BD59-A6C34878D82A}">
                    <a16:rowId xmlns:a16="http://schemas.microsoft.com/office/drawing/2014/main" val="3040415993"/>
                  </a:ext>
                </a:extLst>
              </a:tr>
              <a:tr h="370840">
                <a:tc>
                  <a:txBody>
                    <a:bodyPr/>
                    <a:lstStyle/>
                    <a:p>
                      <a:r>
                        <a:rPr lang="en-US" dirty="0" err="1"/>
                        <a:t>Ltrim</a:t>
                      </a:r>
                      <a:r>
                        <a:rPr lang="en-US" dirty="0"/>
                        <a:t>()</a:t>
                      </a:r>
                    </a:p>
                  </a:txBody>
                  <a:tcPr/>
                </a:tc>
                <a:tc>
                  <a:txBody>
                    <a:bodyPr/>
                    <a:lstStyle/>
                    <a:p>
                      <a:r>
                        <a:rPr lang="en-US" dirty="0"/>
                        <a:t>Trims leading spaces from a string</a:t>
                      </a:r>
                    </a:p>
                  </a:txBody>
                  <a:tcPr/>
                </a:tc>
                <a:tc>
                  <a:txBody>
                    <a:bodyPr/>
                    <a:lstStyle/>
                    <a:p>
                      <a:r>
                        <a:rPr lang="en-US" dirty="0"/>
                        <a:t>select </a:t>
                      </a:r>
                      <a:r>
                        <a:rPr lang="en-US" dirty="0" err="1"/>
                        <a:t>ltrim</a:t>
                      </a:r>
                      <a:r>
                        <a:rPr lang="en-US" dirty="0"/>
                        <a:t>("    MYSQL");</a:t>
                      </a:r>
                    </a:p>
                  </a:txBody>
                  <a:tcPr/>
                </a:tc>
                <a:extLst>
                  <a:ext uri="{0D108BD9-81ED-4DB2-BD59-A6C34878D82A}">
                    <a16:rowId xmlns:a16="http://schemas.microsoft.com/office/drawing/2014/main" val="2696856427"/>
                  </a:ext>
                </a:extLst>
              </a:tr>
              <a:tr h="370840">
                <a:tc>
                  <a:txBody>
                    <a:bodyPr/>
                    <a:lstStyle/>
                    <a:p>
                      <a:r>
                        <a:rPr lang="en-US" dirty="0" err="1"/>
                        <a:t>Rtrim</a:t>
                      </a:r>
                      <a:r>
                        <a:rPr lang="en-US" dirty="0"/>
                        <a:t>()</a:t>
                      </a:r>
                    </a:p>
                  </a:txBody>
                  <a:tcPr/>
                </a:tc>
                <a:tc>
                  <a:txBody>
                    <a:bodyPr/>
                    <a:lstStyle/>
                    <a:p>
                      <a:r>
                        <a:rPr lang="en-US" dirty="0"/>
                        <a:t>Trims trailing spaces from a string</a:t>
                      </a:r>
                    </a:p>
                  </a:txBody>
                  <a:tcPr/>
                </a:tc>
                <a:tc>
                  <a:txBody>
                    <a:bodyPr/>
                    <a:lstStyle/>
                    <a:p>
                      <a:r>
                        <a:rPr lang="en-US" dirty="0"/>
                        <a:t>select </a:t>
                      </a:r>
                      <a:r>
                        <a:rPr lang="en-US" dirty="0" err="1"/>
                        <a:t>rtrim</a:t>
                      </a:r>
                      <a:r>
                        <a:rPr lang="en-US" dirty="0"/>
                        <a:t>("MYSQL   ");</a:t>
                      </a:r>
                    </a:p>
                  </a:txBody>
                  <a:tcPr/>
                </a:tc>
                <a:extLst>
                  <a:ext uri="{0D108BD9-81ED-4DB2-BD59-A6C34878D82A}">
                    <a16:rowId xmlns:a16="http://schemas.microsoft.com/office/drawing/2014/main" val="1395844710"/>
                  </a:ext>
                </a:extLst>
              </a:tr>
            </a:tbl>
          </a:graphicData>
        </a:graphic>
      </p:graphicFrame>
    </p:spTree>
    <p:extLst>
      <p:ext uri="{BB962C8B-B14F-4D97-AF65-F5344CB8AC3E}">
        <p14:creationId xmlns:p14="http://schemas.microsoft.com/office/powerpoint/2010/main" val="19326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C9A8-2DC1-3964-B473-16EA809480F0}"/>
              </a:ext>
            </a:extLst>
          </p:cNvPr>
          <p:cNvSpPr>
            <a:spLocks noGrp="1"/>
          </p:cNvSpPr>
          <p:nvPr>
            <p:ph type="title"/>
          </p:nvPr>
        </p:nvSpPr>
        <p:spPr/>
        <p:txBody>
          <a:bodyPr/>
          <a:lstStyle/>
          <a:p>
            <a:r>
              <a:rPr lang="en-US" dirty="0"/>
              <a:t>Ranking in MYSQL</a:t>
            </a:r>
          </a:p>
        </p:txBody>
      </p:sp>
      <p:sp>
        <p:nvSpPr>
          <p:cNvPr id="3" name="Content Placeholder 2">
            <a:extLst>
              <a:ext uri="{FF2B5EF4-FFF2-40B4-BE49-F238E27FC236}">
                <a16:creationId xmlns:a16="http://schemas.microsoft.com/office/drawing/2014/main" id="{6BFD02A2-F73C-A9C1-A6D7-42994EE1C1F7}"/>
              </a:ext>
            </a:extLst>
          </p:cNvPr>
          <p:cNvSpPr>
            <a:spLocks noGrp="1"/>
          </p:cNvSpPr>
          <p:nvPr>
            <p:ph idx="1"/>
          </p:nvPr>
        </p:nvSpPr>
        <p:spPr/>
        <p:txBody>
          <a:bodyPr/>
          <a:lstStyle/>
          <a:p>
            <a:r>
              <a:rPr lang="en-US" sz="2800" b="0" i="0" dirty="0">
                <a:solidFill>
                  <a:srgbClr val="333333"/>
                </a:solidFill>
                <a:effectLst/>
                <a:latin typeface="inter-regular"/>
                <a:cs typeface="Arial" panose="020B0604020202020204" pitchFamily="34" charset="0"/>
              </a:rPr>
              <a:t>MySQL uses a ranking function that allows us to </a:t>
            </a:r>
            <a:r>
              <a:rPr lang="en-US" sz="2800" b="1" i="0" dirty="0">
                <a:solidFill>
                  <a:srgbClr val="333333"/>
                </a:solidFill>
                <a:effectLst/>
                <a:latin typeface="inter-regular"/>
                <a:cs typeface="Arial" panose="020B0604020202020204" pitchFamily="34" charset="0"/>
              </a:rPr>
              <a:t>rank each row</a:t>
            </a:r>
            <a:r>
              <a:rPr lang="en-US" sz="2800" b="0" i="0" dirty="0">
                <a:solidFill>
                  <a:srgbClr val="333333"/>
                </a:solidFill>
                <a:effectLst/>
                <a:latin typeface="inter-regular"/>
                <a:cs typeface="Arial" panose="020B0604020202020204" pitchFamily="34" charset="0"/>
              </a:rPr>
              <a:t> of a partition in the databases.</a:t>
            </a:r>
          </a:p>
          <a:p>
            <a:pPr algn="l" fontAlgn="base">
              <a:buFont typeface="Arial" panose="020B0604020202020204" pitchFamily="34" charset="0"/>
              <a:buChar char="•"/>
            </a:pPr>
            <a:r>
              <a:rPr lang="en-US" sz="2400" b="0" i="0" dirty="0">
                <a:solidFill>
                  <a:srgbClr val="273239"/>
                </a:solidFill>
                <a:effectLst/>
                <a:latin typeface="inter-regular"/>
              </a:rPr>
              <a:t>These functions are always used with </a:t>
            </a:r>
            <a:r>
              <a:rPr lang="en-US" sz="2400" b="1" i="0" dirty="0">
                <a:solidFill>
                  <a:srgbClr val="273239"/>
                </a:solidFill>
                <a:effectLst/>
                <a:latin typeface="inter-regular"/>
              </a:rPr>
              <a:t>OVER()</a:t>
            </a:r>
            <a:r>
              <a:rPr lang="en-US" sz="2400" b="0" i="0" dirty="0">
                <a:solidFill>
                  <a:srgbClr val="273239"/>
                </a:solidFill>
                <a:effectLst/>
                <a:latin typeface="inter-regular"/>
              </a:rPr>
              <a:t> clause.</a:t>
            </a:r>
          </a:p>
          <a:p>
            <a:pPr algn="l" fontAlgn="base">
              <a:buFont typeface="Arial" panose="020B0604020202020204" pitchFamily="34" charset="0"/>
              <a:buChar char="•"/>
            </a:pPr>
            <a:r>
              <a:rPr lang="en-US" sz="2400" b="0" i="0" dirty="0">
                <a:solidFill>
                  <a:srgbClr val="273239"/>
                </a:solidFill>
                <a:effectLst/>
                <a:latin typeface="inter-regular"/>
              </a:rPr>
              <a:t>The ranking functions always assign rank on basis of </a:t>
            </a:r>
            <a:r>
              <a:rPr lang="en-US" sz="2400" b="1" i="0" dirty="0">
                <a:solidFill>
                  <a:srgbClr val="273239"/>
                </a:solidFill>
                <a:effectLst/>
                <a:latin typeface="inter-regular"/>
              </a:rPr>
              <a:t>ORDER BY</a:t>
            </a:r>
            <a:r>
              <a:rPr lang="en-US" sz="2400" b="0" i="0" dirty="0">
                <a:solidFill>
                  <a:srgbClr val="273239"/>
                </a:solidFill>
                <a:effectLst/>
                <a:latin typeface="inter-regular"/>
              </a:rPr>
              <a:t> clause.</a:t>
            </a:r>
          </a:p>
          <a:p>
            <a:endParaRPr lang="en-US" dirty="0"/>
          </a:p>
        </p:txBody>
      </p:sp>
    </p:spTree>
    <p:extLst>
      <p:ext uri="{BB962C8B-B14F-4D97-AF65-F5344CB8AC3E}">
        <p14:creationId xmlns:p14="http://schemas.microsoft.com/office/powerpoint/2010/main" val="343682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8B9F-0189-EB8A-E67E-04C27FF53957}"/>
              </a:ext>
            </a:extLst>
          </p:cNvPr>
          <p:cNvSpPr>
            <a:spLocks noGrp="1"/>
          </p:cNvSpPr>
          <p:nvPr>
            <p:ph type="title"/>
          </p:nvPr>
        </p:nvSpPr>
        <p:spPr/>
        <p:txBody>
          <a:bodyPr/>
          <a:lstStyle/>
          <a:p>
            <a:r>
              <a:rPr lang="en-US" dirty="0"/>
              <a:t>Stored Procedures</a:t>
            </a:r>
          </a:p>
        </p:txBody>
      </p:sp>
      <p:sp>
        <p:nvSpPr>
          <p:cNvPr id="3" name="Content Placeholder 2">
            <a:extLst>
              <a:ext uri="{FF2B5EF4-FFF2-40B4-BE49-F238E27FC236}">
                <a16:creationId xmlns:a16="http://schemas.microsoft.com/office/drawing/2014/main" id="{D804A997-D770-6858-9C18-115A61CFA9F9}"/>
              </a:ext>
            </a:extLst>
          </p:cNvPr>
          <p:cNvSpPr>
            <a:spLocks noGrp="1"/>
          </p:cNvSpPr>
          <p:nvPr>
            <p:ph idx="1"/>
          </p:nvPr>
        </p:nvSpPr>
        <p:spPr/>
        <p:txBody>
          <a:bodyPr>
            <a:normAutofit/>
          </a:bodyPr>
          <a:lstStyle/>
          <a:p>
            <a:pPr>
              <a:buFont typeface="Wingdings" panose="05000000000000000000" pitchFamily="2" charset="2"/>
              <a:buChar char="§"/>
            </a:pPr>
            <a:r>
              <a:rPr lang="en-US" sz="2800" b="0" i="0" dirty="0">
                <a:solidFill>
                  <a:srgbClr val="333333"/>
                </a:solidFill>
                <a:effectLst/>
                <a:latin typeface="inter-regular"/>
              </a:rPr>
              <a:t>A stored procedure is a </a:t>
            </a:r>
            <a:r>
              <a:rPr lang="en-US" sz="2800" b="1" i="0" dirty="0">
                <a:solidFill>
                  <a:srgbClr val="333333"/>
                </a:solidFill>
                <a:effectLst/>
                <a:latin typeface="inter-bold"/>
              </a:rPr>
              <a:t>collection of pre-compiled SQL statements</a:t>
            </a:r>
            <a:r>
              <a:rPr lang="en-US" sz="2800" b="0" i="0" dirty="0">
                <a:solidFill>
                  <a:srgbClr val="333333"/>
                </a:solidFill>
                <a:effectLst/>
                <a:latin typeface="inter-regular"/>
              </a:rPr>
              <a:t> stored inside the database. </a:t>
            </a:r>
          </a:p>
          <a:p>
            <a:pPr>
              <a:buFont typeface="Wingdings" panose="05000000000000000000" pitchFamily="2" charset="2"/>
              <a:buChar char="§"/>
            </a:pPr>
            <a:r>
              <a:rPr lang="en-US" sz="2800" b="0" i="0" dirty="0">
                <a:solidFill>
                  <a:srgbClr val="333333"/>
                </a:solidFill>
                <a:effectLst/>
                <a:latin typeface="inter-regular"/>
              </a:rPr>
              <a:t>It is a subroutine or a subprogram in the regular computing language.</a:t>
            </a:r>
          </a:p>
          <a:p>
            <a:pPr>
              <a:buFont typeface="Wingdings" panose="05000000000000000000" pitchFamily="2" charset="2"/>
              <a:buChar char="§"/>
            </a:pPr>
            <a:r>
              <a:rPr lang="en-US" sz="2400" b="1" i="0" dirty="0">
                <a:solidFill>
                  <a:srgbClr val="333333"/>
                </a:solidFill>
                <a:effectLst/>
                <a:latin typeface="inter-bold"/>
              </a:rPr>
              <a:t>A procedure always contains a name, parameter lists, and SQL statements</a:t>
            </a:r>
            <a:r>
              <a:rPr lang="en-US" sz="2400" b="0" i="0" dirty="0">
                <a:solidFill>
                  <a:srgbClr val="333333"/>
                </a:solidFill>
                <a:effectLst/>
                <a:latin typeface="inter-regular"/>
              </a:rPr>
              <a:t>.</a:t>
            </a:r>
            <a:endParaRPr lang="en-US" sz="2800" dirty="0">
              <a:solidFill>
                <a:srgbClr val="333333"/>
              </a:solidFill>
              <a:latin typeface="inter-regular"/>
            </a:endParaRPr>
          </a:p>
          <a:p>
            <a:pPr>
              <a:buFont typeface="Wingdings" panose="05000000000000000000" pitchFamily="2" charset="2"/>
              <a:buChar char="§"/>
            </a:pPr>
            <a:endParaRPr lang="en-US" sz="2800" dirty="0"/>
          </a:p>
        </p:txBody>
      </p:sp>
    </p:spTree>
    <p:extLst>
      <p:ext uri="{BB962C8B-B14F-4D97-AF65-F5344CB8AC3E}">
        <p14:creationId xmlns:p14="http://schemas.microsoft.com/office/powerpoint/2010/main" val="134808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FE07-7205-940A-8155-4FDFE181124C}"/>
              </a:ext>
            </a:extLst>
          </p:cNvPr>
          <p:cNvSpPr>
            <a:spLocks noGrp="1"/>
          </p:cNvSpPr>
          <p:nvPr>
            <p:ph type="title"/>
          </p:nvPr>
        </p:nvSpPr>
        <p:spPr/>
        <p:txBody>
          <a:bodyPr/>
          <a:lstStyle/>
          <a:p>
            <a:r>
              <a:rPr lang="en-US" dirty="0"/>
              <a:t>Why we use Procedures</a:t>
            </a:r>
          </a:p>
        </p:txBody>
      </p:sp>
      <p:sp>
        <p:nvSpPr>
          <p:cNvPr id="3" name="Content Placeholder 2">
            <a:extLst>
              <a:ext uri="{FF2B5EF4-FFF2-40B4-BE49-F238E27FC236}">
                <a16:creationId xmlns:a16="http://schemas.microsoft.com/office/drawing/2014/main" id="{A70B1BB9-C8C2-1707-3435-FAD901A75D33}"/>
              </a:ext>
            </a:extLst>
          </p:cNvPr>
          <p:cNvSpPr>
            <a:spLocks noGrp="1"/>
          </p:cNvSpPr>
          <p:nvPr>
            <p:ph idx="1"/>
          </p:nvPr>
        </p:nvSpPr>
        <p:spPr/>
        <p:txBody>
          <a:bodyPr/>
          <a:lstStyle/>
          <a:p>
            <a:pPr>
              <a:buFont typeface="Wingdings" panose="05000000000000000000" pitchFamily="2" charset="2"/>
              <a:buChar char="§"/>
            </a:pPr>
            <a:r>
              <a:rPr lang="en-US" sz="2800" b="0" i="0" dirty="0">
                <a:solidFill>
                  <a:srgbClr val="000000"/>
                </a:solidFill>
                <a:effectLst/>
                <a:latin typeface="inter-regular"/>
              </a:rPr>
              <a:t>Increases performance</a:t>
            </a:r>
          </a:p>
          <a:p>
            <a:pPr>
              <a:buFont typeface="Wingdings" panose="05000000000000000000" pitchFamily="2" charset="2"/>
              <a:buChar char="§"/>
            </a:pPr>
            <a:r>
              <a:rPr lang="en-US" sz="2800" b="0" i="0" dirty="0">
                <a:solidFill>
                  <a:srgbClr val="000000"/>
                </a:solidFill>
                <a:effectLst/>
                <a:latin typeface="inter-regular"/>
              </a:rPr>
              <a:t>Stored procedure reduces the traffic </a:t>
            </a:r>
          </a:p>
          <a:p>
            <a:pPr>
              <a:buFont typeface="Wingdings" panose="05000000000000000000" pitchFamily="2" charset="2"/>
              <a:buChar char="§"/>
            </a:pPr>
            <a:r>
              <a:rPr lang="en-US" sz="2800" b="0" i="0" dirty="0">
                <a:solidFill>
                  <a:srgbClr val="000000"/>
                </a:solidFill>
                <a:effectLst/>
                <a:latin typeface="inter-regular"/>
              </a:rPr>
              <a:t>A procedure is always secure.</a:t>
            </a:r>
            <a:endParaRPr lang="en-US" sz="2800" dirty="0">
              <a:solidFill>
                <a:srgbClr val="000000"/>
              </a:solidFill>
              <a:latin typeface="inter-regular"/>
            </a:endParaRPr>
          </a:p>
          <a:p>
            <a:endParaRPr lang="en-US" dirty="0"/>
          </a:p>
        </p:txBody>
      </p:sp>
    </p:spTree>
    <p:extLst>
      <p:ext uri="{BB962C8B-B14F-4D97-AF65-F5344CB8AC3E}">
        <p14:creationId xmlns:p14="http://schemas.microsoft.com/office/powerpoint/2010/main" val="8668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388C-A40B-5335-1C0F-4F6C26F95D7B}"/>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7741C003-9F72-3752-7B67-2E195083676D}"/>
              </a:ext>
            </a:extLst>
          </p:cNvPr>
          <p:cNvSpPr>
            <a:spLocks noGrp="1"/>
          </p:cNvSpPr>
          <p:nvPr>
            <p:ph idx="1"/>
          </p:nvPr>
        </p:nvSpPr>
        <p:spPr/>
        <p:txBody>
          <a:bodyPr/>
          <a:lstStyle/>
          <a:p>
            <a:pPr marL="0" indent="0" algn="just">
              <a:buNone/>
            </a:pPr>
            <a:r>
              <a:rPr lang="en-US" b="0" i="0" dirty="0">
                <a:solidFill>
                  <a:srgbClr val="000000"/>
                </a:solidFill>
                <a:effectLst/>
                <a:latin typeface="inter-regular"/>
              </a:rPr>
              <a:t>DELIMITER &amp;&amp;  </a:t>
            </a:r>
          </a:p>
          <a:p>
            <a:pPr marL="0" indent="0" algn="just">
              <a:buNone/>
            </a:pP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PROCEDURE</a:t>
            </a:r>
            <a:r>
              <a:rPr lang="en-US" b="0" i="0" dirty="0">
                <a:solidFill>
                  <a:srgbClr val="000000"/>
                </a:solidFill>
                <a:effectLst/>
                <a:latin typeface="inter-regular"/>
              </a:rPr>
              <a:t> </a:t>
            </a:r>
            <a:r>
              <a:rPr lang="en-US" b="0" i="0" dirty="0" err="1">
                <a:solidFill>
                  <a:srgbClr val="000000"/>
                </a:solidFill>
                <a:effectLst/>
                <a:latin typeface="inter-regular"/>
              </a:rPr>
              <a:t>procedure_name</a:t>
            </a:r>
            <a:r>
              <a:rPr lang="en-US" b="0" i="0" dirty="0">
                <a:solidFill>
                  <a:srgbClr val="000000"/>
                </a:solidFill>
                <a:effectLst/>
                <a:latin typeface="inter-regular"/>
              </a:rPr>
              <a:t> [[</a:t>
            </a:r>
            <a:r>
              <a:rPr lang="en-US" b="0" i="0" dirty="0">
                <a:solidFill>
                  <a:srgbClr val="808080"/>
                </a:solidFill>
                <a:effectLst/>
                <a:latin typeface="inter-regular"/>
              </a:rPr>
              <a:t>IN</a:t>
            </a:r>
            <a:r>
              <a:rPr lang="en-US" b="0" i="0" dirty="0">
                <a:solidFill>
                  <a:srgbClr val="000000"/>
                </a:solidFill>
                <a:effectLst/>
                <a:latin typeface="inter-regular"/>
              </a:rPr>
              <a:t> | </a:t>
            </a:r>
            <a:r>
              <a:rPr lang="en-US" b="1" i="0" dirty="0">
                <a:solidFill>
                  <a:srgbClr val="006699"/>
                </a:solidFill>
                <a:effectLst/>
                <a:latin typeface="inter-regular"/>
              </a:rPr>
              <a:t>OUT</a:t>
            </a:r>
            <a:r>
              <a:rPr lang="en-US" b="0" i="0" dirty="0">
                <a:solidFill>
                  <a:srgbClr val="000000"/>
                </a:solidFill>
                <a:effectLst/>
                <a:latin typeface="inter-regular"/>
              </a:rPr>
              <a:t> | INOUT] </a:t>
            </a:r>
            <a:r>
              <a:rPr lang="en-US" b="0" i="0" dirty="0" err="1">
                <a:solidFill>
                  <a:srgbClr val="000000"/>
                </a:solidFill>
                <a:effectLst/>
                <a:latin typeface="inter-regular"/>
              </a:rPr>
              <a:t>parameter_name</a:t>
            </a:r>
            <a:r>
              <a:rPr lang="en-US" b="0" i="0" dirty="0">
                <a:solidFill>
                  <a:srgbClr val="000000"/>
                </a:solidFill>
                <a:effectLst/>
                <a:latin typeface="inter-regular"/>
              </a:rPr>
              <a:t> datatype, [parameter datatype]) ]    </a:t>
            </a:r>
          </a:p>
          <a:p>
            <a:pPr marL="0" indent="0" algn="just">
              <a:buNone/>
            </a:pPr>
            <a:r>
              <a:rPr lang="en-US" b="1" i="0" dirty="0">
                <a:solidFill>
                  <a:srgbClr val="006699"/>
                </a:solidFill>
                <a:effectLst/>
                <a:latin typeface="inter-regular"/>
              </a:rPr>
              <a:t>BEGIN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Declaration_section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Executable_section</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END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&amp;&amp;  DELIMITER ;   </a:t>
            </a:r>
          </a:p>
          <a:p>
            <a:endParaRPr lang="en-US" dirty="0"/>
          </a:p>
        </p:txBody>
      </p:sp>
    </p:spTree>
    <p:extLst>
      <p:ext uri="{BB962C8B-B14F-4D97-AF65-F5344CB8AC3E}">
        <p14:creationId xmlns:p14="http://schemas.microsoft.com/office/powerpoint/2010/main" val="195202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10647-66F4-CE78-C0EC-1562CF4C24E7}"/>
              </a:ext>
            </a:extLst>
          </p:cNvPr>
          <p:cNvSpPr>
            <a:spLocks noGrp="1"/>
          </p:cNvSpPr>
          <p:nvPr>
            <p:ph idx="1"/>
          </p:nvPr>
        </p:nvSpPr>
        <p:spPr>
          <a:xfrm>
            <a:off x="1137036" y="407503"/>
            <a:ext cx="10058400" cy="5759764"/>
          </a:xfrm>
        </p:spPr>
        <p:txBody>
          <a:bodyPr>
            <a:normAutofit/>
          </a:bodyPr>
          <a:lstStyle/>
          <a:p>
            <a:r>
              <a:rPr lang="en-US" b="1" i="0" dirty="0">
                <a:solidFill>
                  <a:srgbClr val="333333"/>
                </a:solidFill>
                <a:effectLst/>
                <a:latin typeface="inter-bold"/>
              </a:rPr>
              <a:t>MySQL procedure parameter has one of three modes:</a:t>
            </a:r>
          </a:p>
          <a:p>
            <a:pPr algn="just"/>
            <a:r>
              <a:rPr lang="en-US" sz="2800" b="1" i="0" dirty="0">
                <a:solidFill>
                  <a:srgbClr val="333333"/>
                </a:solidFill>
                <a:effectLst/>
                <a:latin typeface="inter-bold"/>
              </a:rPr>
              <a:t>IN parameter</a:t>
            </a:r>
            <a:endParaRPr lang="en-US" sz="2800" b="0" i="0" dirty="0">
              <a:solidFill>
                <a:srgbClr val="333333"/>
              </a:solidFill>
              <a:effectLst/>
              <a:latin typeface="inter-regular"/>
            </a:endParaRPr>
          </a:p>
          <a:p>
            <a:pPr algn="just"/>
            <a:r>
              <a:rPr lang="en-US" b="0" i="0" dirty="0">
                <a:solidFill>
                  <a:srgbClr val="333333"/>
                </a:solidFill>
                <a:effectLst/>
                <a:latin typeface="inter-regular"/>
              </a:rPr>
              <a:t>It is the default mode. It takes a parameter as input, such as an attribute. </a:t>
            </a:r>
          </a:p>
          <a:p>
            <a:pPr algn="just"/>
            <a:r>
              <a:rPr lang="en-US" sz="2800" b="1" i="0" dirty="0">
                <a:solidFill>
                  <a:srgbClr val="333333"/>
                </a:solidFill>
                <a:effectLst/>
                <a:latin typeface="inter-bold"/>
              </a:rPr>
              <a:t>OUT parameters</a:t>
            </a:r>
            <a:endParaRPr lang="en-US" sz="2800" b="0" i="0" dirty="0">
              <a:solidFill>
                <a:srgbClr val="333333"/>
              </a:solidFill>
              <a:effectLst/>
              <a:latin typeface="inter-regular"/>
            </a:endParaRPr>
          </a:p>
          <a:p>
            <a:pPr algn="just"/>
            <a:r>
              <a:rPr lang="en-US" b="0" i="0" dirty="0">
                <a:solidFill>
                  <a:srgbClr val="333333"/>
                </a:solidFill>
                <a:effectLst/>
                <a:latin typeface="inter-regular"/>
              </a:rPr>
              <a:t>It is used to pass a parameter as output. </a:t>
            </a:r>
          </a:p>
          <a:p>
            <a:pPr algn="just"/>
            <a:r>
              <a:rPr lang="en-US" sz="2800" b="1" i="0" dirty="0">
                <a:solidFill>
                  <a:srgbClr val="333333"/>
                </a:solidFill>
                <a:effectLst/>
                <a:latin typeface="inter-bold"/>
              </a:rPr>
              <a:t>INOUT parameters</a:t>
            </a:r>
            <a:endParaRPr lang="en-US" sz="2800" b="0" i="0" dirty="0">
              <a:solidFill>
                <a:srgbClr val="333333"/>
              </a:solidFill>
              <a:effectLst/>
              <a:latin typeface="inter-regular"/>
            </a:endParaRPr>
          </a:p>
          <a:p>
            <a:pPr algn="just"/>
            <a:r>
              <a:rPr lang="en-US" b="0" i="0" dirty="0">
                <a:solidFill>
                  <a:srgbClr val="333333"/>
                </a:solidFill>
                <a:effectLst/>
                <a:latin typeface="inter-regular"/>
              </a:rPr>
              <a:t>It is a combination of IN and OUT parameters. It means the calling program can pass the argument, and the procedure can modify the INOUT parameter, and then passes the new value back to the calling program.</a:t>
            </a:r>
          </a:p>
          <a:p>
            <a:endParaRPr lang="en-US" dirty="0"/>
          </a:p>
        </p:txBody>
      </p:sp>
    </p:spTree>
    <p:extLst>
      <p:ext uri="{BB962C8B-B14F-4D97-AF65-F5344CB8AC3E}">
        <p14:creationId xmlns:p14="http://schemas.microsoft.com/office/powerpoint/2010/main" val="271298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4EFC-2136-20CD-EDD9-821567BCC2F7}"/>
              </a:ext>
            </a:extLst>
          </p:cNvPr>
          <p:cNvSpPr>
            <a:spLocks noGrp="1"/>
          </p:cNvSpPr>
          <p:nvPr>
            <p:ph type="title"/>
          </p:nvPr>
        </p:nvSpPr>
        <p:spPr/>
        <p:txBody>
          <a:bodyPr/>
          <a:lstStyle/>
          <a:p>
            <a:r>
              <a:rPr lang="en-US" dirty="0"/>
              <a:t>Invoking/calling a procedure</a:t>
            </a:r>
          </a:p>
        </p:txBody>
      </p:sp>
      <p:sp>
        <p:nvSpPr>
          <p:cNvPr id="3" name="Content Placeholder 2">
            <a:extLst>
              <a:ext uri="{FF2B5EF4-FFF2-40B4-BE49-F238E27FC236}">
                <a16:creationId xmlns:a16="http://schemas.microsoft.com/office/drawing/2014/main" id="{D38E4D0E-E239-3108-F0A8-2435EA0C75FE}"/>
              </a:ext>
            </a:extLst>
          </p:cNvPr>
          <p:cNvSpPr>
            <a:spLocks noGrp="1"/>
          </p:cNvSpPr>
          <p:nvPr>
            <p:ph idx="1"/>
          </p:nvPr>
        </p:nvSpPr>
        <p:spPr/>
        <p:txBody>
          <a:bodyPr/>
          <a:lstStyle/>
          <a:p>
            <a:r>
              <a:rPr lang="en-US" sz="2800" b="0" i="0" dirty="0">
                <a:solidFill>
                  <a:srgbClr val="000000"/>
                </a:solidFill>
                <a:effectLst/>
                <a:latin typeface="inter-regular"/>
              </a:rPr>
              <a:t>CALL </a:t>
            </a:r>
            <a:r>
              <a:rPr lang="en-US" sz="2800" b="0" i="0" dirty="0" err="1">
                <a:solidFill>
                  <a:srgbClr val="000000"/>
                </a:solidFill>
                <a:effectLst/>
                <a:latin typeface="inter-regular"/>
              </a:rPr>
              <a:t>procedure_name</a:t>
            </a:r>
            <a:r>
              <a:rPr lang="en-US" sz="2800" b="0" i="0" dirty="0">
                <a:solidFill>
                  <a:srgbClr val="000000"/>
                </a:solidFill>
                <a:effectLst/>
                <a:latin typeface="inter-regular"/>
              </a:rPr>
              <a:t> ( parameter(s))  </a:t>
            </a:r>
          </a:p>
          <a:p>
            <a:endParaRPr lang="en-US" dirty="0"/>
          </a:p>
        </p:txBody>
      </p:sp>
    </p:spTree>
    <p:extLst>
      <p:ext uri="{BB962C8B-B14F-4D97-AF65-F5344CB8AC3E}">
        <p14:creationId xmlns:p14="http://schemas.microsoft.com/office/powerpoint/2010/main" val="371012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25D0-6F17-C175-6260-D427F7C59DCD}"/>
              </a:ext>
            </a:extLst>
          </p:cNvPr>
          <p:cNvSpPr>
            <a:spLocks noGrp="1"/>
          </p:cNvSpPr>
          <p:nvPr>
            <p:ph type="title"/>
          </p:nvPr>
        </p:nvSpPr>
        <p:spPr/>
        <p:txBody>
          <a:bodyPr/>
          <a:lstStyle/>
          <a:p>
            <a:r>
              <a:rPr lang="en-US" dirty="0"/>
              <a:t>Using in parameter</a:t>
            </a:r>
          </a:p>
        </p:txBody>
      </p:sp>
      <p:sp>
        <p:nvSpPr>
          <p:cNvPr id="3" name="Content Placeholder 2">
            <a:extLst>
              <a:ext uri="{FF2B5EF4-FFF2-40B4-BE49-F238E27FC236}">
                <a16:creationId xmlns:a16="http://schemas.microsoft.com/office/drawing/2014/main" id="{BC85DFEF-8FAD-292D-9A52-4EC790EF8C8A}"/>
              </a:ext>
            </a:extLst>
          </p:cNvPr>
          <p:cNvSpPr>
            <a:spLocks noGrp="1"/>
          </p:cNvSpPr>
          <p:nvPr>
            <p:ph idx="1"/>
          </p:nvPr>
        </p:nvSpPr>
        <p:spPr/>
        <p:txBody>
          <a:bodyPr/>
          <a:lstStyle/>
          <a:p>
            <a:r>
              <a:rPr lang="en-US" dirty="0"/>
              <a:t>DELIMITER &amp;&amp; </a:t>
            </a:r>
          </a:p>
          <a:p>
            <a:r>
              <a:rPr lang="en-US" dirty="0"/>
              <a:t>CREATE PROCEDURE </a:t>
            </a:r>
            <a:r>
              <a:rPr lang="en-US" dirty="0" err="1"/>
              <a:t>GetCustomerByCountry</a:t>
            </a:r>
            <a:r>
              <a:rPr lang="en-US" dirty="0"/>
              <a:t> ( in </a:t>
            </a:r>
            <a:r>
              <a:rPr lang="en-US" dirty="0" err="1"/>
              <a:t>ctry</a:t>
            </a:r>
            <a:r>
              <a:rPr lang="en-US" dirty="0"/>
              <a:t> varchar(100)  )</a:t>
            </a:r>
          </a:p>
          <a:p>
            <a:r>
              <a:rPr lang="en-US" dirty="0"/>
              <a:t>BEGIN  </a:t>
            </a:r>
          </a:p>
          <a:p>
            <a:r>
              <a:rPr lang="en-US" dirty="0"/>
              <a:t>     SELECT </a:t>
            </a:r>
            <a:r>
              <a:rPr lang="en-US" dirty="0" err="1"/>
              <a:t>CustomerName</a:t>
            </a:r>
            <a:r>
              <a:rPr lang="en-US" dirty="0"/>
              <a:t>, </a:t>
            </a:r>
            <a:r>
              <a:rPr lang="en-US" dirty="0" err="1"/>
              <a:t>ContactName</a:t>
            </a:r>
            <a:r>
              <a:rPr lang="en-US" dirty="0"/>
              <a:t>    FROM Customers  </a:t>
            </a:r>
          </a:p>
          <a:p>
            <a:r>
              <a:rPr lang="en-US" dirty="0"/>
              <a:t>     WHERE Country = </a:t>
            </a:r>
            <a:r>
              <a:rPr lang="en-US" dirty="0" err="1"/>
              <a:t>ctry</a:t>
            </a:r>
            <a:r>
              <a:rPr lang="en-US" dirty="0"/>
              <a:t> limit 1; </a:t>
            </a:r>
          </a:p>
          <a:p>
            <a:r>
              <a:rPr lang="en-US" dirty="0"/>
              <a:t>END </a:t>
            </a:r>
          </a:p>
          <a:p>
            <a:r>
              <a:rPr lang="en-US" dirty="0"/>
              <a:t>&amp;&amp;  DELIMITER ; </a:t>
            </a:r>
          </a:p>
          <a:p>
            <a:endParaRPr lang="en-US" dirty="0"/>
          </a:p>
          <a:p>
            <a:r>
              <a:rPr lang="en-US" dirty="0"/>
              <a:t>call </a:t>
            </a:r>
            <a:r>
              <a:rPr lang="en-US" dirty="0" err="1"/>
              <a:t>GetCustomerByCountry</a:t>
            </a:r>
            <a:r>
              <a:rPr lang="en-US" dirty="0"/>
              <a:t>('Australia');</a:t>
            </a:r>
          </a:p>
        </p:txBody>
      </p:sp>
    </p:spTree>
    <p:extLst>
      <p:ext uri="{BB962C8B-B14F-4D97-AF65-F5344CB8AC3E}">
        <p14:creationId xmlns:p14="http://schemas.microsoft.com/office/powerpoint/2010/main" val="109079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FE43-1DB9-BF49-0C50-2343A3E6F6A2}"/>
              </a:ext>
            </a:extLst>
          </p:cNvPr>
          <p:cNvSpPr>
            <a:spLocks noGrp="1"/>
          </p:cNvSpPr>
          <p:nvPr>
            <p:ph type="title"/>
          </p:nvPr>
        </p:nvSpPr>
        <p:spPr/>
        <p:txBody>
          <a:bodyPr/>
          <a:lstStyle/>
          <a:p>
            <a:r>
              <a:rPr lang="en-US" dirty="0"/>
              <a:t>Using out parameter</a:t>
            </a:r>
          </a:p>
        </p:txBody>
      </p:sp>
      <p:sp>
        <p:nvSpPr>
          <p:cNvPr id="3" name="Content Placeholder 2">
            <a:extLst>
              <a:ext uri="{FF2B5EF4-FFF2-40B4-BE49-F238E27FC236}">
                <a16:creationId xmlns:a16="http://schemas.microsoft.com/office/drawing/2014/main" id="{FDB21867-875F-94D1-3406-0EE486E093DD}"/>
              </a:ext>
            </a:extLst>
          </p:cNvPr>
          <p:cNvSpPr>
            <a:spLocks noGrp="1"/>
          </p:cNvSpPr>
          <p:nvPr>
            <p:ph idx="1"/>
          </p:nvPr>
        </p:nvSpPr>
        <p:spPr/>
        <p:txBody>
          <a:bodyPr/>
          <a:lstStyle/>
          <a:p>
            <a:r>
              <a:rPr lang="en-US" dirty="0"/>
              <a:t>Delimiter &amp;&amp;</a:t>
            </a:r>
          </a:p>
          <a:p>
            <a:r>
              <a:rPr lang="en-US" dirty="0"/>
              <a:t>create procedure </a:t>
            </a:r>
            <a:r>
              <a:rPr lang="en-US" dirty="0" err="1"/>
              <a:t>getHighestmark</a:t>
            </a:r>
            <a:r>
              <a:rPr lang="en-US" dirty="0"/>
              <a:t>(out </a:t>
            </a:r>
            <a:r>
              <a:rPr lang="en-US" dirty="0" err="1"/>
              <a:t>highmarks</a:t>
            </a:r>
            <a:r>
              <a:rPr lang="en-US" dirty="0"/>
              <a:t> int)</a:t>
            </a:r>
          </a:p>
          <a:p>
            <a:r>
              <a:rPr lang="en-US" dirty="0"/>
              <a:t>BEGIN </a:t>
            </a:r>
          </a:p>
          <a:p>
            <a:r>
              <a:rPr lang="en-US" dirty="0"/>
              <a:t>     select max(score) into </a:t>
            </a:r>
            <a:r>
              <a:rPr lang="en-US" dirty="0" err="1"/>
              <a:t>highmarks</a:t>
            </a:r>
            <a:r>
              <a:rPr lang="en-US" dirty="0"/>
              <a:t> from marks limit 1;</a:t>
            </a:r>
          </a:p>
          <a:p>
            <a:r>
              <a:rPr lang="en-US" dirty="0"/>
              <a:t>END </a:t>
            </a:r>
          </a:p>
          <a:p>
            <a:r>
              <a:rPr lang="en-US" dirty="0"/>
              <a:t>&amp;&amp;Delimiter ;</a:t>
            </a:r>
          </a:p>
          <a:p>
            <a:endParaRPr lang="en-US" dirty="0"/>
          </a:p>
          <a:p>
            <a:r>
              <a:rPr lang="en-US" dirty="0"/>
              <a:t>call </a:t>
            </a:r>
            <a:r>
              <a:rPr lang="en-US" dirty="0" err="1"/>
              <a:t>getHighestmark</a:t>
            </a:r>
            <a:r>
              <a:rPr lang="en-US" dirty="0"/>
              <a:t>(@m);</a:t>
            </a:r>
          </a:p>
          <a:p>
            <a:r>
              <a:rPr lang="en-US" dirty="0"/>
              <a:t>select @m;</a:t>
            </a:r>
          </a:p>
        </p:txBody>
      </p:sp>
    </p:spTree>
    <p:extLst>
      <p:ext uri="{BB962C8B-B14F-4D97-AF65-F5344CB8AC3E}">
        <p14:creationId xmlns:p14="http://schemas.microsoft.com/office/powerpoint/2010/main" val="347114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D3EC-981A-C14C-3EB8-239CD76C4E5D}"/>
              </a:ext>
            </a:extLst>
          </p:cNvPr>
          <p:cNvSpPr>
            <a:spLocks noGrp="1"/>
          </p:cNvSpPr>
          <p:nvPr>
            <p:ph type="title"/>
          </p:nvPr>
        </p:nvSpPr>
        <p:spPr/>
        <p:txBody>
          <a:bodyPr/>
          <a:lstStyle/>
          <a:p>
            <a:r>
              <a:rPr lang="en-US" b="0" i="0" dirty="0">
                <a:solidFill>
                  <a:srgbClr val="610B38"/>
                </a:solidFill>
                <a:effectLst/>
                <a:latin typeface="erdana"/>
              </a:rPr>
              <a:t>MySQL View</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2138378C-8E5F-7B99-E3E5-2896F453379D}"/>
              </a:ext>
            </a:extLst>
          </p:cNvPr>
          <p:cNvSpPr>
            <a:spLocks noGrp="1"/>
          </p:cNvSpPr>
          <p:nvPr>
            <p:ph idx="1"/>
          </p:nvPr>
        </p:nvSpPr>
        <p:spPr/>
        <p:txBody>
          <a:bodyPr>
            <a:normAutofit/>
          </a:bodyPr>
          <a:lstStyle/>
          <a:p>
            <a:pPr>
              <a:buFont typeface="Wingdings" panose="05000000000000000000" pitchFamily="2" charset="2"/>
              <a:buChar char="§"/>
            </a:pPr>
            <a:r>
              <a:rPr lang="en-US" sz="2800" b="0" i="0" dirty="0">
                <a:solidFill>
                  <a:srgbClr val="333333"/>
                </a:solidFill>
                <a:effectLst/>
                <a:latin typeface="inter-regular"/>
              </a:rPr>
              <a:t>  A view is a database object that has no values.</a:t>
            </a:r>
          </a:p>
          <a:p>
            <a:pPr>
              <a:buFont typeface="Wingdings" panose="05000000000000000000" pitchFamily="2" charset="2"/>
              <a:buChar char="§"/>
            </a:pPr>
            <a:r>
              <a:rPr lang="en-US" sz="2800" b="0" i="0" dirty="0">
                <a:solidFill>
                  <a:srgbClr val="333333"/>
                </a:solidFill>
                <a:effectLst/>
                <a:latin typeface="inter-regular"/>
              </a:rPr>
              <a:t> The view is a </a:t>
            </a:r>
            <a:r>
              <a:rPr lang="en-US" sz="2800" b="1" i="0" dirty="0">
                <a:solidFill>
                  <a:srgbClr val="333333"/>
                </a:solidFill>
                <a:effectLst/>
                <a:latin typeface="inter-bold"/>
              </a:rPr>
              <a:t>virtual table</a:t>
            </a:r>
            <a:r>
              <a:rPr lang="en-US" sz="2800" b="0" i="0" dirty="0">
                <a:solidFill>
                  <a:srgbClr val="333333"/>
                </a:solidFill>
                <a:effectLst/>
                <a:latin typeface="inter-regular"/>
              </a:rPr>
              <a:t> created by a query by joining one or more tables.</a:t>
            </a:r>
          </a:p>
          <a:p>
            <a:pPr>
              <a:buFont typeface="Wingdings" panose="05000000000000000000" pitchFamily="2" charset="2"/>
              <a:buChar char="§"/>
            </a:pPr>
            <a:r>
              <a:rPr lang="en-US" sz="2800" b="0" i="0" dirty="0">
                <a:solidFill>
                  <a:srgbClr val="333333"/>
                </a:solidFill>
                <a:effectLst/>
                <a:latin typeface="inter-regular"/>
              </a:rPr>
              <a:t> The view and table have one main difference that the views are definitions built on top of other tables (or views). </a:t>
            </a:r>
            <a:endParaRPr lang="en-US" sz="2800" dirty="0"/>
          </a:p>
        </p:txBody>
      </p:sp>
    </p:spTree>
    <p:extLst>
      <p:ext uri="{BB962C8B-B14F-4D97-AF65-F5344CB8AC3E}">
        <p14:creationId xmlns:p14="http://schemas.microsoft.com/office/powerpoint/2010/main" val="36018406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448</TotalTime>
  <Words>604</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erdana</vt:lpstr>
      <vt:lpstr>inter-bold</vt:lpstr>
      <vt:lpstr>inter-regular</vt:lpstr>
      <vt:lpstr>Wingdings</vt:lpstr>
      <vt:lpstr>Retrospect</vt:lpstr>
      <vt:lpstr>Stored Procedures and Views</vt:lpstr>
      <vt:lpstr>Stored Procedures</vt:lpstr>
      <vt:lpstr>Why we use Procedures</vt:lpstr>
      <vt:lpstr>Syntax</vt:lpstr>
      <vt:lpstr>PowerPoint Presentation</vt:lpstr>
      <vt:lpstr>Invoking/calling a procedure</vt:lpstr>
      <vt:lpstr>Using in parameter</vt:lpstr>
      <vt:lpstr>Using out parameter</vt:lpstr>
      <vt:lpstr>MySQL View </vt:lpstr>
      <vt:lpstr>Syntax</vt:lpstr>
      <vt:lpstr>PowerPoint Presentation</vt:lpstr>
      <vt:lpstr>String functions in MySQL</vt:lpstr>
      <vt:lpstr>Ranking in MYSQL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Procedures and Views</dc:title>
  <dc:creator>Pradnya Dabhade</dc:creator>
  <cp:lastModifiedBy>Pradnya Dabhade</cp:lastModifiedBy>
  <cp:revision>6</cp:revision>
  <dcterms:created xsi:type="dcterms:W3CDTF">2023-12-04T07:18:21Z</dcterms:created>
  <dcterms:modified xsi:type="dcterms:W3CDTF">2023-12-09T10:40:30Z</dcterms:modified>
</cp:coreProperties>
</file>