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64" r:id="rId4"/>
    <p:sldId id="265" r:id="rId5"/>
    <p:sldId id="271" r:id="rId6"/>
    <p:sldId id="267" r:id="rId7"/>
    <p:sldId id="275" r:id="rId8"/>
    <p:sldId id="270" r:id="rId9"/>
    <p:sldId id="263" r:id="rId10"/>
    <p:sldId id="269" r:id="rId11"/>
    <p:sldId id="268" r:id="rId12"/>
    <p:sldId id="272" r:id="rId13"/>
    <p:sldId id="273" r:id="rId14"/>
    <p:sldId id="266" r:id="rId15"/>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9235BE-D16F-4B2E-BD01-296D27910C5C}"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FC6B-FFB8-4761-BDA6-E97C214AA11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572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235BE-D16F-4B2E-BD01-296D27910C5C}"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FC6B-FFB8-4761-BDA6-E97C214AA113}" type="slidenum">
              <a:rPr lang="en-IN" smtClean="0"/>
              <a:t>‹#›</a:t>
            </a:fld>
            <a:endParaRPr lang="en-IN"/>
          </a:p>
        </p:txBody>
      </p:sp>
    </p:spTree>
    <p:extLst>
      <p:ext uri="{BB962C8B-B14F-4D97-AF65-F5344CB8AC3E}">
        <p14:creationId xmlns:p14="http://schemas.microsoft.com/office/powerpoint/2010/main" val="151465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235BE-D16F-4B2E-BD01-296D27910C5C}"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FC6B-FFB8-4761-BDA6-E97C214AA113}" type="slidenum">
              <a:rPr lang="en-IN" smtClean="0"/>
              <a:t>‹#›</a:t>
            </a:fld>
            <a:endParaRPr lang="en-IN"/>
          </a:p>
        </p:txBody>
      </p:sp>
    </p:spTree>
    <p:extLst>
      <p:ext uri="{BB962C8B-B14F-4D97-AF65-F5344CB8AC3E}">
        <p14:creationId xmlns:p14="http://schemas.microsoft.com/office/powerpoint/2010/main" val="246120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235BE-D16F-4B2E-BD01-296D27910C5C}"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FC6B-FFB8-4761-BDA6-E97C214AA113}" type="slidenum">
              <a:rPr lang="en-IN" smtClean="0"/>
              <a:t>‹#›</a:t>
            </a:fld>
            <a:endParaRPr lang="en-IN"/>
          </a:p>
        </p:txBody>
      </p:sp>
    </p:spTree>
    <p:extLst>
      <p:ext uri="{BB962C8B-B14F-4D97-AF65-F5344CB8AC3E}">
        <p14:creationId xmlns:p14="http://schemas.microsoft.com/office/powerpoint/2010/main" val="30836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9235BE-D16F-4B2E-BD01-296D27910C5C}"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FC6B-FFB8-4761-BDA6-E97C214AA11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19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9235BE-D16F-4B2E-BD01-296D27910C5C}"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5FC6B-FFB8-4761-BDA6-E97C214AA113}" type="slidenum">
              <a:rPr lang="en-IN" smtClean="0"/>
              <a:t>‹#›</a:t>
            </a:fld>
            <a:endParaRPr lang="en-IN"/>
          </a:p>
        </p:txBody>
      </p:sp>
    </p:spTree>
    <p:extLst>
      <p:ext uri="{BB962C8B-B14F-4D97-AF65-F5344CB8AC3E}">
        <p14:creationId xmlns:p14="http://schemas.microsoft.com/office/powerpoint/2010/main" val="164914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9235BE-D16F-4B2E-BD01-296D27910C5C}"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C5FC6B-FFB8-4761-BDA6-E97C214AA113}" type="slidenum">
              <a:rPr lang="en-IN" smtClean="0"/>
              <a:t>‹#›</a:t>
            </a:fld>
            <a:endParaRPr lang="en-IN"/>
          </a:p>
        </p:txBody>
      </p:sp>
    </p:spTree>
    <p:extLst>
      <p:ext uri="{BB962C8B-B14F-4D97-AF65-F5344CB8AC3E}">
        <p14:creationId xmlns:p14="http://schemas.microsoft.com/office/powerpoint/2010/main" val="111974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9235BE-D16F-4B2E-BD01-296D27910C5C}" type="datetimeFigureOut">
              <a:rPr lang="en-IN" smtClean="0"/>
              <a:t>05-11-2023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C5FC6B-FFB8-4761-BDA6-E97C214AA113}" type="slidenum">
              <a:rPr lang="en-IN" smtClean="0"/>
              <a:t>‹#›</a:t>
            </a:fld>
            <a:endParaRPr lang="en-IN"/>
          </a:p>
        </p:txBody>
      </p:sp>
    </p:spTree>
    <p:extLst>
      <p:ext uri="{BB962C8B-B14F-4D97-AF65-F5344CB8AC3E}">
        <p14:creationId xmlns:p14="http://schemas.microsoft.com/office/powerpoint/2010/main" val="341848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9235BE-D16F-4B2E-BD01-296D27910C5C}" type="datetimeFigureOut">
              <a:rPr lang="en-IN" smtClean="0"/>
              <a:t>05-11-2023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0C5FC6B-FFB8-4761-BDA6-E97C214AA113}" type="slidenum">
              <a:rPr lang="en-IN" smtClean="0"/>
              <a:t>‹#›</a:t>
            </a:fld>
            <a:endParaRPr lang="en-IN"/>
          </a:p>
        </p:txBody>
      </p:sp>
    </p:spTree>
    <p:extLst>
      <p:ext uri="{BB962C8B-B14F-4D97-AF65-F5344CB8AC3E}">
        <p14:creationId xmlns:p14="http://schemas.microsoft.com/office/powerpoint/2010/main" val="178319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9235BE-D16F-4B2E-BD01-296D27910C5C}" type="datetimeFigureOut">
              <a:rPr lang="en-IN" smtClean="0"/>
              <a:t>05-11-2023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0C5FC6B-FFB8-4761-BDA6-E97C214AA113}" type="slidenum">
              <a:rPr lang="en-IN" smtClean="0"/>
              <a:t>‹#›</a:t>
            </a:fld>
            <a:endParaRPr lang="en-IN"/>
          </a:p>
        </p:txBody>
      </p:sp>
    </p:spTree>
    <p:extLst>
      <p:ext uri="{BB962C8B-B14F-4D97-AF65-F5344CB8AC3E}">
        <p14:creationId xmlns:p14="http://schemas.microsoft.com/office/powerpoint/2010/main" val="2088960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9235BE-D16F-4B2E-BD01-296D27910C5C}"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5FC6B-FFB8-4761-BDA6-E97C214AA113}" type="slidenum">
              <a:rPr lang="en-IN" smtClean="0"/>
              <a:t>‹#›</a:t>
            </a:fld>
            <a:endParaRPr lang="en-IN"/>
          </a:p>
        </p:txBody>
      </p:sp>
    </p:spTree>
    <p:extLst>
      <p:ext uri="{BB962C8B-B14F-4D97-AF65-F5344CB8AC3E}">
        <p14:creationId xmlns:p14="http://schemas.microsoft.com/office/powerpoint/2010/main" val="8218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9235BE-D16F-4B2E-BD01-296D27910C5C}" type="datetimeFigureOut">
              <a:rPr lang="en-IN" smtClean="0"/>
              <a:t>05-11-2023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0C5FC6B-FFB8-4761-BDA6-E97C214AA11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882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8A6B-EC88-4776-FF0F-3B87F28B792E}"/>
              </a:ext>
            </a:extLst>
          </p:cNvPr>
          <p:cNvSpPr>
            <a:spLocks noGrp="1"/>
          </p:cNvSpPr>
          <p:nvPr>
            <p:ph type="ctrTitle"/>
          </p:nvPr>
        </p:nvSpPr>
        <p:spPr/>
        <p:txBody>
          <a:bodyPr/>
          <a:lstStyle/>
          <a:p>
            <a:r>
              <a:rPr lang="en-IN" dirty="0"/>
              <a:t>SQL Creating a table </a:t>
            </a:r>
          </a:p>
        </p:txBody>
      </p:sp>
      <p:sp>
        <p:nvSpPr>
          <p:cNvPr id="3" name="Subtitle 2">
            <a:extLst>
              <a:ext uri="{FF2B5EF4-FFF2-40B4-BE49-F238E27FC236}">
                <a16:creationId xmlns:a16="http://schemas.microsoft.com/office/drawing/2014/main" id="{DE887F3E-5BA1-BC2A-6D97-511869813418}"/>
              </a:ext>
            </a:extLst>
          </p:cNvPr>
          <p:cNvSpPr>
            <a:spLocks noGrp="1"/>
          </p:cNvSpPr>
          <p:nvPr>
            <p:ph type="subTitle" idx="1"/>
          </p:nvPr>
        </p:nvSpPr>
        <p:spPr/>
        <p:txBody>
          <a:bodyPr/>
          <a:lstStyle/>
          <a:p>
            <a:r>
              <a:rPr lang="en-IN" dirty="0" err="1"/>
              <a:t>Pradnya</a:t>
            </a:r>
            <a:r>
              <a:rPr lang="en-IN" dirty="0"/>
              <a:t> </a:t>
            </a:r>
            <a:r>
              <a:rPr lang="en-IN" dirty="0" err="1"/>
              <a:t>dabhade</a:t>
            </a:r>
            <a:endParaRPr lang="en-IN" dirty="0"/>
          </a:p>
          <a:p>
            <a:r>
              <a:rPr lang="en-IN" dirty="0"/>
              <a:t>Class starting sharp at 6:05 pm</a:t>
            </a:r>
          </a:p>
        </p:txBody>
      </p:sp>
    </p:spTree>
    <p:extLst>
      <p:ext uri="{BB962C8B-B14F-4D97-AF65-F5344CB8AC3E}">
        <p14:creationId xmlns:p14="http://schemas.microsoft.com/office/powerpoint/2010/main" val="131676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6F97-F4E4-683B-F74F-56744F60096A}"/>
              </a:ext>
            </a:extLst>
          </p:cNvPr>
          <p:cNvSpPr>
            <a:spLocks noGrp="1"/>
          </p:cNvSpPr>
          <p:nvPr>
            <p:ph type="title"/>
          </p:nvPr>
        </p:nvSpPr>
        <p:spPr/>
        <p:txBody>
          <a:bodyPr/>
          <a:lstStyle/>
          <a:p>
            <a:r>
              <a:rPr lang="en-IN" dirty="0"/>
              <a:t>Viewing the table</a:t>
            </a:r>
          </a:p>
        </p:txBody>
      </p:sp>
      <p:sp>
        <p:nvSpPr>
          <p:cNvPr id="3" name="Content Placeholder 2">
            <a:extLst>
              <a:ext uri="{FF2B5EF4-FFF2-40B4-BE49-F238E27FC236}">
                <a16:creationId xmlns:a16="http://schemas.microsoft.com/office/drawing/2014/main" id="{AFA88582-5FFE-E715-4642-96D2ACD41105}"/>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SELECT * FROM </a:t>
            </a:r>
            <a:r>
              <a:rPr lang="en-US" b="0" i="0" dirty="0" err="1">
                <a:solidFill>
                  <a:schemeClr val="tx1"/>
                </a:solidFill>
                <a:effectLst/>
                <a:latin typeface="Consolas" panose="020B0609020204030204" pitchFamily="49" charset="0"/>
              </a:rPr>
              <a:t>table_name</a:t>
            </a:r>
            <a:r>
              <a:rPr lang="en-US" b="0" i="0" dirty="0">
                <a:solidFill>
                  <a:schemeClr val="tx1"/>
                </a:solidFill>
                <a:effectLst/>
                <a:latin typeface="Consolas" panose="020B0609020204030204" pitchFamily="49" charset="0"/>
              </a:rPr>
              <a:t>;</a:t>
            </a:r>
            <a:endParaRPr lang="en-IN" dirty="0">
              <a:solidFill>
                <a:schemeClr val="tx1"/>
              </a:solidFill>
            </a:endParaRPr>
          </a:p>
        </p:txBody>
      </p:sp>
    </p:spTree>
    <p:extLst>
      <p:ext uri="{BB962C8B-B14F-4D97-AF65-F5344CB8AC3E}">
        <p14:creationId xmlns:p14="http://schemas.microsoft.com/office/powerpoint/2010/main" val="374207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C357-2BF2-798E-65DC-ACF3D589F81E}"/>
              </a:ext>
            </a:extLst>
          </p:cNvPr>
          <p:cNvSpPr>
            <a:spLocks noGrp="1"/>
          </p:cNvSpPr>
          <p:nvPr>
            <p:ph type="title"/>
          </p:nvPr>
        </p:nvSpPr>
        <p:spPr/>
        <p:txBody>
          <a:bodyPr/>
          <a:lstStyle/>
          <a:p>
            <a:r>
              <a:rPr lang="en-IN" dirty="0"/>
              <a:t>Insert multiple values in table</a:t>
            </a:r>
          </a:p>
        </p:txBody>
      </p:sp>
      <p:sp>
        <p:nvSpPr>
          <p:cNvPr id="3" name="Content Placeholder 2">
            <a:extLst>
              <a:ext uri="{FF2B5EF4-FFF2-40B4-BE49-F238E27FC236}">
                <a16:creationId xmlns:a16="http://schemas.microsoft.com/office/drawing/2014/main" id="{5ED3FD97-E5F2-6FB1-474E-97FC68E9E09B}"/>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INSERT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INTO</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VALUES</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value1a</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value2a</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value3a</a:t>
            </a:r>
            <a:r>
              <a:rPr lang="en-US" b="0" i="0" dirty="0">
                <a:solidFill>
                  <a:srgbClr val="000000"/>
                </a:solidFill>
                <a:effectLst/>
                <a:latin typeface="Consolas" panose="020B0609020204030204" pitchFamily="49" charset="0"/>
              </a:rPr>
              <a:t>, ...),</a:t>
            </a:r>
          </a:p>
          <a:p>
            <a:r>
              <a:rPr lang="en-US" dirty="0">
                <a:solidFill>
                  <a:srgbClr val="0000CD"/>
                </a:solidFill>
                <a:latin typeface="Consolas" panose="020B0609020204030204" pitchFamily="49" charset="0"/>
              </a:rPr>
              <a:t>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value1b</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value2b</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value3b</a:t>
            </a:r>
            <a:r>
              <a:rPr lang="en-US" b="0" i="0" dirty="0">
                <a:solidFill>
                  <a:srgbClr val="000000"/>
                </a:solidFill>
                <a:effectLst/>
                <a:latin typeface="Consolas" panose="020B0609020204030204" pitchFamily="49" charset="0"/>
              </a:rPr>
              <a:t>, ...),</a:t>
            </a:r>
          </a:p>
          <a:p>
            <a:r>
              <a:rPr lang="en-US" dirty="0">
                <a:solidFill>
                  <a:srgbClr val="0000CD"/>
                </a:solidFill>
                <a:latin typeface="Consolas" panose="020B0609020204030204" pitchFamily="49" charset="0"/>
              </a:rPr>
              <a:t>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value1c</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value2c</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value3c</a:t>
            </a:r>
            <a:r>
              <a:rPr lang="en-US" b="0" i="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Inserting in specific columns only</a:t>
            </a:r>
          </a:p>
          <a:p>
            <a:r>
              <a:rPr lang="en-US" b="0" i="0" dirty="0">
                <a:solidFill>
                  <a:srgbClr val="0000CD"/>
                </a:solidFill>
                <a:effectLst/>
                <a:latin typeface="Consolas" panose="020B0609020204030204" pitchFamily="49" charset="0"/>
              </a:rPr>
              <a:t>INSERT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INTO</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column2</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column3</a:t>
            </a:r>
            <a:r>
              <a:rPr lang="en-US" b="0" i="0" dirty="0">
                <a:solidFill>
                  <a:srgbClr val="000000"/>
                </a:solidFill>
                <a:effectLst/>
                <a:latin typeface="Consolas" panose="020B0609020204030204" pitchFamily="49" charset="0"/>
              </a:rPr>
              <a:t>, ...)</a:t>
            </a:r>
            <a:br>
              <a:rPr lang="en-US" dirty="0"/>
            </a:br>
            <a:r>
              <a:rPr lang="en-US" b="0" i="0" dirty="0">
                <a:solidFill>
                  <a:srgbClr val="0000CD"/>
                </a:solidFill>
                <a:effectLst/>
                <a:latin typeface="Consolas" panose="020B0609020204030204" pitchFamily="49" charset="0"/>
              </a:rPr>
              <a:t>VALUES</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value1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value2</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value3</a:t>
            </a:r>
            <a:r>
              <a:rPr lang="en-US" b="0" i="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endParaRPr lang="en-IN" dirty="0"/>
          </a:p>
          <a:p>
            <a:endParaRPr lang="en-IN" dirty="0"/>
          </a:p>
        </p:txBody>
      </p:sp>
    </p:spTree>
    <p:extLst>
      <p:ext uri="{BB962C8B-B14F-4D97-AF65-F5344CB8AC3E}">
        <p14:creationId xmlns:p14="http://schemas.microsoft.com/office/powerpoint/2010/main" val="243765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4201-30F0-1E46-4F55-FD62AF505F5E}"/>
              </a:ext>
            </a:extLst>
          </p:cNvPr>
          <p:cNvSpPr>
            <a:spLocks noGrp="1"/>
          </p:cNvSpPr>
          <p:nvPr>
            <p:ph type="title"/>
          </p:nvPr>
        </p:nvSpPr>
        <p:spPr/>
        <p:txBody>
          <a:bodyPr/>
          <a:lstStyle/>
          <a:p>
            <a:r>
              <a:rPr lang="en-IN" dirty="0"/>
              <a:t>Deleting the table in </a:t>
            </a:r>
            <a:r>
              <a:rPr lang="en-IN" dirty="0" err="1"/>
              <a:t>mySQL</a:t>
            </a:r>
            <a:endParaRPr lang="en-IN" dirty="0"/>
          </a:p>
        </p:txBody>
      </p:sp>
      <p:sp>
        <p:nvSpPr>
          <p:cNvPr id="3" name="Content Placeholder 2">
            <a:extLst>
              <a:ext uri="{FF2B5EF4-FFF2-40B4-BE49-F238E27FC236}">
                <a16:creationId xmlns:a16="http://schemas.microsoft.com/office/drawing/2014/main" id="{2A26CE43-005C-63EF-766C-5D201DECD178}"/>
              </a:ext>
            </a:extLst>
          </p:cNvPr>
          <p:cNvSpPr>
            <a:spLocks noGrp="1"/>
          </p:cNvSpPr>
          <p:nvPr>
            <p:ph idx="1"/>
          </p:nvPr>
        </p:nvSpPr>
        <p:spPr/>
        <p:txBody>
          <a:bodyPr/>
          <a:lstStyle/>
          <a:p>
            <a:r>
              <a:rPr lang="en-IN" b="0" i="0" dirty="0">
                <a:solidFill>
                  <a:srgbClr val="0000CD"/>
                </a:solidFill>
                <a:effectLst/>
                <a:latin typeface="Consolas" panose="020B0609020204030204" pitchFamily="49" charset="0"/>
              </a:rPr>
              <a:t>DROP</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TABLE</a:t>
            </a:r>
            <a:r>
              <a:rPr lang="en-IN" b="0" i="0" dirty="0">
                <a:solidFill>
                  <a:srgbClr val="000000"/>
                </a:solidFill>
                <a:effectLst/>
                <a:latin typeface="Consolas" panose="020B0609020204030204" pitchFamily="49" charset="0"/>
              </a:rPr>
              <a:t> </a:t>
            </a:r>
            <a:r>
              <a:rPr lang="en-IN" b="0" i="1" dirty="0" err="1">
                <a:solidFill>
                  <a:srgbClr val="000000"/>
                </a:solidFill>
                <a:effectLst/>
                <a:latin typeface="Consolas" panose="020B0609020204030204" pitchFamily="49" charset="0"/>
              </a:rPr>
              <a:t>table_name</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432075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90E2-A37F-862B-929E-D750277D2EF1}"/>
              </a:ext>
            </a:extLst>
          </p:cNvPr>
          <p:cNvSpPr>
            <a:spLocks noGrp="1"/>
          </p:cNvSpPr>
          <p:nvPr>
            <p:ph type="title"/>
          </p:nvPr>
        </p:nvSpPr>
        <p:spPr/>
        <p:txBody>
          <a:bodyPr/>
          <a:lstStyle/>
          <a:p>
            <a:r>
              <a:rPr lang="en-IN" dirty="0"/>
              <a:t>Alter table</a:t>
            </a:r>
          </a:p>
        </p:txBody>
      </p:sp>
      <p:sp>
        <p:nvSpPr>
          <p:cNvPr id="3" name="Content Placeholder 2">
            <a:extLst>
              <a:ext uri="{FF2B5EF4-FFF2-40B4-BE49-F238E27FC236}">
                <a16:creationId xmlns:a16="http://schemas.microsoft.com/office/drawing/2014/main" id="{910EC037-B126-A281-1F91-FF50455B56FD}"/>
              </a:ext>
            </a:extLst>
          </p:cNvPr>
          <p:cNvSpPr>
            <a:spLocks noGrp="1"/>
          </p:cNvSpPr>
          <p:nvPr>
            <p:ph idx="1"/>
          </p:nvPr>
        </p:nvSpPr>
        <p:spPr/>
        <p:txBody>
          <a:bodyPr/>
          <a:lstStyle/>
          <a:p>
            <a:pPr>
              <a:buFont typeface="Wingdings" panose="05000000000000000000" pitchFamily="2" charset="2"/>
              <a:buChar char="Ø"/>
            </a:pPr>
            <a:r>
              <a:rPr lang="en-IN" dirty="0"/>
              <a:t> Add a column in existing table</a:t>
            </a:r>
          </a:p>
          <a:p>
            <a:pPr marL="0" indent="0">
              <a:buNone/>
            </a:pPr>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ADD</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 datatype</a:t>
            </a:r>
            <a:r>
              <a:rPr lang="en-US" b="0" i="0" dirty="0">
                <a:solidFill>
                  <a:srgbClr val="000000"/>
                </a:solidFill>
                <a:effectLst/>
                <a:latin typeface="Consolas" panose="020B0609020204030204" pitchFamily="49" charset="0"/>
              </a:rPr>
              <a:t>;</a:t>
            </a:r>
          </a:p>
          <a:p>
            <a:pPr>
              <a:buFont typeface="Wingdings" panose="05000000000000000000" pitchFamily="2" charset="2"/>
              <a:buChar char="Ø"/>
            </a:pPr>
            <a:r>
              <a:rPr lang="en-US" dirty="0">
                <a:solidFill>
                  <a:srgbClr val="000000"/>
                </a:solidFill>
                <a:latin typeface="Consolas" panose="020B0609020204030204" pitchFamily="49" charset="0"/>
              </a:rPr>
              <a:t> Deleting a column from existing table</a:t>
            </a:r>
          </a:p>
          <a:p>
            <a:pPr marL="0" indent="0">
              <a:buNone/>
            </a:pPr>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DROP</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COLUMN</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0" dirty="0">
                <a:solidFill>
                  <a:srgbClr val="000000"/>
                </a:solidFill>
                <a:effectLst/>
                <a:latin typeface="Consolas" panose="020B0609020204030204" pitchFamily="49" charset="0"/>
              </a:rPr>
              <a:t>;</a:t>
            </a:r>
          </a:p>
          <a:p>
            <a:pPr>
              <a:buFont typeface="Wingdings" panose="05000000000000000000" pitchFamily="2" charset="2"/>
              <a:buChar char="Ø"/>
            </a:pPr>
            <a:r>
              <a:rPr lang="en-US" dirty="0">
                <a:solidFill>
                  <a:srgbClr val="000000"/>
                </a:solidFill>
                <a:latin typeface="Consolas" panose="020B0609020204030204" pitchFamily="49" charset="0"/>
              </a:rPr>
              <a:t> Modifying a column datatype</a:t>
            </a:r>
          </a:p>
          <a:p>
            <a:pPr marL="0" indent="0">
              <a:buNone/>
            </a:pPr>
            <a:r>
              <a:rPr lang="en-US" b="0" i="0" dirty="0">
                <a:solidFill>
                  <a:srgbClr val="0000CD"/>
                </a:solidFill>
                <a:effectLst/>
                <a:latin typeface="Consolas" panose="020B0609020204030204" pitchFamily="49" charset="0"/>
              </a:rPr>
              <a:t>ALTER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MODIFY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COLUMN</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 datatype</a:t>
            </a:r>
            <a:r>
              <a:rPr lang="en-US" b="0" i="0" dirty="0">
                <a:solidFill>
                  <a:srgbClr val="000000"/>
                </a:solidFill>
                <a:effectLst/>
                <a:latin typeface="Consolas" panose="020B0609020204030204" pitchFamily="49" charset="0"/>
              </a:rPr>
              <a:t>;</a:t>
            </a:r>
            <a:endParaRPr lang="en-IN" b="0" i="0" dirty="0">
              <a:solidFill>
                <a:srgbClr val="000000"/>
              </a:solidFill>
              <a:effectLst/>
              <a:latin typeface="Consolas" panose="020B0609020204030204" pitchFamily="49" charset="0"/>
            </a:endParaRPr>
          </a:p>
          <a:p>
            <a:pPr marL="0" indent="0">
              <a:buNone/>
            </a:pPr>
            <a:endParaRPr lang="en-I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7239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FF7B-AD44-3367-1C2D-E0B81EA48725}"/>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1698ED69-B688-DBA2-9871-DC1663917C56}"/>
              </a:ext>
            </a:extLst>
          </p:cNvPr>
          <p:cNvSpPr>
            <a:spLocks noGrp="1"/>
          </p:cNvSpPr>
          <p:nvPr>
            <p:ph type="subTitle" idx="1"/>
          </p:nvPr>
        </p:nvSpPr>
        <p:spPr/>
        <p:txBody>
          <a:bodyPr/>
          <a:lstStyle/>
          <a:p>
            <a:r>
              <a:rPr lang="en-IN" dirty="0"/>
              <a:t>Ping me on skype for any queries</a:t>
            </a:r>
          </a:p>
        </p:txBody>
      </p:sp>
    </p:spTree>
    <p:extLst>
      <p:ext uri="{BB962C8B-B14F-4D97-AF65-F5344CB8AC3E}">
        <p14:creationId xmlns:p14="http://schemas.microsoft.com/office/powerpoint/2010/main" val="85569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E074-0F4C-90BA-4774-4D91EAE7BC18}"/>
              </a:ext>
            </a:extLst>
          </p:cNvPr>
          <p:cNvSpPr>
            <a:spLocks noGrp="1"/>
          </p:cNvSpPr>
          <p:nvPr>
            <p:ph type="title"/>
          </p:nvPr>
        </p:nvSpPr>
        <p:spPr/>
        <p:txBody>
          <a:bodyPr/>
          <a:lstStyle/>
          <a:p>
            <a:r>
              <a:rPr lang="en-IN" dirty="0"/>
              <a:t>Important things to note</a:t>
            </a:r>
          </a:p>
        </p:txBody>
      </p:sp>
      <p:sp>
        <p:nvSpPr>
          <p:cNvPr id="3" name="Content Placeholder 2">
            <a:extLst>
              <a:ext uri="{FF2B5EF4-FFF2-40B4-BE49-F238E27FC236}">
                <a16:creationId xmlns:a16="http://schemas.microsoft.com/office/drawing/2014/main" id="{1500F473-B167-BB98-D551-DE97AEE39E75}"/>
              </a:ext>
            </a:extLst>
          </p:cNvPr>
          <p:cNvSpPr>
            <a:spLocks noGrp="1"/>
          </p:cNvSpPr>
          <p:nvPr>
            <p:ph idx="1"/>
          </p:nvPr>
        </p:nvSpPr>
        <p:spPr/>
        <p:txBody>
          <a:bodyPr/>
          <a:lstStyle/>
          <a:p>
            <a:pPr>
              <a:buFont typeface="Wingdings" panose="05000000000000000000" pitchFamily="2" charset="2"/>
              <a:buChar char="Ø"/>
            </a:pPr>
            <a:r>
              <a:rPr lang="en-IN" dirty="0"/>
              <a:t> Execute the  queries whichever you have written – ;  Ctrl + Enter </a:t>
            </a:r>
          </a:p>
          <a:p>
            <a:pPr>
              <a:buFont typeface="Wingdings" panose="05000000000000000000" pitchFamily="2" charset="2"/>
              <a:buChar char="Ø"/>
            </a:pPr>
            <a:r>
              <a:rPr lang="en-IN" dirty="0"/>
              <a:t> Execute 1 query 1 time only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66898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9E69-268D-2F58-0266-CB4B372A0B99}"/>
              </a:ext>
            </a:extLst>
          </p:cNvPr>
          <p:cNvSpPr>
            <a:spLocks noGrp="1"/>
          </p:cNvSpPr>
          <p:nvPr>
            <p:ph type="title"/>
          </p:nvPr>
        </p:nvSpPr>
        <p:spPr/>
        <p:txBody>
          <a:bodyPr/>
          <a:lstStyle/>
          <a:p>
            <a:r>
              <a:rPr lang="en-IN" dirty="0"/>
              <a:t>CREATE DATABASE IN </a:t>
            </a:r>
            <a:r>
              <a:rPr lang="en-IN" dirty="0" err="1"/>
              <a:t>mySQL</a:t>
            </a:r>
            <a:endParaRPr lang="en-IN" dirty="0"/>
          </a:p>
        </p:txBody>
      </p:sp>
      <p:sp>
        <p:nvSpPr>
          <p:cNvPr id="3" name="Content Placeholder 2">
            <a:extLst>
              <a:ext uri="{FF2B5EF4-FFF2-40B4-BE49-F238E27FC236}">
                <a16:creationId xmlns:a16="http://schemas.microsoft.com/office/drawing/2014/main" id="{3501C399-147C-771D-EFA5-C5AD45A029AC}"/>
              </a:ext>
            </a:extLst>
          </p:cNvPr>
          <p:cNvSpPr>
            <a:spLocks noGrp="1"/>
          </p:cNvSpPr>
          <p:nvPr>
            <p:ph idx="1"/>
          </p:nvPr>
        </p:nvSpPr>
        <p:spPr/>
        <p:txBody>
          <a:bodyPr/>
          <a:lstStyle/>
          <a:p>
            <a:r>
              <a:rPr lang="en-IN" dirty="0"/>
              <a:t>CREATE DATABASE </a:t>
            </a:r>
            <a:r>
              <a:rPr lang="en-IN" dirty="0" err="1"/>
              <a:t>databaseName</a:t>
            </a:r>
            <a:r>
              <a:rPr lang="en-IN" dirty="0"/>
              <a:t>;</a:t>
            </a:r>
          </a:p>
        </p:txBody>
      </p:sp>
    </p:spTree>
    <p:extLst>
      <p:ext uri="{BB962C8B-B14F-4D97-AF65-F5344CB8AC3E}">
        <p14:creationId xmlns:p14="http://schemas.microsoft.com/office/powerpoint/2010/main" val="43186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85AB-D6DC-35F7-1D77-E3CC27521DC2}"/>
              </a:ext>
            </a:extLst>
          </p:cNvPr>
          <p:cNvSpPr>
            <a:spLocks noGrp="1"/>
          </p:cNvSpPr>
          <p:nvPr>
            <p:ph type="title"/>
          </p:nvPr>
        </p:nvSpPr>
        <p:spPr/>
        <p:txBody>
          <a:bodyPr/>
          <a:lstStyle/>
          <a:p>
            <a:r>
              <a:rPr lang="en-IN" dirty="0"/>
              <a:t>USE Database in </a:t>
            </a:r>
            <a:r>
              <a:rPr lang="en-IN" dirty="0" err="1"/>
              <a:t>mySQL</a:t>
            </a:r>
            <a:endParaRPr lang="en-IN" dirty="0"/>
          </a:p>
        </p:txBody>
      </p:sp>
      <p:sp>
        <p:nvSpPr>
          <p:cNvPr id="3" name="Content Placeholder 2">
            <a:extLst>
              <a:ext uri="{FF2B5EF4-FFF2-40B4-BE49-F238E27FC236}">
                <a16:creationId xmlns:a16="http://schemas.microsoft.com/office/drawing/2014/main" id="{E2693029-E406-485F-D274-09892737E075}"/>
              </a:ext>
            </a:extLst>
          </p:cNvPr>
          <p:cNvSpPr>
            <a:spLocks noGrp="1"/>
          </p:cNvSpPr>
          <p:nvPr>
            <p:ph idx="1"/>
          </p:nvPr>
        </p:nvSpPr>
        <p:spPr/>
        <p:txBody>
          <a:bodyPr/>
          <a:lstStyle/>
          <a:p>
            <a:r>
              <a:rPr lang="en-IN" dirty="0"/>
              <a:t>USE </a:t>
            </a:r>
            <a:r>
              <a:rPr lang="en-IN" dirty="0" err="1"/>
              <a:t>databaseName</a:t>
            </a:r>
            <a:r>
              <a:rPr lang="en-IN" dirty="0"/>
              <a:t>;</a:t>
            </a:r>
          </a:p>
        </p:txBody>
      </p:sp>
    </p:spTree>
    <p:extLst>
      <p:ext uri="{BB962C8B-B14F-4D97-AF65-F5344CB8AC3E}">
        <p14:creationId xmlns:p14="http://schemas.microsoft.com/office/powerpoint/2010/main" val="354923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B87D-EEB8-DDF5-BEE5-28CA97998387}"/>
              </a:ext>
            </a:extLst>
          </p:cNvPr>
          <p:cNvSpPr>
            <a:spLocks noGrp="1"/>
          </p:cNvSpPr>
          <p:nvPr>
            <p:ph type="title"/>
          </p:nvPr>
        </p:nvSpPr>
        <p:spPr/>
        <p:txBody>
          <a:bodyPr/>
          <a:lstStyle/>
          <a:p>
            <a:r>
              <a:rPr lang="en-IN" dirty="0"/>
              <a:t>Commenting in SQL </a:t>
            </a:r>
          </a:p>
        </p:txBody>
      </p:sp>
      <p:sp>
        <p:nvSpPr>
          <p:cNvPr id="3" name="Content Placeholder 2">
            <a:extLst>
              <a:ext uri="{FF2B5EF4-FFF2-40B4-BE49-F238E27FC236}">
                <a16:creationId xmlns:a16="http://schemas.microsoft.com/office/drawing/2014/main" id="{3A0AF674-72BD-EA68-D5FF-8C2C90BDEF3F}"/>
              </a:ext>
            </a:extLst>
          </p:cNvPr>
          <p:cNvSpPr>
            <a:spLocks noGrp="1"/>
          </p:cNvSpPr>
          <p:nvPr>
            <p:ph idx="1"/>
          </p:nvPr>
        </p:nvSpPr>
        <p:spPr/>
        <p:txBody>
          <a:bodyPr/>
          <a:lstStyle/>
          <a:p>
            <a:r>
              <a:rPr lang="en-US" b="0" i="0" dirty="0">
                <a:solidFill>
                  <a:schemeClr val="tx1"/>
                </a:solidFill>
                <a:effectLst/>
                <a:latin typeface="Consolas" panose="020B0609020204030204" pitchFamily="49" charset="0"/>
              </a:rPr>
              <a:t>1. Single Line comment starts with --</a:t>
            </a:r>
          </a:p>
          <a:p>
            <a:r>
              <a:rPr lang="en-US" b="0" i="0" dirty="0">
                <a:solidFill>
                  <a:srgbClr val="008000"/>
                </a:solidFill>
                <a:effectLst/>
                <a:latin typeface="Consolas" panose="020B0609020204030204" pitchFamily="49" charset="0"/>
              </a:rPr>
              <a:t>--Select all:</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2. Multiline comment starts with /* ends with */</a:t>
            </a:r>
          </a:p>
          <a:p>
            <a:r>
              <a:rPr lang="en-US" b="0" i="0" dirty="0">
                <a:solidFill>
                  <a:srgbClr val="008000"/>
                </a:solidFill>
                <a:effectLst/>
                <a:latin typeface="Consolas" panose="020B0609020204030204" pitchFamily="49" charset="0"/>
              </a:rPr>
              <a:t>/*Select all the columns</a:t>
            </a:r>
            <a:br>
              <a:rPr lang="en-US" b="0" i="0" dirty="0">
                <a:solidFill>
                  <a:srgbClr val="008000"/>
                </a:solidFill>
                <a:effectLst/>
                <a:latin typeface="Consolas" panose="020B0609020204030204" pitchFamily="49" charset="0"/>
              </a:rPr>
            </a:br>
            <a:r>
              <a:rPr lang="en-US" b="0" i="0" dirty="0">
                <a:solidFill>
                  <a:srgbClr val="008000"/>
                </a:solidFill>
                <a:effectLst/>
                <a:latin typeface="Consolas" panose="020B0609020204030204" pitchFamily="49" charset="0"/>
              </a:rPr>
              <a:t>of all the records</a:t>
            </a:r>
            <a:br>
              <a:rPr lang="en-US" b="0" i="0" dirty="0">
                <a:solidFill>
                  <a:srgbClr val="008000"/>
                </a:solidFill>
                <a:effectLst/>
                <a:latin typeface="Consolas" panose="020B0609020204030204" pitchFamily="49" charset="0"/>
              </a:rPr>
            </a:br>
            <a:r>
              <a:rPr lang="en-US" b="0" i="0" dirty="0">
                <a:solidFill>
                  <a:srgbClr val="008000"/>
                </a:solidFill>
                <a:effectLst/>
                <a:latin typeface="Consolas" panose="020B0609020204030204" pitchFamily="49" charset="0"/>
              </a:rPr>
              <a:t>in the Customers table:*/</a:t>
            </a:r>
            <a:br>
              <a:rPr lang="en-US" dirty="0"/>
            </a:b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endParaRPr lang="en-IN" dirty="0"/>
          </a:p>
        </p:txBody>
      </p:sp>
    </p:spTree>
    <p:extLst>
      <p:ext uri="{BB962C8B-B14F-4D97-AF65-F5344CB8AC3E}">
        <p14:creationId xmlns:p14="http://schemas.microsoft.com/office/powerpoint/2010/main" val="110100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0AF0-3708-27B2-92CC-7048659E2270}"/>
              </a:ext>
            </a:extLst>
          </p:cNvPr>
          <p:cNvSpPr>
            <a:spLocks noGrp="1"/>
          </p:cNvSpPr>
          <p:nvPr>
            <p:ph type="title"/>
          </p:nvPr>
        </p:nvSpPr>
        <p:spPr/>
        <p:txBody>
          <a:bodyPr/>
          <a:lstStyle/>
          <a:p>
            <a:r>
              <a:rPr lang="en-IN" dirty="0"/>
              <a:t>Datatypes in SQL</a:t>
            </a:r>
          </a:p>
        </p:txBody>
      </p:sp>
      <p:pic>
        <p:nvPicPr>
          <p:cNvPr id="1026" name="Picture 2" descr="All You Need to Know About SQL Data Types">
            <a:extLst>
              <a:ext uri="{FF2B5EF4-FFF2-40B4-BE49-F238E27FC236}">
                <a16:creationId xmlns:a16="http://schemas.microsoft.com/office/drawing/2014/main" id="{358AFD9D-4A99-86B9-96EB-F055A4E304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1111" y="1846263"/>
            <a:ext cx="637010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33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5544E9C-FD99-5ED9-878F-397247D4B30E}"/>
              </a:ext>
            </a:extLst>
          </p:cNvPr>
          <p:cNvSpPr>
            <a:spLocks noGrp="1" noChangeArrowheads="1"/>
          </p:cNvSpPr>
          <p:nvPr>
            <p:ph idx="1"/>
          </p:nvPr>
        </p:nvSpPr>
        <p:spPr bwMode="auto">
          <a:xfrm>
            <a:off x="1097281" y="1121679"/>
            <a:ext cx="10218419"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22222"/>
                </a:solidFill>
                <a:effectLst/>
                <a:latin typeface="Lato" panose="020F0502020204030204" pitchFamily="34" charset="0"/>
              </a:rPr>
              <a:t>What is a Data Type?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222222"/>
              </a:solidFill>
              <a:effectLst/>
              <a:latin typeface="Lato" panose="020F050202020403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panose="020F0502020204030204" pitchFamily="34" charset="0"/>
              </a:rPr>
              <a:t>A data type as the name suggests is the type or category to which the data belongs to. It is an attribute of the data which defines the type of data an object can hold.</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solidFill>
                <a:srgbClr val="222222"/>
              </a:solidFill>
              <a:latin typeface="Lato" panose="020F0502020204030204" pitchFamily="34" charset="0"/>
            </a:endParaRPr>
          </a:p>
          <a:p>
            <a:pPr marL="457200" indent="-457200">
              <a:lnSpc>
                <a:spcPct val="100000"/>
              </a:lnSpc>
              <a:buClrTx/>
              <a:buSzTx/>
              <a:buFont typeface="+mj-lt"/>
              <a:buAutoNum type="arabicPeriod"/>
            </a:pPr>
            <a:r>
              <a:rPr kumimoji="0" lang="en-US" altLang="en-US" b="0" i="0" u="none" strike="noStrike" cap="none" normalizeH="0" baseline="0" dirty="0">
                <a:ln>
                  <a:noFill/>
                </a:ln>
                <a:solidFill>
                  <a:srgbClr val="222222"/>
                </a:solidFill>
                <a:effectLst/>
                <a:latin typeface="Lato" panose="020F0502020204030204" pitchFamily="34" charset="0"/>
              </a:rPr>
              <a:t> In SQL the data type defines the type of data to be stored in each column of the table. </a:t>
            </a:r>
          </a:p>
          <a:p>
            <a:pPr marL="457200" indent="-457200">
              <a:lnSpc>
                <a:spcPct val="100000"/>
              </a:lnSpc>
              <a:buClrTx/>
              <a:buSzTx/>
              <a:buFont typeface="+mj-lt"/>
              <a:buAutoNum type="arabicPeriod"/>
            </a:pPr>
            <a:endParaRPr kumimoji="0" lang="en-US" altLang="en-US" b="0" i="0" u="none" strike="noStrike" cap="none" normalizeH="0" baseline="0" dirty="0">
              <a:ln>
                <a:noFill/>
              </a:ln>
              <a:solidFill>
                <a:srgbClr val="222222"/>
              </a:solidFill>
              <a:effectLst/>
              <a:latin typeface="Lato" panose="020F0502020204030204" pitchFamily="34" charset="0"/>
            </a:endParaRPr>
          </a:p>
          <a:p>
            <a:pPr marL="457200" indent="-457200">
              <a:lnSpc>
                <a:spcPct val="100000"/>
              </a:lnSpc>
              <a:buClrTx/>
              <a:buSzTx/>
              <a:buFont typeface="+mj-lt"/>
              <a:buAutoNum type="arabicPeriod"/>
            </a:pPr>
            <a:r>
              <a:rPr kumimoji="0" lang="en-US" altLang="en-US" b="0" i="0" u="none" strike="noStrike" cap="none" normalizeH="0" baseline="0" dirty="0">
                <a:ln>
                  <a:noFill/>
                </a:ln>
                <a:solidFill>
                  <a:srgbClr val="222222"/>
                </a:solidFill>
                <a:effectLst/>
                <a:latin typeface="Lato" panose="020F0502020204030204" pitchFamily="34" charset="0"/>
              </a:rPr>
              <a:t>Each column has its own data type. It is important to specify the data type of all columns so that similar values can be added to it. </a:t>
            </a:r>
          </a:p>
          <a:p>
            <a:pPr marL="457200" indent="-457200">
              <a:lnSpc>
                <a:spcPct val="100000"/>
              </a:lnSpc>
              <a:buClrTx/>
              <a:buSzTx/>
              <a:buFont typeface="+mj-lt"/>
              <a:buAutoNum type="arabicPeriod"/>
            </a:pPr>
            <a:endParaRPr kumimoji="0" lang="en-US" altLang="en-US" b="0" i="0" u="none" strike="noStrike" cap="none" normalizeH="0" baseline="0" dirty="0">
              <a:ln>
                <a:noFill/>
              </a:ln>
              <a:solidFill>
                <a:srgbClr val="222222"/>
              </a:solidFill>
              <a:effectLst/>
              <a:latin typeface="Lato" panose="020F0502020204030204" pitchFamily="34" charset="0"/>
            </a:endParaRPr>
          </a:p>
          <a:p>
            <a:pPr marL="457200" indent="-457200">
              <a:lnSpc>
                <a:spcPct val="100000"/>
              </a:lnSpc>
              <a:buClrTx/>
              <a:buSzTx/>
              <a:buFont typeface="+mj-lt"/>
              <a:buAutoNum type="arabicPeriod"/>
            </a:pPr>
            <a:r>
              <a:rPr kumimoji="0" lang="en-US" altLang="en-US" b="0" i="0" u="none" strike="noStrike" cap="none" normalizeH="0" baseline="0" dirty="0">
                <a:ln>
                  <a:noFill/>
                </a:ln>
                <a:solidFill>
                  <a:srgbClr val="222222"/>
                </a:solidFill>
                <a:effectLst/>
                <a:latin typeface="Lato" panose="020F0502020204030204" pitchFamily="34" charset="0"/>
              </a:rPr>
              <a:t> This means one column can hold only one type of data.</a:t>
            </a:r>
          </a:p>
          <a:p>
            <a:pPr marL="228600" indent="-228600">
              <a:lnSpc>
                <a:spcPct val="100000"/>
              </a:lnSpc>
              <a:buClrTx/>
              <a:buSzTx/>
              <a:buFont typeface="+mj-lt"/>
              <a:buAutoNum type="arabicPeriod"/>
            </a:pPr>
            <a:endParaRPr kumimoji="0" lang="en-US" altLang="en-US" sz="1100" b="0" i="0" u="none" strike="noStrike" cap="none" normalizeH="0" baseline="0" dirty="0">
              <a:ln>
                <a:noFill/>
              </a:ln>
              <a:solidFill>
                <a:schemeClr val="tx1"/>
              </a:solidFill>
              <a:effectLst/>
            </a:endParaRPr>
          </a:p>
          <a:p>
            <a:pPr marL="457200" indent="-457200">
              <a:lnSpc>
                <a:spcPct val="100000"/>
              </a:lnSpc>
              <a:buClrTx/>
              <a:buSzTx/>
              <a:buFont typeface="+mj-lt"/>
              <a:buAutoNum type="arabicPeriod"/>
            </a:pPr>
            <a:r>
              <a:rPr kumimoji="0" lang="en-US" altLang="en-US" b="0" i="0" u="none" strike="noStrike" cap="none" normalizeH="0" baseline="0" dirty="0">
                <a:ln>
                  <a:noFill/>
                </a:ln>
                <a:solidFill>
                  <a:srgbClr val="222222"/>
                </a:solidFill>
                <a:effectLst/>
                <a:latin typeface="Lato" panose="020F0502020204030204" pitchFamily="34" charset="0"/>
              </a:rPr>
              <a:t>The data type is specified while creating the structure of the table.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515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9928-5C9E-348C-0C8C-C130D5241D34}"/>
              </a:ext>
            </a:extLst>
          </p:cNvPr>
          <p:cNvSpPr>
            <a:spLocks noGrp="1"/>
          </p:cNvSpPr>
          <p:nvPr>
            <p:ph type="title"/>
          </p:nvPr>
        </p:nvSpPr>
        <p:spPr/>
        <p:txBody>
          <a:bodyPr/>
          <a:lstStyle/>
          <a:p>
            <a:r>
              <a:rPr lang="en-IN" dirty="0"/>
              <a:t>Creating table syntax </a:t>
            </a:r>
          </a:p>
        </p:txBody>
      </p:sp>
      <p:sp>
        <p:nvSpPr>
          <p:cNvPr id="3" name="Content Placeholder 2">
            <a:extLst>
              <a:ext uri="{FF2B5EF4-FFF2-40B4-BE49-F238E27FC236}">
                <a16:creationId xmlns:a16="http://schemas.microsoft.com/office/drawing/2014/main" id="{489A063C-0CD3-7010-2C29-57475A453386}"/>
              </a:ext>
            </a:extLst>
          </p:cNvPr>
          <p:cNvSpPr>
            <a:spLocks noGrp="1"/>
          </p:cNvSpPr>
          <p:nvPr>
            <p:ph idx="1"/>
          </p:nvPr>
        </p:nvSpPr>
        <p:spPr/>
        <p:txBody>
          <a:bodyPr>
            <a:normAutofit fontScale="77500" lnSpcReduction="20000"/>
          </a:bodyPr>
          <a:lstStyle/>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1" dirty="0">
                <a:solidFill>
                  <a:srgbClr val="00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dirty="0"/>
            </a:br>
            <a:r>
              <a:rPr lang="en-US" b="0" i="1" dirty="0">
                <a:solidFill>
                  <a:srgbClr val="000000"/>
                </a:solidFill>
                <a:effectLst/>
                <a:latin typeface="Consolas" panose="020B0609020204030204" pitchFamily="49" charset="0"/>
              </a:rPr>
              <a:t>    column1 datatype</a:t>
            </a:r>
            <a:r>
              <a:rPr lang="en-US" b="0" i="0" dirty="0">
                <a:solidFill>
                  <a:srgbClr val="000000"/>
                </a:solidFill>
                <a:effectLst/>
                <a:latin typeface="Consolas" panose="020B0609020204030204" pitchFamily="49" charset="0"/>
              </a:rPr>
              <a:t>,</a:t>
            </a:r>
            <a:br>
              <a:rPr lang="en-US" dirty="0"/>
            </a:br>
            <a:r>
              <a:rPr lang="en-US" b="0" i="1" dirty="0">
                <a:solidFill>
                  <a:srgbClr val="000000"/>
                </a:solidFill>
                <a:effectLst/>
                <a:latin typeface="Consolas" panose="020B0609020204030204" pitchFamily="49" charset="0"/>
              </a:rPr>
              <a:t>    column2 datatype</a:t>
            </a:r>
            <a:r>
              <a:rPr lang="en-US" b="0" i="0" dirty="0">
                <a:solidFill>
                  <a:srgbClr val="000000"/>
                </a:solidFill>
                <a:effectLst/>
                <a:latin typeface="Consolas" panose="020B0609020204030204" pitchFamily="49" charset="0"/>
              </a:rPr>
              <a:t>,</a:t>
            </a:r>
            <a:br>
              <a:rPr lang="en-US" dirty="0"/>
            </a:br>
            <a:r>
              <a:rPr lang="en-US" b="0" i="1" dirty="0">
                <a:solidFill>
                  <a:srgbClr val="000000"/>
                </a:solidFill>
                <a:effectLst/>
                <a:latin typeface="Consolas" panose="020B0609020204030204" pitchFamily="49" charset="0"/>
              </a:rPr>
              <a:t>    column3 datatype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Ex: create table users(</a:t>
            </a:r>
          </a:p>
          <a:p>
            <a:r>
              <a:rPr lang="en-US" dirty="0">
                <a:solidFill>
                  <a:srgbClr val="000000"/>
                </a:solidFill>
                <a:latin typeface="Consolas" panose="020B0609020204030204" pitchFamily="49" charset="0"/>
              </a:rPr>
              <a:t>	id int,</a:t>
            </a:r>
          </a:p>
          <a:p>
            <a:r>
              <a:rPr lang="en-US" dirty="0">
                <a:solidFill>
                  <a:srgbClr val="000000"/>
                </a:solidFill>
                <a:latin typeface="Consolas" panose="020B0609020204030204" pitchFamily="49" charset="0"/>
              </a:rPr>
              <a:t>    username varchar(15),</a:t>
            </a:r>
          </a:p>
          <a:p>
            <a:r>
              <a:rPr lang="en-US" dirty="0">
                <a:solidFill>
                  <a:srgbClr val="000000"/>
                </a:solidFill>
                <a:latin typeface="Consolas" panose="020B0609020204030204" pitchFamily="49" charset="0"/>
              </a:rPr>
              <a:t>    email varchar(50),</a:t>
            </a:r>
          </a:p>
          <a:p>
            <a:r>
              <a:rPr lang="en-US" dirty="0">
                <a:solidFill>
                  <a:srgbClr val="000000"/>
                </a:solidFill>
                <a:latin typeface="Consolas" panose="020B0609020204030204" pitchFamily="49" charset="0"/>
              </a:rPr>
              <a:t>    age int,</a:t>
            </a:r>
          </a:p>
          <a:p>
            <a:r>
              <a:rPr lang="en-US" dirty="0">
                <a:solidFill>
                  <a:srgbClr val="000000"/>
                </a:solidFill>
                <a:latin typeface="Consolas" panose="020B0609020204030204" pitchFamily="49" charset="0"/>
              </a:rPr>
              <a:t>    mob char(10));</a:t>
            </a:r>
          </a:p>
          <a:p>
            <a:r>
              <a:rPr lang="en-US" dirty="0">
                <a:solidFill>
                  <a:srgbClr val="000000"/>
                </a:solidFill>
                <a:latin typeface="Consolas" panose="020B0609020204030204" pitchFamily="49" charset="0"/>
              </a:rPr>
              <a:t> </a:t>
            </a:r>
            <a:endParaRPr lang="en-IN" dirty="0"/>
          </a:p>
        </p:txBody>
      </p:sp>
    </p:spTree>
    <p:extLst>
      <p:ext uri="{BB962C8B-B14F-4D97-AF65-F5344CB8AC3E}">
        <p14:creationId xmlns:p14="http://schemas.microsoft.com/office/powerpoint/2010/main" val="216255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8D69-87EF-04C7-354D-CE5DA2E223B2}"/>
              </a:ext>
            </a:extLst>
          </p:cNvPr>
          <p:cNvSpPr>
            <a:spLocks noGrp="1"/>
          </p:cNvSpPr>
          <p:nvPr>
            <p:ph type="title"/>
          </p:nvPr>
        </p:nvSpPr>
        <p:spPr/>
        <p:txBody>
          <a:bodyPr/>
          <a:lstStyle/>
          <a:p>
            <a:r>
              <a:rPr lang="en-IN" dirty="0"/>
              <a:t>Insert data in table</a:t>
            </a:r>
          </a:p>
        </p:txBody>
      </p:sp>
      <p:sp>
        <p:nvSpPr>
          <p:cNvPr id="3" name="Content Placeholder 2">
            <a:extLst>
              <a:ext uri="{FF2B5EF4-FFF2-40B4-BE49-F238E27FC236}">
                <a16:creationId xmlns:a16="http://schemas.microsoft.com/office/drawing/2014/main" id="{7D29D35B-585D-39D1-99EA-4875F12C3215}"/>
              </a:ext>
            </a:extLst>
          </p:cNvPr>
          <p:cNvSpPr>
            <a:spLocks noGrp="1"/>
          </p:cNvSpPr>
          <p:nvPr>
            <p:ph idx="1"/>
          </p:nvPr>
        </p:nvSpPr>
        <p:spPr/>
        <p:txBody>
          <a:bodyPr/>
          <a:lstStyle/>
          <a:p>
            <a:pPr marL="0" indent="0">
              <a:buNone/>
            </a:pPr>
            <a:r>
              <a:rPr lang="en-US" b="0" i="0" dirty="0">
                <a:solidFill>
                  <a:srgbClr val="0000CD"/>
                </a:solidFill>
                <a:effectLst/>
                <a:latin typeface="Consolas" panose="020B0609020204030204" pitchFamily="49" charset="0"/>
              </a:rPr>
              <a:t>INSERT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INTO</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br>
              <a:rPr lang="en-US" dirty="0"/>
            </a:br>
            <a:r>
              <a:rPr lang="en-US" b="0" i="0" dirty="0">
                <a:solidFill>
                  <a:srgbClr val="0000CD"/>
                </a:solidFill>
                <a:effectLst/>
                <a:latin typeface="Consolas" panose="020B0609020204030204" pitchFamily="49" charset="0"/>
              </a:rPr>
              <a:t>VALUES</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value1</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value2</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value3</a:t>
            </a:r>
            <a:r>
              <a:rPr lang="en-US" b="0" i="0" dirty="0">
                <a:solidFill>
                  <a:srgbClr val="000000"/>
                </a:solidFill>
                <a:effectLst/>
                <a:latin typeface="Consolas" panose="020B0609020204030204" pitchFamily="49" charset="0"/>
              </a:rPr>
              <a:t>, ...);</a:t>
            </a:r>
          </a:p>
          <a:p>
            <a:pPr marL="0" indent="0">
              <a:buNone/>
            </a:pPr>
            <a:endParaRPr lang="en-US" dirty="0">
              <a:solidFill>
                <a:srgbClr val="000000"/>
              </a:solidFill>
              <a:latin typeface="Consolas" panose="020B0609020204030204" pitchFamily="49" charset="0"/>
            </a:endParaRPr>
          </a:p>
          <a:p>
            <a:pPr marL="0" indent="0">
              <a:buNone/>
            </a:pPr>
            <a:endParaRPr lang="en-US" b="0" i="0" dirty="0">
              <a:solidFill>
                <a:srgbClr val="000000"/>
              </a:solidFill>
              <a:effectLst/>
              <a:latin typeface="Consolas" panose="020B0609020204030204" pitchFamily="49" charset="0"/>
            </a:endParaRPr>
          </a:p>
          <a:p>
            <a:pPr marL="0" indent="0">
              <a:buNone/>
            </a:pPr>
            <a:r>
              <a:rPr lang="en-US" dirty="0">
                <a:solidFill>
                  <a:srgbClr val="0070C0"/>
                </a:solidFill>
                <a:latin typeface="Consolas" panose="020B0609020204030204" pitchFamily="49" charset="0"/>
              </a:rPr>
              <a:t>INSERT INTO </a:t>
            </a:r>
            <a:r>
              <a:rPr lang="en-US" dirty="0">
                <a:solidFill>
                  <a:srgbClr val="000000"/>
                </a:solidFill>
                <a:latin typeface="Consolas" panose="020B0609020204030204" pitchFamily="49" charset="0"/>
              </a:rPr>
              <a:t>users</a:t>
            </a:r>
          </a:p>
          <a:p>
            <a:pPr marL="0" indent="0">
              <a:buNone/>
            </a:pPr>
            <a:r>
              <a:rPr lang="en-US" dirty="0">
                <a:solidFill>
                  <a:srgbClr val="0070C0"/>
                </a:solidFill>
                <a:latin typeface="Consolas" panose="020B0609020204030204" pitchFamily="49" charset="0"/>
              </a:rPr>
              <a:t>VALUES </a:t>
            </a:r>
            <a:r>
              <a:rPr lang="en-US" dirty="0">
                <a:solidFill>
                  <a:srgbClr val="000000"/>
                </a:solidFill>
                <a:latin typeface="Consolas" panose="020B0609020204030204" pitchFamily="49" charset="0"/>
              </a:rPr>
              <a:t>(1, ‘</a:t>
            </a:r>
            <a:r>
              <a:rPr lang="en-US" dirty="0" err="1">
                <a:solidFill>
                  <a:srgbClr val="000000"/>
                </a:solidFill>
                <a:latin typeface="Consolas" panose="020B0609020204030204" pitchFamily="49" charset="0"/>
              </a:rPr>
              <a:t>pradnya</a:t>
            </a:r>
            <a:r>
              <a:rPr lang="en-US" dirty="0">
                <a:solidFill>
                  <a:srgbClr val="000000"/>
                </a:solidFill>
                <a:latin typeface="Consolas" panose="020B0609020204030204" pitchFamily="49" charset="0"/>
              </a:rPr>
              <a:t>', 'test@test.com’, 30, '123456789');</a:t>
            </a:r>
          </a:p>
        </p:txBody>
      </p:sp>
    </p:spTree>
    <p:extLst>
      <p:ext uri="{BB962C8B-B14F-4D97-AF65-F5344CB8AC3E}">
        <p14:creationId xmlns:p14="http://schemas.microsoft.com/office/powerpoint/2010/main" val="38830608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458</TotalTime>
  <Words>482</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Consolas</vt:lpstr>
      <vt:lpstr>Lato</vt:lpstr>
      <vt:lpstr>Wingdings</vt:lpstr>
      <vt:lpstr>Retrospect</vt:lpstr>
      <vt:lpstr>SQL Creating a table </vt:lpstr>
      <vt:lpstr>Important things to note</vt:lpstr>
      <vt:lpstr>CREATE DATABASE IN mySQL</vt:lpstr>
      <vt:lpstr>USE Database in mySQL</vt:lpstr>
      <vt:lpstr>Commenting in SQL </vt:lpstr>
      <vt:lpstr>Datatypes in SQL</vt:lpstr>
      <vt:lpstr>PowerPoint Presentation</vt:lpstr>
      <vt:lpstr>Creating table syntax </vt:lpstr>
      <vt:lpstr>Insert data in table</vt:lpstr>
      <vt:lpstr>Viewing the table</vt:lpstr>
      <vt:lpstr>Insert multiple values in table</vt:lpstr>
      <vt:lpstr>Deleting the table in mySQL</vt:lpstr>
      <vt:lpstr>Alter table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Utkarsh Gaikwad</dc:creator>
  <cp:lastModifiedBy>Pradnya Dabhade</cp:lastModifiedBy>
  <cp:revision>20</cp:revision>
  <cp:lastPrinted>2023-11-02T07:37:16Z</cp:lastPrinted>
  <dcterms:created xsi:type="dcterms:W3CDTF">2023-04-15T06:16:16Z</dcterms:created>
  <dcterms:modified xsi:type="dcterms:W3CDTF">2023-11-05T12:23:14Z</dcterms:modified>
</cp:coreProperties>
</file>