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70" r:id="rId6"/>
    <p:sldId id="263" r:id="rId7"/>
    <p:sldId id="264" r:id="rId8"/>
    <p:sldId id="279" r:id="rId9"/>
    <p:sldId id="284" r:id="rId10"/>
    <p:sldId id="311" r:id="rId11"/>
    <p:sldId id="269" r:id="rId12"/>
    <p:sldId id="290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Golos Text" panose="020B0503020202020204" pitchFamily="34" charset="0"/>
      <p:regular r:id="rId16"/>
      <p:bold r:id="rId17"/>
    </p:embeddedFont>
    <p:embeddedFont>
      <p:font typeface="Golos Text Medium" panose="020B0503020202020204" pitchFamily="34" charset="0"/>
      <p:regular r:id="rId18"/>
      <p:bold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Poppi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930BBE-54B9-4225-A886-098E9FC6A9D2}">
  <a:tblStyle styleId="{C3930BBE-54B9-4225-A886-098E9FC6A9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959CD2-DCEE-4BA7-A7F0-CDA1DD08B9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9" d="100"/>
          <a:sy n="129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096909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096909c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e972313e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e972313e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11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e972313e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e972313e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096909c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096909c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96319512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96319512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96f7ded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96f7ded3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134890b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134890b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91375" y="155500"/>
            <a:ext cx="6585775" cy="4832400"/>
            <a:chOff x="1491375" y="155500"/>
            <a:chExt cx="6585775" cy="4832400"/>
          </a:xfrm>
        </p:grpSpPr>
        <p:sp>
          <p:nvSpPr>
            <p:cNvPr id="10" name="Google Shape;10;p2"/>
            <p:cNvSpPr/>
            <p:nvPr/>
          </p:nvSpPr>
          <p:spPr>
            <a:xfrm>
              <a:off x="7360450" y="155500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91375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713325" y="155500"/>
            <a:ext cx="7717525" cy="4832400"/>
            <a:chOff x="713325" y="155500"/>
            <a:chExt cx="7717525" cy="4832400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348550" y="4716400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713325" y="1555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50" y="1332688"/>
            <a:ext cx="7717500" cy="172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15100" y="3409712"/>
            <a:ext cx="4513800" cy="40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0" name="Google Shape;210;p24"/>
          <p:cNvSpPr/>
          <p:nvPr/>
        </p:nvSpPr>
        <p:spPr>
          <a:xfrm flipH="1">
            <a:off x="328925" y="4651100"/>
            <a:ext cx="384300" cy="271500"/>
          </a:xfrm>
          <a:prstGeom prst="roundRect">
            <a:avLst>
              <a:gd name="adj" fmla="val 289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1"/>
          </p:nvPr>
        </p:nvSpPr>
        <p:spPr>
          <a:xfrm>
            <a:off x="4934880" y="2760525"/>
            <a:ext cx="25899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2"/>
          </p:nvPr>
        </p:nvSpPr>
        <p:spPr>
          <a:xfrm>
            <a:off x="1619222" y="2760525"/>
            <a:ext cx="25899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3"/>
          </p:nvPr>
        </p:nvSpPr>
        <p:spPr>
          <a:xfrm>
            <a:off x="1619222" y="2410175"/>
            <a:ext cx="2589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"/>
          </p:nvPr>
        </p:nvSpPr>
        <p:spPr>
          <a:xfrm>
            <a:off x="4934881" y="2410175"/>
            <a:ext cx="2589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4"/>
          <p:cNvSpPr/>
          <p:nvPr/>
        </p:nvSpPr>
        <p:spPr>
          <a:xfrm flipH="1">
            <a:off x="7826989" y="153650"/>
            <a:ext cx="1098300" cy="271500"/>
          </a:xfrm>
          <a:prstGeom prst="roundRect">
            <a:avLst>
              <a:gd name="adj" fmla="val 28913"/>
            </a:avLst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ubTitle" idx="1"/>
          </p:nvPr>
        </p:nvSpPr>
        <p:spPr>
          <a:xfrm>
            <a:off x="1011800" y="2761498"/>
            <a:ext cx="20856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subTitle" idx="2"/>
          </p:nvPr>
        </p:nvSpPr>
        <p:spPr>
          <a:xfrm>
            <a:off x="3529203" y="2761498"/>
            <a:ext cx="20856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3"/>
          </p:nvPr>
        </p:nvSpPr>
        <p:spPr>
          <a:xfrm>
            <a:off x="6046606" y="2761498"/>
            <a:ext cx="20856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ubTitle" idx="4"/>
          </p:nvPr>
        </p:nvSpPr>
        <p:spPr>
          <a:xfrm>
            <a:off x="1011790" y="2414016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5"/>
          </p:nvPr>
        </p:nvSpPr>
        <p:spPr>
          <a:xfrm>
            <a:off x="3529200" y="2414016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subTitle" idx="6"/>
          </p:nvPr>
        </p:nvSpPr>
        <p:spPr>
          <a:xfrm>
            <a:off x="6046610" y="2414016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4" name="Google Shape;234;p26"/>
          <p:cNvGrpSpPr/>
          <p:nvPr/>
        </p:nvGrpSpPr>
        <p:grpSpPr>
          <a:xfrm>
            <a:off x="523520" y="221596"/>
            <a:ext cx="8099360" cy="4766416"/>
            <a:chOff x="523520" y="221596"/>
            <a:chExt cx="8099360" cy="4766416"/>
          </a:xfrm>
        </p:grpSpPr>
        <p:sp>
          <p:nvSpPr>
            <p:cNvPr id="235" name="Google Shape;235;p26"/>
            <p:cNvSpPr/>
            <p:nvPr/>
          </p:nvSpPr>
          <p:spPr>
            <a:xfrm>
              <a:off x="8238579" y="4716511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523520" y="22159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37" name="Google Shape;237;p26"/>
          <p:cNvSpPr/>
          <p:nvPr/>
        </p:nvSpPr>
        <p:spPr>
          <a:xfrm>
            <a:off x="7688604" y="4716511"/>
            <a:ext cx="384300" cy="271500"/>
          </a:xfrm>
          <a:prstGeom prst="roundRect">
            <a:avLst>
              <a:gd name="adj" fmla="val 28913"/>
            </a:avLst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 flipH="1"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1978825" y="608501"/>
            <a:ext cx="5186400" cy="11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1978775" y="1790098"/>
            <a:ext cx="51864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1978800" y="3688150"/>
            <a:ext cx="5186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8" name="Google Shape;308;p31"/>
          <p:cNvGrpSpPr/>
          <p:nvPr/>
        </p:nvGrpSpPr>
        <p:grpSpPr>
          <a:xfrm flipH="1">
            <a:off x="188700" y="120400"/>
            <a:ext cx="8603925" cy="4881177"/>
            <a:chOff x="381000" y="120400"/>
            <a:chExt cx="8603925" cy="4881177"/>
          </a:xfrm>
        </p:grpSpPr>
        <p:sp>
          <p:nvSpPr>
            <p:cNvPr id="309" name="Google Shape;309;p31"/>
            <p:cNvSpPr/>
            <p:nvPr/>
          </p:nvSpPr>
          <p:spPr>
            <a:xfrm>
              <a:off x="8404725" y="120400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82875" y="4730078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81000" y="4730075"/>
              <a:ext cx="332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273325" y="120400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13" name="Google Shape;313;p31"/>
          <p:cNvGrpSpPr/>
          <p:nvPr/>
        </p:nvGrpSpPr>
        <p:grpSpPr>
          <a:xfrm flipH="1">
            <a:off x="479850" y="117975"/>
            <a:ext cx="8505075" cy="4878282"/>
            <a:chOff x="188700" y="117975"/>
            <a:chExt cx="8505075" cy="4878282"/>
          </a:xfrm>
        </p:grpSpPr>
        <p:sp>
          <p:nvSpPr>
            <p:cNvPr id="314" name="Google Shape;314;p31"/>
            <p:cNvSpPr/>
            <p:nvPr/>
          </p:nvSpPr>
          <p:spPr>
            <a:xfrm>
              <a:off x="188700" y="117975"/>
              <a:ext cx="17901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446075" y="4724757"/>
              <a:ext cx="12477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6808300" y="4724757"/>
              <a:ext cx="5802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904525" y="120400"/>
              <a:ext cx="4551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0" name="Google Shape;320;p32"/>
          <p:cNvGrpSpPr/>
          <p:nvPr/>
        </p:nvGrpSpPr>
        <p:grpSpPr>
          <a:xfrm>
            <a:off x="302046" y="536498"/>
            <a:ext cx="7510052" cy="4451502"/>
            <a:chOff x="302046" y="536498"/>
            <a:chExt cx="7510052" cy="4451502"/>
          </a:xfrm>
        </p:grpSpPr>
        <p:sp>
          <p:nvSpPr>
            <p:cNvPr id="321" name="Google Shape;321;p32"/>
            <p:cNvSpPr/>
            <p:nvPr/>
          </p:nvSpPr>
          <p:spPr>
            <a:xfrm rot="10800000">
              <a:off x="302046" y="5364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 rot="10800000">
              <a:off x="302046" y="12222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 rot="10800000">
              <a:off x="7437698" y="4716500"/>
              <a:ext cx="3744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24" name="Google Shape;324;p32"/>
          <p:cNvGrpSpPr/>
          <p:nvPr/>
        </p:nvGrpSpPr>
        <p:grpSpPr>
          <a:xfrm>
            <a:off x="302046" y="879398"/>
            <a:ext cx="8318425" cy="4108602"/>
            <a:chOff x="302046" y="879398"/>
            <a:chExt cx="8318425" cy="4108602"/>
          </a:xfrm>
        </p:grpSpPr>
        <p:sp>
          <p:nvSpPr>
            <p:cNvPr id="325" name="Google Shape;325;p32"/>
            <p:cNvSpPr/>
            <p:nvPr/>
          </p:nvSpPr>
          <p:spPr>
            <a:xfrm rot="10800000">
              <a:off x="302046" y="8793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 rot="10800000">
              <a:off x="7901670" y="4716500"/>
              <a:ext cx="7188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21071" y="271175"/>
            <a:ext cx="7909665" cy="4601161"/>
            <a:chOff x="521071" y="271175"/>
            <a:chExt cx="7909665" cy="4601161"/>
          </a:xfrm>
        </p:grpSpPr>
        <p:sp>
          <p:nvSpPr>
            <p:cNvPr id="330" name="Google Shape;330;p33"/>
            <p:cNvSpPr/>
            <p:nvPr/>
          </p:nvSpPr>
          <p:spPr>
            <a:xfrm flipH="1">
              <a:off x="5210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7049236" y="271175"/>
              <a:ext cx="13815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9782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435471" y="4600836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334" name="Google Shape;334;p33"/>
          <p:cNvGrpSpPr/>
          <p:nvPr/>
        </p:nvGrpSpPr>
        <p:grpSpPr>
          <a:xfrm>
            <a:off x="556446" y="542675"/>
            <a:ext cx="8038460" cy="4058150"/>
            <a:chOff x="227688" y="542675"/>
            <a:chExt cx="8038460" cy="4058150"/>
          </a:xfrm>
        </p:grpSpPr>
        <p:sp>
          <p:nvSpPr>
            <p:cNvPr id="335" name="Google Shape;335;p33"/>
            <p:cNvSpPr/>
            <p:nvPr/>
          </p:nvSpPr>
          <p:spPr>
            <a:xfrm>
              <a:off x="865463" y="542675"/>
              <a:ext cx="1247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27688" y="542675"/>
              <a:ext cx="580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164444" y="4329325"/>
              <a:ext cx="6339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7838648" y="4329325"/>
              <a:ext cx="4275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713150" y="281263"/>
            <a:ext cx="7717575" cy="4580975"/>
            <a:chOff x="713150" y="406925"/>
            <a:chExt cx="7717575" cy="4580975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7714025" y="406925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713150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716575" y="213388"/>
            <a:ext cx="7714150" cy="4716725"/>
            <a:chOff x="716575" y="271175"/>
            <a:chExt cx="7714150" cy="4716725"/>
          </a:xfrm>
        </p:grpSpPr>
        <p:sp>
          <p:nvSpPr>
            <p:cNvPr id="22" name="Google Shape;22;p3"/>
            <p:cNvSpPr/>
            <p:nvPr/>
          </p:nvSpPr>
          <p:spPr>
            <a:xfrm flipH="1">
              <a:off x="716575" y="271175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006625" y="47164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 flipH="1">
            <a:off x="4635425" y="1633363"/>
            <a:ext cx="3792000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6575" y="2738538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flipH="1">
            <a:off x="4195625" y="3439950"/>
            <a:ext cx="4231800" cy="375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7675" y="155500"/>
            <a:ext cx="1240800" cy="271500"/>
          </a:xfrm>
          <a:prstGeom prst="roundRect">
            <a:avLst>
              <a:gd name="adj" fmla="val 2891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92800" y="2095525"/>
            <a:ext cx="37599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061100" y="1500475"/>
            <a:ext cx="3290100" cy="2913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"/>
          <p:cNvSpPr/>
          <p:nvPr/>
        </p:nvSpPr>
        <p:spPr>
          <a:xfrm>
            <a:off x="8600625" y="4329323"/>
            <a:ext cx="384300" cy="271500"/>
          </a:xfrm>
          <a:prstGeom prst="roundRect">
            <a:avLst>
              <a:gd name="adj" fmla="val 289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11475" y="155500"/>
            <a:ext cx="8673450" cy="4527698"/>
            <a:chOff x="311475" y="155500"/>
            <a:chExt cx="8673450" cy="4527698"/>
          </a:xfrm>
        </p:grpSpPr>
        <p:sp>
          <p:nvSpPr>
            <p:cNvPr id="100" name="Google Shape;100;p13"/>
            <p:cNvSpPr/>
            <p:nvPr/>
          </p:nvSpPr>
          <p:spPr>
            <a:xfrm>
              <a:off x="8600625" y="4411698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11475" y="155500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978474" y="2201456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"/>
          </p:nvPr>
        </p:nvSpPr>
        <p:spPr>
          <a:xfrm>
            <a:off x="5874801" y="2201456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1978474" y="3939651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4"/>
          </p:nvPr>
        </p:nvSpPr>
        <p:spPr>
          <a:xfrm>
            <a:off x="5874801" y="3939651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hasCustomPrompt="1"/>
          </p:nvPr>
        </p:nvSpPr>
        <p:spPr>
          <a:xfrm>
            <a:off x="1057291" y="156012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1057291" y="329835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952830" y="156012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4952830" y="3298353"/>
            <a:ext cx="734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1978474" y="1456625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9"/>
          </p:nvPr>
        </p:nvSpPr>
        <p:spPr>
          <a:xfrm>
            <a:off x="5874803" y="1456625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1978474" y="319484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74803" y="319484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"/>
              <a:buNone/>
              <a:defRPr sz="2400"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445663" y="161961"/>
            <a:ext cx="8034637" cy="4804689"/>
            <a:chOff x="445663" y="161961"/>
            <a:chExt cx="8034637" cy="4804689"/>
          </a:xfrm>
        </p:grpSpPr>
        <p:sp>
          <p:nvSpPr>
            <p:cNvPr id="119" name="Google Shape;119;p14"/>
            <p:cNvSpPr/>
            <p:nvPr/>
          </p:nvSpPr>
          <p:spPr>
            <a:xfrm flipH="1">
              <a:off x="7678100" y="4695150"/>
              <a:ext cx="8022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45663" y="161961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894588" y="161961"/>
            <a:ext cx="384300" cy="271500"/>
          </a:xfrm>
          <a:prstGeom prst="roundRect">
            <a:avLst>
              <a:gd name="adj" fmla="val 28913"/>
            </a:avLst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 flipH="1"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521127" y="542673"/>
            <a:ext cx="8348623" cy="4445316"/>
            <a:chOff x="521127" y="542673"/>
            <a:chExt cx="8348623" cy="4445316"/>
          </a:xfrm>
        </p:grpSpPr>
        <p:sp>
          <p:nvSpPr>
            <p:cNvPr id="126" name="Google Shape;126;p15"/>
            <p:cNvSpPr/>
            <p:nvPr/>
          </p:nvSpPr>
          <p:spPr>
            <a:xfrm flipH="1">
              <a:off x="521127" y="4716489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flipH="1">
              <a:off x="8485450" y="542673"/>
              <a:ext cx="384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8" name="Google Shape;128;p15"/>
          <p:cNvSpPr/>
          <p:nvPr/>
        </p:nvSpPr>
        <p:spPr>
          <a:xfrm flipH="1">
            <a:off x="8485450" y="917048"/>
            <a:ext cx="384300" cy="271500"/>
          </a:xfrm>
          <a:prstGeom prst="roundRect">
            <a:avLst>
              <a:gd name="adj" fmla="val 2891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255950" y="231750"/>
            <a:ext cx="8403375" cy="4680000"/>
            <a:chOff x="255950" y="307900"/>
            <a:chExt cx="8403375" cy="4680000"/>
          </a:xfrm>
        </p:grpSpPr>
        <p:sp>
          <p:nvSpPr>
            <p:cNvPr id="138" name="Google Shape;138;p17"/>
            <p:cNvSpPr/>
            <p:nvPr/>
          </p:nvSpPr>
          <p:spPr>
            <a:xfrm flipH="1">
              <a:off x="7942625" y="307900"/>
              <a:ext cx="7167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flipH="1">
              <a:off x="255950" y="4716400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0000" y="1741550"/>
            <a:ext cx="3857400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2" hasCustomPrompt="1"/>
          </p:nvPr>
        </p:nvSpPr>
        <p:spPr>
          <a:xfrm>
            <a:off x="7176550" y="2770525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"/>
          </p:nvPr>
        </p:nvSpPr>
        <p:spPr>
          <a:xfrm>
            <a:off x="720000" y="3471925"/>
            <a:ext cx="4597800" cy="375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713150" y="496136"/>
            <a:ext cx="7229475" cy="4151228"/>
            <a:chOff x="713150" y="642847"/>
            <a:chExt cx="7229475" cy="4151228"/>
          </a:xfrm>
        </p:grpSpPr>
        <p:sp>
          <p:nvSpPr>
            <p:cNvPr id="144" name="Google Shape;144;p17"/>
            <p:cNvSpPr/>
            <p:nvPr/>
          </p:nvSpPr>
          <p:spPr>
            <a:xfrm flipH="1">
              <a:off x="713150" y="642847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 flipH="1">
              <a:off x="7154225" y="4522575"/>
              <a:ext cx="7884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 flipH="1">
              <a:off x="6652450" y="4522575"/>
              <a:ext cx="4050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-21750" y="295950"/>
            <a:ext cx="9187500" cy="45516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805725" y="155507"/>
            <a:ext cx="6766600" cy="4832493"/>
            <a:chOff x="805725" y="155507"/>
            <a:chExt cx="6766600" cy="4832493"/>
          </a:xfrm>
        </p:grpSpPr>
        <p:sp>
          <p:nvSpPr>
            <p:cNvPr id="150" name="Google Shape;150;p18"/>
            <p:cNvSpPr/>
            <p:nvPr/>
          </p:nvSpPr>
          <p:spPr>
            <a:xfrm>
              <a:off x="5490025" y="155507"/>
              <a:ext cx="20823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05725" y="4716500"/>
              <a:ext cx="1424100" cy="271500"/>
            </a:xfrm>
            <a:prstGeom prst="roundRect">
              <a:avLst>
                <a:gd name="adj" fmla="val 2891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 flipH="1">
            <a:off x="721508" y="2182655"/>
            <a:ext cx="43446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1508" y="988652"/>
            <a:ext cx="1254300" cy="1076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 flipH="1">
            <a:off x="721508" y="3733155"/>
            <a:ext cx="4344600" cy="422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450125" y="155500"/>
            <a:ext cx="8506800" cy="4445325"/>
            <a:chOff x="450125" y="155500"/>
            <a:chExt cx="8506800" cy="4445325"/>
          </a:xfrm>
        </p:grpSpPr>
        <p:sp>
          <p:nvSpPr>
            <p:cNvPr id="156" name="Google Shape;156;p18"/>
            <p:cNvSpPr/>
            <p:nvPr/>
          </p:nvSpPr>
          <p:spPr>
            <a:xfrm>
              <a:off x="450125" y="155500"/>
              <a:ext cx="5262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430725" y="4329325"/>
              <a:ext cx="526200" cy="271500"/>
            </a:xfrm>
            <a:prstGeom prst="roundRect">
              <a:avLst>
                <a:gd name="adj" fmla="val 289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717325" y="155500"/>
              <a:ext cx="874500" cy="271500"/>
            </a:xfrm>
            <a:prstGeom prst="roundRect">
              <a:avLst>
                <a:gd name="adj" fmla="val 28913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olos Text"/>
              <a:buNone/>
              <a:defRPr sz="35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4" r:id="rId9"/>
    <p:sldLayoutId id="2147483670" r:id="rId10"/>
    <p:sldLayoutId id="2147483672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ctrTitle"/>
          </p:nvPr>
        </p:nvSpPr>
        <p:spPr>
          <a:xfrm>
            <a:off x="713250" y="1332688"/>
            <a:ext cx="7717500" cy="17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Top Down Approach</a:t>
            </a:r>
            <a:endParaRPr i="1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2315100" y="3409712"/>
            <a:ext cx="45138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to my best, become better everyday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552" name="Google Shape;552;p50"/>
          <p:cNvSpPr/>
          <p:nvPr/>
        </p:nvSpPr>
        <p:spPr>
          <a:xfrm>
            <a:off x="1847017" y="1500264"/>
            <a:ext cx="5449966" cy="8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Top Down Approach &amp; How to apply it?</a:t>
            </a:r>
            <a:endParaRPr sz="22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53" name="Google Shape;553;p50"/>
          <p:cNvSpPr/>
          <p:nvPr/>
        </p:nvSpPr>
        <p:spPr>
          <a:xfrm>
            <a:off x="5010997" y="2782376"/>
            <a:ext cx="1921500" cy="97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How to apply it</a:t>
            </a:r>
          </a:p>
        </p:txBody>
      </p:sp>
      <p:sp>
        <p:nvSpPr>
          <p:cNvPr id="554" name="Google Shape;554;p50"/>
          <p:cNvSpPr/>
          <p:nvPr/>
        </p:nvSpPr>
        <p:spPr>
          <a:xfrm>
            <a:off x="2049133" y="2762551"/>
            <a:ext cx="2083872" cy="9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DAEB2B"/>
                </a:solidFill>
                <a:latin typeface="Golos Text"/>
                <a:ea typeface="Golos Text"/>
                <a:cs typeface="Golos Text"/>
                <a:sym typeface="Golos Text"/>
              </a:rPr>
              <a:t>Top Down Approach</a:t>
            </a:r>
            <a:endParaRPr sz="2200" dirty="0">
              <a:solidFill>
                <a:srgbClr val="DAEB2B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559" name="Google Shape;559;p50"/>
          <p:cNvCxnSpPr>
            <a:cxnSpLocks/>
            <a:stCxn id="552" idx="2"/>
            <a:endCxn id="554" idx="0"/>
          </p:cNvCxnSpPr>
          <p:nvPr/>
        </p:nvCxnSpPr>
        <p:spPr>
          <a:xfrm rot="5400000">
            <a:off x="3648742" y="1839292"/>
            <a:ext cx="365587" cy="14809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0" name="Google Shape;560;p50"/>
          <p:cNvCxnSpPr>
            <a:cxnSpLocks/>
            <a:stCxn id="552" idx="2"/>
            <a:endCxn id="553" idx="0"/>
          </p:cNvCxnSpPr>
          <p:nvPr/>
        </p:nvCxnSpPr>
        <p:spPr>
          <a:xfrm rot="16200000" flipH="1">
            <a:off x="5079167" y="1889796"/>
            <a:ext cx="385412" cy="13997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553;p50">
            <a:extLst>
              <a:ext uri="{FF2B5EF4-FFF2-40B4-BE49-F238E27FC236}">
                <a16:creationId xmlns:a16="http://schemas.microsoft.com/office/drawing/2014/main" id="{3F1B05F8-694D-5632-B6C8-6DE5CA1F81CB}"/>
              </a:ext>
            </a:extLst>
          </p:cNvPr>
          <p:cNvSpPr/>
          <p:nvPr/>
        </p:nvSpPr>
        <p:spPr>
          <a:xfrm>
            <a:off x="-74483" y="647370"/>
            <a:ext cx="1921500" cy="97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1. Understand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6A1EA5-3861-DCE6-60CD-E0D812A9BBFB}"/>
              </a:ext>
            </a:extLst>
          </p:cNvPr>
          <p:cNvCxnSpPr>
            <a:cxnSpLocks/>
            <a:stCxn id="20" idx="2"/>
            <a:endCxn id="552" idx="1"/>
          </p:cNvCxnSpPr>
          <p:nvPr/>
        </p:nvCxnSpPr>
        <p:spPr>
          <a:xfrm rot="16200000" flipH="1">
            <a:off x="1203327" y="1304924"/>
            <a:ext cx="326630" cy="960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80FDB0-42E3-54C4-AC83-62C2D8411A9D}"/>
              </a:ext>
            </a:extLst>
          </p:cNvPr>
          <p:cNvSpPr/>
          <p:nvPr/>
        </p:nvSpPr>
        <p:spPr>
          <a:xfrm>
            <a:off x="2211503" y="2523032"/>
            <a:ext cx="4576923" cy="147347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7" name="Google Shape;553;p50">
            <a:extLst>
              <a:ext uri="{FF2B5EF4-FFF2-40B4-BE49-F238E27FC236}">
                <a16:creationId xmlns:a16="http://schemas.microsoft.com/office/drawing/2014/main" id="{EF6D689B-39C8-DCA1-501B-7E82C5BC61F0}"/>
              </a:ext>
            </a:extLst>
          </p:cNvPr>
          <p:cNvSpPr/>
          <p:nvPr/>
        </p:nvSpPr>
        <p:spPr>
          <a:xfrm>
            <a:off x="7393036" y="2571750"/>
            <a:ext cx="13931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2. Identify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BD05484-FFED-85F8-A18B-0D9A6D21FFC6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rot="10800000" flipV="1">
            <a:off x="6788426" y="2858100"/>
            <a:ext cx="604610" cy="401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553;p50">
            <a:extLst>
              <a:ext uri="{FF2B5EF4-FFF2-40B4-BE49-F238E27FC236}">
                <a16:creationId xmlns:a16="http://schemas.microsoft.com/office/drawing/2014/main" id="{1194FD73-9077-0E92-69E8-CC3D4C502B63}"/>
              </a:ext>
            </a:extLst>
          </p:cNvPr>
          <p:cNvSpPr/>
          <p:nvPr/>
        </p:nvSpPr>
        <p:spPr>
          <a:xfrm>
            <a:off x="146636" y="3496241"/>
            <a:ext cx="1479262" cy="52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3. Priority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93C8006-F199-CEE2-44F9-15B40B4B0E8D}"/>
              </a:ext>
            </a:extLst>
          </p:cNvPr>
          <p:cNvCxnSpPr>
            <a:cxnSpLocks/>
            <a:stCxn id="35" idx="3"/>
            <a:endCxn id="554" idx="2"/>
          </p:cNvCxnSpPr>
          <p:nvPr/>
        </p:nvCxnSpPr>
        <p:spPr>
          <a:xfrm>
            <a:off x="1625898" y="3756990"/>
            <a:ext cx="1465171" cy="12700"/>
          </a:xfrm>
          <a:prstGeom prst="bentConnector4">
            <a:avLst>
              <a:gd name="adj1" fmla="val 14443"/>
              <a:gd name="adj2" fmla="val 50304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6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sp>
        <p:nvSpPr>
          <p:cNvPr id="552" name="Google Shape;552;p50"/>
          <p:cNvSpPr/>
          <p:nvPr/>
        </p:nvSpPr>
        <p:spPr>
          <a:xfrm>
            <a:off x="3611250" y="1568175"/>
            <a:ext cx="1921500" cy="89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Top Down Approach</a:t>
            </a:r>
            <a:endParaRPr sz="22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53" name="Google Shape;553;p50"/>
          <p:cNvSpPr/>
          <p:nvPr/>
        </p:nvSpPr>
        <p:spPr>
          <a:xfrm>
            <a:off x="5695123" y="2782376"/>
            <a:ext cx="1921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How</a:t>
            </a:r>
          </a:p>
        </p:txBody>
      </p:sp>
      <p:sp>
        <p:nvSpPr>
          <p:cNvPr id="554" name="Google Shape;554;p50"/>
          <p:cNvSpPr/>
          <p:nvPr/>
        </p:nvSpPr>
        <p:spPr>
          <a:xfrm>
            <a:off x="1527378" y="2762552"/>
            <a:ext cx="1921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What</a:t>
            </a:r>
            <a:endParaRPr sz="2200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559" name="Google Shape;559;p50"/>
          <p:cNvCxnSpPr>
            <a:cxnSpLocks/>
            <a:stCxn id="552" idx="2"/>
            <a:endCxn id="554" idx="0"/>
          </p:cNvCxnSpPr>
          <p:nvPr/>
        </p:nvCxnSpPr>
        <p:spPr>
          <a:xfrm rot="5400000">
            <a:off x="3381226" y="1571777"/>
            <a:ext cx="297677" cy="20838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0" name="Google Shape;560;p50"/>
          <p:cNvCxnSpPr>
            <a:stCxn id="552" idx="2"/>
            <a:endCxn id="553" idx="0"/>
          </p:cNvCxnSpPr>
          <p:nvPr/>
        </p:nvCxnSpPr>
        <p:spPr>
          <a:xfrm rot="16200000" flipH="1">
            <a:off x="5455186" y="1581688"/>
            <a:ext cx="317501" cy="20838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553;p50">
            <a:extLst>
              <a:ext uri="{FF2B5EF4-FFF2-40B4-BE49-F238E27FC236}">
                <a16:creationId xmlns:a16="http://schemas.microsoft.com/office/drawing/2014/main" id="{A62FE492-562D-F1D9-74B6-F77EE0562689}"/>
              </a:ext>
            </a:extLst>
          </p:cNvPr>
          <p:cNvSpPr/>
          <p:nvPr/>
        </p:nvSpPr>
        <p:spPr>
          <a:xfrm>
            <a:off x="3611250" y="2782902"/>
            <a:ext cx="19215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Why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291D31C-3C84-D6A2-79B1-2E63C849F2A5}"/>
              </a:ext>
            </a:extLst>
          </p:cNvPr>
          <p:cNvCxnSpPr>
            <a:cxnSpLocks/>
            <a:stCxn id="552" idx="2"/>
            <a:endCxn id="7" idx="0"/>
          </p:cNvCxnSpPr>
          <p:nvPr/>
        </p:nvCxnSpPr>
        <p:spPr>
          <a:xfrm rot="5400000">
            <a:off x="4412987" y="2623888"/>
            <a:ext cx="318027" cy="12700"/>
          </a:xfrm>
          <a:prstGeom prst="bentConnector3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B19CEB-7282-65DB-7F3A-5CF0895B67CC}"/>
              </a:ext>
            </a:extLst>
          </p:cNvPr>
          <p:cNvSpPr/>
          <p:nvPr/>
        </p:nvSpPr>
        <p:spPr>
          <a:xfrm>
            <a:off x="1918252" y="2678626"/>
            <a:ext cx="5220252" cy="6509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7" name="Google Shape;553;p50">
            <a:extLst>
              <a:ext uri="{FF2B5EF4-FFF2-40B4-BE49-F238E27FC236}">
                <a16:creationId xmlns:a16="http://schemas.microsoft.com/office/drawing/2014/main" id="{B7EB8F2A-01D6-FB23-C2D4-CECA26350216}"/>
              </a:ext>
            </a:extLst>
          </p:cNvPr>
          <p:cNvSpPr/>
          <p:nvPr/>
        </p:nvSpPr>
        <p:spPr>
          <a:xfrm>
            <a:off x="566627" y="815511"/>
            <a:ext cx="1921500" cy="97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4. Ask question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38A7B79-9F04-D071-0D83-D4BCE68972DC}"/>
              </a:ext>
            </a:extLst>
          </p:cNvPr>
          <p:cNvCxnSpPr>
            <a:cxnSpLocks/>
            <a:stCxn id="47" idx="2"/>
            <a:endCxn id="46" idx="1"/>
          </p:cNvCxnSpPr>
          <p:nvPr/>
        </p:nvCxnSpPr>
        <p:spPr>
          <a:xfrm rot="16200000" flipH="1">
            <a:off x="1115818" y="2201683"/>
            <a:ext cx="1213993" cy="390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oogle Shape;553;p50">
            <a:extLst>
              <a:ext uri="{FF2B5EF4-FFF2-40B4-BE49-F238E27FC236}">
                <a16:creationId xmlns:a16="http://schemas.microsoft.com/office/drawing/2014/main" id="{7F09F99C-6A28-3A81-D302-67E5D32457D1}"/>
              </a:ext>
            </a:extLst>
          </p:cNvPr>
          <p:cNvSpPr/>
          <p:nvPr/>
        </p:nvSpPr>
        <p:spPr>
          <a:xfrm>
            <a:off x="3617601" y="3935895"/>
            <a:ext cx="1809164" cy="49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5.Resolving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572769-5176-2F72-1A2E-743CEC318759}"/>
              </a:ext>
            </a:extLst>
          </p:cNvPr>
          <p:cNvCxnSpPr>
            <a:cxnSpLocks/>
            <a:stCxn id="51" idx="0"/>
            <a:endCxn id="554" idx="2"/>
          </p:cNvCxnSpPr>
          <p:nvPr/>
        </p:nvCxnSpPr>
        <p:spPr>
          <a:xfrm flipH="1" flipV="1">
            <a:off x="2488128" y="3205052"/>
            <a:ext cx="2034055" cy="73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C8C6E8-56F4-289E-6373-8868A201D0B7}"/>
              </a:ext>
            </a:extLst>
          </p:cNvPr>
          <p:cNvCxnSpPr>
            <a:cxnSpLocks/>
            <a:stCxn id="51" idx="0"/>
            <a:endCxn id="7" idx="2"/>
          </p:cNvCxnSpPr>
          <p:nvPr/>
        </p:nvCxnSpPr>
        <p:spPr>
          <a:xfrm flipV="1">
            <a:off x="4522183" y="3225402"/>
            <a:ext cx="49817" cy="71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12B568-DC68-6A34-9CA5-86A566FBA311}"/>
              </a:ext>
            </a:extLst>
          </p:cNvPr>
          <p:cNvCxnSpPr>
            <a:cxnSpLocks/>
            <a:stCxn id="51" idx="0"/>
            <a:endCxn id="553" idx="2"/>
          </p:cNvCxnSpPr>
          <p:nvPr/>
        </p:nvCxnSpPr>
        <p:spPr>
          <a:xfrm flipV="1">
            <a:off x="4522183" y="3224876"/>
            <a:ext cx="2133690" cy="7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1"/>
          <p:cNvSpPr txBox="1">
            <a:spLocks noGrp="1"/>
          </p:cNvSpPr>
          <p:nvPr>
            <p:ph type="title"/>
          </p:nvPr>
        </p:nvSpPr>
        <p:spPr>
          <a:xfrm>
            <a:off x="1978800" y="2019450"/>
            <a:ext cx="5186400" cy="11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Thanks</a:t>
            </a:r>
            <a:r>
              <a:rPr lang="en" i="1" dirty="0">
                <a:latin typeface="Golos Text Medium"/>
                <a:ea typeface="Golos Text Medium"/>
                <a:cs typeface="Golos Text Medium"/>
                <a:sym typeface="Golos Text Medium"/>
              </a:rPr>
              <a:t>!</a:t>
            </a:r>
            <a:endParaRPr i="1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0B2C8-9FE3-0A38-A304-036C804734CB}"/>
              </a:ext>
            </a:extLst>
          </p:cNvPr>
          <p:cNvSpPr/>
          <p:nvPr/>
        </p:nvSpPr>
        <p:spPr>
          <a:xfrm>
            <a:off x="1143000" y="3558209"/>
            <a:ext cx="6221896" cy="7752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title" idx="15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1057291" y="156012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5"/>
          </p:nvPr>
        </p:nvSpPr>
        <p:spPr>
          <a:xfrm>
            <a:off x="2830431" y="294828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6"/>
          </p:nvPr>
        </p:nvSpPr>
        <p:spPr>
          <a:xfrm>
            <a:off x="4952830" y="156012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8"/>
          </p:nvPr>
        </p:nvSpPr>
        <p:spPr>
          <a:xfrm>
            <a:off x="1978473" y="1456625"/>
            <a:ext cx="2593527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Top Down Approach?</a:t>
            </a:r>
            <a:endParaRPr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9"/>
          </p:nvPr>
        </p:nvSpPr>
        <p:spPr>
          <a:xfrm>
            <a:off x="5874803" y="1456625"/>
            <a:ext cx="249792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use Top Down Approach</a:t>
            </a:r>
            <a:endParaRPr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13"/>
          </p:nvPr>
        </p:nvSpPr>
        <p:spPr>
          <a:xfrm>
            <a:off x="3751614" y="2844776"/>
            <a:ext cx="2211900" cy="8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apply it on </a:t>
            </a:r>
            <a:r>
              <a:rPr lang="en" dirty="0" err="1"/>
              <a:t>assigment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/>
          <p:nvPr/>
        </p:nvSpPr>
        <p:spPr>
          <a:xfrm>
            <a:off x="-2175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 flipH="1">
            <a:off x="3220277" y="1589428"/>
            <a:ext cx="5613621" cy="196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los Text"/>
                <a:ea typeface="Golos Text"/>
                <a:cs typeface="Golos Text"/>
                <a:sym typeface="Golos Text"/>
              </a:rPr>
              <a:t>What’s</a:t>
            </a:r>
            <a:br>
              <a:rPr lang="en" b="1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i="1" dirty="0"/>
              <a:t> Top Down Approach</a:t>
            </a:r>
            <a:endParaRPr i="1" dirty="0"/>
          </a:p>
        </p:txBody>
      </p:sp>
      <p:sp>
        <p:nvSpPr>
          <p:cNvPr id="391" name="Google Shape;391;p41"/>
          <p:cNvSpPr txBox="1">
            <a:spLocks noGrp="1"/>
          </p:cNvSpPr>
          <p:nvPr>
            <p:ph type="title" idx="2"/>
          </p:nvPr>
        </p:nvSpPr>
        <p:spPr>
          <a:xfrm flipH="1">
            <a:off x="716575" y="2738538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Top Down Approach?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"/>
          </p:nvPr>
        </p:nvSpPr>
        <p:spPr>
          <a:xfrm>
            <a:off x="713225" y="2071671"/>
            <a:ext cx="4152911" cy="1593880"/>
          </a:xfrm>
          <a:prstGeom prst="rect">
            <a:avLst/>
          </a:prstGeom>
        </p:spPr>
        <p:txBody>
          <a:bodyPr spcFirstLastPara="1" wrap="square" lIns="91425" tIns="72000" rIns="91425" bIns="91425" numCol="1" anchor="t" anchorCtr="0">
            <a:noAutofit/>
          </a:bodyPr>
          <a:lstStyle/>
          <a:p>
            <a:pPr marL="438150" indent="-285750">
              <a:buSzPct val="88000"/>
            </a:pPr>
            <a:r>
              <a:rPr lang="en-US" sz="1400" dirty="0"/>
              <a:t>In software development is a </a:t>
            </a:r>
            <a:r>
              <a:rPr lang="en-US" sz="1400" dirty="0">
                <a:solidFill>
                  <a:srgbClr val="DAEB2B"/>
                </a:solidFill>
              </a:rPr>
              <a:t>method of designing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DAEB2B"/>
                </a:solidFill>
              </a:rPr>
              <a:t>building a system</a:t>
            </a:r>
            <a:r>
              <a:rPr lang="en-US" sz="1400" dirty="0"/>
              <a:t>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ct val="88000"/>
              <a:buNone/>
            </a:pPr>
            <a:endParaRPr lang="en-US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ct val="88000"/>
              <a:buChar char="●"/>
            </a:pPr>
            <a:r>
              <a:rPr lang="en-US" sz="1400" dirty="0"/>
              <a:t>By </a:t>
            </a:r>
            <a:r>
              <a:rPr lang="en-US" sz="1400" dirty="0">
                <a:solidFill>
                  <a:srgbClr val="DAEB2B"/>
                </a:solidFill>
              </a:rPr>
              <a:t>breaking down </a:t>
            </a:r>
            <a:r>
              <a:rPr lang="en-US" sz="1400" dirty="0"/>
              <a:t>a large, complex problem or system </a:t>
            </a:r>
            <a:r>
              <a:rPr lang="en-US" sz="1400" dirty="0">
                <a:solidFill>
                  <a:srgbClr val="DAEB2B"/>
                </a:solidFill>
              </a:rPr>
              <a:t>into smaller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DAEB2B"/>
                </a:solidFill>
              </a:rPr>
              <a:t>more manageable </a:t>
            </a:r>
            <a:r>
              <a:rPr lang="en-US" sz="1400" dirty="0"/>
              <a:t>pieces and then </a:t>
            </a:r>
            <a:r>
              <a:rPr lang="en-US" sz="1400" dirty="0">
                <a:solidFill>
                  <a:srgbClr val="DAEB2B"/>
                </a:solidFill>
              </a:rPr>
              <a:t>working on each piece individually.</a:t>
            </a:r>
          </a:p>
        </p:txBody>
      </p:sp>
      <p:pic>
        <p:nvPicPr>
          <p:cNvPr id="1026" name="Picture 2" descr="Topdown SDLC Approach">
            <a:extLst>
              <a:ext uri="{FF2B5EF4-FFF2-40B4-BE49-F238E27FC236}">
                <a16:creationId xmlns:a16="http://schemas.microsoft.com/office/drawing/2014/main" id="{61C2EEAC-095E-0F8E-67E1-5B20F89CA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3422" r="3207" b="4319"/>
          <a:stretch/>
        </p:blipFill>
        <p:spPr bwMode="auto">
          <a:xfrm>
            <a:off x="4969660" y="1524443"/>
            <a:ext cx="3772004" cy="2688336"/>
          </a:xfrm>
          <a:prstGeom prst="flowChartAlternateProcess">
            <a:avLst/>
          </a:prstGeom>
          <a:noFill/>
          <a:effectLst>
            <a:softEdge rad="0"/>
          </a:effectLst>
          <a:scene3d>
            <a:camera prst="orthographicFront"/>
            <a:lightRig rig="threePt" dir="t"/>
          </a:scene3d>
          <a:sp3d>
            <a:bevelT w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1"/>
          <p:cNvSpPr/>
          <p:nvPr/>
        </p:nvSpPr>
        <p:spPr>
          <a:xfrm>
            <a:off x="0" y="940350"/>
            <a:ext cx="9187500" cy="3262800"/>
          </a:xfrm>
          <a:prstGeom prst="roundRect">
            <a:avLst>
              <a:gd name="adj" fmla="val 6235"/>
            </a:avLst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0" name="Google Shape;570;p51"/>
          <p:cNvSpPr txBox="1">
            <a:spLocks noGrp="1"/>
          </p:cNvSpPr>
          <p:nvPr>
            <p:ph type="title"/>
          </p:nvPr>
        </p:nvSpPr>
        <p:spPr>
          <a:xfrm>
            <a:off x="527976" y="1738200"/>
            <a:ext cx="7171272" cy="16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los Text"/>
                <a:ea typeface="Golos Text"/>
                <a:cs typeface="Golos Text"/>
                <a:sym typeface="Golos Text"/>
              </a:rPr>
              <a:t>Why we use</a:t>
            </a:r>
            <a:br>
              <a:rPr lang="en" b="1" dirty="0"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i="1" dirty="0"/>
              <a:t>Top Down Approach</a:t>
            </a:r>
            <a:endParaRPr i="1" dirty="0"/>
          </a:p>
        </p:txBody>
      </p:sp>
      <p:sp>
        <p:nvSpPr>
          <p:cNvPr id="571" name="Google Shape;571;p51"/>
          <p:cNvSpPr txBox="1">
            <a:spLocks noGrp="1"/>
          </p:cNvSpPr>
          <p:nvPr>
            <p:ph type="title" idx="2"/>
          </p:nvPr>
        </p:nvSpPr>
        <p:spPr>
          <a:xfrm>
            <a:off x="7176550" y="2770525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use Top Down Approach?</a:t>
            </a:r>
            <a:endParaRPr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subTitle" idx="1"/>
          </p:nvPr>
        </p:nvSpPr>
        <p:spPr>
          <a:xfrm>
            <a:off x="4934880" y="2760525"/>
            <a:ext cx="25899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A</a:t>
            </a:r>
            <a:r>
              <a:rPr lang="en-US" b="0" i="0" dirty="0">
                <a:solidFill>
                  <a:srgbClr val="FFFFFF"/>
                </a:solidFill>
                <a:effectLst/>
                <a:latin typeface="Poppins" pitchFamily="2" charset="77"/>
                <a:cs typeface="Poppins" pitchFamily="2" charset="77"/>
              </a:rPr>
              <a:t> system is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broken down</a:t>
            </a:r>
            <a:r>
              <a:rPr lang="en-US" b="0" i="0" dirty="0">
                <a:solidFill>
                  <a:srgbClr val="FFFFFF"/>
                </a:solidFill>
                <a:effectLst/>
                <a:latin typeface="Poppins" pitchFamily="2" charset="77"/>
                <a:cs typeface="Poppins" pitchFamily="2" charset="77"/>
              </a:rPr>
              <a:t>, it is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great for dividing up work</a:t>
            </a:r>
            <a:r>
              <a:rPr lang="en-US" b="0" i="0" dirty="0">
                <a:solidFill>
                  <a:srgbClr val="FFFFFF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2"/>
          </p:nvPr>
        </p:nvSpPr>
        <p:spPr>
          <a:xfrm>
            <a:off x="1619222" y="2760525"/>
            <a:ext cx="2589900" cy="10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have an </a:t>
            </a:r>
            <a:r>
              <a:rPr lang="en-US" dirty="0">
                <a:solidFill>
                  <a:srgbClr val="DAEB2B"/>
                </a:solidFill>
              </a:rPr>
              <a:t>overview of the system</a:t>
            </a:r>
            <a:r>
              <a:rPr lang="en-US" dirty="0"/>
              <a:t>, </a:t>
            </a:r>
            <a:r>
              <a:rPr lang="en-US" dirty="0">
                <a:solidFill>
                  <a:srgbClr val="DAEB2B"/>
                </a:solidFill>
              </a:rPr>
              <a:t>easily understanding </a:t>
            </a:r>
            <a:r>
              <a:rPr lang="en-US" dirty="0"/>
              <a:t>what a system has</a:t>
            </a:r>
          </a:p>
        </p:txBody>
      </p:sp>
      <p:sp>
        <p:nvSpPr>
          <p:cNvPr id="414" name="Google Shape;414;p44"/>
          <p:cNvSpPr txBox="1">
            <a:spLocks noGrp="1"/>
          </p:cNvSpPr>
          <p:nvPr>
            <p:ph type="subTitle" idx="3"/>
          </p:nvPr>
        </p:nvSpPr>
        <p:spPr>
          <a:xfrm>
            <a:off x="1619222" y="2410175"/>
            <a:ext cx="2589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Broad Overview</a:t>
            </a:r>
            <a:endParaRPr dirty="0"/>
          </a:p>
        </p:txBody>
      </p:sp>
      <p:sp>
        <p:nvSpPr>
          <p:cNvPr id="415" name="Google Shape;415;p44"/>
          <p:cNvSpPr txBox="1">
            <a:spLocks noGrp="1"/>
          </p:cNvSpPr>
          <p:nvPr>
            <p:ph type="subTitle" idx="4"/>
          </p:nvPr>
        </p:nvSpPr>
        <p:spPr>
          <a:xfrm>
            <a:off x="4934881" y="2410175"/>
            <a:ext cx="2589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Work</a:t>
            </a:r>
            <a:endParaRPr dirty="0"/>
          </a:p>
        </p:txBody>
      </p:sp>
      <p:grpSp>
        <p:nvGrpSpPr>
          <p:cNvPr id="2" name="Google Shape;6181;p86">
            <a:extLst>
              <a:ext uri="{FF2B5EF4-FFF2-40B4-BE49-F238E27FC236}">
                <a16:creationId xmlns:a16="http://schemas.microsoft.com/office/drawing/2014/main" id="{E40C457C-3160-DEB4-1626-931A75FF31DF}"/>
              </a:ext>
            </a:extLst>
          </p:cNvPr>
          <p:cNvGrpSpPr/>
          <p:nvPr/>
        </p:nvGrpSpPr>
        <p:grpSpPr>
          <a:xfrm>
            <a:off x="2697668" y="1909829"/>
            <a:ext cx="355664" cy="349133"/>
            <a:chOff x="5716825" y="3235950"/>
            <a:chExt cx="300900" cy="2953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Google Shape;6182;p86">
              <a:extLst>
                <a:ext uri="{FF2B5EF4-FFF2-40B4-BE49-F238E27FC236}">
                  <a16:creationId xmlns:a16="http://schemas.microsoft.com/office/drawing/2014/main" id="{A91D47E2-9925-8FE4-BED0-827796619310}"/>
                </a:ext>
              </a:extLst>
            </p:cNvPr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" name="Google Shape;6183;p86">
              <a:extLst>
                <a:ext uri="{FF2B5EF4-FFF2-40B4-BE49-F238E27FC236}">
                  <a16:creationId xmlns:a16="http://schemas.microsoft.com/office/drawing/2014/main" id="{4BE7F3CA-5452-D466-2334-FE8214BE9E07}"/>
                </a:ext>
              </a:extLst>
            </p:cNvPr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6184;p86">
              <a:extLst>
                <a:ext uri="{FF2B5EF4-FFF2-40B4-BE49-F238E27FC236}">
                  <a16:creationId xmlns:a16="http://schemas.microsoft.com/office/drawing/2014/main" id="{7C1604A2-0E18-0D08-8E2C-4E5B7F56DB89}"/>
                </a:ext>
              </a:extLst>
            </p:cNvPr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6185;p86">
              <a:extLst>
                <a:ext uri="{FF2B5EF4-FFF2-40B4-BE49-F238E27FC236}">
                  <a16:creationId xmlns:a16="http://schemas.microsoft.com/office/drawing/2014/main" id="{DB5986B6-BF1C-70A2-0BE3-EAA342C35A13}"/>
                </a:ext>
              </a:extLst>
            </p:cNvPr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7" name="Google Shape;6038;p86">
            <a:extLst>
              <a:ext uri="{FF2B5EF4-FFF2-40B4-BE49-F238E27FC236}">
                <a16:creationId xmlns:a16="http://schemas.microsoft.com/office/drawing/2014/main" id="{85871807-B78D-B59B-0300-E67969FCF3EB}"/>
              </a:ext>
            </a:extLst>
          </p:cNvPr>
          <p:cNvSpPr/>
          <p:nvPr/>
        </p:nvSpPr>
        <p:spPr>
          <a:xfrm>
            <a:off x="6055721" y="1926111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use Top Down Approach?</a:t>
            </a:r>
            <a:endParaRPr dirty="0"/>
          </a:p>
        </p:txBody>
      </p:sp>
      <p:sp>
        <p:nvSpPr>
          <p:cNvPr id="433" name="Google Shape;433;p45"/>
          <p:cNvSpPr txBox="1">
            <a:spLocks noGrp="1"/>
          </p:cNvSpPr>
          <p:nvPr>
            <p:ph type="subTitle" idx="1"/>
          </p:nvPr>
        </p:nvSpPr>
        <p:spPr>
          <a:xfrm>
            <a:off x="1074033" y="2918321"/>
            <a:ext cx="20856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AEB2B"/>
                </a:solidFill>
              </a:rPr>
              <a:t>Breaking</a:t>
            </a:r>
            <a:r>
              <a:rPr lang="en-US" dirty="0"/>
              <a:t> problems </a:t>
            </a:r>
            <a:r>
              <a:rPr lang="en-US" dirty="0">
                <a:solidFill>
                  <a:srgbClr val="DAEB2B"/>
                </a:solidFill>
              </a:rPr>
              <a:t>into parts</a:t>
            </a:r>
            <a:r>
              <a:rPr lang="en-US" dirty="0"/>
              <a:t> helps </a:t>
            </a:r>
            <a:r>
              <a:rPr lang="en-US" dirty="0">
                <a:solidFill>
                  <a:srgbClr val="DAEB2B"/>
                </a:solidFill>
              </a:rPr>
              <a:t>identify</a:t>
            </a:r>
            <a:r>
              <a:rPr lang="en-US" dirty="0"/>
              <a:t> what </a:t>
            </a:r>
            <a:r>
              <a:rPr lang="en-US" dirty="0">
                <a:solidFill>
                  <a:srgbClr val="DAEB2B"/>
                </a:solidFill>
              </a:rPr>
              <a:t>needs to be done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34" name="Google Shape;434;p45"/>
          <p:cNvSpPr txBox="1">
            <a:spLocks noGrp="1"/>
          </p:cNvSpPr>
          <p:nvPr>
            <p:ph type="subTitle" idx="2"/>
          </p:nvPr>
        </p:nvSpPr>
        <p:spPr>
          <a:xfrm>
            <a:off x="3529196" y="2871274"/>
            <a:ext cx="20856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Breaking</a:t>
            </a:r>
            <a:r>
              <a:rPr lang="en-US" b="0" i="0" dirty="0">
                <a:effectLst/>
                <a:latin typeface="Poppins" pitchFamily="2" charset="77"/>
                <a:cs typeface="Poppins" pitchFamily="2" charset="77"/>
              </a:rPr>
              <a:t> problems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into parts</a:t>
            </a:r>
            <a:r>
              <a:rPr lang="en-US" b="0" i="0" dirty="0">
                <a:effectLst/>
                <a:latin typeface="Poppins" pitchFamily="2" charset="77"/>
                <a:cs typeface="Poppins" pitchFamily="2" charset="77"/>
              </a:rPr>
              <a:t> allows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more than</a:t>
            </a:r>
            <a:r>
              <a:rPr lang="en-US" b="0" i="0" dirty="0"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one person </a:t>
            </a:r>
            <a:r>
              <a:rPr lang="en-US" b="0" i="0" dirty="0">
                <a:effectLst/>
                <a:latin typeface="Poppins" pitchFamily="2" charset="77"/>
                <a:cs typeface="Poppins" pitchFamily="2" charset="77"/>
              </a:rPr>
              <a:t>to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solve</a:t>
            </a:r>
            <a:r>
              <a:rPr lang="en-US" b="0" i="0" dirty="0">
                <a:effectLst/>
                <a:latin typeface="Poppins" pitchFamily="2" charset="77"/>
                <a:cs typeface="Poppins" pitchFamily="2" charset="77"/>
              </a:rPr>
              <a:t> the problem</a:t>
            </a:r>
            <a:endParaRPr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35" name="Google Shape;435;p45"/>
          <p:cNvSpPr txBox="1">
            <a:spLocks noGrp="1"/>
          </p:cNvSpPr>
          <p:nvPr>
            <p:ph type="subTitle" idx="3"/>
          </p:nvPr>
        </p:nvSpPr>
        <p:spPr>
          <a:xfrm>
            <a:off x="5922117" y="2868216"/>
            <a:ext cx="2330042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No room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 for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mistakes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 in implementing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user requirements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.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High quality 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can be </a:t>
            </a:r>
            <a:r>
              <a:rPr lang="en-US" b="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achieved.</a:t>
            </a:r>
          </a:p>
        </p:txBody>
      </p:sp>
      <p:sp>
        <p:nvSpPr>
          <p:cNvPr id="436" name="Google Shape;436;p45"/>
          <p:cNvSpPr txBox="1">
            <a:spLocks noGrp="1"/>
          </p:cNvSpPr>
          <p:nvPr>
            <p:ph type="subTitle" idx="4"/>
          </p:nvPr>
        </p:nvSpPr>
        <p:spPr>
          <a:xfrm>
            <a:off x="1011790" y="2414016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Simplification</a:t>
            </a:r>
            <a:endParaRPr dirty="0"/>
          </a:p>
        </p:txBody>
      </p:sp>
      <p:sp>
        <p:nvSpPr>
          <p:cNvPr id="437" name="Google Shape;437;p45"/>
          <p:cNvSpPr txBox="1">
            <a:spLocks noGrp="1"/>
          </p:cNvSpPr>
          <p:nvPr>
            <p:ph type="subTitle" idx="5"/>
          </p:nvPr>
        </p:nvSpPr>
        <p:spPr>
          <a:xfrm>
            <a:off x="3539155" y="2247661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Teamwork</a:t>
            </a:r>
            <a:endParaRPr dirty="0"/>
          </a:p>
        </p:txBody>
      </p:sp>
      <p:sp>
        <p:nvSpPr>
          <p:cNvPr id="438" name="Google Shape;438;p45"/>
          <p:cNvSpPr txBox="1">
            <a:spLocks noGrp="1"/>
          </p:cNvSpPr>
          <p:nvPr>
            <p:ph type="subTitle" idx="6"/>
          </p:nvPr>
        </p:nvSpPr>
        <p:spPr>
          <a:xfrm>
            <a:off x="6044338" y="2247661"/>
            <a:ext cx="208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</a:t>
            </a:r>
            <a:endParaRPr dirty="0"/>
          </a:p>
        </p:txBody>
      </p:sp>
      <p:grpSp>
        <p:nvGrpSpPr>
          <p:cNvPr id="449" name="Google Shape;449;p45"/>
          <p:cNvGrpSpPr/>
          <p:nvPr/>
        </p:nvGrpSpPr>
        <p:grpSpPr>
          <a:xfrm>
            <a:off x="6918955" y="1979648"/>
            <a:ext cx="340890" cy="178912"/>
            <a:chOff x="2084325" y="363300"/>
            <a:chExt cx="484150" cy="254100"/>
          </a:xfrm>
        </p:grpSpPr>
        <p:sp>
          <p:nvSpPr>
            <p:cNvPr id="450" name="Google Shape;450;p4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5704;p86">
            <a:extLst>
              <a:ext uri="{FF2B5EF4-FFF2-40B4-BE49-F238E27FC236}">
                <a16:creationId xmlns:a16="http://schemas.microsoft.com/office/drawing/2014/main" id="{295D3A41-D04A-BAE8-1006-808B913BB837}"/>
              </a:ext>
            </a:extLst>
          </p:cNvPr>
          <p:cNvGrpSpPr/>
          <p:nvPr/>
        </p:nvGrpSpPr>
        <p:grpSpPr>
          <a:xfrm>
            <a:off x="1870959" y="1571176"/>
            <a:ext cx="367261" cy="367261"/>
            <a:chOff x="-65145700" y="3727425"/>
            <a:chExt cx="317425" cy="31742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Google Shape;5705;p86">
              <a:extLst>
                <a:ext uri="{FF2B5EF4-FFF2-40B4-BE49-F238E27FC236}">
                  <a16:creationId xmlns:a16="http://schemas.microsoft.com/office/drawing/2014/main" id="{08B078F5-8D8A-60D9-ECA7-64AFBAC75069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06;p86">
              <a:extLst>
                <a:ext uri="{FF2B5EF4-FFF2-40B4-BE49-F238E27FC236}">
                  <a16:creationId xmlns:a16="http://schemas.microsoft.com/office/drawing/2014/main" id="{315BF45A-4AD3-83C2-FB57-3F38F384C73D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916;p86">
            <a:extLst>
              <a:ext uri="{FF2B5EF4-FFF2-40B4-BE49-F238E27FC236}">
                <a16:creationId xmlns:a16="http://schemas.microsoft.com/office/drawing/2014/main" id="{93E9B03B-1E83-235E-2748-76E9719F3F6E}"/>
              </a:ext>
            </a:extLst>
          </p:cNvPr>
          <p:cNvGrpSpPr/>
          <p:nvPr/>
        </p:nvGrpSpPr>
        <p:grpSpPr>
          <a:xfrm>
            <a:off x="4396935" y="1603904"/>
            <a:ext cx="350079" cy="350079"/>
            <a:chOff x="583100" y="3982600"/>
            <a:chExt cx="296175" cy="2961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6" name="Google Shape;5917;p86">
              <a:extLst>
                <a:ext uri="{FF2B5EF4-FFF2-40B4-BE49-F238E27FC236}">
                  <a16:creationId xmlns:a16="http://schemas.microsoft.com/office/drawing/2014/main" id="{8B740A02-AA4C-A31D-D58D-89E35C4AEDFB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18;p86">
              <a:extLst>
                <a:ext uri="{FF2B5EF4-FFF2-40B4-BE49-F238E27FC236}">
                  <a16:creationId xmlns:a16="http://schemas.microsoft.com/office/drawing/2014/main" id="{72CFEE14-4A3D-4AAB-C8CB-92F4F0A63965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19;p86">
              <a:extLst>
                <a:ext uri="{FF2B5EF4-FFF2-40B4-BE49-F238E27FC236}">
                  <a16:creationId xmlns:a16="http://schemas.microsoft.com/office/drawing/2014/main" id="{B3C0BDA3-49B8-B66F-752C-42BA0BC7DB44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20;p86">
              <a:extLst>
                <a:ext uri="{FF2B5EF4-FFF2-40B4-BE49-F238E27FC236}">
                  <a16:creationId xmlns:a16="http://schemas.microsoft.com/office/drawing/2014/main" id="{38DD91D1-D867-93AC-0C51-94A70ACB298C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21;p86">
              <a:extLst>
                <a:ext uri="{FF2B5EF4-FFF2-40B4-BE49-F238E27FC236}">
                  <a16:creationId xmlns:a16="http://schemas.microsoft.com/office/drawing/2014/main" id="{A9E1126A-1ECE-8928-1465-E223FAC9AE83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22;p86">
              <a:extLst>
                <a:ext uri="{FF2B5EF4-FFF2-40B4-BE49-F238E27FC236}">
                  <a16:creationId xmlns:a16="http://schemas.microsoft.com/office/drawing/2014/main" id="{2CA899B9-6EDE-4C3E-3247-25A9B08BC2D7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23;p86">
              <a:extLst>
                <a:ext uri="{FF2B5EF4-FFF2-40B4-BE49-F238E27FC236}">
                  <a16:creationId xmlns:a16="http://schemas.microsoft.com/office/drawing/2014/main" id="{1EC6664D-D88B-F144-00A9-F7D9D2D3DC0F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 flipH="1">
            <a:off x="721508" y="2182655"/>
            <a:ext cx="4344600" cy="1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olos Text"/>
                <a:ea typeface="Golos Text"/>
                <a:cs typeface="Golos Text"/>
                <a:sym typeface="Golos Text"/>
              </a:rPr>
              <a:t>How to</a:t>
            </a:r>
            <a:endParaRPr b="1" dirty="0"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</a:t>
            </a:r>
            <a:r>
              <a:rPr lang="en" i="1" dirty="0" err="1"/>
              <a:t>pply</a:t>
            </a:r>
            <a:r>
              <a:rPr lang="en" i="1" dirty="0"/>
              <a:t> it?</a:t>
            </a:r>
            <a:endParaRPr i="1" dirty="0"/>
          </a:p>
        </p:txBody>
      </p:sp>
      <p:sp>
        <p:nvSpPr>
          <p:cNvPr id="687" name="Google Shape;687;p60"/>
          <p:cNvSpPr txBox="1">
            <a:spLocks noGrp="1"/>
          </p:cNvSpPr>
          <p:nvPr>
            <p:ph type="title" idx="2"/>
          </p:nvPr>
        </p:nvSpPr>
        <p:spPr>
          <a:xfrm flipH="1">
            <a:off x="721508" y="988652"/>
            <a:ext cx="12543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5"/>
          <p:cNvSpPr txBox="1">
            <a:spLocks noGrp="1"/>
          </p:cNvSpPr>
          <p:nvPr>
            <p:ph type="title"/>
          </p:nvPr>
        </p:nvSpPr>
        <p:spPr>
          <a:xfrm>
            <a:off x="713225" y="5426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apply it on my assignment?</a:t>
            </a:r>
            <a:endParaRPr dirty="0"/>
          </a:p>
        </p:txBody>
      </p:sp>
      <p:sp>
        <p:nvSpPr>
          <p:cNvPr id="799" name="Google Shape;799;p65"/>
          <p:cNvSpPr txBox="1">
            <a:spLocks noGrp="1"/>
          </p:cNvSpPr>
          <p:nvPr>
            <p:ph type="title" idx="4294967295"/>
          </p:nvPr>
        </p:nvSpPr>
        <p:spPr>
          <a:xfrm>
            <a:off x="3145289" y="1556450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01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0" name="Google Shape;800;p65"/>
          <p:cNvSpPr txBox="1">
            <a:spLocks noGrp="1"/>
          </p:cNvSpPr>
          <p:nvPr>
            <p:ph type="title" idx="4294967295"/>
          </p:nvPr>
        </p:nvSpPr>
        <p:spPr>
          <a:xfrm>
            <a:off x="3145289" y="3965800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05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1" name="Google Shape;801;p65"/>
          <p:cNvSpPr txBox="1">
            <a:spLocks noGrp="1"/>
          </p:cNvSpPr>
          <p:nvPr>
            <p:ph type="title" idx="4294967295"/>
          </p:nvPr>
        </p:nvSpPr>
        <p:spPr>
          <a:xfrm>
            <a:off x="5192011" y="1556450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02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3" name="Google Shape;803;p65"/>
          <p:cNvSpPr txBox="1">
            <a:spLocks noGrp="1"/>
          </p:cNvSpPr>
          <p:nvPr>
            <p:ph type="title" idx="4294967295"/>
          </p:nvPr>
        </p:nvSpPr>
        <p:spPr>
          <a:xfrm>
            <a:off x="3145289" y="2761127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03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804" name="Google Shape;804;p65"/>
          <p:cNvSpPr txBox="1">
            <a:spLocks noGrp="1"/>
          </p:cNvSpPr>
          <p:nvPr>
            <p:ph type="title" idx="4294967295"/>
          </p:nvPr>
        </p:nvSpPr>
        <p:spPr>
          <a:xfrm>
            <a:off x="5192011" y="2761127"/>
            <a:ext cx="8067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olos Text Medium"/>
                <a:ea typeface="Golos Text Medium"/>
                <a:cs typeface="Golos Text Medium"/>
                <a:sym typeface="Golos Text Medium"/>
              </a:rPr>
              <a:t>04</a:t>
            </a:r>
            <a:endParaRPr sz="300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cxnSp>
        <p:nvCxnSpPr>
          <p:cNvPr id="805" name="Google Shape;805;p65"/>
          <p:cNvCxnSpPr>
            <a:stCxn id="799" idx="3"/>
            <a:endCxn id="801" idx="1"/>
          </p:cNvCxnSpPr>
          <p:nvPr/>
        </p:nvCxnSpPr>
        <p:spPr>
          <a:xfrm>
            <a:off x="3951989" y="1842800"/>
            <a:ext cx="12399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6" name="Google Shape;806;p65"/>
          <p:cNvCxnSpPr>
            <a:stCxn id="801" idx="2"/>
            <a:endCxn id="803" idx="0"/>
          </p:cNvCxnSpPr>
          <p:nvPr/>
        </p:nvCxnSpPr>
        <p:spPr>
          <a:xfrm rot="5400000">
            <a:off x="4256011" y="1421900"/>
            <a:ext cx="632100" cy="2046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7" name="Google Shape;807;p65"/>
          <p:cNvCxnSpPr>
            <a:stCxn id="803" idx="3"/>
            <a:endCxn id="804" idx="1"/>
          </p:cNvCxnSpPr>
          <p:nvPr/>
        </p:nvCxnSpPr>
        <p:spPr>
          <a:xfrm>
            <a:off x="3951989" y="3047477"/>
            <a:ext cx="12399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8" name="Google Shape;808;p65"/>
          <p:cNvCxnSpPr>
            <a:stCxn id="804" idx="2"/>
            <a:endCxn id="800" idx="0"/>
          </p:cNvCxnSpPr>
          <p:nvPr/>
        </p:nvCxnSpPr>
        <p:spPr>
          <a:xfrm rot="5400000">
            <a:off x="4256011" y="2626577"/>
            <a:ext cx="632100" cy="2046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10" name="Google Shape;810;p65"/>
          <p:cNvSpPr txBox="1">
            <a:spLocks noGrp="1"/>
          </p:cNvSpPr>
          <p:nvPr>
            <p:ph type="subTitle" idx="4294967295"/>
          </p:nvPr>
        </p:nvSpPr>
        <p:spPr>
          <a:xfrm>
            <a:off x="6252974" y="1565198"/>
            <a:ext cx="226149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AEB2B"/>
                </a:solidFill>
              </a:rPr>
              <a:t>Identify</a:t>
            </a:r>
            <a:r>
              <a:rPr lang="en" sz="1200" dirty="0"/>
              <a:t> subproblems(subsystems)</a:t>
            </a:r>
            <a:endParaRPr sz="1200" dirty="0"/>
          </a:p>
        </p:txBody>
      </p:sp>
      <p:sp>
        <p:nvSpPr>
          <p:cNvPr id="812" name="Google Shape;812;p65"/>
          <p:cNvSpPr txBox="1">
            <a:spLocks noGrp="1"/>
          </p:cNvSpPr>
          <p:nvPr>
            <p:ph type="subTitle" idx="4294967295"/>
          </p:nvPr>
        </p:nvSpPr>
        <p:spPr>
          <a:xfrm>
            <a:off x="640080" y="2761127"/>
            <a:ext cx="225089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AEB2B"/>
                </a:solidFill>
              </a:rPr>
              <a:t>Ask question </a:t>
            </a:r>
            <a:r>
              <a:rPr lang="en" sz="1200" dirty="0"/>
              <a:t>related to subproblems(subsystems)</a:t>
            </a:r>
            <a:endParaRPr sz="1200" dirty="0"/>
          </a:p>
        </p:txBody>
      </p:sp>
      <p:sp>
        <p:nvSpPr>
          <p:cNvPr id="813" name="Google Shape;813;p65"/>
          <p:cNvSpPr txBox="1">
            <a:spLocks noGrp="1"/>
          </p:cNvSpPr>
          <p:nvPr>
            <p:ph type="subTitle" idx="4294967295"/>
          </p:nvPr>
        </p:nvSpPr>
        <p:spPr>
          <a:xfrm>
            <a:off x="955375" y="1556450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AEB2B"/>
                </a:solidFill>
              </a:rPr>
              <a:t>Understand</a:t>
            </a:r>
            <a:r>
              <a:rPr lang="en" sz="1200" dirty="0"/>
              <a:t> the problems(system).</a:t>
            </a:r>
            <a:endParaRPr sz="1200" dirty="0"/>
          </a:p>
        </p:txBody>
      </p:sp>
      <p:sp>
        <p:nvSpPr>
          <p:cNvPr id="814" name="Google Shape;814;p65"/>
          <p:cNvSpPr txBox="1">
            <a:spLocks noGrp="1"/>
          </p:cNvSpPr>
          <p:nvPr>
            <p:ph type="subTitle" idx="4294967295"/>
          </p:nvPr>
        </p:nvSpPr>
        <p:spPr>
          <a:xfrm>
            <a:off x="6252973" y="2761125"/>
            <a:ext cx="226149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AEB2B"/>
                </a:solidFill>
              </a:rPr>
              <a:t>Choose</a:t>
            </a:r>
            <a:r>
              <a:rPr lang="en" sz="1200" dirty="0"/>
              <a:t> the </a:t>
            </a:r>
            <a:r>
              <a:rPr lang="en" sz="1200" dirty="0">
                <a:solidFill>
                  <a:srgbClr val="DAEB2B"/>
                </a:solidFill>
              </a:rPr>
              <a:t>most imp</a:t>
            </a:r>
            <a:r>
              <a:rPr lang="en-US" sz="1200" dirty="0">
                <a:solidFill>
                  <a:srgbClr val="DAEB2B"/>
                </a:solidFill>
              </a:rPr>
              <a:t>or</a:t>
            </a:r>
            <a:r>
              <a:rPr lang="en" sz="1200" dirty="0">
                <a:solidFill>
                  <a:srgbClr val="DAEB2B"/>
                </a:solidFill>
              </a:rPr>
              <a:t>tant </a:t>
            </a:r>
            <a:r>
              <a:rPr lang="en" sz="1200" dirty="0"/>
              <a:t>subproblems(subsystems)</a:t>
            </a:r>
            <a:endParaRPr sz="1200" dirty="0"/>
          </a:p>
        </p:txBody>
      </p:sp>
      <p:sp>
        <p:nvSpPr>
          <p:cNvPr id="815" name="Google Shape;815;p65"/>
          <p:cNvSpPr txBox="1">
            <a:spLocks noGrp="1"/>
          </p:cNvSpPr>
          <p:nvPr>
            <p:ph type="subTitle" idx="4294967295"/>
          </p:nvPr>
        </p:nvSpPr>
        <p:spPr>
          <a:xfrm>
            <a:off x="955525" y="3965800"/>
            <a:ext cx="19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Resolve</a:t>
            </a:r>
            <a:r>
              <a:rPr lang="en-US" sz="1200" i="0" dirty="0">
                <a:solidFill>
                  <a:srgbClr val="FFFFFF"/>
                </a:solidFill>
                <a:effectLst/>
                <a:latin typeface="Poppins" pitchFamily="2" charset="77"/>
                <a:cs typeface="Poppins" pitchFamily="2" charset="77"/>
              </a:rPr>
              <a:t> according to </a:t>
            </a:r>
            <a:r>
              <a:rPr lang="en-US" sz="1200" i="0" dirty="0">
                <a:solidFill>
                  <a:srgbClr val="DAEB2B"/>
                </a:solidFill>
                <a:effectLst/>
                <a:latin typeface="Poppins" pitchFamily="2" charset="77"/>
                <a:cs typeface="Poppins" pitchFamily="2" charset="77"/>
              </a:rPr>
              <a:t>priority</a:t>
            </a:r>
            <a:endParaRPr sz="1050" dirty="0">
              <a:solidFill>
                <a:srgbClr val="DAEB2B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trends - Phygital Experience by Slidesgo">
  <a:themeElements>
    <a:clrScheme name="Simple Light">
      <a:dk1>
        <a:srgbClr val="FFFFFF"/>
      </a:dk1>
      <a:lt1>
        <a:srgbClr val="171717"/>
      </a:lt1>
      <a:dk2>
        <a:srgbClr val="212121"/>
      </a:dk2>
      <a:lt2>
        <a:srgbClr val="999999"/>
      </a:lt2>
      <a:accent1>
        <a:srgbClr val="A23C10"/>
      </a:accent1>
      <a:accent2>
        <a:srgbClr val="F6A68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Nunito Light</vt:lpstr>
      <vt:lpstr>Golos Text</vt:lpstr>
      <vt:lpstr>Arial</vt:lpstr>
      <vt:lpstr>Anaheim</vt:lpstr>
      <vt:lpstr>Golos Text Medium</vt:lpstr>
      <vt:lpstr>Poppins</vt:lpstr>
      <vt:lpstr>Marketing trends - Phygital Experience by Slidesgo</vt:lpstr>
      <vt:lpstr>Top Down Approach</vt:lpstr>
      <vt:lpstr>Table of contents</vt:lpstr>
      <vt:lpstr>What’s  Top Down Approach</vt:lpstr>
      <vt:lpstr>What’s Top Down Approach?</vt:lpstr>
      <vt:lpstr>Why we use Top Down Approach</vt:lpstr>
      <vt:lpstr>Why we use Top Down Approach?</vt:lpstr>
      <vt:lpstr>Why we use Top Down Approach?</vt:lpstr>
      <vt:lpstr>How to apply it?</vt:lpstr>
      <vt:lpstr>How to apply it on my assignment?</vt:lpstr>
      <vt:lpstr>Example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Approach</dc:title>
  <cp:lastModifiedBy>Mẫn Nguyễn</cp:lastModifiedBy>
  <cp:revision>1</cp:revision>
  <dcterms:modified xsi:type="dcterms:W3CDTF">2024-01-11T16:20:13Z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2024-01-11T16:20:13Z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b667c829-ea2f-463e-974a-2259607856bd</vt:lpwstr>
  </property>
  <property fmtid="{D5CDD505-2E9C-101B-9397-08002B2CF9AE}" pid="7" name="MSIP_Label_defa4170-0d19-0005-0004-bc88714345d2_ActionId">
    <vt:lpwstr>cb71a13c-4f8b-45c8-83d0-d6bd9e43c875</vt:lpwstr>
  </property>
  <property fmtid="{D5CDD505-2E9C-101B-9397-08002B2CF9AE}" pid="8" name="MSIP_Label_defa4170-0d19-0005-0004-bc88714345d2_ContentBits">
    <vt:lpwstr>0</vt:lpwstr>
  </property>
</Properties>
</file>